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9" r:id="rId9"/>
    <p:sldId id="261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C11B-2D1F-4244-91F7-14C3A612EBC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9CCD-F9F0-4029-B164-67849D489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049E0A2E-3D07-4C25-AB25-83AB7B80015F}" type="slidenum">
              <a:rPr lang="ru-RU" altLang="ru-RU">
                <a:latin typeface="Calibri" pitchFamily="34" charset="0"/>
              </a:rPr>
              <a:pPr/>
              <a:t>1</a:t>
            </a:fld>
            <a:endParaRPr lang="ru-RU" alt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1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3816FE4-5EC3-4A91-B6E1-2B54ABB68AC3}" type="slidenum">
              <a:rPr lang="ru-RU" altLang="ru-RU">
                <a:latin typeface="Calibri" pitchFamily="34" charset="0"/>
              </a:rPr>
              <a:pPr/>
              <a:t>2</a:t>
            </a:fld>
            <a:endParaRPr lang="ru-RU" altLang="ru-RU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52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1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6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4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9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B968-7562-4005-AE9C-56C25F9D0384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FA61-B448-4CA0-9194-8AE59C3EC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2214563" y="398463"/>
            <a:ext cx="8915400" cy="1468437"/>
          </a:xfrm>
        </p:spPr>
        <p:txBody>
          <a:bodyPr>
            <a:spAutoFit/>
          </a:bodyPr>
          <a:lstStyle/>
          <a:p>
            <a:pPr marL="182563" algn="ctr">
              <a:buFont typeface="Georgia" pitchFamily="18" charset="0"/>
              <a:buNone/>
            </a:pP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ГРОДНЕНСКИЙ ГОСУДАРСТВЕННЫЙ УНИВЕРСИТЕТ ИМЕНИ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ЯНКИ КУПАЛЫ  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Физико-технический факультет</a:t>
            </a:r>
            <a:b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общей физики</a:t>
            </a:r>
          </a:p>
        </p:txBody>
      </p:sp>
      <p:sp>
        <p:nvSpPr>
          <p:cNvPr id="5122" name="Подзаголовок 2"/>
          <p:cNvSpPr>
            <a:spLocks noGrp="1"/>
          </p:cNvSpPr>
          <p:nvPr>
            <p:ph type="body" idx="1"/>
          </p:nvPr>
        </p:nvSpPr>
        <p:spPr>
          <a:xfrm>
            <a:off x="2214563" y="5732463"/>
            <a:ext cx="8915400" cy="860425"/>
          </a:xfrm>
        </p:spPr>
        <p:txBody>
          <a:bodyPr rtlCol="0" anchor="ctr">
            <a:normAutofit fontScale="85000" lnSpcReduction="10000"/>
          </a:bodyPr>
          <a:lstStyle/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Разработал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Ильюков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Font typeface="Wingdings 3" charset="2"/>
              <a:buNone/>
              <a:defRPr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доктор физико-математических наук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А.А.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Маскевич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50" y="2014538"/>
            <a:ext cx="12188825" cy="3635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defRPr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работа на тему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1490" y="2960711"/>
            <a:ext cx="12188825" cy="2376487"/>
          </a:xfrm>
          <a:prstGeom prst="rect">
            <a:avLst/>
          </a:prstGeom>
          <a:effectLst/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МОДЕРНИЗАЦИЯ ЛАБОРАТОРНОЙ УСТАНОВКИ «Машина </a:t>
            </a:r>
            <a:r>
              <a:rPr lang="ru-RU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атвуда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1769"/>
            <a:ext cx="10515600" cy="4997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Программное обеспечение</a:t>
            </a:r>
            <a:endParaRPr lang="en-GB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9" y="1353366"/>
            <a:ext cx="8027740" cy="4366553"/>
          </a:xfrm>
        </p:spPr>
      </p:pic>
      <p:sp>
        <p:nvSpPr>
          <p:cNvPr id="4" name="TextBox 3"/>
          <p:cNvSpPr txBox="1"/>
          <p:nvPr/>
        </p:nvSpPr>
        <p:spPr>
          <a:xfrm>
            <a:off x="6153953" y="1985123"/>
            <a:ext cx="5836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</a:rPr>
              <a:t>Полная </a:t>
            </a:r>
            <a:r>
              <a:rPr lang="ru-RU" sz="2000" dirty="0">
                <a:latin typeface="+mj-lt"/>
              </a:rPr>
              <a:t>б</a:t>
            </a:r>
            <a:r>
              <a:rPr lang="ru-RU" sz="2000" dirty="0" smtClean="0">
                <a:latin typeface="+mj-lt"/>
              </a:rPr>
              <a:t>лок </a:t>
            </a:r>
            <a:r>
              <a:rPr lang="ru-RU" sz="2000" dirty="0">
                <a:latin typeface="+mj-lt"/>
              </a:rPr>
              <a:t>схема работы программного </a:t>
            </a:r>
            <a:r>
              <a:rPr lang="ru-RU" sz="2000" dirty="0" smtClean="0">
                <a:latin typeface="+mj-lt"/>
              </a:rPr>
              <a:t>обеспечения режима приведена в Приложении Ж</a:t>
            </a:r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Весь программный код приведен в Приложении З</a:t>
            </a:r>
            <a:endParaRPr lang="en-GB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423" y="6171762"/>
            <a:ext cx="1134380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 smtClean="0"/>
              <a:t>* Режим измерения линейного перемещения используется из дипломной работы </a:t>
            </a:r>
            <a:r>
              <a:rPr lang="ru-RU" dirty="0" err="1">
                <a:solidFill>
                  <a:srgbClr val="000000"/>
                </a:solidFill>
                <a:latin typeface="Times New Roman" pitchFamily="18"/>
                <a:ea typeface="Noto Sans CJK SC" pitchFamily="2"/>
                <a:cs typeface="Times New Roman" pitchFamily="18"/>
              </a:rPr>
              <a:t>Воронович</a:t>
            </a:r>
            <a:r>
              <a:rPr lang="ru-RU" dirty="0">
                <a:solidFill>
                  <a:srgbClr val="000000"/>
                </a:solidFill>
                <a:latin typeface="Times New Roman" pitchFamily="18"/>
                <a:ea typeface="Noto Sans CJK SC" pitchFamily="2"/>
                <a:cs typeface="Times New Roman" pitchFamily="18"/>
              </a:rPr>
              <a:t> П.А.</a:t>
            </a:r>
          </a:p>
        </p:txBody>
      </p:sp>
    </p:spTree>
    <p:extLst>
      <p:ext uri="{BB962C8B-B14F-4D97-AF65-F5344CB8AC3E}">
        <p14:creationId xmlns:p14="http://schemas.microsoft.com/office/powerpoint/2010/main" val="28684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424"/>
            <a:ext cx="12192000" cy="83054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Модернизированная установка</a:t>
            </a:r>
            <a:endParaRPr lang="en-GB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73" y="960333"/>
            <a:ext cx="4037527" cy="5383369"/>
          </a:xfrm>
          <a:prstGeom prst="rect">
            <a:avLst/>
          </a:prstGeom>
        </p:spPr>
      </p:pic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2" y="960332"/>
            <a:ext cx="4037526" cy="5383369"/>
          </a:xfrm>
        </p:spPr>
      </p:pic>
    </p:spTree>
    <p:extLst>
      <p:ext uri="{BB962C8B-B14F-4D97-AF65-F5344CB8AC3E}">
        <p14:creationId xmlns:p14="http://schemas.microsoft.com/office/powerpoint/2010/main" val="118933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10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Сравнительные характеристики лабораторной установки Машина </a:t>
            </a:r>
            <a:r>
              <a:rPr lang="ru-RU" sz="2800" dirty="0" err="1" smtClean="0"/>
              <a:t>Атвуда</a:t>
            </a:r>
            <a:endParaRPr lang="en-GB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22260"/>
              </p:ext>
            </p:extLst>
          </p:nvPr>
        </p:nvGraphicFramePr>
        <p:xfrm>
          <a:off x="1002405" y="1055109"/>
          <a:ext cx="10187190" cy="5226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730">
                  <a:extLst>
                    <a:ext uri="{9D8B030D-6E8A-4147-A177-3AD203B41FA5}">
                      <a16:colId xmlns:a16="http://schemas.microsoft.com/office/drawing/2014/main" val="1267843837"/>
                    </a:ext>
                  </a:extLst>
                </a:gridCol>
                <a:gridCol w="3395730">
                  <a:extLst>
                    <a:ext uri="{9D8B030D-6E8A-4147-A177-3AD203B41FA5}">
                      <a16:colId xmlns:a16="http://schemas.microsoft.com/office/drawing/2014/main" val="2265742381"/>
                    </a:ext>
                  </a:extLst>
                </a:gridCol>
                <a:gridCol w="3395730">
                  <a:extLst>
                    <a:ext uri="{9D8B030D-6E8A-4147-A177-3AD203B41FA5}">
                      <a16:colId xmlns:a16="http://schemas.microsoft.com/office/drawing/2014/main" val="1588595406"/>
                    </a:ext>
                  </a:extLst>
                </a:gridCol>
              </a:tblGrid>
              <a:tr h="35744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 модернизации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После модернизации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4559"/>
                  </a:ext>
                </a:extLst>
              </a:tr>
              <a:tr h="837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Погрешность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измерения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</a:t>
                      </a:r>
                      <a:r>
                        <a:rPr lang="ru-RU" dirty="0" err="1" smtClean="0"/>
                        <a:t>мс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90211"/>
                  </a:ext>
                </a:extLst>
              </a:tr>
              <a:tr h="837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Погрешность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измерения расстояния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мм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При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использовании линейки 1 мм )</a:t>
                      </a:r>
                      <a:endParaRPr lang="en-GB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мм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988099"/>
                  </a:ext>
                </a:extLst>
              </a:tr>
              <a:tr h="58591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Погрешность</a:t>
                      </a:r>
                      <a:r>
                        <a:rPr lang="ru-RU" baseline="0" dirty="0" smtClean="0"/>
                        <a:t> остановки времени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реакции человека (</a:t>
                      </a:r>
                      <a:r>
                        <a:rPr lang="ru-RU" baseline="0" dirty="0" smtClean="0"/>
                        <a:t> не менее </a:t>
                      </a:r>
                      <a:r>
                        <a:rPr lang="ru-RU" dirty="0" smtClean="0"/>
                        <a:t>100 </a:t>
                      </a:r>
                      <a:r>
                        <a:rPr lang="ru-RU" dirty="0" err="1" smtClean="0"/>
                        <a:t>мс</a:t>
                      </a:r>
                      <a:r>
                        <a:rPr lang="ru-RU" dirty="0" smtClean="0"/>
                        <a:t> 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Отсутствует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137270"/>
                  </a:ext>
                </a:extLst>
              </a:tr>
              <a:tr h="334806">
                <a:tc>
                  <a:txBody>
                    <a:bodyPr/>
                    <a:lstStyle/>
                    <a:p>
                      <a:pPr algn="ctr"/>
                      <a:r>
                        <a:rPr lang="ru-RU" u="none" dirty="0" smtClean="0"/>
                        <a:t>Напряжение</a:t>
                      </a:r>
                      <a:r>
                        <a:rPr lang="ru-RU" u="none" baseline="0" dirty="0" smtClean="0"/>
                        <a:t> питания вторичного источника</a:t>
                      </a:r>
                      <a:endParaRPr lang="en-GB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250 В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 В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2845"/>
                  </a:ext>
                </a:extLst>
              </a:tr>
              <a:tr h="1112130">
                <a:tc>
                  <a:txBody>
                    <a:bodyPr/>
                    <a:lstStyle/>
                    <a:p>
                      <a:pPr algn="ctr"/>
                      <a:r>
                        <a:rPr lang="ru-RU" u="none" dirty="0" smtClean="0"/>
                        <a:t>Возможность </a:t>
                      </a:r>
                      <a:r>
                        <a:rPr lang="ru-RU" sz="18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дистанционного управления</a:t>
                      </a:r>
                      <a:endParaRPr lang="en-GB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Есть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456671"/>
                  </a:ext>
                </a:extLst>
              </a:tr>
              <a:tr h="58591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Итоговая</a:t>
                      </a:r>
                      <a:r>
                        <a:rPr lang="ru-RU" baseline="0" dirty="0" smtClean="0"/>
                        <a:t> погрешность измерения ускорения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0.733%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0.047%</a:t>
                      </a:r>
                      <a:r>
                        <a:rPr lang="ru-RU" baseline="0" dirty="0" smtClean="0"/>
                        <a:t> 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4881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3879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Полная сравнительная характеристика с расчётами приведена в Главе 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0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24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Заключение</a:t>
            </a:r>
            <a:endParaRPr lang="en-GB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124" y="658670"/>
            <a:ext cx="11475076" cy="199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Разработанное устройство имеет </a:t>
            </a:r>
            <a:r>
              <a:rPr lang="ru-RU" sz="2400" dirty="0">
                <a:latin typeface="+mj-lt"/>
              </a:rPr>
              <a:t>следующие режимы работы:</a:t>
            </a:r>
            <a:endParaRPr lang="en-GB" sz="2400" dirty="0">
              <a:latin typeface="+mj-lt"/>
            </a:endParaRPr>
          </a:p>
          <a:p>
            <a:pPr lvl="0"/>
            <a:r>
              <a:rPr lang="ru-RU" sz="2400" dirty="0">
                <a:latin typeface="+mj-lt"/>
              </a:rPr>
              <a:t>Измерение времени </a:t>
            </a:r>
            <a:r>
              <a:rPr lang="ru-RU" sz="2400" dirty="0" smtClean="0">
                <a:latin typeface="+mj-lt"/>
              </a:rPr>
              <a:t>под управлением блока линейного перемещения.</a:t>
            </a:r>
            <a:endParaRPr lang="en-GB" sz="2400" dirty="0">
              <a:latin typeface="+mj-lt"/>
            </a:endParaRPr>
          </a:p>
          <a:p>
            <a:pPr lvl="0"/>
            <a:r>
              <a:rPr lang="ru-RU" sz="2400" dirty="0">
                <a:latin typeface="+mj-lt"/>
              </a:rPr>
              <a:t>Секундомер с ручным и дистанционным управлением.</a:t>
            </a:r>
            <a:endParaRPr lang="en-GB" sz="2400" dirty="0">
              <a:latin typeface="+mj-lt"/>
            </a:endParaRPr>
          </a:p>
          <a:p>
            <a:pPr lvl="0"/>
            <a:r>
              <a:rPr lang="ru-RU" sz="2400" dirty="0">
                <a:latin typeface="+mj-lt"/>
              </a:rPr>
              <a:t>Таймер с ручной установкой отсчитываемого времени. </a:t>
            </a:r>
            <a:endParaRPr lang="en-GB" sz="2400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820" y="2794922"/>
            <a:ext cx="117455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в модернизированной  установке</a:t>
            </a:r>
            <a:r>
              <a:rPr kumimoji="0" lang="ru-RU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микроконтроллера и современных</a:t>
            </a:r>
            <a:r>
              <a:rPr kumimoji="0" lang="ru-RU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электронных компонентов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позволило уменьшить погрешность определения физической величины ускорение</a:t>
            </a:r>
            <a:r>
              <a:rPr kumimoji="0" lang="ru-RU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косвенным методом ( прямое измерение времени и расстояния )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при выполнении лабораторной работы в 15.6 раз с 0.733% до 0.047%.</a:t>
            </a: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+mj-lt"/>
              </a:rPr>
              <a:t>Многофункциональный блок управления модернизированной лабораторной установки, в состав которого входит схема измерения временных интервалов и схема измерения линейного с дополнительной функцией измерения углового перемещения, без каких либо конструкционных изменений может быть введена в состав других лабораторных установок, в которых измеряемыми величинами является время, период, частота, расстояние, угол.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66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6549" y="2399987"/>
            <a:ext cx="5459569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146D-DEC5-489E-8B81-4283F43820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0151" y="2086376"/>
            <a:ext cx="11172807" cy="24212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r>
              <a:rPr lang="ru-RU" b="1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ru-RU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Цель дипломной работы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</a:t>
            </a:r>
            <a:r>
              <a:rPr lang="ru-RU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модернизация лабораторной установки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“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Машина </a:t>
            </a:r>
            <a:r>
              <a:rPr lang="ru-RU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Атвуда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 в</a:t>
            </a:r>
            <a:r>
              <a:rPr lang="ru-RU" dirty="0" smtClean="0">
                <a:latin typeface="+mj-lt"/>
              </a:rPr>
              <a:t>озможность </a:t>
            </a:r>
            <a:r>
              <a:rPr lang="ru-RU" dirty="0">
                <a:latin typeface="+mj-lt"/>
              </a:rPr>
              <a:t>дистанционного управления моментом </a:t>
            </a:r>
            <a:r>
              <a:rPr lang="ru-RU" dirty="0" smtClean="0">
                <a:latin typeface="+mj-lt"/>
              </a:rPr>
              <a:t>началом </a:t>
            </a:r>
            <a:r>
              <a:rPr lang="ru-RU" dirty="0">
                <a:latin typeface="+mj-lt"/>
              </a:rPr>
              <a:t>и </a:t>
            </a:r>
            <a:r>
              <a:rPr lang="ru-RU" dirty="0" smtClean="0">
                <a:latin typeface="+mj-lt"/>
              </a:rPr>
              <a:t>окончания </a:t>
            </a:r>
            <a:r>
              <a:rPr lang="ru-RU" dirty="0">
                <a:latin typeface="+mj-lt"/>
              </a:rPr>
              <a:t>счёта </a:t>
            </a:r>
            <a:r>
              <a:rPr lang="ru-RU" dirty="0" smtClean="0">
                <a:latin typeface="+mj-lt"/>
              </a:rPr>
              <a:t>времени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с использованием микроконтроллера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+mj-lt"/>
              </a:rPr>
              <a:t>Модернизированная </a:t>
            </a:r>
            <a:r>
              <a:rPr lang="ru-RU" dirty="0" smtClean="0">
                <a:latin typeface="+mj-lt"/>
              </a:rPr>
              <a:t>лабораторная установк</a:t>
            </a:r>
            <a:r>
              <a:rPr lang="ru-RU" dirty="0">
                <a:latin typeface="+mj-lt"/>
              </a:rPr>
              <a:t>а</a:t>
            </a:r>
            <a:r>
              <a:rPr lang="ru-RU" dirty="0" smtClean="0">
                <a:latin typeface="+mj-lt"/>
              </a:rPr>
              <a:t> должна иметь </a:t>
            </a:r>
            <a:r>
              <a:rPr lang="ru-RU" dirty="0">
                <a:latin typeface="+mj-lt"/>
              </a:rPr>
              <a:t>цифровую и звуковую индикации окончания отсчёта времени.</a:t>
            </a:r>
            <a:endParaRPr lang="en-GB" dirty="0">
              <a:latin typeface="+mj-lt"/>
            </a:endParaRPr>
          </a:p>
          <a:p>
            <a:pPr marL="514350" indent="-51435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Font typeface="+mj-lt"/>
              <a:buAutoNum type="arabicPeriod"/>
            </a:pPr>
            <a:endParaRPr lang="ru-RU" dirty="0">
              <a:latin typeface="Times New Roman" pitchFamily="18"/>
              <a:cs typeface="Times New Roman" pitchFamily="18"/>
            </a:endParaRPr>
          </a:p>
          <a:p>
            <a:pPr marL="0" lvl="0" indent="0" algn="just">
              <a:lnSpc>
                <a:spcPct val="80000"/>
              </a:lnSpc>
              <a:spcBef>
                <a:spcPts val="600"/>
              </a:spcBef>
              <a:buClr>
                <a:srgbClr val="4B866E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1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365125"/>
            <a:ext cx="11526591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Основные </a:t>
            </a:r>
            <a:r>
              <a:rPr lang="ru-RU" sz="3600" b="1" dirty="0" smtClean="0"/>
              <a:t>этапы модернизации лабораторной установки Машина </a:t>
            </a:r>
            <a:r>
              <a:rPr lang="ru-RU" sz="3600" b="1" dirty="0" err="1" smtClean="0"/>
              <a:t>Атвуда</a:t>
            </a:r>
            <a:endParaRPr lang="en-GB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0628"/>
            <a:ext cx="10515600" cy="4351338"/>
          </a:xfrm>
        </p:spPr>
        <p:txBody>
          <a:bodyPr/>
          <a:lstStyle/>
          <a:p>
            <a:r>
              <a:rPr lang="ru-RU" dirty="0"/>
              <a:t>Анализ существующих схемных решений и подбор литературы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Составление </a:t>
            </a:r>
            <a:r>
              <a:rPr lang="ru-RU" dirty="0"/>
              <a:t>схемы электрической структурной.</a:t>
            </a:r>
          </a:p>
          <a:p>
            <a:r>
              <a:rPr lang="ru-RU" dirty="0" smtClean="0"/>
              <a:t>Составление </a:t>
            </a:r>
            <a:r>
              <a:rPr lang="ru-RU" dirty="0"/>
              <a:t>схемы электрической функциональной. </a:t>
            </a:r>
            <a:endParaRPr lang="ru-RU" dirty="0" smtClean="0"/>
          </a:p>
          <a:p>
            <a:r>
              <a:rPr lang="ru-RU" dirty="0" smtClean="0"/>
              <a:t>Составление </a:t>
            </a:r>
            <a:r>
              <a:rPr lang="ru-RU" dirty="0"/>
              <a:t>схемы электрической принципиальной</a:t>
            </a:r>
            <a:r>
              <a:rPr lang="ru-RU" dirty="0" smtClean="0"/>
              <a:t>.</a:t>
            </a:r>
          </a:p>
          <a:p>
            <a:r>
              <a:rPr lang="ru-RU" dirty="0"/>
              <a:t>Выбор компонентой базы</a:t>
            </a:r>
            <a:r>
              <a:rPr lang="ru-RU" dirty="0" smtClean="0"/>
              <a:t>. </a:t>
            </a:r>
            <a:endParaRPr lang="en-GB" dirty="0"/>
          </a:p>
          <a:p>
            <a:r>
              <a:rPr lang="ru-RU" dirty="0"/>
              <a:t>Разработка программного продукта.</a:t>
            </a:r>
          </a:p>
          <a:p>
            <a:r>
              <a:rPr lang="ru-RU" dirty="0">
                <a:solidFill>
                  <a:srgbClr val="000000"/>
                </a:solidFill>
                <a:cs typeface="Times New Roman" pitchFamily="18" charset="0"/>
              </a:rPr>
              <a:t>Сборка и отладка разработанного устройства.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958" y="236337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Обзор существующей установки</a:t>
            </a:r>
            <a:endParaRPr lang="en-GB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1107582"/>
            <a:ext cx="4037526" cy="5383369"/>
          </a:xfr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16320"/>
              </p:ext>
            </p:extLst>
          </p:nvPr>
        </p:nvGraphicFramePr>
        <p:xfrm>
          <a:off x="5033236" y="3019839"/>
          <a:ext cx="6593984" cy="280416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552242">
                  <a:extLst>
                    <a:ext uri="{9D8B030D-6E8A-4147-A177-3AD203B41FA5}">
                      <a16:colId xmlns:a16="http://schemas.microsoft.com/office/drawing/2014/main" val="1581727370"/>
                    </a:ext>
                  </a:extLst>
                </a:gridCol>
                <a:gridCol w="3041742">
                  <a:extLst>
                    <a:ext uri="{9D8B030D-6E8A-4147-A177-3AD203B41FA5}">
                      <a16:colId xmlns:a16="http://schemas.microsoft.com/office/drawing/2014/main" val="154919057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Погрешность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времени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5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мс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51712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j-lt"/>
                        </a:rPr>
                        <a:t>Максимальная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граница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времени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</a:rPr>
                        <a:t>9999.9 с (2 часа 46 минут 39.9 секунд)</a:t>
                      </a:r>
                      <a:endParaRPr lang="en-GB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4823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j-lt"/>
                        </a:rPr>
                        <a:t>Максимальное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расстояния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измерения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j-lt"/>
                        </a:rPr>
                        <a:t>100 см</a:t>
                      </a:r>
                      <a:endParaRPr lang="en-GB" sz="160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81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Погрешность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метрической</a:t>
                      </a:r>
                      <a:r>
                        <a:rPr lang="en-GB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+mj-lt"/>
                        </a:rPr>
                        <a:t>линейки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</a:rPr>
                        <a:t>1 мм</a:t>
                      </a:r>
                      <a:endParaRPr lang="en-GB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20294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809126" y="1595838"/>
            <a:ext cx="7042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Технические характеристики существующей установки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6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недостатки существующей </a:t>
            </a:r>
            <a:r>
              <a:rPr lang="ru-RU" dirty="0"/>
              <a:t>установки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/>
          </a:bodyPr>
          <a:lstStyle/>
          <a:p>
            <a:r>
              <a:rPr lang="ru-RU" dirty="0" smtClean="0"/>
              <a:t>Погрешность</a:t>
            </a:r>
            <a:r>
              <a:rPr lang="en-GB" dirty="0" smtClean="0"/>
              <a:t> </a:t>
            </a:r>
            <a:r>
              <a:rPr lang="en-GB" dirty="0" err="1"/>
              <a:t>измерения</a:t>
            </a:r>
            <a:r>
              <a:rPr lang="en-GB" dirty="0"/>
              <a:t> </a:t>
            </a:r>
            <a:r>
              <a:rPr lang="en-GB" dirty="0" err="1"/>
              <a:t>времени</a:t>
            </a:r>
            <a:r>
              <a:rPr lang="en-GB" dirty="0"/>
              <a:t> </a:t>
            </a:r>
            <a:r>
              <a:rPr lang="ru-RU" dirty="0" smtClean="0"/>
              <a:t>5мс</a:t>
            </a:r>
          </a:p>
          <a:p>
            <a:r>
              <a:rPr lang="ru-RU" dirty="0" smtClean="0"/>
              <a:t>Большой дребезг контактов (</a:t>
            </a:r>
            <a:r>
              <a:rPr lang="ru-RU" dirty="0"/>
              <a:t>10-70 </a:t>
            </a:r>
            <a:r>
              <a:rPr lang="ru-RU" dirty="0" err="1" smtClean="0"/>
              <a:t>мс</a:t>
            </a:r>
            <a:r>
              <a:rPr lang="ru-RU" dirty="0" smtClean="0"/>
              <a:t>) кнопок типа П2К</a:t>
            </a:r>
          </a:p>
          <a:p>
            <a:r>
              <a:rPr lang="ru-RU" dirty="0"/>
              <a:t>Невозможность дистанционного управления началом и концом отсчёта </a:t>
            </a:r>
            <a:r>
              <a:rPr lang="ru-RU" dirty="0" smtClean="0"/>
              <a:t>времени</a:t>
            </a:r>
          </a:p>
          <a:p>
            <a:r>
              <a:rPr lang="ru-RU" dirty="0" smtClean="0"/>
              <a:t>Измерение </a:t>
            </a:r>
            <a:r>
              <a:rPr lang="ru-RU" dirty="0"/>
              <a:t>расстояния производится с помощью </a:t>
            </a:r>
            <a:r>
              <a:rPr lang="ru-RU" dirty="0" smtClean="0"/>
              <a:t>нарисованной заводской шкалы ( погрешность 5 мм ) или метрической линейки ( погрешность 1мм )</a:t>
            </a:r>
          </a:p>
          <a:p>
            <a:r>
              <a:rPr lang="ru-RU" dirty="0"/>
              <a:t>Повышенное напряжение питания электронной схемы секундомера СТЦ-1</a:t>
            </a:r>
            <a:r>
              <a:rPr lang="en-US" dirty="0"/>
              <a:t>: </a:t>
            </a:r>
            <a:r>
              <a:rPr lang="ru-RU" dirty="0" smtClean="0"/>
              <a:t>250В</a:t>
            </a:r>
          </a:p>
          <a:p>
            <a:pPr lvl="0"/>
            <a:r>
              <a:rPr lang="ru-RU" dirty="0"/>
              <a:t>Из-за длительного и интенсивного срока эксплуатации данная установка физически устарела</a:t>
            </a:r>
            <a:r>
              <a:rPr lang="ru-RU" dirty="0" smtClean="0"/>
              <a:t>.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09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Схема электрическая структурная</a:t>
            </a:r>
            <a:endParaRPr lang="en-GB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06107" y="1700013"/>
            <a:ext cx="54735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1 – блок управления в ручном режиме, </a:t>
            </a:r>
            <a:endParaRPr lang="ru-RU" sz="2800" dirty="0" smtClean="0"/>
          </a:p>
          <a:p>
            <a:r>
              <a:rPr lang="ru-RU" sz="2800" dirty="0" smtClean="0"/>
              <a:t>2 </a:t>
            </a:r>
            <a:r>
              <a:rPr lang="ru-RU" sz="2800" dirty="0"/>
              <a:t>– блок управления и задач, </a:t>
            </a:r>
            <a:endParaRPr lang="ru-RU" sz="2800" dirty="0" smtClean="0"/>
          </a:p>
          <a:p>
            <a:r>
              <a:rPr lang="ru-RU" sz="2800" dirty="0" smtClean="0"/>
              <a:t>3 </a:t>
            </a:r>
            <a:r>
              <a:rPr lang="ru-RU" sz="2800" dirty="0"/>
              <a:t>– внешние цепи, </a:t>
            </a:r>
            <a:endParaRPr lang="ru-RU" sz="2800" dirty="0" smtClean="0"/>
          </a:p>
          <a:p>
            <a:r>
              <a:rPr lang="ru-RU" sz="2800" dirty="0" smtClean="0"/>
              <a:t>4 </a:t>
            </a:r>
            <a:r>
              <a:rPr lang="ru-RU" sz="2800" dirty="0"/>
              <a:t>– схема внешних сигналов управления счётом, </a:t>
            </a:r>
            <a:endParaRPr lang="ru-RU" sz="2800" dirty="0" smtClean="0"/>
          </a:p>
          <a:p>
            <a:r>
              <a:rPr lang="ru-RU" sz="2800" dirty="0" smtClean="0"/>
              <a:t>5 </a:t>
            </a:r>
            <a:r>
              <a:rPr lang="ru-RU" sz="2800" dirty="0"/>
              <a:t>– блок микроконтроллера, </a:t>
            </a:r>
            <a:endParaRPr lang="ru-RU" sz="2800" dirty="0" smtClean="0"/>
          </a:p>
          <a:p>
            <a:r>
              <a:rPr lang="ru-RU" sz="2800" dirty="0" smtClean="0"/>
              <a:t>6 </a:t>
            </a:r>
            <a:r>
              <a:rPr lang="ru-RU" sz="2800" dirty="0"/>
              <a:t>– блок индикации, </a:t>
            </a:r>
            <a:endParaRPr lang="ru-RU" sz="2800" dirty="0" smtClean="0"/>
          </a:p>
          <a:p>
            <a:r>
              <a:rPr lang="ru-RU" sz="2800" dirty="0" smtClean="0"/>
              <a:t>7 </a:t>
            </a:r>
            <a:r>
              <a:rPr lang="ru-RU" sz="2800" dirty="0"/>
              <a:t>– звуковой излучатель, </a:t>
            </a:r>
            <a:endParaRPr lang="ru-RU" sz="2800" dirty="0" smtClean="0"/>
          </a:p>
          <a:p>
            <a:r>
              <a:rPr lang="ru-RU" sz="2800" dirty="0" smtClean="0"/>
              <a:t>8 </a:t>
            </a:r>
            <a:r>
              <a:rPr lang="ru-RU" sz="2800" dirty="0"/>
              <a:t>– блок питания.</a:t>
            </a:r>
            <a:endParaRPr lang="en-GB" sz="2800" dirty="0"/>
          </a:p>
          <a:p>
            <a:endParaRPr lang="en-US" sz="2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" y="1207438"/>
            <a:ext cx="6414898" cy="5201555"/>
          </a:xfrm>
        </p:spPr>
      </p:pic>
    </p:spTree>
    <p:extLst>
      <p:ext uri="{BB962C8B-B14F-4D97-AF65-F5344CB8AC3E}">
        <p14:creationId xmlns:p14="http://schemas.microsoft.com/office/powerpoint/2010/main" val="1474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8495" y="478149"/>
            <a:ext cx="6439436" cy="14894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электрическая функциональная блока микроконтроллера</a:t>
            </a:r>
            <a:endParaRPr lang="en-GB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0" y="79321"/>
            <a:ext cx="6014687" cy="6679012"/>
          </a:xfrm>
        </p:spPr>
      </p:pic>
    </p:spTree>
    <p:extLst>
      <p:ext uri="{BB962C8B-B14F-4D97-AF65-F5344CB8AC3E}">
        <p14:creationId xmlns:p14="http://schemas.microsoft.com/office/powerpoint/2010/main" val="40227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94" y="283779"/>
            <a:ext cx="11335407" cy="8682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Схема электрическая функциональная остальных блоков</a:t>
            </a:r>
            <a:endParaRPr lang="en-GB" sz="36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31" y="1434469"/>
            <a:ext cx="9658937" cy="4871283"/>
          </a:xfrm>
        </p:spPr>
      </p:pic>
    </p:spTree>
    <p:extLst>
      <p:ext uri="{BB962C8B-B14F-4D97-AF65-F5344CB8AC3E}">
        <p14:creationId xmlns:p14="http://schemas.microsoft.com/office/powerpoint/2010/main" val="26872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4245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Выбор компонентной базы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912" y="978795"/>
            <a:ext cx="11410681" cy="5069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Б</a:t>
            </a:r>
            <a:r>
              <a:rPr lang="ru-RU" sz="3600" dirty="0" smtClean="0"/>
              <a:t>лок </a:t>
            </a:r>
            <a:r>
              <a:rPr lang="ru-RU" sz="3600" dirty="0"/>
              <a:t>управления в ручном </a:t>
            </a:r>
            <a:r>
              <a:rPr lang="ru-RU" sz="3600" dirty="0" smtClean="0"/>
              <a:t>режиме – типовые кнопки.</a:t>
            </a:r>
          </a:p>
          <a:p>
            <a:pPr>
              <a:lnSpc>
                <a:spcPct val="100000"/>
              </a:lnSpc>
            </a:pPr>
            <a:r>
              <a:rPr lang="ru-RU" sz="3600" dirty="0" smtClean="0"/>
              <a:t>Блок </a:t>
            </a:r>
            <a:r>
              <a:rPr lang="ru-RU" sz="3600" dirty="0"/>
              <a:t>управления и </a:t>
            </a:r>
            <a:r>
              <a:rPr lang="ru-RU" sz="3600" dirty="0" smtClean="0"/>
              <a:t>задач – </a:t>
            </a:r>
            <a:r>
              <a:rPr lang="en-US" sz="3600" dirty="0" err="1" smtClean="0"/>
              <a:t>электромеханический</a:t>
            </a:r>
            <a:r>
              <a:rPr lang="ru-RU" sz="3600" dirty="0"/>
              <a:t> </a:t>
            </a:r>
            <a:r>
              <a:rPr lang="ru-RU" sz="3600" dirty="0" err="1" smtClean="0"/>
              <a:t>безпозиционный</a:t>
            </a:r>
            <a:r>
              <a:rPr lang="ru-RU" sz="3600" dirty="0" smtClean="0"/>
              <a:t> </a:t>
            </a:r>
            <a:r>
              <a:rPr lang="en-US" sz="3600" dirty="0" err="1" smtClean="0"/>
              <a:t>инкрементный</a:t>
            </a:r>
            <a:r>
              <a:rPr lang="en-US" sz="3600" dirty="0" smtClean="0"/>
              <a:t> </a:t>
            </a:r>
            <a:r>
              <a:rPr lang="en-US" sz="3600" dirty="0" err="1"/>
              <a:t>энкодер</a:t>
            </a:r>
            <a:r>
              <a:rPr lang="en-US" sz="3600" dirty="0"/>
              <a:t> </a:t>
            </a:r>
            <a:r>
              <a:rPr lang="en-US" sz="3600" dirty="0" err="1"/>
              <a:t>типа</a:t>
            </a:r>
            <a:r>
              <a:rPr lang="en-US" sz="3600" dirty="0"/>
              <a:t> </a:t>
            </a:r>
            <a:r>
              <a:rPr lang="en-US" sz="3600" dirty="0" smtClean="0"/>
              <a:t>KY-040</a:t>
            </a:r>
            <a:r>
              <a:rPr lang="ru-RU" sz="3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sz="3600" dirty="0" smtClean="0"/>
              <a:t>Блок микроконтроллера</a:t>
            </a:r>
            <a:r>
              <a:rPr lang="ru-RU" sz="3600" dirty="0"/>
              <a:t> </a:t>
            </a:r>
            <a:r>
              <a:rPr lang="ru-RU" sz="3600" dirty="0" smtClean="0"/>
              <a:t>- </a:t>
            </a:r>
            <a:r>
              <a:rPr lang="en-GB" sz="3600" dirty="0" err="1"/>
              <a:t>Atmega</a:t>
            </a:r>
            <a:r>
              <a:rPr lang="en-GB" sz="3600" dirty="0"/>
              <a:t> </a:t>
            </a:r>
            <a:r>
              <a:rPr lang="en-GB" sz="3600" dirty="0" smtClean="0"/>
              <a:t>328P-PU</a:t>
            </a:r>
            <a:r>
              <a:rPr lang="ru-RU" sz="3600" dirty="0" smtClean="0"/>
              <a:t>, платформа </a:t>
            </a:r>
            <a:r>
              <a:rPr lang="en-US" sz="3600" dirty="0" smtClean="0"/>
              <a:t>Arduino Nano</a:t>
            </a:r>
            <a:endParaRPr lang="ru-RU" sz="3600" dirty="0" smtClean="0"/>
          </a:p>
          <a:p>
            <a:pPr>
              <a:lnSpc>
                <a:spcPct val="100000"/>
              </a:lnSpc>
            </a:pPr>
            <a:r>
              <a:rPr lang="ru-RU" sz="3600" dirty="0"/>
              <a:t>Б</a:t>
            </a:r>
            <a:r>
              <a:rPr lang="ru-RU" sz="3600" dirty="0" smtClean="0"/>
              <a:t>лок индикации</a:t>
            </a:r>
            <a:r>
              <a:rPr lang="ru-RU" sz="3600" dirty="0"/>
              <a:t> </a:t>
            </a:r>
            <a:r>
              <a:rPr lang="ru-RU" sz="3600" dirty="0" smtClean="0"/>
              <a:t>– </a:t>
            </a:r>
            <a:r>
              <a:rPr lang="en-US" sz="3600" dirty="0" err="1" smtClean="0"/>
              <a:t>lcd</a:t>
            </a:r>
            <a:r>
              <a:rPr lang="en-US" sz="3600" dirty="0" smtClean="0"/>
              <a:t> 1602</a:t>
            </a:r>
            <a:endParaRPr lang="ru-RU" sz="3600" dirty="0" smtClean="0"/>
          </a:p>
          <a:p>
            <a:pPr>
              <a:lnSpc>
                <a:spcPct val="100000"/>
              </a:lnSpc>
            </a:pPr>
            <a:r>
              <a:rPr lang="ru-RU" sz="3600" dirty="0"/>
              <a:t>З</a:t>
            </a:r>
            <a:r>
              <a:rPr lang="ru-RU" sz="3600" dirty="0" smtClean="0"/>
              <a:t>вуковой излучатель</a:t>
            </a:r>
            <a:r>
              <a:rPr lang="ru-RU" sz="3600" dirty="0"/>
              <a:t> </a:t>
            </a:r>
            <a:r>
              <a:rPr lang="ru-RU" sz="3600" dirty="0" smtClean="0"/>
              <a:t>- </a:t>
            </a:r>
            <a:r>
              <a:rPr lang="en-US" sz="3600" dirty="0" err="1"/>
              <a:t>пьезоизлучатель</a:t>
            </a:r>
            <a:r>
              <a:rPr lang="en-US" sz="3600" dirty="0"/>
              <a:t> KPM-G1205В</a:t>
            </a:r>
            <a:r>
              <a:rPr lang="en-US" sz="3600" dirty="0" smtClean="0"/>
              <a:t>.</a:t>
            </a:r>
            <a:endParaRPr lang="ru-RU" sz="3600" dirty="0" smtClean="0"/>
          </a:p>
          <a:p>
            <a:pPr>
              <a:lnSpc>
                <a:spcPct val="100000"/>
              </a:lnSpc>
            </a:pPr>
            <a:r>
              <a:rPr lang="ru-RU" sz="3600" dirty="0"/>
              <a:t>Б</a:t>
            </a:r>
            <a:r>
              <a:rPr lang="ru-RU" sz="3600" dirty="0" smtClean="0"/>
              <a:t>лок питания – типовой блок питания </a:t>
            </a:r>
            <a:r>
              <a:rPr lang="en-US" sz="3600" dirty="0" err="1" smtClean="0"/>
              <a:t>номиналом</a:t>
            </a:r>
            <a:r>
              <a:rPr lang="en-US" sz="3600" dirty="0" smtClean="0"/>
              <a:t> </a:t>
            </a:r>
            <a:r>
              <a:rPr lang="en-US" sz="3600" dirty="0"/>
              <a:t>9В и </a:t>
            </a:r>
            <a:r>
              <a:rPr lang="en-US" sz="3600" dirty="0" err="1"/>
              <a:t>силой</a:t>
            </a:r>
            <a:r>
              <a:rPr lang="en-US" sz="3600" dirty="0"/>
              <a:t> </a:t>
            </a:r>
            <a:r>
              <a:rPr lang="en-US" sz="3600" dirty="0" err="1"/>
              <a:t>тока</a:t>
            </a:r>
            <a:r>
              <a:rPr lang="en-US" sz="3600" dirty="0"/>
              <a:t> </a:t>
            </a:r>
            <a:r>
              <a:rPr lang="en-US" sz="3600" dirty="0" err="1"/>
              <a:t>не</a:t>
            </a:r>
            <a:r>
              <a:rPr lang="en-US" sz="3600" dirty="0"/>
              <a:t> </a:t>
            </a:r>
            <a:r>
              <a:rPr lang="en-US" sz="3600" dirty="0" err="1"/>
              <a:t>менее</a:t>
            </a:r>
            <a:r>
              <a:rPr lang="en-US" sz="3600" dirty="0"/>
              <a:t> 1 А.</a:t>
            </a:r>
            <a:endParaRPr lang="en-GB" sz="3600" dirty="0"/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384051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535</Words>
  <Application>Microsoft Office PowerPoint</Application>
  <PresentationFormat>Широкоэкранный</PresentationFormat>
  <Paragraphs>88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等线</vt:lpstr>
      <vt:lpstr>Georgia</vt:lpstr>
      <vt:lpstr>Noto Sans CJK SC</vt:lpstr>
      <vt:lpstr>Times New Roman</vt:lpstr>
      <vt:lpstr>Wingdings 3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Презентация PowerPoint</vt:lpstr>
      <vt:lpstr>Основные этапы модернизации лабораторной установки Машина Атвуда</vt:lpstr>
      <vt:lpstr>Обзор существующей установки</vt:lpstr>
      <vt:lpstr>Основные недостатки существующей установки</vt:lpstr>
      <vt:lpstr>Схема электрическая структурная</vt:lpstr>
      <vt:lpstr>Схема электрическая функциональная блока микроконтроллера</vt:lpstr>
      <vt:lpstr>Схема электрическая функциональная остальных блоков</vt:lpstr>
      <vt:lpstr>Выбор компонентной базы</vt:lpstr>
      <vt:lpstr>Программное обеспечение</vt:lpstr>
      <vt:lpstr>Модернизированная установка</vt:lpstr>
      <vt:lpstr>Сравнительные характеристики лабораторной установки Машина Атвуда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dc:title>
  <dc:creator>Pin Font</dc:creator>
  <cp:lastModifiedBy>Pin Font</cp:lastModifiedBy>
  <cp:revision>48</cp:revision>
  <dcterms:created xsi:type="dcterms:W3CDTF">2020-06-20T17:53:42Z</dcterms:created>
  <dcterms:modified xsi:type="dcterms:W3CDTF">2020-06-22T05:16:31Z</dcterms:modified>
</cp:coreProperties>
</file>