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62" r:id="rId2"/>
    <p:sldId id="263" r:id="rId3"/>
    <p:sldId id="267" r:id="rId4"/>
    <p:sldId id="271" r:id="rId5"/>
    <p:sldId id="272" r:id="rId6"/>
    <p:sldId id="258" r:id="rId7"/>
    <p:sldId id="273" r:id="rId8"/>
    <p:sldId id="274" r:id="rId9"/>
    <p:sldId id="275" r:id="rId10"/>
    <p:sldId id="260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4FFE0A-AAD5-4B10-B1F6-63D2CC5770E3}" type="datetimeFigureOut">
              <a:rPr lang="ru-RU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FD835A86-8737-45A1-BFDD-F748C58C605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049E0A2E-3D07-4C25-AB25-83AB7B80015F}" type="slidenum">
              <a:rPr lang="ru-RU" altLang="ru-RU">
                <a:latin typeface="Calibri" pitchFamily="34" charset="0"/>
              </a:rPr>
              <a:pPr/>
              <a:t>1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3816FE4-5EC3-4A91-B6E1-2B54ABB68AC3}" type="slidenum">
              <a:rPr lang="ru-RU" altLang="ru-RU">
                <a:latin typeface="Calibri" pitchFamily="34" charset="0"/>
              </a:rPr>
              <a:pPr/>
              <a:t>2</a:t>
            </a:fld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99F5B5B9-C3B5-4895-98DD-3700D4C208CD}" type="slidenum">
              <a:rPr lang="ru-RU">
                <a:latin typeface="Calibri" pitchFamily="34" charset="0"/>
              </a:rPr>
              <a:pPr/>
              <a:t>6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99F5B5B9-C3B5-4895-98DD-3700D4C208CD}" type="slidenum">
              <a:rPr lang="ru-RU">
                <a:latin typeface="Calibri" pitchFamily="34" charset="0"/>
              </a:rPr>
              <a:pPr/>
              <a:t>7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99F5B5B9-C3B5-4895-98DD-3700D4C208CD}" type="slidenum">
              <a:rPr lang="ru-RU">
                <a:latin typeface="Calibri" pitchFamily="34" charset="0"/>
              </a:rPr>
              <a:pPr/>
              <a:t>8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BE2DB-7E54-49C8-BE9B-F0F63C8C5BA2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754-CBF7-476A-B24D-D404076AAF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08E1E-F2AA-40FE-BCDA-0D737EE6AE06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D21A-DFBC-4ECB-A70A-B61FF3FB0C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7D5E7-0C03-4742-BAF0-87B2FECF7A32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086-724E-42D9-ABAB-A91ED6D3A1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73B49-EFB2-4B53-926A-9BDB5708A206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5324-FC5C-4B9F-A211-69F9373D33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3ABA7-C5FB-4A96-8A0F-263AA745B09E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0AFD-E275-4FFA-BEC9-52572CEC956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DDE1AC-F082-4159-AF94-64E2BAF8A99B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0E88-0D63-4A9C-B6D8-24E09CDA04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31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0C6A2-DFE9-484E-BDCB-7262D85F2394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2CEB-271F-49FE-82CD-C6E4B1F749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4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53C0E8-F3B0-4863-8FD4-EE9832EFAF0A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699A-4710-48C8-B9E1-91399752C5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46015-AA78-4D37-A4F5-10C1B14AAC6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BA3B-C027-4E23-9B06-881B195AB1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7A2DA-3C79-437C-A1A2-8255F5AC5D5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D78-AEDC-4946-8461-5595946419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A5F57-4E6F-4F75-B119-9792D8A68371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CED-7A3E-49AA-A866-2C20A0DEA1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15E7A5-2985-4C16-A0C9-CB07D491794F}" type="datetimeFigureOut">
              <a:rPr lang="ru-RU" smtClean="0"/>
              <a:pPr>
                <a:defRPr/>
              </a:pPr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9968-7830-4FDD-946C-B9EAA3FB50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2214563" y="398463"/>
            <a:ext cx="8915400" cy="1468437"/>
          </a:xfrm>
        </p:spPr>
        <p:txBody>
          <a:bodyPr>
            <a:spAutoFit/>
          </a:bodyPr>
          <a:lstStyle/>
          <a:p>
            <a:pPr marL="182563" algn="ctr">
              <a:buFont typeface="Georgia" pitchFamily="18" charset="0"/>
              <a:buNone/>
            </a:pP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 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ГРОДНЕНСКИЙ ГОСУДАРСТВЕННЫЙ УНИВЕРСИТЕТ ИМЕНИ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ЯНКИ КУПАЛЫ  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Физико-технический факультет</a:t>
            </a:r>
            <a:b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общей физики</a:t>
            </a:r>
          </a:p>
        </p:txBody>
      </p:sp>
      <p:sp>
        <p:nvSpPr>
          <p:cNvPr id="5122" name="Подзаголовок 2"/>
          <p:cNvSpPr>
            <a:spLocks noGrp="1"/>
          </p:cNvSpPr>
          <p:nvPr>
            <p:ph type="body" idx="1"/>
          </p:nvPr>
        </p:nvSpPr>
        <p:spPr>
          <a:xfrm>
            <a:off x="2214563" y="5732463"/>
            <a:ext cx="8915400" cy="860425"/>
          </a:xfrm>
        </p:spPr>
        <p:txBody>
          <a:bodyPr rtlCol="0" anchor="ctr">
            <a:normAutofit lnSpcReduction="10000"/>
          </a:bodyPr>
          <a:lstStyle/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.В.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Ланевский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А.В. </a:t>
            </a:r>
            <a:r>
              <a:rPr lang="ru-RU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Лавыш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2014538"/>
            <a:ext cx="12188825" cy="3635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работа на тему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8763" y="2844801"/>
            <a:ext cx="12188825" cy="2376487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АМПЛИТУДНО-МОДУЛИРОВАННОГО ЛАЗЕРНОГО ИЗЛУЧЕНИЯ И ЕГО ПРИМЕНЕНИЕ ДЛЯ ИЗМЕРЕНИЯ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СКОРОСТИ света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Схема электрическая принципиальная канала оптического </a:t>
            </a:r>
            <a:r>
              <a:rPr lang="ru-RU" b="1" dirty="0" smtClean="0"/>
              <a:t>приемника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748" y="1502812"/>
            <a:ext cx="63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" y="1746836"/>
            <a:ext cx="10648771" cy="462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96263" y="122423"/>
            <a:ext cx="3024187" cy="66833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1191998" y="908994"/>
            <a:ext cx="10263188" cy="51952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данной дипломной работе рассмотрены различные методы измерения скорости света. На основании анализа рассмотренных методов </a:t>
            </a:r>
            <a:r>
              <a:rPr lang="ru-RU" dirty="0" smtClean="0"/>
              <a:t>были составлены и разработаны схемы электрические структурная, функциональная, принципиальная и изготовлена лабораторная </a:t>
            </a:r>
            <a:r>
              <a:rPr lang="ru-RU" dirty="0"/>
              <a:t>установка для измерения скорости света с помощью амплитудно-модулированного лазерного излучения для кафедры общей физики.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Лабораторная </a:t>
            </a:r>
            <a:r>
              <a:rPr lang="ru-RU" dirty="0"/>
              <a:t>установка для измерения скорости света с использованием амплитудно-модулированного лазерного излучения позволяет в учебной лаборатории «Оптика» кафедры общей физики осуществить измерение скорости света с достаточной для учебных целей точностью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Применение многозвенной линии задержки в канале оптического приемника позволило получить на экране </a:t>
            </a:r>
            <a:r>
              <a:rPr lang="ru-RU" dirty="0" err="1" smtClean="0"/>
              <a:t>осцилографа</a:t>
            </a:r>
            <a:r>
              <a:rPr lang="ru-RU" dirty="0" smtClean="0"/>
              <a:t> лабораторной установки прямой и задержанный сигналы с большим временем, что позволяет имитировать расстояние между оптическим приемником и передатчиком до 3600 метров.</a:t>
            </a:r>
            <a:endParaRPr lang="ru-RU" dirty="0"/>
          </a:p>
          <a:p>
            <a:pPr algn="just"/>
            <a:endParaRPr lang="ru-RU" dirty="0" smtClean="0"/>
          </a:p>
          <a:p>
            <a:endParaRPr lang="ru-RU" sz="2400" dirty="0"/>
          </a:p>
          <a:p>
            <a:pPr marL="0" indent="0">
              <a:buNone/>
            </a:pPr>
            <a:endParaRPr lang="ru-RU" dirty="0" smtClean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2833374" y="3094831"/>
            <a:ext cx="6525251" cy="66833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Благодарю за внимание!</a:t>
            </a: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1241425" y="1514475"/>
            <a:ext cx="10263188" cy="4397375"/>
          </a:xfrm>
        </p:spPr>
        <p:txBody>
          <a:bodyPr/>
          <a:lstStyle/>
          <a:p>
            <a:endParaRPr lang="ru-RU" sz="2400" dirty="0"/>
          </a:p>
          <a:p>
            <a:pPr marL="0" indent="0">
              <a:buNone/>
            </a:pPr>
            <a:endParaRPr lang="ru-RU" dirty="0" smtClean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28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8027" y="521285"/>
            <a:ext cx="11477625" cy="573246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b="1" dirty="0" smtClean="0"/>
              <a:t>	Цель </a:t>
            </a:r>
            <a:r>
              <a:rPr lang="ru-RU" b="1" dirty="0"/>
              <a:t>дипломной работы</a:t>
            </a:r>
            <a:r>
              <a:rPr lang="ru-RU" dirty="0"/>
              <a:t> – создание электронной части лабораторной установки для измерения скорости света с использованием амплитудно-модулированного лазерного излучения, позволяющей проводить измерения с достаточной для учебных целей </a:t>
            </a:r>
            <a:r>
              <a:rPr lang="ru-RU" dirty="0" smtClean="0"/>
              <a:t>точностью.</a:t>
            </a: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endParaRPr lang="ru-RU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	Для достижения поставленной цели были </a:t>
            </a:r>
            <a:r>
              <a:rPr lang="ru-RU" b="1" dirty="0" smtClean="0">
                <a:solidFill>
                  <a:srgbClr val="000000"/>
                </a:solidFill>
                <a:cs typeface="Times New Roman" pitchFamily="18" charset="0"/>
              </a:rPr>
              <a:t>поставлены</a:t>
            </a:r>
            <a:r>
              <a:rPr lang="ru-RU" sz="2800" b="1" dirty="0" smtClean="0">
                <a:solidFill>
                  <a:srgbClr val="000000"/>
                </a:solidFill>
                <a:cs typeface="Times New Roman" pitchFamily="18" charset="0"/>
              </a:rPr>
              <a:t> следующие задачи: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Провести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анализ методов определения скорости света в воздухе (различных средах распространения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).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Произвести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анализ существующих установок для измерения скорости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света.</a:t>
            </a:r>
            <a:endParaRPr lang="ru-RU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Разработать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схемы электрические: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структурную, функциональную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принципиальную.</a:t>
            </a:r>
            <a:endParaRPr lang="ru-RU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Изготовить лабораторную установку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для измерения скорости света с использованием амплитудно-модулированного лазерного излучения.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Провести измерение </a:t>
            </a:r>
            <a:r>
              <a:rPr lang="ru-RU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скорости света в воздухе методом амплитудно-модулированного лазерного излучения.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</a:pPr>
            <a:endParaRPr lang="ru-RU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Методы измерения скорости света.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Опыты </a:t>
            </a:r>
            <a:r>
              <a:rPr lang="ru-RU" b="1" dirty="0" err="1"/>
              <a:t>Рёмера</a:t>
            </a:r>
            <a:r>
              <a:rPr lang="ru-RU" b="1" dirty="0"/>
              <a:t> и Брэдли</a:t>
            </a:r>
          </a:p>
          <a:p>
            <a:pPr marL="0" indent="0">
              <a:buNone/>
            </a:pPr>
            <a:endParaRPr lang="ru-RU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89" y="2492875"/>
            <a:ext cx="6910221" cy="354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Методы измерения скорости света.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Метод </a:t>
            </a:r>
            <a:r>
              <a:rPr lang="ru-RU" b="1" dirty="0" err="1"/>
              <a:t>Физо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 smtClean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88" y="2730751"/>
            <a:ext cx="8094823" cy="321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0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Методы измерения скорости света.</a:t>
            </a:r>
            <a:endParaRPr lang="ru-RU" sz="3200" b="1" dirty="0" smtClean="0">
              <a:latin typeface="Arial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Опыты Майкельсона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 smtClean="0"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54" y="2516856"/>
            <a:ext cx="9111492" cy="34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7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1639887" y="265596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Комплект </a:t>
            </a:r>
            <a:r>
              <a:rPr lang="ru-RU" b="1" dirty="0"/>
              <a:t>лабораторной установки</a:t>
            </a:r>
            <a:endParaRPr lang="ru-RU" b="1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21" y="1394674"/>
            <a:ext cx="7988968" cy="512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Схема электрическая структурная лабораторной </a:t>
            </a:r>
            <a:r>
              <a:rPr lang="ru-RU" b="1" dirty="0" smtClean="0"/>
              <a:t>установки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2045368"/>
            <a:ext cx="5183188" cy="416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Лабораторная установка состоит:</a:t>
            </a:r>
          </a:p>
          <a:p>
            <a:pPr lvl="0"/>
            <a:r>
              <a:rPr lang="ru-RU" dirty="0"/>
              <a:t>Лазерный передатчик.</a:t>
            </a:r>
          </a:p>
          <a:p>
            <a:pPr lvl="0"/>
            <a:r>
              <a:rPr lang="ru-RU" dirty="0"/>
              <a:t>Фотодиодный приемник.</a:t>
            </a:r>
          </a:p>
          <a:p>
            <a:pPr lvl="0"/>
            <a:r>
              <a:rPr lang="ru-RU" dirty="0"/>
              <a:t>Устройство сопряжения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Генератор </a:t>
            </a:r>
            <a:r>
              <a:rPr lang="ru-RU" dirty="0"/>
              <a:t>Г4-143.</a:t>
            </a:r>
          </a:p>
          <a:p>
            <a:pPr lvl="0"/>
            <a:r>
              <a:rPr lang="ru-RU" dirty="0"/>
              <a:t>Генератор Г6-27.</a:t>
            </a:r>
          </a:p>
          <a:p>
            <a:pPr lvl="0"/>
            <a:r>
              <a:rPr lang="ru-RU" dirty="0"/>
              <a:t>О</a:t>
            </a:r>
            <a:r>
              <a:rPr lang="ru-RU" dirty="0" smtClean="0"/>
              <a:t>сциллограф </a:t>
            </a:r>
            <a:r>
              <a:rPr lang="ru-RU" dirty="0"/>
              <a:t>С1-75.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261938"/>
            <a:ext cx="5157787" cy="348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Схема электрическая функциональная лабораторной </a:t>
            </a:r>
            <a:r>
              <a:rPr lang="ru-RU" b="1" dirty="0" smtClean="0"/>
              <a:t>установки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2045368"/>
            <a:ext cx="5183188" cy="416835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ru-RU" sz="2400" dirty="0"/>
              <a:t>Лазерный передатчик.</a:t>
            </a:r>
          </a:p>
          <a:p>
            <a:pPr lvl="0"/>
            <a:r>
              <a:rPr lang="ru-RU" sz="2400" dirty="0"/>
              <a:t>Фотодиодный приемник</a:t>
            </a:r>
          </a:p>
          <a:p>
            <a:pPr lvl="0"/>
            <a:r>
              <a:rPr lang="ru-RU" sz="2400" dirty="0"/>
              <a:t>Устройство сопряжения:</a:t>
            </a:r>
          </a:p>
          <a:p>
            <a:r>
              <a:rPr lang="en-US" sz="2400" dirty="0"/>
              <a:t>a</a:t>
            </a:r>
            <a:r>
              <a:rPr lang="ru-RU" sz="2400" dirty="0"/>
              <a:t>. ВЧ усилитель мощности канала оптического </a:t>
            </a:r>
            <a:r>
              <a:rPr lang="ru-RU" sz="2400" dirty="0" smtClean="0"/>
              <a:t>передатчика.</a:t>
            </a:r>
            <a:endParaRPr lang="ru-RU" sz="2400" dirty="0"/>
          </a:p>
          <a:p>
            <a:r>
              <a:rPr lang="en-US" sz="2400" dirty="0"/>
              <a:t>b</a:t>
            </a:r>
            <a:r>
              <a:rPr lang="ru-RU" sz="2400" dirty="0"/>
              <a:t>. Входной усилитель канала оптического приемника. </a:t>
            </a:r>
          </a:p>
          <a:p>
            <a:r>
              <a:rPr lang="en-US" sz="2400" dirty="0"/>
              <a:t>c</a:t>
            </a:r>
            <a:r>
              <a:rPr lang="ru-RU" sz="2400" dirty="0"/>
              <a:t>. Буферный каскад канала оптического передатчика.</a:t>
            </a:r>
          </a:p>
          <a:p>
            <a:r>
              <a:rPr lang="en-US" sz="2400" dirty="0"/>
              <a:t>d</a:t>
            </a:r>
            <a:r>
              <a:rPr lang="ru-RU" sz="2400" dirty="0"/>
              <a:t>. Буферный каскад канала оптического </a:t>
            </a:r>
            <a:r>
              <a:rPr lang="ru-RU" sz="2400" dirty="0" smtClean="0"/>
              <a:t>приемника.</a:t>
            </a:r>
          </a:p>
          <a:p>
            <a:r>
              <a:rPr lang="ru-RU" sz="2400" dirty="0" smtClean="0"/>
              <a:t>Генератор </a:t>
            </a:r>
            <a:r>
              <a:rPr lang="ru-RU" sz="2400" dirty="0"/>
              <a:t>Г4-143.</a:t>
            </a:r>
            <a:endParaRPr lang="ru-RU" sz="2400" dirty="0" smtClean="0"/>
          </a:p>
          <a:p>
            <a:pPr lvl="0"/>
            <a:r>
              <a:rPr lang="ru-RU" sz="2400" dirty="0" smtClean="0"/>
              <a:t>Генератор Г6-27.</a:t>
            </a:r>
          </a:p>
          <a:p>
            <a:pPr lvl="0"/>
            <a:r>
              <a:rPr lang="ru-RU" sz="2400" dirty="0" smtClean="0"/>
              <a:t>Двухлучевой </a:t>
            </a:r>
            <a:r>
              <a:rPr lang="ru-RU" sz="2400" dirty="0"/>
              <a:t>осциллограф С1-75.</a:t>
            </a:r>
          </a:p>
          <a:p>
            <a:endParaRPr lang="ru-RU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261937"/>
            <a:ext cx="5157787" cy="34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5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Схема электрическая принципиальная канала оптического </a:t>
            </a:r>
            <a:r>
              <a:rPr lang="ru-RU" b="1" dirty="0" smtClean="0"/>
              <a:t>передатчика </a:t>
            </a:r>
            <a:endParaRPr lang="ru-RU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1" y="1518849"/>
            <a:ext cx="9119937" cy="496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162</Words>
  <Application>Microsoft Office PowerPoint</Application>
  <PresentationFormat>Широкоэкранный</PresentationFormat>
  <Paragraphs>54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Georgia</vt:lpstr>
      <vt:lpstr>Times New Roman</vt:lpstr>
      <vt:lpstr>Wingdings 3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Презентация PowerPoint</vt:lpstr>
      <vt:lpstr>Методы измерения скорости света.</vt:lpstr>
      <vt:lpstr>Методы измерения скорости света.</vt:lpstr>
      <vt:lpstr>Методы измерения скорости света.</vt:lpstr>
      <vt:lpstr>Комплект лабораторной установки</vt:lpstr>
      <vt:lpstr>Схема электрическая структурная лабораторной установки</vt:lpstr>
      <vt:lpstr>Схема электрическая функциональная лабораторной установки</vt:lpstr>
      <vt:lpstr>Схема электрическая принципиальная канала оптического передатчика </vt:lpstr>
      <vt:lpstr>Схема электрическая принципиальная канала оптического приемника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студента 4 курса 1 группы физико-технического факультета Трекало Валерия Константиновича Научный руководитель доктор физико-математических наук, заведующий кафедрой общей физики Маскевич А.А.</dc:title>
  <dc:creator>Пользователь</dc:creator>
  <cp:lastModifiedBy>Pin Font</cp:lastModifiedBy>
  <cp:revision>84</cp:revision>
  <dcterms:created xsi:type="dcterms:W3CDTF">2019-06-17T08:41:23Z</dcterms:created>
  <dcterms:modified xsi:type="dcterms:W3CDTF">2020-06-21T12:08:59Z</dcterms:modified>
</cp:coreProperties>
</file>