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notesMasterIdLst>
    <p:notesMasterId r:id="rId13"/>
  </p:notesMasterIdLst>
  <p:sldIdLst>
    <p:sldId id="262" r:id="rId2"/>
    <p:sldId id="263" r:id="rId3"/>
    <p:sldId id="272" r:id="rId4"/>
    <p:sldId id="267" r:id="rId5"/>
    <p:sldId id="258" r:id="rId6"/>
    <p:sldId id="273" r:id="rId7"/>
    <p:sldId id="274" r:id="rId8"/>
    <p:sldId id="260" r:id="rId9"/>
    <p:sldId id="268" r:id="rId10"/>
    <p:sldId id="26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94FFE0A-AAD5-4B10-B1F6-63D2CC5770E3}" type="datetimeFigureOut">
              <a:rPr lang="ru-RU"/>
              <a:pPr>
                <a:defRPr/>
              </a:pPr>
              <a:t>21.06.2020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FD835A86-8737-45A1-BFDD-F748C58C605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621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2048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fld id="{049E0A2E-3D07-4C25-AB25-83AB7B80015F}" type="slidenum">
              <a:rPr lang="ru-RU" altLang="ru-RU">
                <a:latin typeface="Calibri" pitchFamily="34" charset="0"/>
              </a:rPr>
              <a:pPr/>
              <a:t>1</a:t>
            </a:fld>
            <a:endParaRPr lang="ru-RU" altLang="ru-RU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2253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fld id="{63816FE4-5EC3-4A91-B6E1-2B54ABB68AC3}" type="slidenum">
              <a:rPr lang="ru-RU" altLang="ru-RU">
                <a:latin typeface="Calibri" pitchFamily="34" charset="0"/>
              </a:rPr>
              <a:pPr/>
              <a:t>2</a:t>
            </a:fld>
            <a:endParaRPr lang="ru-RU" altLang="ru-RU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fld id="{99F5B5B9-C3B5-4895-98DD-3700D4C208CD}" type="slidenum">
              <a:rPr lang="ru-RU">
                <a:latin typeface="Calibri" pitchFamily="34" charset="0"/>
              </a:rPr>
              <a:pPr/>
              <a:t>5</a:t>
            </a:fld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DBE2DB-7E54-49C8-BE9B-F0F63C8C5BA2}" type="datetimeFigureOut">
              <a:rPr lang="ru-RU" smtClean="0"/>
              <a:pPr>
                <a:defRPr/>
              </a:pPr>
              <a:t>21.06.2020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8754-CBF7-476A-B24D-D404076AAF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15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F08E1E-F2AA-40FE-BCDA-0D737EE6AE06}" type="datetimeFigureOut">
              <a:rPr lang="ru-RU" smtClean="0"/>
              <a:pPr>
                <a:defRPr/>
              </a:pPr>
              <a:t>21.06.2020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D21A-DFBC-4ECB-A70A-B61FF3FB0C3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69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87D5E7-0C03-4742-BAF0-87B2FECF7A32}" type="datetimeFigureOut">
              <a:rPr lang="ru-RU" smtClean="0"/>
              <a:pPr>
                <a:defRPr/>
              </a:pPr>
              <a:t>21.06.2020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5086-724E-42D9-ABAB-A91ED6D3A1A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91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773B49-EFB2-4B53-926A-9BDB5708A206}" type="datetimeFigureOut">
              <a:rPr lang="ru-RU" smtClean="0"/>
              <a:pPr>
                <a:defRPr/>
              </a:pPr>
              <a:t>21.06.2020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5324-FC5C-4B9F-A211-69F9373D333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50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23ABA7-C5FB-4A96-8A0F-263AA745B09E}" type="datetimeFigureOut">
              <a:rPr lang="ru-RU" smtClean="0"/>
              <a:pPr>
                <a:defRPr/>
              </a:pPr>
              <a:t>21.06.2020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0AFD-E275-4FFA-BEC9-52572CEC956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40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DDE1AC-F082-4159-AF94-64E2BAF8A99B}" type="datetimeFigureOut">
              <a:rPr lang="ru-RU" smtClean="0"/>
              <a:pPr>
                <a:defRPr/>
              </a:pPr>
              <a:t>21.06.2020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0E88-0D63-4A9C-B6D8-24E09CDA04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31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20C6A2-DFE9-484E-BDCB-7262D85F2394}" type="datetimeFigureOut">
              <a:rPr lang="ru-RU" smtClean="0"/>
              <a:pPr>
                <a:defRPr/>
              </a:pPr>
              <a:t>21.06.2020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2CEB-271F-49FE-82CD-C6E4B1F749D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345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53C0E8-F3B0-4863-8FD4-EE9832EFAF0A}" type="datetimeFigureOut">
              <a:rPr lang="ru-RU" smtClean="0"/>
              <a:pPr>
                <a:defRPr/>
              </a:pPr>
              <a:t>21.06.2020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699A-4710-48C8-B9E1-91399752C5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99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546015-AA78-4D37-A4F5-10C1B14AAC61}" type="datetimeFigureOut">
              <a:rPr lang="ru-RU" smtClean="0"/>
              <a:pPr>
                <a:defRPr/>
              </a:pPr>
              <a:t>21.06.2020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BA3B-C027-4E23-9B06-881B195AB1B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48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27A2DA-3C79-437C-A1A2-8255F5AC5D51}" type="datetimeFigureOut">
              <a:rPr lang="ru-RU" smtClean="0"/>
              <a:pPr>
                <a:defRPr/>
              </a:pPr>
              <a:t>21.06.2020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4D78-AEDC-4946-8461-5595946419E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87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1A5F57-4E6F-4F75-B119-9792D8A68371}" type="datetimeFigureOut">
              <a:rPr lang="ru-RU" smtClean="0"/>
              <a:pPr>
                <a:defRPr/>
              </a:pPr>
              <a:t>21.06.2020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CCED-7A3E-49AA-A866-2C20A0DEA1B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42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A15E7A5-2985-4C16-A0C9-CB07D491794F}" type="datetimeFigureOut">
              <a:rPr lang="ru-RU" smtClean="0"/>
              <a:pPr>
                <a:defRPr/>
              </a:pPr>
              <a:t>21.06.2020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09968-7830-4FDD-946C-B9EAA3FB500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2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3"/>
          <p:cNvSpPr>
            <a:spLocks noGrp="1"/>
          </p:cNvSpPr>
          <p:nvPr>
            <p:ph type="title"/>
          </p:nvPr>
        </p:nvSpPr>
        <p:spPr>
          <a:xfrm>
            <a:off x="2214563" y="398463"/>
            <a:ext cx="8915400" cy="1468437"/>
          </a:xfrm>
        </p:spPr>
        <p:txBody>
          <a:bodyPr>
            <a:spAutoFit/>
          </a:bodyPr>
          <a:lstStyle/>
          <a:p>
            <a:pPr marL="182563" algn="ctr">
              <a:buFont typeface="Georgia" pitchFamily="18" charset="0"/>
              <a:buNone/>
            </a:pPr>
            <a:r>
              <a:rPr lang="ru-RU" alt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Министерство образования Республики Беларусь </a:t>
            </a:r>
            <a:br>
              <a:rPr lang="ru-RU" alt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Учреждение образования</a:t>
            </a:r>
            <a:br>
              <a:rPr lang="ru-RU" alt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ГРОДНЕНСКИЙ ГОСУДАРСТВЕННЫЙ УНИВЕРСИТЕТ ИМЕНИ</a:t>
            </a:r>
            <a:br>
              <a:rPr lang="ru-RU" alt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ЯНКИ КУПАЛЫ  </a:t>
            </a:r>
            <a:br>
              <a:rPr lang="ru-RU" alt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Физико-технический факультет</a:t>
            </a:r>
            <a:br>
              <a:rPr lang="ru-RU" alt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Кафедра общей физики</a:t>
            </a:r>
          </a:p>
        </p:txBody>
      </p:sp>
      <p:sp>
        <p:nvSpPr>
          <p:cNvPr id="5122" name="Подзаголовок 2"/>
          <p:cNvSpPr>
            <a:spLocks noGrp="1"/>
          </p:cNvSpPr>
          <p:nvPr>
            <p:ph type="body" idx="1"/>
          </p:nvPr>
        </p:nvSpPr>
        <p:spPr>
          <a:xfrm>
            <a:off x="2214563" y="5732463"/>
            <a:ext cx="8915400" cy="860425"/>
          </a:xfrm>
        </p:spPr>
        <p:txBody>
          <a:bodyPr rtlCol="0" anchor="ctr">
            <a:normAutofit lnSpcReduction="10000"/>
          </a:bodyPr>
          <a:lstStyle/>
          <a:p>
            <a:pPr algn="just" fontAlgn="auto">
              <a:buFont typeface="Wingdings 3" charset="2"/>
              <a:buNone/>
              <a:defRPr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Разработал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И.А. </a:t>
            </a:r>
            <a:r>
              <a:rPr lang="ru-RU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Ильюков</a:t>
            </a: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auto">
              <a:buFont typeface="Wingdings 3" charset="2"/>
              <a:buNone/>
              <a:defRPr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Научный руководитель: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А.А. </a:t>
            </a:r>
            <a:r>
              <a:rPr lang="ru-RU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Маскевич</a:t>
            </a:r>
            <a:endParaRPr lang="ru-RU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7850" y="2014538"/>
            <a:ext cx="12188825" cy="363537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eaLnBrk="1" fontAlgn="auto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defRPr/>
            </a:pP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Курсовая 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работа на тему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58763" y="2844801"/>
            <a:ext cx="12188825" cy="2376487"/>
          </a:xfrm>
          <a:prstGeom prst="rect">
            <a:avLst/>
          </a:prstGeom>
          <a:effectLst/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ru-RU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ВОСЬми</a:t>
            </a:r>
            <a:r>
              <a:rPr lang="ru-RU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разрядный электронный секундомер с </a:t>
            </a:r>
            <a:r>
              <a:rPr lang="ru-RU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Дистанционным управлением </a:t>
            </a:r>
            <a:r>
              <a:rPr lang="ru-R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на микроконтроллере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>
          <a:xfrm>
            <a:off x="938864" y="300723"/>
            <a:ext cx="8910637" cy="1281112"/>
          </a:xfrm>
        </p:spPr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Органы управления</a:t>
            </a:r>
          </a:p>
        </p:txBody>
      </p:sp>
      <p:sp>
        <p:nvSpPr>
          <p:cNvPr id="26631" name="TextBox 6"/>
          <p:cNvSpPr txBox="1">
            <a:spLocks noChangeArrowheads="1"/>
          </p:cNvSpPr>
          <p:nvPr/>
        </p:nvSpPr>
        <p:spPr bwMode="auto">
          <a:xfrm>
            <a:off x="5575300" y="2046678"/>
            <a:ext cx="6211887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Состав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14350" indent="-514350" eaLnBrk="1" hangingPunct="1">
              <a:buAutoNum type="arabicPeriod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Порты ввода.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Порты вывода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938864" y="1258669"/>
            <a:ext cx="787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Предназначены для приёма управляющих сигналов и последующей обработки микроконтроллером </a:t>
            </a:r>
            <a:r>
              <a:rPr lang="en-GB" dirty="0" smtClean="0"/>
              <a:t>Atmega328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5300" y="3711849"/>
            <a:ext cx="5422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Порты ввода-вывода предназначены для получения и последующей обработки информации микроконтроллером и выводом на внешние устройства и/или блок индикации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77" y="1905000"/>
            <a:ext cx="4324805" cy="4351338"/>
          </a:xfrm>
        </p:spPr>
      </p:pic>
    </p:spTree>
    <p:extLst>
      <p:ext uri="{BB962C8B-B14F-4D97-AF65-F5344CB8AC3E}">
        <p14:creationId xmlns:p14="http://schemas.microsoft.com/office/powerpoint/2010/main" val="213145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Заголовок 1"/>
          <p:cNvSpPr>
            <a:spLocks noGrp="1"/>
          </p:cNvSpPr>
          <p:nvPr>
            <p:ph type="title"/>
          </p:nvPr>
        </p:nvSpPr>
        <p:spPr>
          <a:xfrm>
            <a:off x="1649413" y="652463"/>
            <a:ext cx="3024187" cy="668337"/>
          </a:xfrm>
        </p:spPr>
        <p:txBody>
          <a:bodyPr>
            <a:normAutofit fontScale="90000"/>
          </a:bodyPr>
          <a:lstStyle/>
          <a:p>
            <a:r>
              <a:rPr lang="ru-RU" b="1" smtClean="0">
                <a:latin typeface="Times New Roman" pitchFamily="18" charset="0"/>
                <a:cs typeface="Times New Roman" pitchFamily="18" charset="0"/>
              </a:rPr>
              <a:t>Заключение</a:t>
            </a:r>
          </a:p>
        </p:txBody>
      </p:sp>
      <p:sp>
        <p:nvSpPr>
          <p:cNvPr id="29699" name="Объект 2"/>
          <p:cNvSpPr>
            <a:spLocks noGrp="1"/>
          </p:cNvSpPr>
          <p:nvPr>
            <p:ph idx="1"/>
          </p:nvPr>
        </p:nvSpPr>
        <p:spPr>
          <a:xfrm>
            <a:off x="1241425" y="1514475"/>
            <a:ext cx="10263188" cy="4397375"/>
          </a:xfrm>
        </p:spPr>
        <p:txBody>
          <a:bodyPr/>
          <a:lstStyle/>
          <a:p>
            <a:r>
              <a:rPr lang="ru-RU" sz="2400" dirty="0" smtClean="0">
                <a:solidFill>
                  <a:srgbClr val="000000"/>
                </a:solidFill>
                <a:cs typeface="Times New Roman" pitchFamily="18" charset="0"/>
              </a:rPr>
              <a:t>Изготовлен </a:t>
            </a:r>
            <a:r>
              <a:rPr lang="ru-RU" sz="2400" dirty="0">
                <a:solidFill>
                  <a:srgbClr val="000000"/>
                </a:solidFill>
                <a:cs typeface="Times New Roman" pitchFamily="18" charset="0"/>
              </a:rPr>
              <a:t>блок  </a:t>
            </a:r>
            <a:r>
              <a:rPr lang="ru-RU" sz="2400" dirty="0" smtClean="0">
                <a:solidFill>
                  <a:srgbClr val="000000"/>
                </a:solidFill>
                <a:cs typeface="Times New Roman" pitchFamily="18" charset="0"/>
              </a:rPr>
              <a:t>8-ми разрядного электронного секундомера </a:t>
            </a:r>
            <a:r>
              <a:rPr lang="ru-RU" sz="2400" dirty="0">
                <a:solidFill>
                  <a:srgbClr val="000000"/>
                </a:solidFill>
                <a:cs typeface="Times New Roman" pitchFamily="18" charset="0"/>
              </a:rPr>
              <a:t>с </a:t>
            </a:r>
            <a:r>
              <a:rPr lang="ru-RU" sz="2400" dirty="0" smtClean="0">
                <a:solidFill>
                  <a:srgbClr val="000000"/>
                </a:solidFill>
                <a:cs typeface="Times New Roman" pitchFamily="18" charset="0"/>
              </a:rPr>
              <a:t>дистанционным управление </a:t>
            </a:r>
            <a:r>
              <a:rPr lang="ru-RU" sz="2400" dirty="0">
                <a:solidFill>
                  <a:srgbClr val="000000"/>
                </a:solidFill>
                <a:cs typeface="Times New Roman" pitchFamily="18" charset="0"/>
              </a:rPr>
              <a:t>на </a:t>
            </a:r>
            <a:r>
              <a:rPr lang="ru-RU" sz="2400" dirty="0" smtClean="0">
                <a:solidFill>
                  <a:srgbClr val="000000"/>
                </a:solidFill>
                <a:cs typeface="Times New Roman" pitchFamily="18" charset="0"/>
              </a:rPr>
              <a:t>микроконтроллере</a:t>
            </a: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.</a:t>
            </a:r>
          </a:p>
          <a:p>
            <a:r>
              <a:rPr lang="ru-RU" sz="2400" dirty="0" smtClean="0">
                <a:cs typeface="Aharoni" pitchFamily="2" charset="-79"/>
              </a:rPr>
              <a:t>Создана лабораторная установка « Модернизированная машина </a:t>
            </a:r>
            <a:r>
              <a:rPr lang="ru-RU" sz="2400" dirty="0" err="1" smtClean="0">
                <a:cs typeface="Aharoni" pitchFamily="2" charset="-79"/>
              </a:rPr>
              <a:t>Атвуда</a:t>
            </a:r>
            <a:r>
              <a:rPr lang="ru-RU" sz="2400" dirty="0" smtClean="0">
                <a:cs typeface="Aharoni" pitchFamily="2" charset="-79"/>
              </a:rPr>
              <a:t> » в ее составе, блок </a:t>
            </a:r>
            <a:r>
              <a:rPr lang="ru-RU" sz="2400" dirty="0">
                <a:solidFill>
                  <a:srgbClr val="000000"/>
                </a:solidFill>
                <a:cs typeface="Times New Roman" pitchFamily="18" charset="0"/>
              </a:rPr>
              <a:t>8-ми</a:t>
            </a:r>
            <a:r>
              <a:rPr lang="ru-RU" sz="2400" dirty="0" smtClean="0">
                <a:cs typeface="Aharoni" pitchFamily="2" charset="-79"/>
              </a:rPr>
              <a:t> разрядного электронного секундомера с дистанционным управлением на микроконтроллере позволяет измерять временные интервалы перемещения физических тел с достаточной, для учебных лабораторий, точностью. </a:t>
            </a:r>
          </a:p>
          <a:p>
            <a:r>
              <a:rPr lang="ru-RU" sz="2400" dirty="0" smtClean="0"/>
              <a:t>Применение микроконтроллера в блоке измерения времени и разработанное ПО позволяет применять данное устройство во многих лабораторных установках лаборатории «Механика» кафедры общей физики.</a:t>
            </a:r>
          </a:p>
          <a:p>
            <a:endParaRPr lang="ru-RU" sz="2400" dirty="0" smtClean="0"/>
          </a:p>
          <a:p>
            <a:endParaRPr lang="ru-RU" sz="2400" dirty="0"/>
          </a:p>
          <a:p>
            <a:pPr marL="0" indent="0">
              <a:buNone/>
            </a:pPr>
            <a:endParaRPr lang="ru-RU" dirty="0" smtClean="0"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28027" y="521285"/>
            <a:ext cx="11477625" cy="573246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spcBef>
                <a:spcPts val="600"/>
              </a:spcBef>
              <a:buClr>
                <a:srgbClr val="4B866E"/>
              </a:buClr>
              <a:buNone/>
            </a:pPr>
            <a:r>
              <a:rPr lang="ru-RU" sz="2800" b="1" dirty="0" smtClean="0">
                <a:solidFill>
                  <a:srgbClr val="000000"/>
                </a:solidFill>
                <a:cs typeface="Times New Roman" pitchFamily="18" charset="0"/>
              </a:rPr>
              <a:t>Целью курсовой работы</a:t>
            </a:r>
            <a:r>
              <a:rPr lang="ru-RU" sz="2800" dirty="0" smtClean="0">
                <a:solidFill>
                  <a:srgbClr val="000000"/>
                </a:solidFill>
                <a:cs typeface="Times New Roman" pitchFamily="18" charset="0"/>
              </a:rPr>
              <a:t> является расчет и изготовление восьми разрядного электронного секундомера </a:t>
            </a:r>
            <a:r>
              <a:rPr lang="ru-RU" sz="2800" dirty="0">
                <a:solidFill>
                  <a:srgbClr val="000000"/>
                </a:solidFill>
                <a:cs typeface="Times New Roman" pitchFamily="18" charset="0"/>
              </a:rPr>
              <a:t>с ДУ на </a:t>
            </a:r>
            <a:r>
              <a:rPr lang="ru-RU" sz="2800" dirty="0" smtClean="0">
                <a:solidFill>
                  <a:srgbClr val="000000"/>
                </a:solidFill>
                <a:cs typeface="Times New Roman" pitchFamily="18" charset="0"/>
              </a:rPr>
              <a:t>микроконтроллере.</a:t>
            </a:r>
            <a:endParaRPr lang="en-GB" sz="28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algn="just">
              <a:lnSpc>
                <a:spcPct val="80000"/>
              </a:lnSpc>
              <a:spcBef>
                <a:spcPts val="600"/>
              </a:spcBef>
              <a:buClr>
                <a:srgbClr val="4B866E"/>
              </a:buClr>
              <a:buNone/>
            </a:pPr>
            <a:endParaRPr lang="ru-RU" sz="28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algn="just">
              <a:lnSpc>
                <a:spcPct val="80000"/>
              </a:lnSpc>
              <a:spcBef>
                <a:spcPts val="600"/>
              </a:spcBef>
              <a:buClr>
                <a:srgbClr val="4B866E"/>
              </a:buClr>
              <a:buNone/>
            </a:pPr>
            <a:r>
              <a:rPr lang="ru-RU" sz="2800" b="1" dirty="0" smtClean="0">
                <a:solidFill>
                  <a:srgbClr val="000000"/>
                </a:solidFill>
                <a:cs typeface="Times New Roman" pitchFamily="18" charset="0"/>
              </a:rPr>
              <a:t>Для достижения поставленной цели решаются следующие задачи: 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buClr>
                <a:srgbClr val="4B866E"/>
              </a:buClr>
            </a:pPr>
            <a:r>
              <a:rPr lang="ru-RU" sz="2800" b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ru-RU" sz="28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А</a:t>
            </a:r>
            <a:r>
              <a:rPr lang="ru-RU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нализ существующих схемных решений цифровых электронных секундомеров.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buClr>
                <a:srgbClr val="4B866E"/>
              </a:buClr>
            </a:pPr>
            <a:r>
              <a:rPr lang="ru-RU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Разработка структурной электрической схемы.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buClr>
                <a:srgbClr val="4B866E"/>
              </a:buClr>
            </a:pPr>
            <a:r>
              <a:rPr lang="ru-RU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Разработка функциональной электрической схемы.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buClr>
                <a:srgbClr val="4B866E"/>
              </a:buClr>
            </a:pPr>
            <a:r>
              <a:rPr lang="ru-RU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Разработка принципиальной электрической схемы секундомера.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buClr>
                <a:srgbClr val="4B866E"/>
              </a:buClr>
            </a:pPr>
            <a:r>
              <a:rPr lang="ru-RU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Составление управляющей программы для микроконтроллера  </a:t>
            </a:r>
            <a:r>
              <a:rPr lang="en-GB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Atmega328.</a:t>
            </a:r>
            <a:endParaRPr lang="ru-RU" sz="2800" dirty="0" smtClean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ts val="600"/>
              </a:spcBef>
              <a:buClr>
                <a:srgbClr val="4B866E"/>
              </a:buClr>
            </a:pPr>
            <a:r>
              <a:rPr lang="ru-RU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Сборка и отладка электронного секундомера.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buClr>
                <a:srgbClr val="4B866E"/>
              </a:buClr>
            </a:pPr>
            <a:r>
              <a:rPr lang="ru-RU" sz="28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написание</a:t>
            </a:r>
            <a:r>
              <a:rPr lang="ru-RU" sz="2800" dirty="0" smtClean="0">
                <a:solidFill>
                  <a:srgbClr val="000000"/>
                </a:solidFill>
                <a:cs typeface="Times New Roman" pitchFamily="18" charset="0"/>
              </a:rPr>
              <a:t> методики </a:t>
            </a:r>
            <a:r>
              <a:rPr lang="ru-RU" sz="28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измерений</a:t>
            </a:r>
            <a:r>
              <a:rPr lang="ru-RU" sz="2800" dirty="0" smtClean="0">
                <a:solidFill>
                  <a:srgbClr val="000000"/>
                </a:solidFill>
                <a:cs typeface="Times New Roman" pitchFamily="18" charset="0"/>
              </a:rPr>
              <a:t>;</a:t>
            </a:r>
            <a:endParaRPr lang="ru-RU" sz="2800" dirty="0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Сравнительные характеристики трёх групп микроконтроллеров 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862" y="2084191"/>
            <a:ext cx="8602275" cy="3781953"/>
          </a:xfrm>
        </p:spPr>
      </p:pic>
    </p:spTree>
    <p:extLst>
      <p:ext uri="{BB962C8B-B14F-4D97-AF65-F5344CB8AC3E}">
        <p14:creationId xmlns:p14="http://schemas.microsoft.com/office/powerpoint/2010/main" val="206528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/>
              <a:t>Временным интервалом</a:t>
            </a:r>
            <a:r>
              <a:rPr lang="ru-RU" sz="2400" b="1" dirty="0" smtClean="0"/>
              <a:t> </a:t>
            </a:r>
            <a:r>
              <a:rPr lang="ru-RU" sz="2400" dirty="0"/>
              <a:t>называют </a:t>
            </a:r>
            <a:r>
              <a:rPr lang="ru-RU" sz="2400" dirty="0" smtClean="0"/>
              <a:t>отрезок времени, за который произошло протекания или изменение физического процесса или состояния.</a:t>
            </a:r>
            <a:endParaRPr lang="ru-RU" sz="2400" dirty="0" smtClean="0">
              <a:latin typeface="Arial" charset="0"/>
            </a:endParaRPr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xfrm>
            <a:off x="838200" y="17864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400" b="1" dirty="0" smtClean="0">
                <a:latin typeface="Arial" charset="0"/>
              </a:rPr>
              <a:t>В разработанном электронном секундомера на микроконтроллере </a:t>
            </a:r>
            <a:r>
              <a:rPr lang="en-GB" sz="2400" b="1" dirty="0" smtClean="0">
                <a:latin typeface="Arial" charset="0"/>
              </a:rPr>
              <a:t>Atmega328</a:t>
            </a:r>
            <a:r>
              <a:rPr lang="ru-RU" sz="2400" b="1" dirty="0" smtClean="0">
                <a:latin typeface="Arial" charset="0"/>
              </a:rPr>
              <a:t> </a:t>
            </a:r>
            <a:r>
              <a:rPr lang="ru-RU" sz="2400" dirty="0" smtClean="0">
                <a:latin typeface="Arial" charset="0"/>
              </a:rPr>
              <a:t>отсчет времени производится по команде «РАЗРЕШЕНИЕ» ( логическая единица ), а завершается по команде «ЗАПРЕТ» ( логическая единица ) поступающие на соответствующие входы от внешнего устройства, которые может быть </a:t>
            </a:r>
            <a:r>
              <a:rPr lang="ru-RU" sz="2400" b="1" dirty="0" smtClean="0">
                <a:latin typeface="Arial" charset="0"/>
              </a:rPr>
              <a:t>:</a:t>
            </a:r>
          </a:p>
          <a:p>
            <a:r>
              <a:rPr lang="ru-RU" sz="2400" dirty="0" smtClean="0">
                <a:latin typeface="Arial" charset="0"/>
              </a:rPr>
              <a:t>Датчики линейного, углового перемещения.</a:t>
            </a:r>
          </a:p>
          <a:p>
            <a:r>
              <a:rPr lang="ru-RU" sz="2400" dirty="0" smtClean="0">
                <a:latin typeface="Arial" charset="0"/>
              </a:rPr>
              <a:t>Устройства измерения температуры, влажности. </a:t>
            </a:r>
          </a:p>
          <a:p>
            <a:r>
              <a:rPr lang="ru-RU" sz="2400" dirty="0" smtClean="0">
                <a:latin typeface="Arial" charset="0"/>
              </a:rPr>
              <a:t>Применение микроконтроллера позволяет достичь высокую точность измерения и свести к минимуму аппаратную погрешность измерения.</a:t>
            </a:r>
          </a:p>
          <a:p>
            <a:pPr marL="0" indent="0">
              <a:buNone/>
            </a:pPr>
            <a:r>
              <a:rPr lang="ru-RU" b="1" dirty="0" smtClean="0">
                <a:latin typeface="Arial" charset="0"/>
              </a:rPr>
              <a:t> </a:t>
            </a:r>
            <a:endParaRPr lang="ru-RU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>
          <a:xfrm>
            <a:off x="590550" y="265596"/>
            <a:ext cx="8912225" cy="1281112"/>
          </a:xfrm>
        </p:spPr>
        <p:txBody>
          <a:bodyPr/>
          <a:lstStyle/>
          <a:p>
            <a:r>
              <a:rPr lang="ru-RU" b="1" dirty="0" smtClean="0"/>
              <a:t>Описание установки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67483" y="2356184"/>
            <a:ext cx="4751388" cy="12926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микроконтроллера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индикации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Органы управления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</a:endParaRPr>
          </a:p>
        </p:txBody>
      </p:sp>
      <p:sp>
        <p:nvSpPr>
          <p:cNvPr id="23557" name="TextBox 5"/>
          <p:cNvSpPr txBox="1">
            <a:spLocks noChangeArrowheads="1"/>
          </p:cNvSpPr>
          <p:nvPr/>
        </p:nvSpPr>
        <p:spPr bwMode="auto">
          <a:xfrm>
            <a:off x="590550" y="1369768"/>
            <a:ext cx="6845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Восьми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разрядный электронный секундомер с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дистанционным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управлением 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микроконтроллере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8" name="TextBox 2"/>
          <p:cNvSpPr txBox="1">
            <a:spLocks noChangeArrowheads="1"/>
          </p:cNvSpPr>
          <p:nvPr/>
        </p:nvSpPr>
        <p:spPr bwMode="auto">
          <a:xfrm>
            <a:off x="8532813" y="1866277"/>
            <a:ext cx="24145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ru-RU" b="1" dirty="0"/>
              <a:t>Состав установки: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434" y="2632052"/>
            <a:ext cx="4352925" cy="3264693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244" y="2087935"/>
            <a:ext cx="3264695" cy="43529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Структурная схема установки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2177392"/>
            <a:ext cx="5076825" cy="3543300"/>
          </a:xfrm>
        </p:spPr>
      </p:pic>
      <p:sp>
        <p:nvSpPr>
          <p:cNvPr id="5" name="TextBox 4"/>
          <p:cNvSpPr txBox="1"/>
          <p:nvPr/>
        </p:nvSpPr>
        <p:spPr>
          <a:xfrm>
            <a:off x="7289074" y="2177392"/>
            <a:ext cx="46634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1 – </a:t>
            </a:r>
            <a:r>
              <a:rPr lang="en-US" sz="2400" dirty="0" err="1">
                <a:latin typeface="+mj-lt"/>
              </a:rPr>
              <a:t>блок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управления</a:t>
            </a:r>
            <a:r>
              <a:rPr lang="en-US" sz="2400" dirty="0">
                <a:latin typeface="+mj-lt"/>
              </a:rPr>
              <a:t> в </a:t>
            </a:r>
            <a:r>
              <a:rPr lang="en-US" sz="2400" dirty="0" err="1">
                <a:latin typeface="+mj-lt"/>
              </a:rPr>
              <a:t>ручном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режиме</a:t>
            </a:r>
            <a:endParaRPr lang="ru-RU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2 </a:t>
            </a:r>
            <a:r>
              <a:rPr lang="en-US" sz="2400" dirty="0">
                <a:latin typeface="+mj-lt"/>
              </a:rPr>
              <a:t>– </a:t>
            </a:r>
            <a:r>
              <a:rPr lang="en-US" sz="2400" dirty="0" err="1">
                <a:latin typeface="+mj-lt"/>
              </a:rPr>
              <a:t>блок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управления</a:t>
            </a:r>
            <a:r>
              <a:rPr lang="en-US" sz="2400" dirty="0">
                <a:latin typeface="+mj-lt"/>
              </a:rPr>
              <a:t> и </a:t>
            </a:r>
            <a:r>
              <a:rPr lang="en-US" sz="2400" dirty="0" err="1" smtClean="0">
                <a:latin typeface="+mj-lt"/>
              </a:rPr>
              <a:t>задач</a:t>
            </a:r>
            <a:endParaRPr lang="ru-RU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3 </a:t>
            </a:r>
            <a:r>
              <a:rPr lang="en-US" sz="2400" dirty="0">
                <a:latin typeface="+mj-lt"/>
              </a:rPr>
              <a:t>– </a:t>
            </a:r>
            <a:r>
              <a:rPr lang="en-US" sz="2400" dirty="0" err="1">
                <a:latin typeface="+mj-lt"/>
              </a:rPr>
              <a:t>внешние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цепи</a:t>
            </a:r>
            <a:endParaRPr lang="ru-RU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4 </a:t>
            </a:r>
            <a:r>
              <a:rPr lang="en-US" sz="2400" dirty="0">
                <a:latin typeface="+mj-lt"/>
              </a:rPr>
              <a:t>– </a:t>
            </a:r>
            <a:r>
              <a:rPr lang="en-US" sz="2400" dirty="0" err="1">
                <a:latin typeface="+mj-lt"/>
              </a:rPr>
              <a:t>схема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внешних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сигналов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управления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счётом</a:t>
            </a:r>
            <a:endParaRPr lang="ru-RU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5 </a:t>
            </a:r>
            <a:r>
              <a:rPr lang="en-US" sz="2400" dirty="0">
                <a:latin typeface="+mj-lt"/>
              </a:rPr>
              <a:t>– </a:t>
            </a:r>
            <a:r>
              <a:rPr lang="en-US" sz="2400" dirty="0" err="1">
                <a:latin typeface="+mj-lt"/>
              </a:rPr>
              <a:t>блок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микроконтроллера</a:t>
            </a:r>
            <a:endParaRPr lang="ru-RU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6 </a:t>
            </a:r>
            <a:r>
              <a:rPr lang="en-US" sz="2400" dirty="0">
                <a:latin typeface="+mj-lt"/>
              </a:rPr>
              <a:t>– </a:t>
            </a:r>
            <a:r>
              <a:rPr lang="en-US" sz="2400" dirty="0" err="1">
                <a:latin typeface="+mj-lt"/>
              </a:rPr>
              <a:t>блок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индикации</a:t>
            </a:r>
            <a:endParaRPr lang="ru-RU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7 </a:t>
            </a:r>
            <a:r>
              <a:rPr lang="en-US" sz="2400" dirty="0">
                <a:latin typeface="+mj-lt"/>
              </a:rPr>
              <a:t>– </a:t>
            </a:r>
            <a:r>
              <a:rPr lang="en-US" sz="2400" dirty="0" err="1">
                <a:latin typeface="+mj-lt"/>
              </a:rPr>
              <a:t>звуковой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излучатель</a:t>
            </a:r>
            <a:endParaRPr lang="ru-RU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8 </a:t>
            </a:r>
            <a:r>
              <a:rPr lang="en-US" sz="2400" dirty="0">
                <a:latin typeface="+mj-lt"/>
              </a:rPr>
              <a:t>– </a:t>
            </a:r>
            <a:r>
              <a:rPr lang="en-US" sz="2400" dirty="0" err="1">
                <a:latin typeface="+mj-lt"/>
              </a:rPr>
              <a:t>блок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питания</a:t>
            </a:r>
            <a:r>
              <a:rPr lang="en-US" sz="2400" dirty="0">
                <a:latin typeface="+mj-lt"/>
              </a:rPr>
              <a:t>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7085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Функциональная схема электрическая 8-ми разрядного секундомера с ДУ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126" y="1879102"/>
            <a:ext cx="3617336" cy="4605112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53" y="4850881"/>
            <a:ext cx="3408273" cy="11905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1" y="2359911"/>
            <a:ext cx="3514725" cy="11525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1" y="3795896"/>
            <a:ext cx="3514725" cy="7715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705" y="2874515"/>
            <a:ext cx="2039711" cy="265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5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>
          <a:xfrm>
            <a:off x="910748" y="439163"/>
            <a:ext cx="8910637" cy="1281112"/>
          </a:xfrm>
        </p:spPr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Плата микроконтроллера</a:t>
            </a:r>
          </a:p>
        </p:txBody>
      </p:sp>
      <p:sp>
        <p:nvSpPr>
          <p:cNvPr id="26631" name="TextBox 6"/>
          <p:cNvSpPr txBox="1">
            <a:spLocks noChangeArrowheads="1"/>
          </p:cNvSpPr>
          <p:nvPr/>
        </p:nvSpPr>
        <p:spPr bwMode="auto">
          <a:xfrm>
            <a:off x="7022371" y="1687478"/>
            <a:ext cx="4535738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Состав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/>
          </a:p>
          <a:p>
            <a:pPr marL="514350" indent="-514350" eaLnBrk="1" hangingPunct="1">
              <a:buAutoNum type="arabicPeriod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Микроконтроллер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Atmega328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eaLnBrk="1" hangingPunct="1">
              <a:buAutoNum type="arabicPeriod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Таймер-счетчик</a:t>
            </a:r>
          </a:p>
          <a:p>
            <a:pPr marL="514350" indent="-514350" eaLnBrk="1" hangingPunct="1">
              <a:buAutoNum type="arabicPeriod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Шина ввода-вывода</a:t>
            </a:r>
          </a:p>
          <a:p>
            <a:pPr marL="514350" indent="-514350" eaLnBrk="1" hangingPunct="1">
              <a:buAutoNum type="arabicPeriod"/>
            </a:pP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eaLnBrk="1" hangingPunct="1">
              <a:buAutoNum type="arabicPeriod"/>
            </a:pP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0748" y="1502812"/>
            <a:ext cx="634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 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22371" y="4426689"/>
            <a:ext cx="473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Выполняет обработку входящих сигналов</a:t>
            </a:r>
            <a:endParaRPr lang="en-US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965" y="2668660"/>
            <a:ext cx="3667125" cy="29146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>
          <a:xfrm>
            <a:off x="1012824" y="198269"/>
            <a:ext cx="11602289" cy="1281112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Блок индикации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1905000"/>
            <a:ext cx="4307443" cy="4307443"/>
          </a:xfrm>
        </p:spPr>
      </p:pic>
      <p:sp>
        <p:nvSpPr>
          <p:cNvPr id="26631" name="TextBox 6"/>
          <p:cNvSpPr txBox="1">
            <a:spLocks noChangeArrowheads="1"/>
          </p:cNvSpPr>
          <p:nvPr/>
        </p:nvSpPr>
        <p:spPr bwMode="auto">
          <a:xfrm>
            <a:off x="5484813" y="1905000"/>
            <a:ext cx="6211887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Состав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14350" indent="-514350" eaLnBrk="1" hangingPunct="1">
              <a:buAutoNum type="arabicPeriod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8 разрядный индикатор 1602.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Контроллер шины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I2C STM32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012824" y="1361122"/>
            <a:ext cx="590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Предназначен для вывода буквенно-цифровой информации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5300" y="3771900"/>
            <a:ext cx="5422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 шине </a:t>
            </a:r>
            <a:r>
              <a:rPr lang="en-GB" dirty="0" smtClean="0"/>
              <a:t>I2C</a:t>
            </a:r>
            <a:r>
              <a:rPr lang="en-US" dirty="0" smtClean="0"/>
              <a:t> </a:t>
            </a:r>
            <a:r>
              <a:rPr lang="ru-RU" dirty="0" smtClean="0"/>
              <a:t>поступает кроме сигнал питания подается . ОПИСАНИЕ ШИНЫ принцип работы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7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2087</TotalTime>
  <Words>419</Words>
  <Application>Microsoft Office PowerPoint</Application>
  <PresentationFormat>Широкоэкранный</PresentationFormat>
  <Paragraphs>65</Paragraphs>
  <Slides>11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Aharoni</vt:lpstr>
      <vt:lpstr>Arial</vt:lpstr>
      <vt:lpstr>Calibri</vt:lpstr>
      <vt:lpstr>Calibri Light</vt:lpstr>
      <vt:lpstr>Century Gothic</vt:lpstr>
      <vt:lpstr>Georgia</vt:lpstr>
      <vt:lpstr>Times New Roman</vt:lpstr>
      <vt:lpstr>Wingdings 3</vt:lpstr>
      <vt:lpstr>Тема Office</vt:lpstr>
      <vt:lpstr>Министерство образования Республики Беларусь  Учреждение образования ГРОДНЕНСКИЙ ГОСУДАРСТВЕННЫЙ УНИВЕРСИТЕТ ИМЕНИ ЯНКИ КУПАЛЫ   Физико-технический факультет Кафедра общей физики</vt:lpstr>
      <vt:lpstr>Презентация PowerPoint</vt:lpstr>
      <vt:lpstr>Сравнительные характеристики трёх групп микроконтроллеров </vt:lpstr>
      <vt:lpstr>Временным интервалом называют отрезок времени, за который произошло протекания или изменение физического процесса или состояния.</vt:lpstr>
      <vt:lpstr>Описание установки</vt:lpstr>
      <vt:lpstr>Структурная схема установки</vt:lpstr>
      <vt:lpstr>Функциональная схема электрическая 8-ми разрядного секундомера с ДУ</vt:lpstr>
      <vt:lpstr>Плата микроконтроллера</vt:lpstr>
      <vt:lpstr>Блок индикации</vt:lpstr>
      <vt:lpstr>Органы управления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студента 4 курса 1 группы физико-технического факультета Трекало Валерия Константиновича Научный руководитель доктор физико-математических наук, заведующий кафедрой общей физики Маскевич А.А.</dc:title>
  <dc:creator>Пользователь</dc:creator>
  <cp:lastModifiedBy>Pin Font</cp:lastModifiedBy>
  <cp:revision>86</cp:revision>
  <dcterms:created xsi:type="dcterms:W3CDTF">2019-06-17T08:41:23Z</dcterms:created>
  <dcterms:modified xsi:type="dcterms:W3CDTF">2020-06-21T07:55:13Z</dcterms:modified>
</cp:coreProperties>
</file>