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C11B-2D1F-4244-91F7-14C3A612EBC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CCD-F9F0-4029-B164-67849D489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049E0A2E-3D07-4C25-AB25-83AB7B80015F}" type="slidenum">
              <a:rPr lang="ru-RU" altLang="ru-RU">
                <a:latin typeface="Calibri" pitchFamily="34" charset="0"/>
              </a:rPr>
              <a:pPr/>
              <a:t>1</a:t>
            </a:fld>
            <a:endParaRPr lang="ru-RU" altLang="ru-RU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1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3816FE4-5EC3-4A91-B6E1-2B54ABB68AC3}" type="slidenum">
              <a:rPr lang="ru-RU" altLang="ru-RU">
                <a:latin typeface="Calibri" pitchFamily="34" charset="0"/>
              </a:rPr>
              <a:pPr/>
              <a:t>2</a:t>
            </a:fld>
            <a:endParaRPr lang="ru-RU" altLang="ru-RU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2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1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4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B968-7562-4005-AE9C-56C25F9D038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2214563" y="398463"/>
            <a:ext cx="8915400" cy="1468437"/>
          </a:xfrm>
        </p:spPr>
        <p:txBody>
          <a:bodyPr>
            <a:spAutoFit/>
          </a:bodyPr>
          <a:lstStyle/>
          <a:p>
            <a:pPr marL="182563" algn="ctr">
              <a:buFont typeface="Georgia" pitchFamily="18" charset="0"/>
              <a:buNone/>
            </a:pP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 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ГРОДНЕНСКИЙ ГОСУДАРСТВЕННЫЙ УНИВЕРСИТЕТ ИМЕНИ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ЯНКИ КУПАЛЫ  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Физико-технический факультет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общей физики</a:t>
            </a:r>
          </a:p>
        </p:txBody>
      </p:sp>
      <p:sp>
        <p:nvSpPr>
          <p:cNvPr id="5122" name="Подзаголовок 2"/>
          <p:cNvSpPr>
            <a:spLocks noGrp="1"/>
          </p:cNvSpPr>
          <p:nvPr>
            <p:ph type="body" idx="1"/>
          </p:nvPr>
        </p:nvSpPr>
        <p:spPr>
          <a:xfrm>
            <a:off x="2214563" y="5732463"/>
            <a:ext cx="8915400" cy="860425"/>
          </a:xfrm>
        </p:spPr>
        <p:txBody>
          <a:bodyPr rtlCol="0" anchor="ctr">
            <a:normAutofit lnSpcReduction="10000"/>
          </a:bodyPr>
          <a:lstStyle/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Разработал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Ильюков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Маскевич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2014538"/>
            <a:ext cx="12188825" cy="3635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defRPr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Дипломная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работа на тему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8763" y="2844801"/>
            <a:ext cx="12188825" cy="2376487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МОДЕРНИЗАЦИЯ ЛАБОРАТОРНОЙ УСТАНОВКИ «Машина </a:t>
            </a:r>
            <a:r>
              <a:rPr lang="ru-RU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атвуда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10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Сравнительные характеристики</a:t>
            </a:r>
            <a:endParaRPr lang="en-GB" sz="4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86664"/>
              </p:ext>
            </p:extLst>
          </p:nvPr>
        </p:nvGraphicFramePr>
        <p:xfrm>
          <a:off x="1002405" y="1055108"/>
          <a:ext cx="10187190" cy="4952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730">
                  <a:extLst>
                    <a:ext uri="{9D8B030D-6E8A-4147-A177-3AD203B41FA5}">
                      <a16:colId xmlns:a16="http://schemas.microsoft.com/office/drawing/2014/main" val="1267843837"/>
                    </a:ext>
                  </a:extLst>
                </a:gridCol>
                <a:gridCol w="3395730">
                  <a:extLst>
                    <a:ext uri="{9D8B030D-6E8A-4147-A177-3AD203B41FA5}">
                      <a16:colId xmlns:a16="http://schemas.microsoft.com/office/drawing/2014/main" val="2265742381"/>
                    </a:ext>
                  </a:extLst>
                </a:gridCol>
                <a:gridCol w="3395730">
                  <a:extLst>
                    <a:ext uri="{9D8B030D-6E8A-4147-A177-3AD203B41FA5}">
                      <a16:colId xmlns:a16="http://schemas.microsoft.com/office/drawing/2014/main" val="1588595406"/>
                    </a:ext>
                  </a:extLst>
                </a:gridCol>
              </a:tblGrid>
              <a:tr h="35744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 модернизации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После модернизации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4559"/>
                  </a:ext>
                </a:extLst>
              </a:tr>
              <a:tr h="837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Погрешность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измерения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</a:t>
                      </a:r>
                      <a:r>
                        <a:rPr lang="ru-RU" dirty="0" err="1" smtClean="0"/>
                        <a:t>мс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мс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90211"/>
                  </a:ext>
                </a:extLst>
              </a:tr>
              <a:tr h="837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Погрешность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измерения расстояния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мм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При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использовании линейки 1 мм )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мм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988099"/>
                  </a:ext>
                </a:extLst>
              </a:tr>
              <a:tr h="58591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Погрешность</a:t>
                      </a:r>
                      <a:r>
                        <a:rPr lang="ru-RU" baseline="0" dirty="0" smtClean="0"/>
                        <a:t> остановки времени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реакции человека (</a:t>
                      </a:r>
                      <a:r>
                        <a:rPr lang="ru-RU" baseline="0" dirty="0" smtClean="0"/>
                        <a:t> не менее </a:t>
                      </a:r>
                      <a:r>
                        <a:rPr lang="ru-RU" dirty="0" smtClean="0"/>
                        <a:t>100 </a:t>
                      </a:r>
                      <a:r>
                        <a:rPr lang="ru-RU" dirty="0" err="1" smtClean="0"/>
                        <a:t>мс</a:t>
                      </a:r>
                      <a:r>
                        <a:rPr lang="ru-RU" dirty="0" smtClean="0"/>
                        <a:t> 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Отсутствует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137270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/>
                      <a:r>
                        <a:rPr lang="ru-RU" u="none" dirty="0" smtClean="0"/>
                        <a:t>Напряжение</a:t>
                      </a:r>
                      <a:r>
                        <a:rPr lang="ru-RU" u="none" baseline="0" dirty="0" smtClean="0"/>
                        <a:t> питания</a:t>
                      </a:r>
                      <a:endParaRPr lang="en-GB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250 В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 В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2845"/>
                  </a:ext>
                </a:extLst>
              </a:tr>
              <a:tr h="1112130">
                <a:tc>
                  <a:txBody>
                    <a:bodyPr/>
                    <a:lstStyle/>
                    <a:p>
                      <a:pPr algn="ctr"/>
                      <a:r>
                        <a:rPr lang="ru-RU" u="none" dirty="0" smtClean="0"/>
                        <a:t>Возможность </a:t>
                      </a:r>
                      <a:r>
                        <a:rPr lang="ru-RU" sz="18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дистанционного управления</a:t>
                      </a:r>
                      <a:endParaRPr lang="en-GB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Нету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Есть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456671"/>
                  </a:ext>
                </a:extLst>
              </a:tr>
              <a:tr h="58591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Итоговая</a:t>
                      </a:r>
                      <a:r>
                        <a:rPr lang="ru-RU" baseline="0" dirty="0" smtClean="0"/>
                        <a:t> погрешность измерения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0.733%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0.047%</a:t>
                      </a:r>
                      <a:r>
                        <a:rPr lang="ru-RU" baseline="0" dirty="0" smtClean="0"/>
                        <a:t> 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48814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204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Полная сравнительная характеристика с расчётами приведена в Главе 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07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6185"/>
            <a:ext cx="12192000" cy="74245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Заключение</a:t>
            </a:r>
            <a:endParaRPr lang="en-GB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6939"/>
            <a:ext cx="10515600" cy="298789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Многофункциональный блок имеет следующие режимы работы:</a:t>
            </a:r>
            <a:endParaRPr lang="en-GB" dirty="0">
              <a:latin typeface="+mj-lt"/>
            </a:endParaRPr>
          </a:p>
          <a:p>
            <a:pPr lvl="0"/>
            <a:r>
              <a:rPr lang="ru-RU" dirty="0">
                <a:latin typeface="+mj-lt"/>
              </a:rPr>
              <a:t>Измерение времени с дистанционным управлением.</a:t>
            </a:r>
            <a:endParaRPr lang="en-GB" dirty="0">
              <a:latin typeface="+mj-lt"/>
            </a:endParaRPr>
          </a:p>
          <a:p>
            <a:pPr lvl="0"/>
            <a:r>
              <a:rPr lang="ru-RU" dirty="0">
                <a:latin typeface="+mj-lt"/>
              </a:rPr>
              <a:t>Измерение периода колебательных процессов, по сигналам от внешних устройств.</a:t>
            </a:r>
            <a:endParaRPr lang="en-GB" dirty="0">
              <a:latin typeface="+mj-lt"/>
            </a:endParaRPr>
          </a:p>
          <a:p>
            <a:pPr lvl="0"/>
            <a:r>
              <a:rPr lang="ru-RU" dirty="0">
                <a:latin typeface="+mj-lt"/>
              </a:rPr>
              <a:t>Секундомер с ручным и дистанционным управлением.</a:t>
            </a:r>
            <a:endParaRPr lang="en-GB" dirty="0">
              <a:latin typeface="+mj-lt"/>
            </a:endParaRPr>
          </a:p>
          <a:p>
            <a:pPr lvl="0"/>
            <a:r>
              <a:rPr lang="ru-RU" dirty="0">
                <a:latin typeface="+mj-lt"/>
              </a:rPr>
              <a:t>Таймер с ручной установкой отсчитываемого времени. </a:t>
            </a: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4618998"/>
            <a:ext cx="101379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 итоге погрешность определения физических величин, таких как время и расстояние, при выполнении лабораторной работы уменьшилась в 15.6 раз с 0.733% до 0.047%.</a:t>
            </a:r>
            <a:endParaRPr kumimoji="0" lang="ru-RU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66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6549" y="2399987"/>
            <a:ext cx="5459569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146D-DEC5-489E-8B81-4283F43820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8027" y="521285"/>
            <a:ext cx="11477625" cy="5732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Целью дипломной работы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 является 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модернизация лабораторной установки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“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Машина </a:t>
            </a:r>
            <a:r>
              <a:rPr lang="ru-RU" dirty="0" err="1" smtClean="0">
                <a:solidFill>
                  <a:srgbClr val="000000"/>
                </a:solidFill>
                <a:cs typeface="Times New Roman" pitchFamily="18" charset="0"/>
              </a:rPr>
              <a:t>Атвуда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”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en-GB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endParaRPr lang="ru-RU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b="1" dirty="0"/>
              <a:t>Основные задачи, решаемые при разработке устройства измерения временных интервалов на </a:t>
            </a:r>
            <a:r>
              <a:rPr lang="ru-RU" b="1" dirty="0" smtClean="0"/>
              <a:t>микроконтроллере</a:t>
            </a: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GB" dirty="0"/>
          </a:p>
          <a:p>
            <a:r>
              <a:rPr lang="ru-RU" dirty="0"/>
              <a:t>Составление схемы электрической структурной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Анализ </a:t>
            </a:r>
            <a:r>
              <a:rPr lang="ru-RU" dirty="0"/>
              <a:t>существующих схемных решений и подбор </a:t>
            </a:r>
            <a:r>
              <a:rPr lang="ru-RU" dirty="0" smtClean="0"/>
              <a:t>литературы.</a:t>
            </a:r>
            <a:endParaRPr lang="en-GB" dirty="0"/>
          </a:p>
          <a:p>
            <a:r>
              <a:rPr lang="ru-RU" dirty="0"/>
              <a:t>Выбор </a:t>
            </a:r>
            <a:r>
              <a:rPr lang="ru-RU" dirty="0" smtClean="0"/>
              <a:t>компонентой базы.</a:t>
            </a:r>
            <a:endParaRPr lang="en-GB" dirty="0"/>
          </a:p>
          <a:p>
            <a:r>
              <a:rPr lang="ru-RU" dirty="0" smtClean="0"/>
              <a:t>Составление </a:t>
            </a:r>
            <a:r>
              <a:rPr lang="ru-RU" dirty="0"/>
              <a:t>схемы электрической функциональной. </a:t>
            </a:r>
            <a:endParaRPr lang="en-GB" dirty="0"/>
          </a:p>
          <a:p>
            <a:r>
              <a:rPr lang="ru-RU" dirty="0"/>
              <a:t>Составление схемы электрической принципиальной. </a:t>
            </a:r>
            <a:endParaRPr lang="en-GB" dirty="0"/>
          </a:p>
          <a:p>
            <a:r>
              <a:rPr lang="ru-RU" dirty="0" smtClean="0"/>
              <a:t>Разработка </a:t>
            </a:r>
            <a:r>
              <a:rPr lang="ru-RU" dirty="0"/>
              <a:t>программного </a:t>
            </a:r>
            <a:r>
              <a:rPr lang="ru-RU" dirty="0" smtClean="0"/>
              <a:t>продукта.</a:t>
            </a:r>
          </a:p>
          <a:p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Сборка 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и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отладка разработанного устройства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ru-RU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958" y="236337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Обзор существующей установки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1107582"/>
            <a:ext cx="4037526" cy="5383369"/>
          </a:xfr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16320"/>
              </p:ext>
            </p:extLst>
          </p:nvPr>
        </p:nvGraphicFramePr>
        <p:xfrm>
          <a:off x="5033236" y="3019839"/>
          <a:ext cx="6593984" cy="280416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3552242">
                  <a:extLst>
                    <a:ext uri="{9D8B030D-6E8A-4147-A177-3AD203B41FA5}">
                      <a16:colId xmlns:a16="http://schemas.microsoft.com/office/drawing/2014/main" val="1581727370"/>
                    </a:ext>
                  </a:extLst>
                </a:gridCol>
                <a:gridCol w="3041742">
                  <a:extLst>
                    <a:ext uri="{9D8B030D-6E8A-4147-A177-3AD203B41FA5}">
                      <a16:colId xmlns:a16="http://schemas.microsoft.com/office/drawing/2014/main" val="154919057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Погрешность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измерения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времени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5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мс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51712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j-lt"/>
                        </a:rPr>
                        <a:t>Максимальная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граница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измерения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времени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j-lt"/>
                        </a:rPr>
                        <a:t>9999.9 с (2 часа 46 минут 39.9 секунд)</a:t>
                      </a:r>
                      <a:endParaRPr lang="en-GB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4823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j-lt"/>
                        </a:rPr>
                        <a:t>Максимальное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расстояния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измерения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j-lt"/>
                        </a:rPr>
                        <a:t>100 см</a:t>
                      </a:r>
                      <a:endParaRPr lang="en-GB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81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Погрешность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метрической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линейки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1 мм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20294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809126" y="1595838"/>
            <a:ext cx="7042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Технические характеристики существующей установки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768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недостатки существующей </a:t>
            </a:r>
            <a:r>
              <a:rPr lang="ru-RU" dirty="0"/>
              <a:t>установки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овышенное </a:t>
            </a:r>
            <a:r>
              <a:rPr lang="ru-RU" dirty="0"/>
              <a:t>напряжение </a:t>
            </a:r>
            <a:r>
              <a:rPr lang="ru-RU" dirty="0" smtClean="0"/>
              <a:t>питания электронного секундомера СТЦ-1</a:t>
            </a:r>
            <a:r>
              <a:rPr lang="en-US" dirty="0" smtClean="0"/>
              <a:t>: </a:t>
            </a:r>
            <a:r>
              <a:rPr lang="ru-RU" dirty="0" smtClean="0"/>
              <a:t>250В</a:t>
            </a:r>
          </a:p>
          <a:p>
            <a:r>
              <a:rPr lang="ru-RU" dirty="0"/>
              <a:t>Погрешность</a:t>
            </a:r>
            <a:r>
              <a:rPr lang="en-GB" dirty="0"/>
              <a:t> </a:t>
            </a:r>
            <a:r>
              <a:rPr lang="en-GB" dirty="0" err="1"/>
              <a:t>измерения</a:t>
            </a:r>
            <a:r>
              <a:rPr lang="en-GB" dirty="0"/>
              <a:t> </a:t>
            </a:r>
            <a:r>
              <a:rPr lang="en-GB" dirty="0" err="1"/>
              <a:t>времени</a:t>
            </a:r>
            <a:r>
              <a:rPr lang="en-GB" dirty="0"/>
              <a:t> </a:t>
            </a:r>
            <a:r>
              <a:rPr lang="ru-RU" dirty="0" smtClean="0"/>
              <a:t>5мс</a:t>
            </a:r>
          </a:p>
          <a:p>
            <a:r>
              <a:rPr lang="ru-RU" dirty="0" smtClean="0"/>
              <a:t>Большой дребезг контактов (</a:t>
            </a:r>
            <a:r>
              <a:rPr lang="ru-RU" dirty="0"/>
              <a:t>10-70 </a:t>
            </a:r>
            <a:r>
              <a:rPr lang="ru-RU" dirty="0" err="1" smtClean="0"/>
              <a:t>мс</a:t>
            </a:r>
            <a:r>
              <a:rPr lang="ru-RU" dirty="0" smtClean="0"/>
              <a:t>) кнопок типа П2К</a:t>
            </a:r>
          </a:p>
          <a:p>
            <a:r>
              <a:rPr lang="ru-RU" dirty="0"/>
              <a:t>Невозможность дистанционного управления началом и концом отсчёта </a:t>
            </a:r>
            <a:r>
              <a:rPr lang="ru-RU" dirty="0" smtClean="0"/>
              <a:t>времени</a:t>
            </a:r>
          </a:p>
          <a:p>
            <a:r>
              <a:rPr lang="ru-RU" dirty="0" smtClean="0"/>
              <a:t>Измерение </a:t>
            </a:r>
            <a:r>
              <a:rPr lang="ru-RU" dirty="0"/>
              <a:t>расстояния производится с помощью </a:t>
            </a:r>
            <a:r>
              <a:rPr lang="ru-RU" dirty="0" smtClean="0"/>
              <a:t>нарисованной заводской шкалы ( погрешность 0.5 мм ) или метрической </a:t>
            </a:r>
            <a:r>
              <a:rPr lang="ru-RU" dirty="0" smtClean="0"/>
              <a:t>линейки ( погрешность 1мм )</a:t>
            </a:r>
          </a:p>
          <a:p>
            <a:pPr lvl="0"/>
            <a:r>
              <a:rPr lang="ru-RU" dirty="0"/>
              <a:t>Из-за длительного и интенсивного срока эксплуатации данная установка физически устарела.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0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Структурная схема установки</a:t>
            </a:r>
            <a:endParaRPr lang="en-GB" sz="4000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34" y="1403797"/>
            <a:ext cx="5520186" cy="47731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122017" y="2052730"/>
            <a:ext cx="43401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 – блок управления в ручном режиме, </a:t>
            </a:r>
            <a:endParaRPr lang="ru-RU" sz="2400" dirty="0" smtClean="0"/>
          </a:p>
          <a:p>
            <a:r>
              <a:rPr lang="ru-RU" sz="2400" dirty="0" smtClean="0"/>
              <a:t>2 </a:t>
            </a:r>
            <a:r>
              <a:rPr lang="ru-RU" sz="2400" dirty="0"/>
              <a:t>– блок управления и задач, </a:t>
            </a:r>
            <a:endParaRPr lang="ru-RU" sz="2400" dirty="0" smtClean="0"/>
          </a:p>
          <a:p>
            <a:r>
              <a:rPr lang="ru-RU" sz="2400" dirty="0" smtClean="0"/>
              <a:t>3 </a:t>
            </a:r>
            <a:r>
              <a:rPr lang="ru-RU" sz="2400" dirty="0"/>
              <a:t>– внешние цепи, </a:t>
            </a:r>
            <a:endParaRPr lang="ru-RU" sz="2400" dirty="0" smtClean="0"/>
          </a:p>
          <a:p>
            <a:r>
              <a:rPr lang="ru-RU" sz="2400" dirty="0" smtClean="0"/>
              <a:t>4 </a:t>
            </a:r>
            <a:r>
              <a:rPr lang="ru-RU" sz="2400" dirty="0"/>
              <a:t>– схема внешних сигналов управления счётом, </a:t>
            </a:r>
            <a:endParaRPr lang="ru-RU" sz="2400" dirty="0" smtClean="0"/>
          </a:p>
          <a:p>
            <a:r>
              <a:rPr lang="ru-RU" sz="2400" dirty="0" smtClean="0"/>
              <a:t>5 </a:t>
            </a:r>
            <a:r>
              <a:rPr lang="ru-RU" sz="2400" dirty="0"/>
              <a:t>– блок микроконтроллера, </a:t>
            </a:r>
            <a:endParaRPr lang="ru-RU" sz="2400" dirty="0" smtClean="0"/>
          </a:p>
          <a:p>
            <a:r>
              <a:rPr lang="ru-RU" sz="2400" dirty="0" smtClean="0"/>
              <a:t>6 </a:t>
            </a:r>
            <a:r>
              <a:rPr lang="ru-RU" sz="2400" dirty="0"/>
              <a:t>– блок индикации, </a:t>
            </a:r>
            <a:endParaRPr lang="ru-RU" sz="2400" dirty="0" smtClean="0"/>
          </a:p>
          <a:p>
            <a:r>
              <a:rPr lang="ru-RU" sz="2400" dirty="0" smtClean="0"/>
              <a:t>7 </a:t>
            </a:r>
            <a:r>
              <a:rPr lang="ru-RU" sz="2400" dirty="0"/>
              <a:t>– звуковой излучатель, </a:t>
            </a:r>
            <a:endParaRPr lang="ru-RU" sz="2400" dirty="0" smtClean="0"/>
          </a:p>
          <a:p>
            <a:r>
              <a:rPr lang="ru-RU" sz="2400" dirty="0" smtClean="0"/>
              <a:t>8 </a:t>
            </a:r>
            <a:r>
              <a:rPr lang="ru-RU" sz="2400" dirty="0"/>
              <a:t>– блок питания.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Выбор компонентной базы</a:t>
            </a:r>
            <a:endParaRPr lang="en-GB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3951"/>
            <a:ext cx="10515600" cy="50693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Б</a:t>
            </a:r>
            <a:r>
              <a:rPr lang="ru-RU" dirty="0" smtClean="0"/>
              <a:t>лок </a:t>
            </a:r>
            <a:r>
              <a:rPr lang="ru-RU" dirty="0"/>
              <a:t>управления в ручном </a:t>
            </a:r>
            <a:r>
              <a:rPr lang="ru-RU" dirty="0" smtClean="0"/>
              <a:t>режиме – типовые кнопки.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Блок </a:t>
            </a:r>
            <a:r>
              <a:rPr lang="ru-RU" dirty="0"/>
              <a:t>управления и </a:t>
            </a:r>
            <a:r>
              <a:rPr lang="ru-RU" dirty="0" smtClean="0"/>
              <a:t>задач – </a:t>
            </a:r>
            <a:r>
              <a:rPr lang="en-US" dirty="0" err="1" smtClean="0"/>
              <a:t>электромеханический</a:t>
            </a:r>
            <a:r>
              <a:rPr lang="ru-RU" dirty="0"/>
              <a:t> </a:t>
            </a:r>
            <a:r>
              <a:rPr lang="ru-RU" dirty="0" err="1" smtClean="0"/>
              <a:t>безпозиционный</a:t>
            </a:r>
            <a:r>
              <a:rPr lang="ru-RU" dirty="0" smtClean="0"/>
              <a:t> </a:t>
            </a:r>
            <a:r>
              <a:rPr lang="en-US" dirty="0" err="1" smtClean="0"/>
              <a:t>инкрементный</a:t>
            </a:r>
            <a:r>
              <a:rPr lang="en-US" dirty="0" smtClean="0"/>
              <a:t> </a:t>
            </a:r>
            <a:r>
              <a:rPr lang="en-US" dirty="0" err="1"/>
              <a:t>энкодер</a:t>
            </a:r>
            <a:r>
              <a:rPr lang="en-US" dirty="0"/>
              <a:t> </a:t>
            </a:r>
            <a:r>
              <a:rPr lang="en-US" dirty="0" err="1"/>
              <a:t>типа</a:t>
            </a:r>
            <a:r>
              <a:rPr lang="en-US" dirty="0"/>
              <a:t> </a:t>
            </a:r>
            <a:r>
              <a:rPr lang="en-US" dirty="0" smtClean="0"/>
              <a:t>KY-040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Блок </a:t>
            </a:r>
            <a:r>
              <a:rPr lang="ru-RU" dirty="0" smtClean="0"/>
              <a:t>микроконтроллера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en-GB" dirty="0" err="1"/>
              <a:t>Atmega</a:t>
            </a:r>
            <a:r>
              <a:rPr lang="en-GB" dirty="0"/>
              <a:t> </a:t>
            </a:r>
            <a:r>
              <a:rPr lang="en-GB" dirty="0" smtClean="0"/>
              <a:t>328P-PU</a:t>
            </a:r>
            <a:r>
              <a:rPr lang="ru-RU" dirty="0" smtClean="0"/>
              <a:t>, обвязка </a:t>
            </a:r>
            <a:r>
              <a:rPr lang="en-US" dirty="0" smtClean="0"/>
              <a:t>Arduino Nano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/>
              <a:t>Б</a:t>
            </a:r>
            <a:r>
              <a:rPr lang="ru-RU" dirty="0" smtClean="0"/>
              <a:t>лок индикации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lcd</a:t>
            </a:r>
            <a:r>
              <a:rPr lang="en-US" dirty="0" smtClean="0"/>
              <a:t> 1602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/>
              <a:t>З</a:t>
            </a:r>
            <a:r>
              <a:rPr lang="ru-RU" dirty="0" smtClean="0"/>
              <a:t>вуковой излучатель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en-US" dirty="0" err="1"/>
              <a:t>пьезоизлучатель</a:t>
            </a:r>
            <a:r>
              <a:rPr lang="en-US" dirty="0"/>
              <a:t> KPM-G1205В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/>
              <a:t>Б</a:t>
            </a:r>
            <a:r>
              <a:rPr lang="ru-RU" dirty="0" smtClean="0"/>
              <a:t>лок питания – типовой блок питания </a:t>
            </a:r>
            <a:r>
              <a:rPr lang="en-US" dirty="0" err="1" smtClean="0"/>
              <a:t>номиналом</a:t>
            </a:r>
            <a:r>
              <a:rPr lang="en-US" dirty="0" smtClean="0"/>
              <a:t> </a:t>
            </a:r>
            <a:r>
              <a:rPr lang="en-US" dirty="0"/>
              <a:t>9В и </a:t>
            </a:r>
            <a:r>
              <a:rPr lang="en-US" dirty="0" err="1"/>
              <a:t>силой</a:t>
            </a:r>
            <a:r>
              <a:rPr lang="en-US" dirty="0"/>
              <a:t> </a:t>
            </a:r>
            <a:r>
              <a:rPr lang="en-US" dirty="0" err="1"/>
              <a:t>тока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менее</a:t>
            </a:r>
            <a:r>
              <a:rPr lang="en-US" dirty="0"/>
              <a:t> 1 А.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40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0202" y="365126"/>
            <a:ext cx="4301544" cy="1991708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Функциональная схема устройства</a:t>
            </a:r>
            <a:endParaRPr lang="en-GB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5" y="365126"/>
            <a:ext cx="6612319" cy="5981250"/>
          </a:xfrm>
        </p:spPr>
      </p:pic>
    </p:spTree>
    <p:extLst>
      <p:ext uri="{BB962C8B-B14F-4D97-AF65-F5344CB8AC3E}">
        <p14:creationId xmlns:p14="http://schemas.microsoft.com/office/powerpoint/2010/main" val="402279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1769"/>
            <a:ext cx="10515600" cy="4997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Программное обеспечение</a:t>
            </a:r>
            <a:endParaRPr lang="en-GB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9" y="1353366"/>
            <a:ext cx="8027740" cy="4366553"/>
          </a:xfrm>
        </p:spPr>
      </p:pic>
      <p:sp>
        <p:nvSpPr>
          <p:cNvPr id="4" name="TextBox 3"/>
          <p:cNvSpPr txBox="1"/>
          <p:nvPr/>
        </p:nvSpPr>
        <p:spPr>
          <a:xfrm>
            <a:off x="6153953" y="1985123"/>
            <a:ext cx="5836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</a:rPr>
              <a:t>Полная </a:t>
            </a:r>
            <a:r>
              <a:rPr lang="ru-RU" sz="2000" dirty="0">
                <a:latin typeface="+mj-lt"/>
              </a:rPr>
              <a:t>б</a:t>
            </a:r>
            <a:r>
              <a:rPr lang="ru-RU" sz="2000" dirty="0" smtClean="0">
                <a:latin typeface="+mj-lt"/>
              </a:rPr>
              <a:t>лок </a:t>
            </a:r>
            <a:r>
              <a:rPr lang="ru-RU" sz="2000" dirty="0">
                <a:latin typeface="+mj-lt"/>
              </a:rPr>
              <a:t>схема работы программного </a:t>
            </a:r>
            <a:r>
              <a:rPr lang="ru-RU" sz="2000" dirty="0" smtClean="0">
                <a:latin typeface="+mj-lt"/>
              </a:rPr>
              <a:t>обеспечения режима приведена в Приложении Ж</a:t>
            </a:r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Весь программный код приведен в Приложении З</a:t>
            </a:r>
            <a:endParaRPr lang="en-GB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423" y="6171762"/>
            <a:ext cx="1134380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 smtClean="0"/>
              <a:t>* Режим измерения линейного перемещения используется из дипломной работы </a:t>
            </a:r>
            <a:r>
              <a:rPr lang="ru-RU" dirty="0" err="1">
                <a:solidFill>
                  <a:srgbClr val="000000"/>
                </a:solidFill>
                <a:latin typeface="Times New Roman" pitchFamily="18"/>
                <a:ea typeface="Noto Sans CJK SC" pitchFamily="2"/>
                <a:cs typeface="Times New Roman" pitchFamily="18"/>
              </a:rPr>
              <a:t>Воронович</a:t>
            </a:r>
            <a:r>
              <a:rPr lang="ru-RU" dirty="0">
                <a:solidFill>
                  <a:srgbClr val="000000"/>
                </a:solidFill>
                <a:latin typeface="Times New Roman" pitchFamily="18"/>
                <a:ea typeface="Noto Sans CJK SC" pitchFamily="2"/>
                <a:cs typeface="Times New Roman" pitchFamily="18"/>
              </a:rPr>
              <a:t> П.А.</a:t>
            </a:r>
            <a:endParaRPr lang="ru-RU" dirty="0">
              <a:solidFill>
                <a:srgbClr val="000000"/>
              </a:solidFill>
              <a:latin typeface="Times New Roman" pitchFamily="18"/>
              <a:ea typeface="Noto Sans CJK SC" pitchFamily="2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6847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424"/>
            <a:ext cx="12192000" cy="8305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Модернизированная установка</a:t>
            </a:r>
            <a:endParaRPr lang="en-GB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72" y="866963"/>
            <a:ext cx="4102921" cy="3077191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72" y="3652019"/>
            <a:ext cx="4102921" cy="30771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1" y="866963"/>
            <a:ext cx="4177585" cy="55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32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478</Words>
  <Application>Microsoft Office PowerPoint</Application>
  <PresentationFormat>Широкоэкранный</PresentationFormat>
  <Paragraphs>88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等线</vt:lpstr>
      <vt:lpstr>Georgia</vt:lpstr>
      <vt:lpstr>Noto Sans CJK SC</vt:lpstr>
      <vt:lpstr>Times New Roman</vt:lpstr>
      <vt:lpstr>Wingdings 3</vt:lpstr>
      <vt:lpstr>Тема Office</vt:lpstr>
      <vt:lpstr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vt:lpstr>
      <vt:lpstr>Презентация PowerPoint</vt:lpstr>
      <vt:lpstr>Обзор существующей установки</vt:lpstr>
      <vt:lpstr>Основные недостатки существующей установки</vt:lpstr>
      <vt:lpstr>Структурная схема установки</vt:lpstr>
      <vt:lpstr>Выбор компонентной базы</vt:lpstr>
      <vt:lpstr>Функциональная схема устройства</vt:lpstr>
      <vt:lpstr>Программное обеспечение</vt:lpstr>
      <vt:lpstr>Модернизированная установка</vt:lpstr>
      <vt:lpstr>Сравнительные характеристики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dc:title>
  <dc:creator>Pin Font</dc:creator>
  <cp:lastModifiedBy>Pin Font</cp:lastModifiedBy>
  <cp:revision>15</cp:revision>
  <dcterms:created xsi:type="dcterms:W3CDTF">2020-06-20T17:53:42Z</dcterms:created>
  <dcterms:modified xsi:type="dcterms:W3CDTF">2020-06-21T09:13:03Z</dcterms:modified>
</cp:coreProperties>
</file>