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56" r:id="rId3"/>
    <p:sldId id="257" r:id="rId4"/>
    <p:sldId id="272" r:id="rId5"/>
    <p:sldId id="259" r:id="rId6"/>
    <p:sldId id="260" r:id="rId7"/>
    <p:sldId id="261" r:id="rId8"/>
    <p:sldId id="262" r:id="rId9"/>
    <p:sldId id="273" r:id="rId10"/>
    <p:sldId id="274" r:id="rId11"/>
    <p:sldId id="263" r:id="rId12"/>
    <p:sldId id="275" r:id="rId13"/>
    <p:sldId id="258" r:id="rId14"/>
    <p:sldId id="269" r:id="rId15"/>
  </p:sldIdLst>
  <p:sldSz cx="9144000" cy="6858000" type="screen4x3"/>
  <p:notesSz cx="7104063"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79"/>
    <a:srgbClr val="99C000"/>
    <a:srgbClr val="ED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Helle Formatvorlage 3 - Akz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92" autoAdjust="0"/>
    <p:restoredTop sz="95407" autoAdjust="0"/>
  </p:normalViewPr>
  <p:slideViewPr>
    <p:cSldViewPr snapToGrid="0">
      <p:cViewPr>
        <p:scale>
          <a:sx n="100" d="100"/>
          <a:sy n="100" d="100"/>
        </p:scale>
        <p:origin x="1158" y="-342"/>
      </p:cViewPr>
      <p:guideLst/>
    </p:cSldViewPr>
  </p:slideViewPr>
  <p:notesTextViewPr>
    <p:cViewPr>
      <p:scale>
        <a:sx n="100" d="100"/>
        <a:sy n="100" d="100"/>
      </p:scale>
      <p:origin x="0" y="0"/>
    </p:cViewPr>
  </p:notesTextViewPr>
  <p:notesViewPr>
    <p:cSldViewPr snapToGrid="0">
      <p:cViewPr varScale="1">
        <p:scale>
          <a:sx n="69" d="100"/>
          <a:sy n="69" d="100"/>
        </p:scale>
        <p:origin x="326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body"/>
          </p:nvPr>
        </p:nvSpPr>
        <p:spPr>
          <a:xfrm>
            <a:off x="783126" y="5684243"/>
            <a:ext cx="6264627" cy="5384857"/>
          </a:xfrm>
          <a:prstGeom prst="rect">
            <a:avLst/>
          </a:prstGeom>
        </p:spPr>
        <p:txBody>
          <a:bodyPr lIns="0" tIns="0" rIns="0" bIns="0"/>
          <a:lstStyle/>
          <a:p>
            <a:r>
              <a:rPr lang="de-DE" sz="2300">
                <a:latin typeface="Arial"/>
              </a:rPr>
              <a:t>Click to edit the notes format</a:t>
            </a:r>
            <a:endParaRPr/>
          </a:p>
        </p:txBody>
      </p:sp>
      <p:sp>
        <p:nvSpPr>
          <p:cNvPr id="96" name="PlaceHolder 2"/>
          <p:cNvSpPr>
            <a:spLocks noGrp="1"/>
          </p:cNvSpPr>
          <p:nvPr>
            <p:ph type="hdr"/>
          </p:nvPr>
        </p:nvSpPr>
        <p:spPr>
          <a:xfrm>
            <a:off x="1" y="2"/>
            <a:ext cx="3398389" cy="597959"/>
          </a:xfrm>
          <a:prstGeom prst="rect">
            <a:avLst/>
          </a:prstGeom>
        </p:spPr>
        <p:txBody>
          <a:bodyPr lIns="0" tIns="0" rIns="0" bIns="0"/>
          <a:lstStyle/>
          <a:p>
            <a:r>
              <a:rPr lang="de-DE" sz="1400">
                <a:latin typeface="Times New Roman"/>
              </a:rPr>
              <a:t>&lt;header&gt;</a:t>
            </a:r>
            <a:endParaRPr/>
          </a:p>
        </p:txBody>
      </p:sp>
      <p:sp>
        <p:nvSpPr>
          <p:cNvPr id="97" name="PlaceHolder 3"/>
          <p:cNvSpPr>
            <a:spLocks noGrp="1"/>
          </p:cNvSpPr>
          <p:nvPr>
            <p:ph type="dt"/>
          </p:nvPr>
        </p:nvSpPr>
        <p:spPr>
          <a:xfrm>
            <a:off x="4432489" y="2"/>
            <a:ext cx="3398389" cy="597959"/>
          </a:xfrm>
          <a:prstGeom prst="rect">
            <a:avLst/>
          </a:prstGeom>
        </p:spPr>
        <p:txBody>
          <a:bodyPr lIns="0" tIns="0" rIns="0" bIns="0"/>
          <a:lstStyle/>
          <a:p>
            <a:pPr algn="r"/>
            <a:r>
              <a:rPr lang="de-DE" sz="1400">
                <a:latin typeface="Times New Roman"/>
              </a:rPr>
              <a:t>&lt;date/time&gt;</a:t>
            </a:r>
            <a:endParaRPr/>
          </a:p>
        </p:txBody>
      </p:sp>
      <p:sp>
        <p:nvSpPr>
          <p:cNvPr id="98" name="PlaceHolder 4"/>
          <p:cNvSpPr>
            <a:spLocks noGrp="1"/>
          </p:cNvSpPr>
          <p:nvPr>
            <p:ph type="ftr"/>
          </p:nvPr>
        </p:nvSpPr>
        <p:spPr>
          <a:xfrm>
            <a:off x="1" y="11368884"/>
            <a:ext cx="3398389" cy="597959"/>
          </a:xfrm>
          <a:prstGeom prst="rect">
            <a:avLst/>
          </a:prstGeom>
        </p:spPr>
        <p:txBody>
          <a:bodyPr lIns="0" tIns="0" rIns="0" bIns="0" anchor="b"/>
          <a:lstStyle/>
          <a:p>
            <a:r>
              <a:rPr lang="de-DE" sz="1400">
                <a:latin typeface="Times New Roman"/>
              </a:rPr>
              <a:t>&lt;footer&gt;</a:t>
            </a:r>
            <a:endParaRPr/>
          </a:p>
        </p:txBody>
      </p:sp>
      <p:sp>
        <p:nvSpPr>
          <p:cNvPr id="99" name="PlaceHolder 5"/>
          <p:cNvSpPr>
            <a:spLocks noGrp="1"/>
          </p:cNvSpPr>
          <p:nvPr>
            <p:ph type="sldNum"/>
          </p:nvPr>
        </p:nvSpPr>
        <p:spPr>
          <a:xfrm>
            <a:off x="4432489" y="11368884"/>
            <a:ext cx="3398389" cy="597959"/>
          </a:xfrm>
          <a:prstGeom prst="rect">
            <a:avLst/>
          </a:prstGeom>
        </p:spPr>
        <p:txBody>
          <a:bodyPr lIns="0" tIns="0" rIns="0" bIns="0" anchor="b"/>
          <a:lstStyle/>
          <a:p>
            <a:pPr algn="r"/>
            <a:fld id="{155B5BBB-525B-4A1E-9F31-CE196A4F41BE}" type="slidenum">
              <a:rPr lang="de-DE" sz="1400">
                <a:latin typeface="Times New Roman"/>
              </a:rPr>
              <a:t>‹Nr.›</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7275" y="4795766"/>
            <a:ext cx="6708771" cy="4792940"/>
          </a:xfrm>
          <a:prstGeom prst="rect">
            <a:avLst/>
          </a:prstGeom>
        </p:spPr>
        <p:txBody>
          <a:bodyPr lIns="0" tIns="0" rIns="0" bIns="0"/>
          <a:lstStyle/>
          <a:p>
            <a:endParaRPr/>
          </a:p>
        </p:txBody>
      </p:sp>
      <p:sp>
        <p:nvSpPr>
          <p:cNvPr id="107" name="CustomShape 2"/>
          <p:cNvSpPr/>
          <p:nvPr/>
        </p:nvSpPr>
        <p:spPr>
          <a:xfrm>
            <a:off x="195784" y="9721271"/>
            <a:ext cx="1676633"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15.06.16</a:t>
            </a:r>
            <a:endParaRPr/>
          </a:p>
        </p:txBody>
      </p:sp>
      <p:sp>
        <p:nvSpPr>
          <p:cNvPr id="108" name="CustomShape 3"/>
          <p:cNvSpPr/>
          <p:nvPr/>
        </p:nvSpPr>
        <p:spPr>
          <a:xfrm>
            <a:off x="1873162" y="9721271"/>
            <a:ext cx="4251996"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  </a:t>
            </a:r>
            <a:endParaRPr/>
          </a:p>
        </p:txBody>
      </p:sp>
      <p:sp>
        <p:nvSpPr>
          <p:cNvPr id="109"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5"/>
              </a:lnSpc>
            </a:pPr>
            <a:r>
              <a:rPr lang="de-DE" sz="1000">
                <a:solidFill>
                  <a:srgbClr val="000000"/>
                </a:solidFill>
                <a:latin typeface="Stafford"/>
              </a:rPr>
              <a:t>|  </a:t>
            </a:r>
            <a:fld id="{D8028492-1C9F-4E94-B585-9AAA12DBFDAA}" type="slidenum">
              <a:rPr lang="de-DE" sz="1000">
                <a:solidFill>
                  <a:srgbClr val="000000"/>
                </a:solidFill>
                <a:latin typeface="Stafford"/>
              </a:rPr>
              <a:pPr algn="r">
                <a:lnSpc>
                  <a:spcPts val="175"/>
                </a:lnSpc>
              </a:p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7275" y="4795766"/>
            <a:ext cx="6708771" cy="4792940"/>
          </a:xfrm>
          <a:prstGeom prst="rect">
            <a:avLst/>
          </a:prstGeom>
        </p:spPr>
        <p:txBody>
          <a:bodyPr lIns="0" tIns="0" rIns="0" bIns="0"/>
          <a:lstStyle/>
          <a:p>
            <a:r>
              <a:rPr lang="en-US" altLang="en-US" dirty="0"/>
              <a:t>And here is the test result for the side </a:t>
            </a:r>
            <a:r>
              <a:rPr lang="en-US" altLang="en-US" dirty="0" err="1"/>
              <a:t>Nucleo</a:t>
            </a:r>
            <a:r>
              <a:rPr lang="en-US" altLang="en-US" dirty="0"/>
              <a:t> receiving. As we can see is, higher </a:t>
            </a:r>
            <a:r>
              <a:rPr lang="en-US" altLang="en-US" dirty="0" err="1"/>
              <a:t>pracket</a:t>
            </a:r>
            <a:r>
              <a:rPr lang="en-US" altLang="en-US" dirty="0"/>
              <a:t> rate will cause the </a:t>
            </a:r>
            <a:r>
              <a:rPr lang="en-US" altLang="en-US" dirty="0" err="1"/>
              <a:t>successrate</a:t>
            </a:r>
            <a:r>
              <a:rPr lang="en-US" altLang="en-US" dirty="0"/>
              <a:t> drop. And compare two different SPI speed, we can find the 4MHz have a little higher </a:t>
            </a:r>
            <a:r>
              <a:rPr lang="en-US" altLang="en-US" dirty="0" err="1"/>
              <a:t>successrate</a:t>
            </a:r>
            <a:r>
              <a:rPr lang="en-US" altLang="en-US" dirty="0"/>
              <a:t>.  So according to this picture, we find the “sweet spot” for the best performance of our protocol, which is at 500Hz packet rate and 4MHz SPI </a:t>
            </a:r>
            <a:r>
              <a:rPr lang="en-US" altLang="en-US" dirty="0" err="1"/>
              <a:t>speed.And</a:t>
            </a:r>
            <a:r>
              <a:rPr lang="en-US" altLang="en-US" dirty="0"/>
              <a:t> for the HLP receiving, the </a:t>
            </a:r>
            <a:r>
              <a:rPr lang="en-US" altLang="en-US" dirty="0">
                <a:sym typeface="+mn-ea"/>
              </a:rPr>
              <a:t>test </a:t>
            </a:r>
            <a:r>
              <a:rPr lang="en-US" altLang="en-US" dirty="0" err="1">
                <a:sym typeface="+mn-ea"/>
              </a:rPr>
              <a:t>result</a:t>
            </a:r>
            <a:r>
              <a:rPr lang="en-US" altLang="en-US" dirty="0" err="1"/>
              <a:t>is</a:t>
            </a:r>
            <a:r>
              <a:rPr lang="en-US" altLang="en-US" dirty="0"/>
              <a:t> is similar as </a:t>
            </a:r>
            <a:r>
              <a:rPr lang="en-US" altLang="en-US" dirty="0" err="1"/>
              <a:t>Nucleo</a:t>
            </a:r>
            <a:r>
              <a:rPr lang="en-US" altLang="en-US" dirty="0"/>
              <a:t>.</a:t>
            </a:r>
          </a:p>
        </p:txBody>
      </p:sp>
      <p:sp>
        <p:nvSpPr>
          <p:cNvPr id="107" name="CustomShape 2"/>
          <p:cNvSpPr/>
          <p:nvPr/>
        </p:nvSpPr>
        <p:spPr>
          <a:xfrm>
            <a:off x="195784" y="9721271"/>
            <a:ext cx="1676633"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15.06.16</a:t>
            </a:r>
          </a:p>
        </p:txBody>
      </p:sp>
      <p:sp>
        <p:nvSpPr>
          <p:cNvPr id="108" name="CustomShape 3"/>
          <p:cNvSpPr/>
          <p:nvPr/>
        </p:nvSpPr>
        <p:spPr>
          <a:xfrm>
            <a:off x="1873162" y="9721271"/>
            <a:ext cx="4251996"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  </a:t>
            </a:r>
          </a:p>
        </p:txBody>
      </p:sp>
      <p:sp>
        <p:nvSpPr>
          <p:cNvPr id="109"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3"/>
              </a:lnSpc>
            </a:pPr>
            <a:r>
              <a:rPr lang="de-DE" sz="1000">
                <a:solidFill>
                  <a:srgbClr val="000000"/>
                </a:solidFill>
                <a:latin typeface="Stafford"/>
              </a:rPr>
              <a:t>|  </a:t>
            </a:r>
            <a:fld id="{D8028492-1C9F-4E94-B585-9AAA12DBFDAA}" type="slidenum">
              <a:rPr lang="de-DE" sz="1000">
                <a:solidFill>
                  <a:srgbClr val="000000"/>
                </a:solidFill>
                <a:latin typeface="Stafford"/>
              </a:rPr>
              <a:pPr algn="r">
                <a:lnSpc>
                  <a:spcPts val="173"/>
                </a:lnSpc>
              </a:pPr>
              <a:t>11</a:t>
            </a:fld>
            <a:endParaRPr lang="de-DE" sz="1000">
              <a:solidFill>
                <a:srgbClr val="000000"/>
              </a:solidFill>
              <a:latin typeface="Staffor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7275" y="4795766"/>
            <a:ext cx="6708771" cy="4792940"/>
          </a:xfrm>
          <a:prstGeom prst="rect">
            <a:avLst/>
          </a:prstGeom>
        </p:spPr>
        <p:txBody>
          <a:bodyPr lIns="0" tIns="0" rIns="0" bIns="0"/>
          <a:lstStyle/>
          <a:p>
            <a:pPr marL="309554" indent="-309554">
              <a:buFont typeface="Arial" panose="020B0604020202020204" pitchFamily="34" charset="0"/>
              <a:buChar char="•"/>
            </a:pPr>
            <a:r>
              <a:rPr lang="en-US" altLang="en-US" dirty="0"/>
              <a:t>so now we have a tested protocol, which guarantees a reliable and fast enough packet exchange speed. After we implement our protocol in both HLP and </a:t>
            </a:r>
            <a:r>
              <a:rPr lang="en-US" altLang="en-US" dirty="0" err="1"/>
              <a:t>Nucleo</a:t>
            </a:r>
            <a:r>
              <a:rPr lang="en-US" altLang="en-US" dirty="0"/>
              <a:t>, we can send all sensor data through the HLP to the high-performance </a:t>
            </a:r>
            <a:r>
              <a:rPr lang="en-US" altLang="en-US" dirty="0" err="1"/>
              <a:t>Nucleo</a:t>
            </a:r>
            <a:r>
              <a:rPr lang="en-US" altLang="en-US" dirty="0"/>
              <a:t>.</a:t>
            </a:r>
          </a:p>
          <a:p>
            <a:pPr marL="309554" indent="-309554">
              <a:buFont typeface="Arial" panose="020B0604020202020204" pitchFamily="34" charset="0"/>
              <a:buChar char="•"/>
            </a:pPr>
            <a:r>
              <a:rPr lang="en-US" altLang="en-US" dirty="0"/>
              <a:t>consider the error packet in our case will be </a:t>
            </a:r>
            <a:r>
              <a:rPr lang="en-US" altLang="en-US" dirty="0" err="1"/>
              <a:t>direcktly</a:t>
            </a:r>
            <a:r>
              <a:rPr lang="en-US" altLang="en-US" dirty="0"/>
              <a:t> </a:t>
            </a:r>
            <a:r>
              <a:rPr lang="en-US" altLang="en-US" dirty="0" err="1"/>
              <a:t>droped</a:t>
            </a:r>
            <a:r>
              <a:rPr lang="en-US" altLang="en-US" dirty="0"/>
              <a:t>, at a given SPI speed the protocol can reach ideally 500Hz </a:t>
            </a:r>
            <a:r>
              <a:rPr lang="en-US" altLang="zh-CN" dirty="0">
                <a:sym typeface="+mn-ea"/>
              </a:rPr>
              <a:t>packet exchange rate. </a:t>
            </a:r>
          </a:p>
          <a:p>
            <a:pPr marL="309554" indent="-309554">
              <a:buFont typeface="Arial" panose="020B0604020202020204" pitchFamily="34" charset="0"/>
              <a:buChar char="•"/>
            </a:pPr>
            <a:r>
              <a:rPr lang="en-US" altLang="zh-CN" dirty="0">
                <a:sym typeface="+mn-ea"/>
              </a:rPr>
              <a:t>Although we still </a:t>
            </a:r>
            <a:r>
              <a:rPr lang="en-US" altLang="zh-CN" dirty="0" err="1">
                <a:sym typeface="+mn-ea"/>
              </a:rPr>
              <a:t>dont</a:t>
            </a:r>
            <a:r>
              <a:rPr lang="en-US" altLang="zh-CN" dirty="0">
                <a:sym typeface="+mn-ea"/>
              </a:rPr>
              <a:t> test, to implement our </a:t>
            </a:r>
            <a:r>
              <a:rPr lang="en-US" altLang="zh-CN" dirty="0" err="1">
                <a:sym typeface="+mn-ea"/>
              </a:rPr>
              <a:t>procotol</a:t>
            </a:r>
            <a:r>
              <a:rPr lang="en-US" altLang="zh-CN" dirty="0">
                <a:sym typeface="+mn-ea"/>
              </a:rPr>
              <a:t> in the real control situation of the UAV, we are not sure the real performance of the protocol. Future work can be based on this protocol, which allows to implement </a:t>
            </a:r>
            <a:r>
              <a:rPr lang="en-US" altLang="zh-CN" dirty="0" err="1">
                <a:sym typeface="+mn-ea"/>
              </a:rPr>
              <a:t>komplex</a:t>
            </a:r>
            <a:r>
              <a:rPr lang="en-US" altLang="zh-CN" dirty="0">
                <a:sym typeface="+mn-ea"/>
              </a:rPr>
              <a:t> control algorithm on the </a:t>
            </a:r>
            <a:r>
              <a:rPr lang="en-US" altLang="zh-CN" dirty="0" err="1">
                <a:sym typeface="+mn-ea"/>
              </a:rPr>
              <a:t>Nucleo</a:t>
            </a:r>
            <a:r>
              <a:rPr lang="en-US" altLang="zh-CN" dirty="0">
                <a:sym typeface="+mn-ea"/>
              </a:rPr>
              <a:t> and integrate additional sensors to improve the control performance.</a:t>
            </a:r>
          </a:p>
          <a:p>
            <a:pPr marL="309554" indent="-309554">
              <a:buFont typeface="Arial" panose="020B0604020202020204" pitchFamily="34" charset="0"/>
              <a:buChar char="•"/>
            </a:pPr>
            <a:endParaRPr lang="en-US" altLang="en-US" dirty="0"/>
          </a:p>
          <a:p>
            <a:pPr marL="309554" indent="-309554">
              <a:buFont typeface="Arial" panose="020B0604020202020204" pitchFamily="34" charset="0"/>
              <a:buChar char="•"/>
            </a:pPr>
            <a:endParaRPr lang="en-US" altLang="en-US" dirty="0"/>
          </a:p>
          <a:p>
            <a:pPr marL="309554" indent="-309554">
              <a:buFont typeface="Arial" panose="020B0604020202020204" pitchFamily="34" charset="0"/>
              <a:buChar char="•"/>
            </a:pPr>
            <a:endParaRPr lang="en-US" altLang="en-US" dirty="0"/>
          </a:p>
          <a:p>
            <a:endParaRPr lang="en-US" altLang="en-US" dirty="0"/>
          </a:p>
        </p:txBody>
      </p:sp>
      <p:sp>
        <p:nvSpPr>
          <p:cNvPr id="111" name="CustomShape 2"/>
          <p:cNvSpPr/>
          <p:nvPr/>
        </p:nvSpPr>
        <p:spPr>
          <a:xfrm>
            <a:off x="195784" y="9721271"/>
            <a:ext cx="1676633"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15.06.16</a:t>
            </a:r>
          </a:p>
        </p:txBody>
      </p:sp>
      <p:sp>
        <p:nvSpPr>
          <p:cNvPr id="112" name="CustomShape 3"/>
          <p:cNvSpPr/>
          <p:nvPr/>
        </p:nvSpPr>
        <p:spPr>
          <a:xfrm>
            <a:off x="1873162" y="9721271"/>
            <a:ext cx="4251996"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  </a:t>
            </a:r>
          </a:p>
        </p:txBody>
      </p:sp>
      <p:sp>
        <p:nvSpPr>
          <p:cNvPr id="113"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3"/>
              </a:lnSpc>
            </a:pPr>
            <a:r>
              <a:rPr lang="de-DE" sz="1000">
                <a:solidFill>
                  <a:srgbClr val="000000"/>
                </a:solidFill>
                <a:latin typeface="Stafford"/>
              </a:rPr>
              <a:t>|  </a:t>
            </a:r>
            <a:fld id="{0BD78692-C88F-4214-A934-7F5547F1CA4D}" type="slidenum">
              <a:rPr lang="de-DE" sz="1000">
                <a:solidFill>
                  <a:srgbClr val="000000"/>
                </a:solidFill>
                <a:latin typeface="Stafford"/>
              </a:rPr>
              <a:pPr algn="r">
                <a:lnSpc>
                  <a:spcPts val="173"/>
                </a:lnSpc>
              </a:pPr>
              <a:t>12</a:t>
            </a:fld>
            <a:endParaRPr lang="de-DE" sz="1000">
              <a:solidFill>
                <a:srgbClr val="000000"/>
              </a:solidFill>
              <a:latin typeface="Staffor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7275" y="4795766"/>
            <a:ext cx="6708771" cy="4792940"/>
          </a:xfrm>
          <a:prstGeom prst="rect">
            <a:avLst/>
          </a:prstGeom>
        </p:spPr>
        <p:txBody>
          <a:bodyPr lIns="0" tIns="0" rIns="0" bIns="0"/>
          <a:lstStyle/>
          <a:p>
            <a:r>
              <a:rPr lang="en-US" altLang="en-US"/>
              <a:t>high performence, analyse the existed system, program a protocol, during design face some problem like padding, at last we finish the protocol and according to some test have determined the performens of the protocol.   With this already in HLP and Nucleo implemented protocol we can now...And of cause there are still improvement space for our protocol, like use CRC16 as the </a:t>
            </a:r>
          </a:p>
        </p:txBody>
      </p:sp>
      <p:sp>
        <p:nvSpPr>
          <p:cNvPr id="111" name="CustomShape 2"/>
          <p:cNvSpPr/>
          <p:nvPr/>
        </p:nvSpPr>
        <p:spPr>
          <a:xfrm>
            <a:off x="195784" y="9721271"/>
            <a:ext cx="1676633"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15.06.16</a:t>
            </a:r>
          </a:p>
        </p:txBody>
      </p:sp>
      <p:sp>
        <p:nvSpPr>
          <p:cNvPr id="112" name="CustomShape 3"/>
          <p:cNvSpPr/>
          <p:nvPr/>
        </p:nvSpPr>
        <p:spPr>
          <a:xfrm>
            <a:off x="1873162" y="9721271"/>
            <a:ext cx="4251996"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  </a:t>
            </a:r>
          </a:p>
        </p:txBody>
      </p:sp>
      <p:sp>
        <p:nvSpPr>
          <p:cNvPr id="113"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3"/>
              </a:lnSpc>
            </a:pPr>
            <a:r>
              <a:rPr lang="de-DE" sz="1000">
                <a:solidFill>
                  <a:srgbClr val="000000"/>
                </a:solidFill>
                <a:latin typeface="Stafford"/>
              </a:rPr>
              <a:t>|  </a:t>
            </a:r>
            <a:fld id="{0BD78692-C88F-4214-A934-7F5547F1CA4D}" type="slidenum">
              <a:rPr lang="de-DE" sz="1000">
                <a:solidFill>
                  <a:srgbClr val="000000"/>
                </a:solidFill>
                <a:latin typeface="Stafford"/>
              </a:rPr>
              <a:pPr algn="r">
                <a:lnSpc>
                  <a:spcPts val="173"/>
                </a:lnSpc>
              </a:pPr>
              <a:t>13</a:t>
            </a:fld>
            <a:endParaRPr lang="de-DE" sz="1000">
              <a:solidFill>
                <a:srgbClr val="000000"/>
              </a:solidFill>
              <a:latin typeface="Staffor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7275" y="4795766"/>
            <a:ext cx="6708771" cy="4792940"/>
          </a:xfrm>
          <a:prstGeom prst="rect">
            <a:avLst/>
          </a:prstGeom>
        </p:spPr>
        <p:txBody>
          <a:bodyPr lIns="0" tIns="0" rIns="0" bIns="0"/>
          <a:lstStyle/>
          <a:p>
            <a:r>
              <a:rPr lang="en-US" altLang="zh-CN" sz="1200" b="0" i="0" kern="1200" dirty="0">
                <a:solidFill>
                  <a:schemeClr val="tx1"/>
                </a:solidFill>
                <a:effectLst/>
                <a:latin typeface="+mn-lt"/>
                <a:ea typeface="+mn-ea"/>
                <a:cs typeface="+mn-cs"/>
              </a:rPr>
              <a:t>Actually, our project belongs to a bigger project about implementing </a:t>
            </a:r>
            <a:r>
              <a:rPr lang="en-US" altLang="zh-CN" sz="1200" b="0" i="0" kern="1200" dirty="0" err="1">
                <a:solidFill>
                  <a:schemeClr val="tx1"/>
                </a:solidFill>
                <a:effectLst/>
                <a:latin typeface="+mn-lt"/>
                <a:ea typeface="+mn-ea"/>
                <a:cs typeface="+mn-cs"/>
              </a:rPr>
              <a:t>Sensorfusion</a:t>
            </a:r>
            <a:r>
              <a:rPr lang="en-US" altLang="zh-CN" sz="1200" b="0" i="0" kern="1200" dirty="0">
                <a:solidFill>
                  <a:schemeClr val="tx1"/>
                </a:solidFill>
                <a:effectLst/>
                <a:latin typeface="+mn-lt"/>
                <a:ea typeface="+mn-ea"/>
                <a:cs typeface="+mn-cs"/>
              </a:rPr>
              <a:t> algorithm in UAV. UAV means unmanned aerial vehicle, commonly known as a drone.</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Theoretically</a:t>
            </a:r>
            <a:r>
              <a:rPr lang="en-US" altLang="zh-CN" sz="1200" b="0" i="0" kern="1200" baseline="0" dirty="0">
                <a:solidFill>
                  <a:schemeClr val="tx1"/>
                </a:solidFill>
                <a:effectLst/>
                <a:latin typeface="+mn-lt"/>
                <a:ea typeface="+mn-ea"/>
                <a:cs typeface="+mn-cs"/>
              </a:rPr>
              <a:t> there are two approaches to implement the algorithm. One is , another is .</a:t>
            </a:r>
          </a:p>
          <a:p>
            <a:r>
              <a:rPr lang="en-US" altLang="zh-CN" sz="1200" b="0" i="0" kern="1200" baseline="0" dirty="0">
                <a:solidFill>
                  <a:schemeClr val="tx1"/>
                </a:solidFill>
                <a:effectLst/>
                <a:latin typeface="+mn-lt"/>
                <a:ea typeface="+mn-ea"/>
                <a:cs typeface="+mn-cs"/>
              </a:rPr>
              <a:t>But actually 1. </a:t>
            </a:r>
            <a:r>
              <a:rPr lang="en-US" altLang="zh-CN" sz="1200" b="0" i="0" kern="1200" baseline="0" dirty="0" err="1">
                <a:solidFill>
                  <a:schemeClr val="tx1"/>
                </a:solidFill>
                <a:effectLst/>
                <a:latin typeface="+mn-lt"/>
                <a:ea typeface="+mn-ea"/>
                <a:cs typeface="+mn-cs"/>
              </a:rPr>
              <a:t>aproach</a:t>
            </a:r>
            <a:r>
              <a:rPr lang="en-US" altLang="zh-CN" sz="1200" b="0" i="0" kern="1200" baseline="0" dirty="0">
                <a:solidFill>
                  <a:schemeClr val="tx1"/>
                </a:solidFill>
                <a:effectLst/>
                <a:latin typeface="+mn-lt"/>
                <a:ea typeface="+mn-ea"/>
                <a:cs typeface="+mn-cs"/>
              </a:rPr>
              <a:t> is not realistic. The Processor in UAV </a:t>
            </a:r>
            <a:r>
              <a:rPr lang="en-US" altLang="zh-CN" sz="1200" kern="1200" baseline="0" dirty="0">
                <a:solidFill>
                  <a:schemeClr val="tx1"/>
                </a:solidFill>
                <a:effectLst/>
                <a:latin typeface="+mn-lt"/>
                <a:ea typeface="+mn-ea"/>
                <a:cs typeface="+mn-cs"/>
              </a:rPr>
              <a:t>can not afford the </a:t>
            </a:r>
            <a:r>
              <a:rPr lang="en-US" altLang="zh-CN" sz="1200" b="1" kern="1200" baseline="0" dirty="0">
                <a:solidFill>
                  <a:schemeClr val="tx1"/>
                </a:solidFill>
                <a:effectLst/>
                <a:latin typeface="+mn-lt"/>
                <a:ea typeface="+mn-ea"/>
                <a:cs typeface="+mn-cs"/>
              </a:rPr>
              <a:t>large calculation requirement </a:t>
            </a:r>
            <a:r>
              <a:rPr lang="en-US" altLang="zh-CN" sz="1200" kern="1200" baseline="0" dirty="0">
                <a:solidFill>
                  <a:schemeClr val="tx1"/>
                </a:solidFill>
                <a:effectLst/>
                <a:latin typeface="+mn-lt"/>
                <a:ea typeface="+mn-ea"/>
                <a:cs typeface="+mn-cs"/>
              </a:rPr>
              <a:t>of </a:t>
            </a:r>
            <a:r>
              <a:rPr lang="en-US" altLang="zh-CN" sz="1200" kern="1200" baseline="0" dirty="0" err="1">
                <a:solidFill>
                  <a:schemeClr val="tx1"/>
                </a:solidFill>
                <a:effectLst/>
                <a:latin typeface="+mn-lt"/>
                <a:ea typeface="+mn-ea"/>
                <a:cs typeface="+mn-cs"/>
              </a:rPr>
              <a:t>sensorfusion</a:t>
            </a:r>
            <a:r>
              <a:rPr lang="en-US" altLang="zh-CN" sz="1200" kern="1200" baseline="0" dirty="0">
                <a:solidFill>
                  <a:schemeClr val="tx1"/>
                </a:solidFill>
                <a:effectLst/>
                <a:latin typeface="+mn-lt"/>
                <a:ea typeface="+mn-ea"/>
                <a:cs typeface="+mn-cs"/>
              </a:rPr>
              <a:t>.  </a:t>
            </a:r>
          </a:p>
          <a:p>
            <a:endParaRPr lang="en-US" altLang="zh-CN" sz="1200" kern="1200" baseline="0" dirty="0">
              <a:solidFill>
                <a:schemeClr val="tx1"/>
              </a:solidFill>
              <a:effectLst/>
              <a:latin typeface="+mn-lt"/>
              <a:ea typeface="+mn-ea"/>
              <a:cs typeface="+mn-cs"/>
            </a:endParaRPr>
          </a:p>
          <a:p>
            <a:r>
              <a:rPr lang="en-US" altLang="zh-CN" sz="1200" kern="1200" baseline="0" dirty="0">
                <a:solidFill>
                  <a:schemeClr val="tx1"/>
                </a:solidFill>
                <a:effectLst/>
                <a:latin typeface="+mn-lt"/>
                <a:ea typeface="+mn-ea"/>
                <a:cs typeface="+mn-cs"/>
              </a:rPr>
              <a:t>For example, processing speed low, memory small, matrix arithmetic not good enough…..  Also, for example, the architecture of processor, the calculation speed, the clock frequency. all of those in the processor of UAV are far not enough for the </a:t>
            </a:r>
            <a:r>
              <a:rPr lang="en-US" altLang="zh-CN" sz="1200" kern="1200" baseline="0" dirty="0" err="1">
                <a:solidFill>
                  <a:schemeClr val="tx1"/>
                </a:solidFill>
                <a:effectLst/>
                <a:latin typeface="+mn-lt"/>
                <a:ea typeface="+mn-ea"/>
                <a:cs typeface="+mn-cs"/>
              </a:rPr>
              <a:t>sensorfusion</a:t>
            </a:r>
            <a:r>
              <a:rPr lang="en-US" altLang="zh-CN" sz="1200" kern="1200" baseline="0" dirty="0">
                <a:solidFill>
                  <a:schemeClr val="tx1"/>
                </a:solidFill>
                <a:effectLst/>
                <a:latin typeface="+mn-lt"/>
                <a:ea typeface="+mn-ea"/>
                <a:cs typeface="+mn-cs"/>
              </a:rPr>
              <a:t> task.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chemeClr val="tx1"/>
                </a:solidFill>
                <a:effectLst/>
                <a:latin typeface="+mn-lt"/>
                <a:ea typeface="+mn-ea"/>
                <a:cs typeface="+mn-cs"/>
              </a:rPr>
              <a:t>So sensor fusion will be implemented in a new additional powerful specific processor to do so.</a:t>
            </a:r>
          </a:p>
          <a:p>
            <a:endParaRPr lang="en-US" altLang="zh-CN" sz="1200" kern="1200" baseline="0" dirty="0">
              <a:solidFill>
                <a:schemeClr val="tx1"/>
              </a:solidFill>
              <a:effectLst/>
              <a:latin typeface="+mn-lt"/>
              <a:ea typeface="+mn-ea"/>
              <a:cs typeface="+mn-cs"/>
            </a:endParaRPr>
          </a:p>
          <a:p>
            <a:r>
              <a:rPr lang="en-US" altLang="zh-CN" sz="1200" kern="1200" baseline="0" dirty="0">
                <a:solidFill>
                  <a:schemeClr val="tx1"/>
                </a:solidFill>
                <a:effectLst/>
                <a:latin typeface="+mn-lt"/>
                <a:ea typeface="+mn-ea"/>
                <a:cs typeface="+mn-cs"/>
              </a:rPr>
              <a:t>But this new processor still need to get data from UAV and send the result to UAV.  The communication must be firstly precise guaranteed. </a:t>
            </a:r>
          </a:p>
          <a:p>
            <a:r>
              <a:rPr lang="en-US" altLang="zh-CN" sz="1200" kern="1200" baseline="0" dirty="0">
                <a:solidFill>
                  <a:schemeClr val="tx1"/>
                </a:solidFill>
                <a:effectLst/>
                <a:latin typeface="+mn-lt"/>
                <a:ea typeface="+mn-ea"/>
                <a:cs typeface="+mn-cs"/>
              </a:rPr>
              <a:t>So our task is to achieve it. -- …………….  And we need to design protocol to achieve communication.  The communication should fulfil these requirements.</a:t>
            </a:r>
            <a:endParaRPr lang="en-US" altLang="zh-CN" sz="1200" kern="1200" dirty="0">
              <a:solidFill>
                <a:schemeClr val="tx1"/>
              </a:solidFill>
              <a:effectLst/>
              <a:latin typeface="+mn-lt"/>
              <a:ea typeface="+mn-ea"/>
              <a:cs typeface="+mn-cs"/>
            </a:endParaRPr>
          </a:p>
          <a:p>
            <a:endParaRPr lang="en-US" altLang="zh-CN" dirty="0"/>
          </a:p>
          <a:p>
            <a:r>
              <a:rPr lang="en-US" altLang="zh-CN" dirty="0"/>
              <a:t>e.g. The protocol should be easily expandable, so it should be possible to add and remove new sensory by small effort. </a:t>
            </a:r>
            <a:endParaRPr lang="en-US" altLang="zh-CN" sz="1200" kern="1200" dirty="0">
              <a:solidFill>
                <a:schemeClr val="tx1"/>
              </a:solidFill>
              <a:effectLst/>
              <a:latin typeface="+mn-lt"/>
              <a:ea typeface="+mn-ea"/>
              <a:cs typeface="+mn-cs"/>
            </a:endParaRPr>
          </a:p>
        </p:txBody>
      </p:sp>
      <p:sp>
        <p:nvSpPr>
          <p:cNvPr id="111" name="CustomShape 2"/>
          <p:cNvSpPr/>
          <p:nvPr/>
        </p:nvSpPr>
        <p:spPr>
          <a:xfrm>
            <a:off x="195784" y="9721271"/>
            <a:ext cx="1676633"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15.06.16</a:t>
            </a:r>
            <a:endParaRPr/>
          </a:p>
        </p:txBody>
      </p:sp>
      <p:sp>
        <p:nvSpPr>
          <p:cNvPr id="112" name="CustomShape 3"/>
          <p:cNvSpPr/>
          <p:nvPr/>
        </p:nvSpPr>
        <p:spPr>
          <a:xfrm>
            <a:off x="1873162" y="9721271"/>
            <a:ext cx="4251996"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  </a:t>
            </a:r>
            <a:endParaRPr/>
          </a:p>
        </p:txBody>
      </p:sp>
      <p:sp>
        <p:nvSpPr>
          <p:cNvPr id="113"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5"/>
              </a:lnSpc>
            </a:pPr>
            <a:r>
              <a:rPr lang="de-DE" sz="1000">
                <a:solidFill>
                  <a:srgbClr val="000000"/>
                </a:solidFill>
                <a:latin typeface="Stafford"/>
              </a:rPr>
              <a:t>|  </a:t>
            </a:r>
            <a:fld id="{0BD78692-C88F-4214-A934-7F5547F1CA4D}" type="slidenum">
              <a:rPr lang="de-DE" sz="1000">
                <a:solidFill>
                  <a:srgbClr val="000000"/>
                </a:solidFill>
                <a:latin typeface="Stafford"/>
              </a:rPr>
              <a:pPr algn="r">
                <a:lnSpc>
                  <a:spcPts val="175"/>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7275" y="4795766"/>
            <a:ext cx="6708771" cy="4792940"/>
          </a:xfrm>
          <a:prstGeom prst="rect">
            <a:avLst/>
          </a:prstGeom>
        </p:spPr>
        <p:txBody>
          <a:bodyPr lIns="0" tIns="0" rIns="0" bIns="0"/>
          <a:lstStyle/>
          <a:p>
            <a:r>
              <a:rPr lang="en-US" altLang="zh-CN" dirty="0"/>
              <a:t>There</a:t>
            </a:r>
            <a:r>
              <a:rPr lang="en-US" altLang="zh-CN" baseline="0" dirty="0"/>
              <a:t> are</a:t>
            </a:r>
            <a:r>
              <a:rPr lang="en-US" altLang="zh-CN" dirty="0"/>
              <a:t> two parts, 1. part</a:t>
            </a:r>
            <a:r>
              <a:rPr lang="en-US" altLang="zh-CN" baseline="0" dirty="0"/>
              <a:t> is </a:t>
            </a:r>
            <a:r>
              <a:rPr lang="en-US" altLang="zh-CN" dirty="0"/>
              <a:t>UAV</a:t>
            </a:r>
            <a:r>
              <a:rPr lang="en-US" altLang="zh-CN" baseline="0" dirty="0"/>
              <a:t> here, second part is additional things. </a:t>
            </a:r>
          </a:p>
          <a:p>
            <a:endParaRPr lang="en-US" altLang="zh-CN" baseline="0" dirty="0"/>
          </a:p>
          <a:p>
            <a:r>
              <a:rPr lang="en-US" altLang="zh-CN" baseline="0" dirty="0" err="1"/>
              <a:t>Nucleo</a:t>
            </a:r>
            <a:r>
              <a:rPr lang="en-US" altLang="zh-CN" baseline="0" dirty="0"/>
              <a:t> is added to do </a:t>
            </a:r>
            <a:r>
              <a:rPr lang="en-US" altLang="zh-CN" baseline="0" dirty="0" err="1"/>
              <a:t>sensorfusion</a:t>
            </a:r>
            <a:r>
              <a:rPr lang="en-US" altLang="zh-CN" baseline="0" dirty="0"/>
              <a:t> task. </a:t>
            </a:r>
          </a:p>
          <a:p>
            <a:r>
              <a:rPr lang="en-US" altLang="zh-CN" baseline="0" dirty="0"/>
              <a:t>Library functions, code generating tools, </a:t>
            </a:r>
            <a:r>
              <a:rPr lang="en-US" altLang="zh-CN" baseline="0" dirty="0" err="1"/>
              <a:t>convienient</a:t>
            </a:r>
            <a:r>
              <a:rPr lang="en-US" altLang="zh-CN" baseline="0" dirty="0"/>
              <a:t> and fast to make prototyping. </a:t>
            </a:r>
          </a:p>
          <a:p>
            <a:r>
              <a:rPr lang="en-US" altLang="zh-CN" baseline="0" dirty="0"/>
              <a:t>The calculation efficiency is very good.</a:t>
            </a:r>
          </a:p>
          <a:p>
            <a:endParaRPr lang="en-US" altLang="zh-CN" baseline="0" dirty="0"/>
          </a:p>
          <a:p>
            <a:r>
              <a:rPr lang="en-US" altLang="zh-CN" baseline="0" dirty="0"/>
              <a:t>Extern sensors like Lidar, optical flow, is added to adjust complicated environment.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LL </a:t>
            </a:r>
            <a:r>
              <a:rPr lang="en-US" altLang="zh-CN" b="1" baseline="0" dirty="0"/>
              <a:t>closed</a:t>
            </a:r>
            <a:r>
              <a:rPr lang="en-US" altLang="zh-CN" baseline="0" dirty="0"/>
              <a:t>,.  </a:t>
            </a:r>
            <a:r>
              <a:rPr lang="en-US" altLang="zh-CN" dirty="0"/>
              <a:t>LL Directly</a:t>
            </a:r>
            <a:r>
              <a:rPr lang="en-US" altLang="zh-CN" baseline="0" dirty="0"/>
              <a:t> control. </a:t>
            </a:r>
          </a:p>
          <a:p>
            <a:r>
              <a:rPr lang="en-US" altLang="zh-CN" baseline="0" dirty="0"/>
              <a:t>But HL is open for us, HL have SDK, we can write the control command here</a:t>
            </a:r>
          </a:p>
          <a:p>
            <a:r>
              <a:rPr lang="en-US" altLang="zh-CN" baseline="0" dirty="0"/>
              <a:t>Our programming about UAV is mainly based on programming on HL.</a:t>
            </a:r>
          </a:p>
          <a:p>
            <a:r>
              <a:rPr lang="en-US" altLang="zh-CN" baseline="0" dirty="0"/>
              <a:t>But just like we have said, calculation efficiency.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Our project, the communication protocol between </a:t>
            </a:r>
            <a:r>
              <a:rPr lang="en-US" altLang="zh-CN" baseline="0" dirty="0" err="1"/>
              <a:t>Nucleo</a:t>
            </a:r>
            <a:r>
              <a:rPr lang="en-US" altLang="zh-CN" baseline="0" dirty="0"/>
              <a:t> and UAV is here, it’s based on SPI bus. The HL will send big package about </a:t>
            </a:r>
            <a:r>
              <a:rPr lang="en-US" altLang="zh-CN" baseline="0" dirty="0" err="1"/>
              <a:t>sensordata</a:t>
            </a:r>
            <a:r>
              <a:rPr lang="en-US" altLang="zh-CN" baseline="0" dirty="0"/>
              <a:t> and </a:t>
            </a:r>
            <a:r>
              <a:rPr lang="en-US" altLang="zh-CN" baseline="0" dirty="0" err="1"/>
              <a:t>Nucleo</a:t>
            </a:r>
            <a:r>
              <a:rPr lang="en-US" altLang="zh-CN" baseline="0" dirty="0"/>
              <a:t> send data about attitude estimation back to HL.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Pure SPI Communication is easy between empty </a:t>
            </a:r>
            <a:r>
              <a:rPr lang="en-US" altLang="zh-CN" baseline="0" dirty="0" err="1"/>
              <a:t>Nucleo</a:t>
            </a:r>
            <a:r>
              <a:rPr lang="en-US" altLang="zh-CN" baseline="0" dirty="0"/>
              <a:t>. But actually the control logic in both sides is very complicated, the design of protocol must concern those parts. To communicate efficiently, we use interrupt based communication. Also we have many requirements introduced in last slide to </a:t>
            </a:r>
            <a:r>
              <a:rPr lang="en-US" altLang="zh-CN" baseline="0" dirty="0" err="1"/>
              <a:t>fullfill</a:t>
            </a:r>
            <a:r>
              <a:rPr lang="en-US" altLang="zh-CN" baseline="0" dirty="0"/>
              <a:t>, error detection or </a:t>
            </a:r>
            <a:r>
              <a:rPr lang="en-US" altLang="zh-CN" baseline="0" dirty="0" err="1"/>
              <a:t>expandale</a:t>
            </a:r>
            <a:r>
              <a:rPr lang="en-US" altLang="zh-CN" baseline="0" dirty="0"/>
              <a:t> like those.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For details of protocol </a:t>
            </a:r>
            <a:r>
              <a:rPr lang="en-US" altLang="zh-CN" baseline="0" dirty="0" err="1"/>
              <a:t>analyse</a:t>
            </a:r>
            <a:r>
              <a:rPr lang="en-US" altLang="zh-CN" baseline="0" dirty="0"/>
              <a:t>,…</a:t>
            </a:r>
            <a:endParaRPr dirty="0"/>
          </a:p>
        </p:txBody>
      </p:sp>
      <p:sp>
        <p:nvSpPr>
          <p:cNvPr id="111" name="CustomShape 2"/>
          <p:cNvSpPr/>
          <p:nvPr/>
        </p:nvSpPr>
        <p:spPr>
          <a:xfrm>
            <a:off x="195784" y="9721271"/>
            <a:ext cx="1676633"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15.06.16</a:t>
            </a:r>
            <a:endParaRPr/>
          </a:p>
        </p:txBody>
      </p:sp>
      <p:sp>
        <p:nvSpPr>
          <p:cNvPr id="112" name="CustomShape 3"/>
          <p:cNvSpPr/>
          <p:nvPr/>
        </p:nvSpPr>
        <p:spPr>
          <a:xfrm>
            <a:off x="1873162" y="9721271"/>
            <a:ext cx="4251996"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  </a:t>
            </a:r>
            <a:endParaRPr/>
          </a:p>
        </p:txBody>
      </p:sp>
      <p:sp>
        <p:nvSpPr>
          <p:cNvPr id="113"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5"/>
              </a:lnSpc>
            </a:pPr>
            <a:r>
              <a:rPr lang="de-DE" sz="1000">
                <a:solidFill>
                  <a:srgbClr val="000000"/>
                </a:solidFill>
                <a:latin typeface="Stafford"/>
              </a:rPr>
              <a:t>|  </a:t>
            </a:r>
            <a:fld id="{0BD78692-C88F-4214-A934-7F5547F1CA4D}" type="slidenum">
              <a:rPr lang="de-DE" sz="1000">
                <a:solidFill>
                  <a:srgbClr val="000000"/>
                </a:solidFill>
                <a:latin typeface="Stafford"/>
              </a:rPr>
              <a:pPr algn="r">
                <a:lnSpc>
                  <a:spcPts val="175"/>
                </a:lnSpc>
              </a:pPr>
              <a:t>4</a:t>
            </a:fld>
            <a:endParaRPr/>
          </a:p>
        </p:txBody>
      </p:sp>
    </p:spTree>
    <p:extLst>
      <p:ext uri="{BB962C8B-B14F-4D97-AF65-F5344CB8AC3E}">
        <p14:creationId xmlns:p14="http://schemas.microsoft.com/office/powerpoint/2010/main" val="2990709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7275" y="4795766"/>
            <a:ext cx="6708771" cy="4792940"/>
          </a:xfrm>
          <a:prstGeom prst="rect">
            <a:avLst/>
          </a:prstGeom>
        </p:spPr>
        <p:txBody>
          <a:bodyPr lIns="0" tIns="0" rIns="0" bIns="0"/>
          <a:lstStyle/>
          <a:p>
            <a:pPr defTabSz="990572">
              <a:defRPr/>
            </a:pPr>
            <a:r>
              <a:rPr lang="de-DE" dirty="0" err="1"/>
              <a:t>Thank</a:t>
            </a:r>
            <a:r>
              <a:rPr lang="de-DE" dirty="0"/>
              <a:t> </a:t>
            </a:r>
            <a:r>
              <a:rPr lang="de-DE" dirty="0" err="1"/>
              <a:t>you</a:t>
            </a:r>
            <a:r>
              <a:rPr lang="de-DE" dirty="0"/>
              <a:t> Mr. Hu, </a:t>
            </a:r>
            <a:r>
              <a:rPr lang="de-DE" dirty="0" err="1"/>
              <a:t>my</a:t>
            </a:r>
            <a:r>
              <a:rPr lang="de-DE" dirty="0"/>
              <a:t> </a:t>
            </a:r>
            <a:r>
              <a:rPr lang="de-DE" dirty="0" err="1"/>
              <a:t>name</a:t>
            </a:r>
            <a:r>
              <a:rPr lang="de-DE" dirty="0"/>
              <a:t> </a:t>
            </a:r>
            <a:r>
              <a:rPr lang="de-DE" dirty="0" err="1"/>
              <a:t>is</a:t>
            </a:r>
            <a:r>
              <a:rPr lang="de-DE" dirty="0"/>
              <a:t> Malte Breitenbach and</a:t>
            </a:r>
          </a:p>
          <a:p>
            <a:pPr defTabSz="990572">
              <a:defRPr/>
            </a:pPr>
            <a:r>
              <a:rPr lang="en-US" dirty="0"/>
              <a:t>I would start by explaining to you what a </a:t>
            </a:r>
            <a:r>
              <a:rPr lang="en-US" b="1" dirty="0"/>
              <a:t>communication protocol </a:t>
            </a:r>
            <a:r>
              <a:rPr lang="en-US" dirty="0"/>
              <a:t>is in information technology. </a:t>
            </a:r>
          </a:p>
          <a:p>
            <a:pPr defTabSz="990572">
              <a:defRPr/>
            </a:pPr>
            <a:r>
              <a:rPr lang="en-US" dirty="0"/>
              <a:t>Basically it’s a</a:t>
            </a:r>
            <a:r>
              <a:rPr lang="en-GB" dirty="0"/>
              <a:t> set of rules allowing communication partners to transmit information. [CLICK]</a:t>
            </a:r>
          </a:p>
          <a:p>
            <a:pPr defTabSz="990572">
              <a:defRPr/>
            </a:pPr>
            <a:r>
              <a:rPr lang="en-GB" dirty="0"/>
              <a:t>Therefore both partners have to use </a:t>
            </a:r>
            <a:r>
              <a:rPr lang="en-US" dirty="0"/>
              <a:t>a defined </a:t>
            </a:r>
            <a:r>
              <a:rPr lang="en-US" b="1" dirty="0"/>
              <a:t>timing of communication actions</a:t>
            </a:r>
            <a:r>
              <a:rPr lang="en-US" dirty="0"/>
              <a:t>, like transmitting data or decode some data at a </a:t>
            </a:r>
            <a:r>
              <a:rPr lang="en-US" dirty="0" err="1"/>
              <a:t>a</a:t>
            </a:r>
            <a:r>
              <a:rPr lang="en-US" dirty="0"/>
              <a:t> specified point. </a:t>
            </a:r>
          </a:p>
          <a:p>
            <a:pPr defTabSz="990572">
              <a:defRPr/>
            </a:pPr>
            <a:r>
              <a:rPr lang="en-US" dirty="0"/>
              <a:t>The information both partners share are packed in so called </a:t>
            </a:r>
            <a:r>
              <a:rPr lang="en-GB" b="1" dirty="0"/>
              <a:t>PDUs</a:t>
            </a:r>
            <a:r>
              <a:rPr lang="en-GB" dirty="0"/>
              <a:t>, </a:t>
            </a:r>
            <a:r>
              <a:rPr lang="de-DE" dirty="0" err="1"/>
              <a:t>what</a:t>
            </a:r>
            <a:r>
              <a:rPr lang="de-DE" dirty="0"/>
              <a:t> stands </a:t>
            </a:r>
            <a:r>
              <a:rPr lang="de-DE" dirty="0" err="1"/>
              <a:t>for</a:t>
            </a:r>
            <a:r>
              <a:rPr lang="de-DE" dirty="0"/>
              <a:t> „Packet </a:t>
            </a:r>
            <a:r>
              <a:rPr lang="de-DE" dirty="0" err="1"/>
              <a:t>data</a:t>
            </a:r>
            <a:r>
              <a:rPr lang="de-DE" dirty="0"/>
              <a:t> Unit“.</a:t>
            </a:r>
          </a:p>
          <a:p>
            <a:pPr defTabSz="990572">
              <a:defRPr/>
            </a:pPr>
            <a:r>
              <a:rPr lang="en-US" dirty="0"/>
              <a:t>So it must be defined what the first byte of each packet means and the second and so on… </a:t>
            </a:r>
            <a:r>
              <a:rPr lang="en-GB" dirty="0"/>
              <a:t>[CLICK]</a:t>
            </a:r>
            <a:endParaRPr lang="en-US" dirty="0"/>
          </a:p>
          <a:p>
            <a:pPr defTabSz="990572">
              <a:defRPr/>
            </a:pPr>
            <a:endParaRPr lang="en-US" dirty="0"/>
          </a:p>
          <a:p>
            <a:pPr defTabSz="990572">
              <a:defRPr/>
            </a:pPr>
            <a:r>
              <a:rPr lang="en-US" dirty="0"/>
              <a:t>To achieve a successful communication, both partners need to provide several </a:t>
            </a:r>
            <a:r>
              <a:rPr lang="en-GB" dirty="0"/>
              <a:t>protocol features</a:t>
            </a:r>
          </a:p>
          <a:p>
            <a:pPr defTabSz="990572">
              <a:defRPr/>
            </a:pPr>
            <a:r>
              <a:rPr lang="en-GB" dirty="0"/>
              <a:t>-&gt; De-/Encoding of PDUs</a:t>
            </a:r>
          </a:p>
          <a:p>
            <a:pPr defTabSz="990572">
              <a:defRPr/>
            </a:pPr>
            <a:r>
              <a:rPr lang="en-GB" dirty="0"/>
              <a:t>-&gt; Error detection, to detect errors while transmission [CLICK]</a:t>
            </a:r>
          </a:p>
          <a:p>
            <a:pPr defTabSz="990572">
              <a:defRPr/>
            </a:pPr>
            <a:endParaRPr lang="en-GB" dirty="0"/>
          </a:p>
          <a:p>
            <a:pPr defTabSz="990572">
              <a:defRPr/>
            </a:pPr>
            <a:r>
              <a:rPr lang="de-DE" dirty="0"/>
              <a:t>An </a:t>
            </a:r>
            <a:r>
              <a:rPr lang="de-DE" dirty="0" err="1"/>
              <a:t>important</a:t>
            </a:r>
            <a:r>
              <a:rPr lang="de-DE" dirty="0"/>
              <a:t> </a:t>
            </a:r>
            <a:r>
              <a:rPr lang="de-DE" dirty="0" err="1"/>
              <a:t>term</a:t>
            </a:r>
            <a:r>
              <a:rPr lang="de-DE" dirty="0"/>
              <a:t> in </a:t>
            </a:r>
            <a:r>
              <a:rPr lang="de-DE" dirty="0" err="1"/>
              <a:t>protocol</a:t>
            </a:r>
            <a:r>
              <a:rPr lang="de-DE" dirty="0"/>
              <a:t> </a:t>
            </a:r>
            <a:r>
              <a:rPr lang="de-DE" dirty="0" err="1"/>
              <a:t>technology</a:t>
            </a:r>
            <a:r>
              <a:rPr lang="de-DE" dirty="0"/>
              <a:t> </a:t>
            </a:r>
            <a:r>
              <a:rPr lang="de-DE" dirty="0" err="1"/>
              <a:t>is</a:t>
            </a:r>
            <a:r>
              <a:rPr lang="de-DE" dirty="0"/>
              <a:t> </a:t>
            </a:r>
            <a:r>
              <a:rPr lang="de-DE" dirty="0" err="1"/>
              <a:t>the</a:t>
            </a:r>
            <a:r>
              <a:rPr lang="de-DE" dirty="0"/>
              <a:t> </a:t>
            </a:r>
            <a:r>
              <a:rPr lang="de-DE" b="1" dirty="0" err="1"/>
              <a:t>layer</a:t>
            </a:r>
            <a:r>
              <a:rPr lang="de-DE" dirty="0"/>
              <a:t>.</a:t>
            </a:r>
          </a:p>
          <a:p>
            <a:pPr defTabSz="990572">
              <a:defRPr/>
            </a:pPr>
            <a:r>
              <a:rPr lang="de-DE" dirty="0" err="1"/>
              <a:t>Basically</a:t>
            </a:r>
            <a:r>
              <a:rPr lang="de-DE" dirty="0"/>
              <a:t> </a:t>
            </a:r>
            <a:r>
              <a:rPr lang="de-DE" dirty="0" err="1"/>
              <a:t>each</a:t>
            </a:r>
            <a:r>
              <a:rPr lang="de-DE" dirty="0"/>
              <a:t> </a:t>
            </a:r>
            <a:r>
              <a:rPr lang="de-DE" dirty="0" err="1"/>
              <a:t>layer</a:t>
            </a:r>
            <a:r>
              <a:rPr lang="de-DE" dirty="0"/>
              <a:t> </a:t>
            </a:r>
            <a:r>
              <a:rPr lang="de-DE" dirty="0" err="1"/>
              <a:t>provides</a:t>
            </a:r>
            <a:r>
              <a:rPr lang="de-DE" dirty="0"/>
              <a:t> </a:t>
            </a:r>
            <a:r>
              <a:rPr lang="de-DE" dirty="0" err="1"/>
              <a:t>several</a:t>
            </a:r>
            <a:r>
              <a:rPr lang="de-DE" dirty="0"/>
              <a:t> </a:t>
            </a:r>
            <a:r>
              <a:rPr lang="de-DE" dirty="0" err="1"/>
              <a:t>functions</a:t>
            </a:r>
            <a:r>
              <a:rPr lang="de-DE" dirty="0"/>
              <a:t> </a:t>
            </a:r>
            <a:r>
              <a:rPr lang="en-US" dirty="0"/>
              <a:t>to fulfill </a:t>
            </a:r>
            <a:r>
              <a:rPr lang="en-US" b="1" dirty="0"/>
              <a:t>one</a:t>
            </a:r>
            <a:r>
              <a:rPr lang="en-US" dirty="0"/>
              <a:t> specific goal. </a:t>
            </a:r>
          </a:p>
          <a:p>
            <a:pPr defTabSz="990572">
              <a:defRPr/>
            </a:pPr>
            <a:r>
              <a:rPr lang="en-GB" dirty="0"/>
              <a:t>-&gt; serves the layer above and is served by the layer below (but does not need to know how the other layers are implemented)</a:t>
            </a:r>
          </a:p>
          <a:p>
            <a:pPr defTabSz="990572">
              <a:defRPr/>
            </a:pPr>
            <a:endParaRPr lang="en-US" dirty="0"/>
          </a:p>
          <a:p>
            <a:pPr defTabSz="990572">
              <a:defRPr/>
            </a:pPr>
            <a:endParaRPr lang="en-US" dirty="0"/>
          </a:p>
          <a:p>
            <a:pPr defTabSz="990572">
              <a:defRPr/>
            </a:pPr>
            <a:endParaRPr lang="en-US" dirty="0"/>
          </a:p>
          <a:p>
            <a:pPr defTabSz="990572">
              <a:defRPr/>
            </a:pPr>
            <a:endParaRPr lang="en-US" dirty="0"/>
          </a:p>
          <a:p>
            <a:pPr defTabSz="990572">
              <a:defRPr/>
            </a:pPr>
            <a:endParaRPr dirty="0"/>
          </a:p>
        </p:txBody>
      </p:sp>
      <p:sp>
        <p:nvSpPr>
          <p:cNvPr id="111" name="CustomShape 2"/>
          <p:cNvSpPr/>
          <p:nvPr/>
        </p:nvSpPr>
        <p:spPr>
          <a:xfrm>
            <a:off x="195784" y="9721271"/>
            <a:ext cx="1676633"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15.06.16</a:t>
            </a:r>
            <a:endParaRPr/>
          </a:p>
        </p:txBody>
      </p:sp>
      <p:sp>
        <p:nvSpPr>
          <p:cNvPr id="112" name="CustomShape 3"/>
          <p:cNvSpPr/>
          <p:nvPr/>
        </p:nvSpPr>
        <p:spPr>
          <a:xfrm>
            <a:off x="1873162" y="9721271"/>
            <a:ext cx="4251996"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  </a:t>
            </a:r>
            <a:endParaRPr/>
          </a:p>
        </p:txBody>
      </p:sp>
      <p:sp>
        <p:nvSpPr>
          <p:cNvPr id="113"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5"/>
              </a:lnSpc>
            </a:pPr>
            <a:r>
              <a:rPr lang="de-DE" sz="1000">
                <a:solidFill>
                  <a:srgbClr val="000000"/>
                </a:solidFill>
                <a:latin typeface="Stafford"/>
              </a:rPr>
              <a:t>|  </a:t>
            </a:r>
            <a:fld id="{0BD78692-C88F-4214-A934-7F5547F1CA4D}" type="slidenum">
              <a:rPr lang="de-DE" sz="1000">
                <a:solidFill>
                  <a:srgbClr val="000000"/>
                </a:solidFill>
                <a:latin typeface="Stafford"/>
              </a:rPr>
              <a:pPr algn="r">
                <a:lnSpc>
                  <a:spcPts val="175"/>
                </a:lnSpc>
              </a:pPr>
              <a:t>5</a:t>
            </a:fld>
            <a:endParaRPr/>
          </a:p>
        </p:txBody>
      </p:sp>
    </p:spTree>
    <p:extLst>
      <p:ext uri="{BB962C8B-B14F-4D97-AF65-F5344CB8AC3E}">
        <p14:creationId xmlns:p14="http://schemas.microsoft.com/office/powerpoint/2010/main" val="1214415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7275" y="4795766"/>
            <a:ext cx="6708771" cy="4792940"/>
          </a:xfrm>
          <a:prstGeom prst="rect">
            <a:avLst/>
          </a:prstGeom>
        </p:spPr>
        <p:txBody>
          <a:bodyPr lIns="0" tIns="0" rIns="0" bIns="0"/>
          <a:lstStyle/>
          <a:p>
            <a:r>
              <a:rPr lang="en-US" dirty="0"/>
              <a:t>To clarify the basics mentioned, we take a look at the protocol we designed.</a:t>
            </a:r>
          </a:p>
          <a:p>
            <a:r>
              <a:rPr lang="en-US" dirty="0"/>
              <a:t>While the design process the waterfall model was used. </a:t>
            </a:r>
          </a:p>
          <a:p>
            <a:r>
              <a:rPr lang="en-US" dirty="0"/>
              <a:t>This method intends a requirement analysis as the first step. </a:t>
            </a:r>
          </a:p>
          <a:p>
            <a:r>
              <a:rPr lang="en-US" dirty="0"/>
              <a:t>Here different requirements were set, so we need a robust, fast and expandable protocol as Mr. Hu already mentioned</a:t>
            </a:r>
            <a:r>
              <a:rPr lang="de-DE" dirty="0"/>
              <a:t>[CLICK]</a:t>
            </a:r>
          </a:p>
          <a:p>
            <a:endParaRPr lang="de-DE" dirty="0"/>
          </a:p>
          <a:p>
            <a:pPr defTabSz="990572">
              <a:defRPr/>
            </a:pPr>
            <a:r>
              <a:rPr lang="de-DE" dirty="0" err="1"/>
              <a:t>Based</a:t>
            </a:r>
            <a:r>
              <a:rPr lang="de-DE" dirty="0"/>
              <a:t> on </a:t>
            </a:r>
            <a:r>
              <a:rPr lang="de-DE" dirty="0" err="1"/>
              <a:t>that</a:t>
            </a:r>
            <a:r>
              <a:rPr lang="de-DE" dirty="0"/>
              <a:t> </a:t>
            </a:r>
            <a:r>
              <a:rPr lang="de-DE" dirty="0" err="1"/>
              <a:t>requirements</a:t>
            </a:r>
            <a:r>
              <a:rPr lang="de-DE" dirty="0"/>
              <a:t> </a:t>
            </a:r>
            <a:r>
              <a:rPr lang="de-DE" dirty="0" err="1"/>
              <a:t>the</a:t>
            </a:r>
            <a:r>
              <a:rPr lang="de-DE" dirty="0"/>
              <a:t> </a:t>
            </a:r>
            <a:r>
              <a:rPr lang="de-DE" dirty="0" err="1"/>
              <a:t>protocol</a:t>
            </a:r>
            <a:r>
              <a:rPr lang="de-DE" dirty="0"/>
              <a:t> </a:t>
            </a:r>
            <a:r>
              <a:rPr lang="de-DE" dirty="0" err="1"/>
              <a:t>gets</a:t>
            </a:r>
            <a:r>
              <a:rPr lang="de-DE" dirty="0"/>
              <a:t> </a:t>
            </a:r>
            <a:r>
              <a:rPr lang="de-DE" dirty="0" err="1"/>
              <a:t>designed</a:t>
            </a:r>
            <a:r>
              <a:rPr lang="de-DE" dirty="0"/>
              <a:t> in </a:t>
            </a:r>
            <a:r>
              <a:rPr lang="de-DE" dirty="0" err="1"/>
              <a:t>the</a:t>
            </a:r>
            <a:r>
              <a:rPr lang="de-DE" dirty="0"/>
              <a:t> </a:t>
            </a:r>
            <a:r>
              <a:rPr lang="de-DE" dirty="0" err="1"/>
              <a:t>next</a:t>
            </a:r>
            <a:r>
              <a:rPr lang="de-DE" dirty="0"/>
              <a:t> </a:t>
            </a:r>
            <a:r>
              <a:rPr lang="de-DE" dirty="0" err="1"/>
              <a:t>step</a:t>
            </a:r>
            <a:r>
              <a:rPr lang="de-DE" dirty="0"/>
              <a:t>. </a:t>
            </a:r>
          </a:p>
          <a:p>
            <a:pPr defTabSz="990572">
              <a:defRPr/>
            </a:pPr>
            <a:r>
              <a:rPr lang="de-DE" dirty="0" err="1"/>
              <a:t>Our</a:t>
            </a:r>
            <a:r>
              <a:rPr lang="de-DE" dirty="0"/>
              <a:t> </a:t>
            </a:r>
            <a:r>
              <a:rPr lang="de-DE" dirty="0" err="1"/>
              <a:t>protocol</a:t>
            </a:r>
            <a:r>
              <a:rPr lang="de-DE" dirty="0"/>
              <a:t> </a:t>
            </a:r>
            <a:r>
              <a:rPr lang="de-DE" dirty="0" err="1"/>
              <a:t>is</a:t>
            </a:r>
            <a:r>
              <a:rPr lang="de-DE" dirty="0"/>
              <a:t> </a:t>
            </a:r>
            <a:r>
              <a:rPr lang="de-DE" dirty="0" err="1"/>
              <a:t>based</a:t>
            </a:r>
            <a:r>
              <a:rPr lang="de-DE" dirty="0"/>
              <a:t> on COBS (</a:t>
            </a:r>
            <a:r>
              <a:rPr lang="en-GB" dirty="0"/>
              <a:t>Consistent Overhead Byte Stuffing</a:t>
            </a:r>
            <a:r>
              <a:rPr lang="de-DE" dirty="0"/>
              <a:t>), I will </a:t>
            </a:r>
            <a:r>
              <a:rPr lang="de-DE" dirty="0" err="1"/>
              <a:t>go</a:t>
            </a:r>
            <a:r>
              <a:rPr lang="de-DE" dirty="0"/>
              <a:t> </a:t>
            </a:r>
            <a:r>
              <a:rPr lang="de-DE" dirty="0" err="1"/>
              <a:t>into</a:t>
            </a:r>
            <a:r>
              <a:rPr lang="de-DE" dirty="0"/>
              <a:t> </a:t>
            </a:r>
            <a:r>
              <a:rPr lang="de-DE" dirty="0" err="1"/>
              <a:t>more</a:t>
            </a:r>
            <a:r>
              <a:rPr lang="de-DE" dirty="0"/>
              <a:t> </a:t>
            </a:r>
            <a:r>
              <a:rPr lang="de-DE" dirty="0" err="1"/>
              <a:t>detail</a:t>
            </a:r>
            <a:r>
              <a:rPr lang="de-DE" dirty="0"/>
              <a:t> on </a:t>
            </a:r>
            <a:r>
              <a:rPr lang="de-DE" dirty="0" err="1"/>
              <a:t>the</a:t>
            </a:r>
            <a:r>
              <a:rPr lang="de-DE" dirty="0"/>
              <a:t> </a:t>
            </a:r>
            <a:r>
              <a:rPr lang="de-DE" dirty="0" err="1"/>
              <a:t>next</a:t>
            </a:r>
            <a:r>
              <a:rPr lang="de-DE" dirty="0"/>
              <a:t> </a:t>
            </a:r>
            <a:r>
              <a:rPr lang="de-DE" dirty="0" err="1"/>
              <a:t>slide</a:t>
            </a:r>
            <a:r>
              <a:rPr lang="de-DE" dirty="0"/>
              <a:t>. </a:t>
            </a:r>
          </a:p>
          <a:p>
            <a:pPr defTabSz="990572">
              <a:defRPr/>
            </a:pPr>
            <a:r>
              <a:rPr lang="en-GB" dirty="0"/>
              <a:t>Also on the used Fletchers Checksum for error detection, which is a </a:t>
            </a:r>
            <a:r>
              <a:rPr lang="en-US" dirty="0"/>
              <a:t>good compromise between error detection rate and computational requirements [CLICK]</a:t>
            </a:r>
            <a:endParaRPr lang="de-DE" dirty="0"/>
          </a:p>
          <a:p>
            <a:pPr defTabSz="990572">
              <a:defRPr/>
            </a:pPr>
            <a:endParaRPr lang="de-DE" dirty="0"/>
          </a:p>
          <a:p>
            <a:r>
              <a:rPr lang="en-GB" dirty="0"/>
              <a:t>The Design is followed by the Implementation, which should translate the design specification into </a:t>
            </a:r>
            <a:r>
              <a:rPr lang="de-DE" dirty="0" err="1"/>
              <a:t>executable</a:t>
            </a:r>
            <a:r>
              <a:rPr lang="de-DE" dirty="0"/>
              <a:t> </a:t>
            </a:r>
            <a:r>
              <a:rPr lang="de-DE" dirty="0" err="1"/>
              <a:t>program</a:t>
            </a:r>
            <a:r>
              <a:rPr lang="de-DE" dirty="0"/>
              <a:t> </a:t>
            </a:r>
            <a:r>
              <a:rPr lang="de-DE" dirty="0" err="1"/>
              <a:t>code</a:t>
            </a:r>
            <a:r>
              <a:rPr lang="en-GB" dirty="0"/>
              <a:t>. </a:t>
            </a:r>
          </a:p>
          <a:p>
            <a:r>
              <a:rPr lang="en-GB" dirty="0"/>
              <a:t>here two different microcontrollers (as Mr. Hu already </a:t>
            </a:r>
            <a:r>
              <a:rPr lang="en-GB" dirty="0" err="1"/>
              <a:t>meantiond</a:t>
            </a:r>
            <a:r>
              <a:rPr lang="en-GB" dirty="0"/>
              <a:t>) are used, so two different implementations are needed. [CLICK]</a:t>
            </a:r>
          </a:p>
          <a:p>
            <a:pPr defTabSz="990572">
              <a:defRPr/>
            </a:pPr>
            <a:r>
              <a:rPr lang="en-US" dirty="0"/>
              <a:t>Due to the high demand for transfer speeds, SPI is chosen as the bus technology. So interrupt based SPI drivers have to be implemented on both sides. </a:t>
            </a:r>
            <a:r>
              <a:rPr lang="en-GB" dirty="0"/>
              <a:t>A major challenge was the implementation on the HLP processor.</a:t>
            </a:r>
          </a:p>
          <a:p>
            <a:pPr defTabSz="990572">
              <a:defRPr/>
            </a:pPr>
            <a:r>
              <a:rPr lang="en-GB" dirty="0"/>
              <a:t>Because many other communications are already running there, to which we had to adapt our protocol. [CLICK]</a:t>
            </a:r>
            <a:endParaRPr lang="en-US" dirty="0"/>
          </a:p>
          <a:p>
            <a:pPr defTabSz="990572">
              <a:defRPr/>
            </a:pPr>
            <a:endParaRPr lang="en-US" dirty="0"/>
          </a:p>
          <a:p>
            <a:pPr defTabSz="990572">
              <a:defRPr/>
            </a:pPr>
            <a:r>
              <a:rPr lang="en-US" dirty="0"/>
              <a:t>For an easy access of the incoming an outgoing packets, an easy expandable C-struct is used.</a:t>
            </a:r>
          </a:p>
          <a:p>
            <a:pPr defTabSz="990572">
              <a:defRPr/>
            </a:pPr>
            <a:endParaRPr lang="en-GB" dirty="0"/>
          </a:p>
          <a:p>
            <a:pPr defTabSz="990572">
              <a:defRPr/>
            </a:pPr>
            <a:r>
              <a:rPr lang="de-DE" dirty="0"/>
              <a:t>At </a:t>
            </a:r>
            <a:r>
              <a:rPr lang="de-DE" dirty="0" err="1"/>
              <a:t>the</a:t>
            </a:r>
            <a:r>
              <a:rPr lang="de-DE" dirty="0"/>
              <a:t> end </a:t>
            </a:r>
            <a:r>
              <a:rPr lang="de-DE" dirty="0" err="1"/>
              <a:t>there</a:t>
            </a:r>
            <a:r>
              <a:rPr lang="de-DE" dirty="0"/>
              <a:t> must </a:t>
            </a:r>
            <a:r>
              <a:rPr lang="de-DE" dirty="0" err="1"/>
              <a:t>be</a:t>
            </a:r>
            <a:r>
              <a:rPr lang="de-DE" dirty="0"/>
              <a:t> a </a:t>
            </a:r>
            <a:r>
              <a:rPr lang="en-GB" dirty="0"/>
              <a:t>verification of the protocol, Mr. Chen will go into more detail later.</a:t>
            </a:r>
            <a:endParaRPr lang="en-US" dirty="0"/>
          </a:p>
          <a:p>
            <a:pPr defTabSz="990572">
              <a:defRPr/>
            </a:pPr>
            <a:endParaRPr lang="en-US" dirty="0"/>
          </a:p>
          <a:p>
            <a:pPr defTabSz="990572">
              <a:defRPr/>
            </a:pPr>
            <a:endParaRPr lang="en-US" dirty="0"/>
          </a:p>
          <a:p>
            <a:endParaRPr lang="en-US" dirty="0"/>
          </a:p>
          <a:p>
            <a:endParaRPr dirty="0"/>
          </a:p>
        </p:txBody>
      </p:sp>
      <p:sp>
        <p:nvSpPr>
          <p:cNvPr id="111" name="CustomShape 2"/>
          <p:cNvSpPr/>
          <p:nvPr/>
        </p:nvSpPr>
        <p:spPr>
          <a:xfrm>
            <a:off x="195784" y="9721271"/>
            <a:ext cx="1676633"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15.06.16</a:t>
            </a:r>
            <a:endParaRPr/>
          </a:p>
        </p:txBody>
      </p:sp>
      <p:sp>
        <p:nvSpPr>
          <p:cNvPr id="112" name="CustomShape 3"/>
          <p:cNvSpPr/>
          <p:nvPr/>
        </p:nvSpPr>
        <p:spPr>
          <a:xfrm>
            <a:off x="1873162" y="9721271"/>
            <a:ext cx="4251996"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  </a:t>
            </a:r>
            <a:endParaRPr/>
          </a:p>
        </p:txBody>
      </p:sp>
      <p:sp>
        <p:nvSpPr>
          <p:cNvPr id="113"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5"/>
              </a:lnSpc>
            </a:pPr>
            <a:r>
              <a:rPr lang="de-DE" sz="1000">
                <a:solidFill>
                  <a:srgbClr val="000000"/>
                </a:solidFill>
                <a:latin typeface="Stafford"/>
              </a:rPr>
              <a:t>|  </a:t>
            </a:r>
            <a:fld id="{0BD78692-C88F-4214-A934-7F5547F1CA4D}" type="slidenum">
              <a:rPr lang="de-DE" sz="1000">
                <a:solidFill>
                  <a:srgbClr val="000000"/>
                </a:solidFill>
                <a:latin typeface="Stafford"/>
              </a:rPr>
              <a:pPr algn="r">
                <a:lnSpc>
                  <a:spcPts val="175"/>
                </a:lnSpc>
              </a:pPr>
              <a:t>6</a:t>
            </a:fld>
            <a:endParaRPr/>
          </a:p>
        </p:txBody>
      </p:sp>
    </p:spTree>
    <p:extLst>
      <p:ext uri="{BB962C8B-B14F-4D97-AF65-F5344CB8AC3E}">
        <p14:creationId xmlns:p14="http://schemas.microsoft.com/office/powerpoint/2010/main" val="244306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197275" y="4795766"/>
            <a:ext cx="6708771" cy="4792940"/>
          </a:xfrm>
          <a:prstGeom prst="rect">
            <a:avLst/>
          </a:prstGeom>
        </p:spPr>
        <p:txBody>
          <a:bodyPr lIns="0" tIns="0" rIns="0" bIns="0"/>
          <a:lstStyle/>
          <a:p>
            <a:r>
              <a:rPr lang="en-GB" noProof="0" dirty="0"/>
              <a:t>To see how the actual protocol works, we take a deeper look into the layer representation. [CLICK]</a:t>
            </a:r>
          </a:p>
          <a:p>
            <a:endParaRPr lang="en-GB" noProof="0" dirty="0"/>
          </a:p>
          <a:p>
            <a:pPr defTabSz="990572">
              <a:defRPr/>
            </a:pPr>
            <a:r>
              <a:rPr lang="en-GB" dirty="0"/>
              <a:t>The highest layer is the application layer, here it’s possible to fill a new packet for example with the latest speed reading for the next packet to be sent.</a:t>
            </a:r>
          </a:p>
          <a:p>
            <a:pPr defTabSz="990572">
              <a:defRPr/>
            </a:pPr>
            <a:r>
              <a:rPr lang="en-GB" dirty="0"/>
              <a:t>When a packet is ready to </a:t>
            </a:r>
            <a:r>
              <a:rPr lang="en-GB"/>
              <a:t>get sent </a:t>
            </a:r>
            <a:r>
              <a:rPr lang="en-GB" dirty="0"/>
              <a:t>(so basically all data is updated, happening in 500Hz), the next layer comes on.  [CLICK]</a:t>
            </a:r>
          </a:p>
          <a:p>
            <a:pPr defTabSz="990572">
              <a:defRPr/>
            </a:pPr>
            <a:r>
              <a:rPr lang="en-GB" dirty="0"/>
              <a:t>It’s called </a:t>
            </a:r>
            <a:r>
              <a:rPr lang="en-GB" dirty="0" err="1"/>
              <a:t>tansmission</a:t>
            </a:r>
            <a:r>
              <a:rPr lang="en-GB" dirty="0"/>
              <a:t> insurance layer, with the goal of detecting transmission errors.</a:t>
            </a:r>
          </a:p>
          <a:p>
            <a:pPr defTabSz="990572">
              <a:defRPr/>
            </a:pPr>
            <a:r>
              <a:rPr lang="en-GB" dirty="0"/>
              <a:t>Here a checksum is calculated </a:t>
            </a:r>
            <a:r>
              <a:rPr lang="en-US" dirty="0"/>
              <a:t>based on the byte sequence and is </a:t>
            </a:r>
            <a:r>
              <a:rPr lang="en-GB" dirty="0"/>
              <a:t>attached to the PDU. [CLICK]</a:t>
            </a:r>
          </a:p>
          <a:p>
            <a:pPr defTabSz="990572">
              <a:defRPr/>
            </a:pPr>
            <a:r>
              <a:rPr lang="en-GB" dirty="0"/>
              <a:t>The next  De- /</a:t>
            </a:r>
            <a:r>
              <a:rPr lang="en-GB" dirty="0" err="1"/>
              <a:t>Encodelayer</a:t>
            </a:r>
            <a:r>
              <a:rPr lang="en-GB" dirty="0"/>
              <a:t> is not considering the </a:t>
            </a:r>
            <a:r>
              <a:rPr lang="en-GB" b="1" dirty="0"/>
              <a:t>content</a:t>
            </a:r>
            <a:r>
              <a:rPr lang="en-GB" dirty="0"/>
              <a:t> of the PDU, it’s just treated like a simple </a:t>
            </a:r>
            <a:r>
              <a:rPr lang="en-GB" dirty="0" err="1"/>
              <a:t>ByteStream</a:t>
            </a:r>
            <a:r>
              <a:rPr lang="en-GB" dirty="0"/>
              <a:t>.</a:t>
            </a:r>
          </a:p>
          <a:p>
            <a:pPr defTabSz="990572">
              <a:defRPr/>
            </a:pPr>
            <a:r>
              <a:rPr lang="en-GB" dirty="0"/>
              <a:t>As I said before, the COBS algorithm is used to de and encode the packet.</a:t>
            </a:r>
          </a:p>
          <a:p>
            <a:pPr defTabSz="990572">
              <a:defRPr/>
            </a:pPr>
            <a:r>
              <a:rPr lang="en-GB" dirty="0"/>
              <a:t>This algorithm is stuffing some new Bytes into the </a:t>
            </a:r>
            <a:r>
              <a:rPr lang="en-GB" dirty="0" err="1"/>
              <a:t>Bytestream</a:t>
            </a:r>
            <a:r>
              <a:rPr lang="en-GB" dirty="0"/>
              <a:t> (generating some overhead) to ensure that a specified </a:t>
            </a:r>
            <a:r>
              <a:rPr lang="en-GB" dirty="0" err="1"/>
              <a:t>delimiterByte</a:t>
            </a:r>
            <a:r>
              <a:rPr lang="en-GB" dirty="0"/>
              <a:t> is not included inside the Packet.</a:t>
            </a:r>
          </a:p>
          <a:p>
            <a:pPr defTabSz="990572">
              <a:defRPr/>
            </a:pPr>
            <a:r>
              <a:rPr lang="en-GB" dirty="0"/>
              <a:t>This Delimiter (in that case 0x00) can be used to set </a:t>
            </a:r>
            <a:r>
              <a:rPr lang="en-GB" dirty="0" err="1"/>
              <a:t>boundarys</a:t>
            </a:r>
            <a:r>
              <a:rPr lang="en-GB" dirty="0"/>
              <a:t> between the messages, so you can easily see the start and the end of each single packet. [CLICK]</a:t>
            </a:r>
          </a:p>
          <a:p>
            <a:pPr defTabSz="990572">
              <a:defRPr/>
            </a:pPr>
            <a:r>
              <a:rPr lang="en-GB" dirty="0"/>
              <a:t>Last Layer is the Physical layer, here the </a:t>
            </a:r>
            <a:r>
              <a:rPr lang="en-GB" dirty="0" err="1"/>
              <a:t>Bittransfer</a:t>
            </a:r>
            <a:r>
              <a:rPr lang="en-GB" dirty="0"/>
              <a:t> between both partners is taking place. </a:t>
            </a:r>
          </a:p>
          <a:p>
            <a:pPr defTabSz="990572">
              <a:defRPr/>
            </a:pPr>
            <a:r>
              <a:rPr lang="en-GB" dirty="0"/>
              <a:t>When a message gets received on the right side, decoded, checked for the correct checksum and is now available on the application layer.</a:t>
            </a:r>
          </a:p>
          <a:p>
            <a:pPr defTabSz="990572">
              <a:defRPr/>
            </a:pPr>
            <a:r>
              <a:rPr lang="en-GB" dirty="0"/>
              <a:t>SO the data which was packed here, is now available on the receiving side.</a:t>
            </a:r>
          </a:p>
          <a:p>
            <a:pPr defTabSz="990572">
              <a:defRPr/>
            </a:pPr>
            <a:endParaRPr lang="en-GB" dirty="0"/>
          </a:p>
          <a:p>
            <a:pPr defTabSz="990572">
              <a:defRPr/>
            </a:pPr>
            <a:r>
              <a:rPr lang="en-GB" dirty="0"/>
              <a:t>This PDU is of course just a small example for demonstration, I reality the PDU sent to the </a:t>
            </a:r>
            <a:r>
              <a:rPr lang="en-GB" dirty="0" err="1"/>
              <a:t>Nucleo</a:t>
            </a:r>
            <a:r>
              <a:rPr lang="en-GB" dirty="0"/>
              <a:t> looks like the following [CLICK]</a:t>
            </a:r>
          </a:p>
          <a:p>
            <a:pPr defTabSz="990572">
              <a:defRPr/>
            </a:pPr>
            <a:endParaRPr lang="en-GB" dirty="0"/>
          </a:p>
          <a:p>
            <a:endParaRPr dirty="0"/>
          </a:p>
        </p:txBody>
      </p:sp>
      <p:sp>
        <p:nvSpPr>
          <p:cNvPr id="111" name="CustomShape 2"/>
          <p:cNvSpPr/>
          <p:nvPr/>
        </p:nvSpPr>
        <p:spPr>
          <a:xfrm>
            <a:off x="195784" y="9721271"/>
            <a:ext cx="1676633"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15.06.16</a:t>
            </a:r>
            <a:endParaRPr/>
          </a:p>
        </p:txBody>
      </p:sp>
      <p:sp>
        <p:nvSpPr>
          <p:cNvPr id="112" name="CustomShape 3"/>
          <p:cNvSpPr/>
          <p:nvPr/>
        </p:nvSpPr>
        <p:spPr>
          <a:xfrm>
            <a:off x="1873162" y="9721271"/>
            <a:ext cx="4251996" cy="510926"/>
          </a:xfrm>
          <a:prstGeom prst="rect">
            <a:avLst/>
          </a:prstGeom>
          <a:noFill/>
          <a:ln>
            <a:noFill/>
          </a:ln>
        </p:spPr>
        <p:txBody>
          <a:bodyPr lIns="97497" tIns="48749" rIns="97497" bIns="48749" anchor="ctr"/>
          <a:lstStyle/>
          <a:p>
            <a:pPr>
              <a:lnSpc>
                <a:spcPts val="175"/>
              </a:lnSpc>
            </a:pPr>
            <a:r>
              <a:rPr lang="de-DE" sz="1000">
                <a:solidFill>
                  <a:srgbClr val="000000"/>
                </a:solidFill>
                <a:latin typeface="Stafford"/>
              </a:rPr>
              <a:t>|  </a:t>
            </a:r>
            <a:endParaRPr/>
          </a:p>
        </p:txBody>
      </p:sp>
      <p:sp>
        <p:nvSpPr>
          <p:cNvPr id="113"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5"/>
              </a:lnSpc>
            </a:pPr>
            <a:r>
              <a:rPr lang="de-DE" sz="1000">
                <a:solidFill>
                  <a:srgbClr val="000000"/>
                </a:solidFill>
                <a:latin typeface="Stafford"/>
              </a:rPr>
              <a:t>|  </a:t>
            </a:r>
            <a:fld id="{0BD78692-C88F-4214-A934-7F5547F1CA4D}" type="slidenum">
              <a:rPr lang="de-DE" sz="1000">
                <a:solidFill>
                  <a:srgbClr val="000000"/>
                </a:solidFill>
                <a:latin typeface="Stafford"/>
              </a:rPr>
              <a:pPr algn="r">
                <a:lnSpc>
                  <a:spcPts val="175"/>
                </a:lnSpc>
              </a:pPr>
              <a:t>7</a:t>
            </a:fld>
            <a:endParaRPr/>
          </a:p>
        </p:txBody>
      </p:sp>
    </p:spTree>
    <p:extLst>
      <p:ext uri="{BB962C8B-B14F-4D97-AF65-F5344CB8AC3E}">
        <p14:creationId xmlns:p14="http://schemas.microsoft.com/office/powerpoint/2010/main" val="1277890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46188" y="1277938"/>
            <a:ext cx="4611687" cy="3457575"/>
          </a:xfrm>
          <a:prstGeom prst="rect">
            <a:avLst/>
          </a:prstGeom>
          <a:noFill/>
          <a:ln w="12700">
            <a:solidFill>
              <a:prstClr val="black"/>
            </a:solidFill>
          </a:ln>
        </p:spPr>
      </p:sp>
      <p:sp>
        <p:nvSpPr>
          <p:cNvPr id="3" name="Notizenplatzhalter 2"/>
          <p:cNvSpPr>
            <a:spLocks noGrp="1"/>
          </p:cNvSpPr>
          <p:nvPr>
            <p:ph type="body" idx="1"/>
          </p:nvPr>
        </p:nvSpPr>
        <p:spPr/>
        <p:txBody>
          <a:bodyPr/>
          <a:lstStyle/>
          <a:p>
            <a:r>
              <a:rPr lang="en-GB" dirty="0"/>
              <a:t>There is a </a:t>
            </a:r>
            <a:r>
              <a:rPr lang="en-GB" dirty="0" err="1"/>
              <a:t>Startbyte</a:t>
            </a:r>
            <a:r>
              <a:rPr lang="en-GB" dirty="0"/>
              <a:t> at the beginning of each Packet to transmit some status flags. </a:t>
            </a:r>
          </a:p>
          <a:p>
            <a:r>
              <a:rPr lang="en-GB" dirty="0"/>
              <a:t>Right behind the actual sensory readings are separated in groups. Each group has it’s own timestamp, which is an indicator for the age of the transmitted readings.</a:t>
            </a:r>
          </a:p>
          <a:p>
            <a:r>
              <a:rPr lang="en-GB" dirty="0"/>
              <a:t>That’s important because there is just one single format of a PDU, including </a:t>
            </a:r>
            <a:r>
              <a:rPr lang="en-GB" b="1" dirty="0"/>
              <a:t>all</a:t>
            </a:r>
            <a:r>
              <a:rPr lang="en-GB" dirty="0"/>
              <a:t> the sensory data, which get’s sent in regular 500Hz.</a:t>
            </a:r>
          </a:p>
          <a:p>
            <a:r>
              <a:rPr lang="en-GB" dirty="0"/>
              <a:t>How satisfying the protocol really works, Mr. Chen will now discuss [CLICK]</a:t>
            </a:r>
          </a:p>
        </p:txBody>
      </p:sp>
      <p:sp>
        <p:nvSpPr>
          <p:cNvPr id="4" name="Foliennummernplatzhalter 3"/>
          <p:cNvSpPr>
            <a:spLocks noGrp="1"/>
          </p:cNvSpPr>
          <p:nvPr>
            <p:ph type="sldNum" idx="10"/>
          </p:nvPr>
        </p:nvSpPr>
        <p:spPr/>
        <p:txBody>
          <a:bodyPr/>
          <a:lstStyle/>
          <a:p>
            <a:pPr algn="r"/>
            <a:fld id="{155B5BBB-525B-4A1E-9F31-CE196A4F41BE}" type="slidenum">
              <a:rPr lang="de-DE" sz="1400">
                <a:latin typeface="Times New Roman"/>
              </a:rPr>
              <a:t>8</a:t>
            </a:fld>
            <a:endParaRPr lang="de-DE"/>
          </a:p>
        </p:txBody>
      </p:sp>
    </p:spTree>
    <p:extLst>
      <p:ext uri="{BB962C8B-B14F-4D97-AF65-F5344CB8AC3E}">
        <p14:creationId xmlns:p14="http://schemas.microsoft.com/office/powerpoint/2010/main" val="4213177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7275" y="4795766"/>
            <a:ext cx="6708771" cy="4792940"/>
          </a:xfrm>
          <a:prstGeom prst="rect">
            <a:avLst/>
          </a:prstGeom>
        </p:spPr>
        <p:txBody>
          <a:bodyPr lIns="0" tIns="0" rIns="0" bIns="0"/>
          <a:lstStyle/>
          <a:p>
            <a:pPr marL="285750" indent="-285750">
              <a:buFont typeface="Arial" panose="020B0604020202020204" pitchFamily="34" charset="0"/>
              <a:buChar char="•"/>
            </a:pPr>
            <a:r>
              <a:rPr lang="en-GB" dirty="0"/>
              <a:t>In order to evaluate a communication protocol, there are basically four criterion. Conformity shows whether the protocol meets the demand of the design specification. Interoperability means whether the protocol compatible is when implemented in other microcontroller. </a:t>
            </a:r>
          </a:p>
          <a:p>
            <a:pPr marL="285750" indent="-285750">
              <a:buFont typeface="Arial" panose="020B0604020202020204" pitchFamily="34" charset="0"/>
              <a:buChar char="•"/>
            </a:pPr>
            <a:r>
              <a:rPr lang="en-GB" dirty="0"/>
              <a:t>In our project are </a:t>
            </a:r>
            <a:r>
              <a:rPr lang="en-GB" dirty="0" err="1"/>
              <a:t>focoused</a:t>
            </a:r>
            <a:r>
              <a:rPr lang="en-GB" dirty="0"/>
              <a:t> on the existing HLP and </a:t>
            </a:r>
            <a:r>
              <a:rPr lang="en-GB" dirty="0" err="1"/>
              <a:t>Nucleo</a:t>
            </a:r>
            <a:r>
              <a:rPr lang="en-GB" dirty="0"/>
              <a:t>, so the </a:t>
            </a:r>
            <a:r>
              <a:rPr lang="en-GB" dirty="0" err="1"/>
              <a:t>follwing</a:t>
            </a:r>
            <a:r>
              <a:rPr lang="en-GB" dirty="0"/>
              <a:t> last two criterion: Performance and robust</a:t>
            </a:r>
            <a:r>
              <a:rPr lang="en-GB" altLang="" dirty="0"/>
              <a:t>ness</a:t>
            </a:r>
            <a:r>
              <a:rPr lang="en-GB" dirty="0"/>
              <a:t> of the protocol are more important and will be tested. The Performance will show how fast using this protocol </a:t>
            </a:r>
            <a:r>
              <a:rPr lang="en-GB" altLang="en-US" dirty="0"/>
              <a:t>transmission </a:t>
            </a:r>
            <a:r>
              <a:rPr lang="en-GB" dirty="0"/>
              <a:t>information. and for Robust</a:t>
            </a:r>
            <a:r>
              <a:rPr lang="en-GB" altLang="" dirty="0"/>
              <a:t>ness</a:t>
            </a:r>
            <a:r>
              <a:rPr lang="en-GB" dirty="0"/>
              <a:t> means under some influence factors, to what extend will the performance be affected. </a:t>
            </a:r>
          </a:p>
          <a:p>
            <a:pPr marL="285750" indent="-285750">
              <a:buFont typeface="Arial" panose="020B0604020202020204" pitchFamily="34" charset="0"/>
              <a:buChar char="•"/>
            </a:pPr>
            <a:r>
              <a:rPr lang="en-GB" dirty="0"/>
              <a:t>In our </a:t>
            </a:r>
            <a:r>
              <a:rPr lang="en-GB" dirty="0" err="1"/>
              <a:t>cace</a:t>
            </a:r>
            <a:r>
              <a:rPr lang="en-GB" dirty="0"/>
              <a:t> there are mainly </a:t>
            </a:r>
            <a:r>
              <a:rPr lang="en-GB" altLang="en-US" dirty="0"/>
              <a:t>4</a:t>
            </a:r>
            <a:r>
              <a:rPr lang="en-GB" dirty="0"/>
              <a:t> factors could affect protocol's performance.</a:t>
            </a:r>
          </a:p>
        </p:txBody>
      </p:sp>
      <p:sp>
        <p:nvSpPr>
          <p:cNvPr id="107" name="CustomShape 2"/>
          <p:cNvSpPr/>
          <p:nvPr/>
        </p:nvSpPr>
        <p:spPr>
          <a:xfrm>
            <a:off x="195784" y="9721271"/>
            <a:ext cx="1676633"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15.06.16</a:t>
            </a:r>
          </a:p>
        </p:txBody>
      </p:sp>
      <p:sp>
        <p:nvSpPr>
          <p:cNvPr id="108" name="CustomShape 3"/>
          <p:cNvSpPr/>
          <p:nvPr/>
        </p:nvSpPr>
        <p:spPr>
          <a:xfrm>
            <a:off x="1873162" y="9721271"/>
            <a:ext cx="4251996"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  </a:t>
            </a:r>
          </a:p>
        </p:txBody>
      </p:sp>
      <p:sp>
        <p:nvSpPr>
          <p:cNvPr id="109"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3"/>
              </a:lnSpc>
            </a:pPr>
            <a:r>
              <a:rPr lang="de-DE" sz="1000">
                <a:solidFill>
                  <a:srgbClr val="000000"/>
                </a:solidFill>
                <a:latin typeface="Stafford"/>
              </a:rPr>
              <a:t>|  </a:t>
            </a:r>
            <a:fld id="{D8028492-1C9F-4E94-B585-9AAA12DBFDAA}" type="slidenum">
              <a:rPr lang="de-DE" sz="1000">
                <a:solidFill>
                  <a:srgbClr val="000000"/>
                </a:solidFill>
                <a:latin typeface="Stafford"/>
              </a:rPr>
              <a:pPr algn="r">
                <a:lnSpc>
                  <a:spcPts val="173"/>
                </a:lnSpc>
              </a:pPr>
              <a:t>9</a:t>
            </a:fld>
            <a:endParaRPr lang="de-DE" sz="1000">
              <a:solidFill>
                <a:srgbClr val="000000"/>
              </a:solidFill>
              <a:latin typeface="Staffor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197275" y="4795766"/>
            <a:ext cx="6708771" cy="4792940"/>
          </a:xfrm>
          <a:prstGeom prst="rect">
            <a:avLst/>
          </a:prstGeom>
        </p:spPr>
        <p:txBody>
          <a:bodyPr lIns="0" tIns="0" rIns="0" bIns="0"/>
          <a:lstStyle/>
          <a:p>
            <a:pPr marL="285750" indent="-285750">
              <a:buFont typeface="Arial" panose="020B0604020202020204" pitchFamily="34" charset="0"/>
              <a:buChar char="•"/>
            </a:pPr>
            <a:r>
              <a:rPr lang="en-GB" altLang="" dirty="0"/>
              <a:t>To test the performance of the protocol, we use the debug instrument so we have access to the test results. And in order to reduce the influence of the debug instrument, we just run debug mode on the </a:t>
            </a:r>
            <a:r>
              <a:rPr lang="en-GB" altLang="" dirty="0" err="1"/>
              <a:t>Nucleo</a:t>
            </a:r>
            <a:r>
              <a:rPr lang="en-GB" altLang="" dirty="0"/>
              <a:t> side. So </a:t>
            </a:r>
            <a:r>
              <a:rPr lang="en-GB" altLang="" dirty="0" err="1"/>
              <a:t>Nucleo</a:t>
            </a:r>
            <a:r>
              <a:rPr lang="en-GB" altLang="" dirty="0"/>
              <a:t> send a predefined  message to the HLP. The protocol on HLP unpacks this message and compare the checksum. If the checksum is correct and the protocol accept this packet. And if we compare the accepted packet with the predefined one, we'll see if it's </a:t>
            </a:r>
            <a:r>
              <a:rPr lang="en-GB" altLang="" dirty="0" err="1"/>
              <a:t>truely</a:t>
            </a:r>
            <a:r>
              <a:rPr lang="en-GB" altLang="" dirty="0"/>
              <a:t> correct or not. Then the HLP packs these test result and another predefined message and send to the </a:t>
            </a:r>
            <a:r>
              <a:rPr lang="en-GB" altLang="" dirty="0" err="1"/>
              <a:t>Nucleo</a:t>
            </a:r>
            <a:r>
              <a:rPr lang="en-GB" altLang="" dirty="0"/>
              <a:t>. After a same unpack and detect process, we can see the test results of both sides.</a:t>
            </a:r>
          </a:p>
          <a:p>
            <a:pPr marL="285750" indent="-285750">
              <a:buFont typeface="Arial" panose="020B0604020202020204" pitchFamily="34" charset="0"/>
              <a:buChar char="•"/>
            </a:pPr>
            <a:r>
              <a:rPr lang="en-GB" altLang="" dirty="0"/>
              <a:t>T</a:t>
            </a:r>
            <a:r>
              <a:rPr lang="en-GB" dirty="0"/>
              <a:t>here are </a:t>
            </a:r>
            <a:r>
              <a:rPr lang="en-GB" altLang="en-US" dirty="0"/>
              <a:t>several</a:t>
            </a:r>
            <a:r>
              <a:rPr lang="en-GB" dirty="0"/>
              <a:t> </a:t>
            </a:r>
            <a:r>
              <a:rPr lang="en-GB" altLang="en-US" dirty="0"/>
              <a:t>s</a:t>
            </a:r>
            <a:r>
              <a:rPr lang="en-GB" dirty="0"/>
              <a:t>ituation need to </a:t>
            </a:r>
            <a:r>
              <a:rPr lang="en-GB" altLang="en-US" dirty="0"/>
              <a:t>be </a:t>
            </a:r>
            <a:r>
              <a:rPr lang="en-GB" dirty="0"/>
              <a:t>considered</a:t>
            </a:r>
            <a:r>
              <a:rPr lang="en-GB" altLang="en-US" dirty="0"/>
              <a:t>. For the best situation, is that </a:t>
            </a:r>
            <a:r>
              <a:rPr lang="en-GB" altLang="zh-CN" dirty="0">
                <a:solidFill>
                  <a:srgbClr val="D0D8E8"/>
                </a:solidFill>
                <a:sym typeface="+mn-ea"/>
              </a:rPr>
              <a:t>protocol accepts one packet and in fact the packet is also </a:t>
            </a:r>
            <a:r>
              <a:rPr lang="en-GB" altLang="zh-CN" dirty="0" err="1">
                <a:solidFill>
                  <a:srgbClr val="D0D8E8"/>
                </a:solidFill>
                <a:sym typeface="+mn-ea"/>
              </a:rPr>
              <a:t>true.</a:t>
            </a:r>
            <a:r>
              <a:rPr lang="en-GB" altLang="en-US" dirty="0" err="1"/>
              <a:t>In</a:t>
            </a:r>
            <a:r>
              <a:rPr lang="en-GB" altLang="en-US" dirty="0"/>
              <a:t> this case we can say the protocol works correctly and consider it as a success </a:t>
            </a:r>
            <a:r>
              <a:rPr lang="en-GB" altLang="en-US" dirty="0" err="1"/>
              <a:t>transmisson</a:t>
            </a:r>
            <a:r>
              <a:rPr lang="en-GB" altLang="en-US" dirty="0"/>
              <a:t>.</a:t>
            </a:r>
          </a:p>
          <a:p>
            <a:pPr marL="285750" indent="-285750">
              <a:buFont typeface="Arial" panose="020B0604020202020204" pitchFamily="34" charset="0"/>
              <a:buChar char="•"/>
            </a:pPr>
            <a:r>
              <a:rPr lang="en-GB" altLang="en-US" dirty="0"/>
              <a:t>And the worst situation is... because the accepted packet will be further processed, and if a wrong control command is </a:t>
            </a:r>
            <a:r>
              <a:rPr lang="en-GB" altLang="en-US" dirty="0" err="1"/>
              <a:t>sended</a:t>
            </a:r>
            <a:r>
              <a:rPr lang="en-GB" altLang="en-US" dirty="0"/>
              <a:t> to the UAV, it could lead to maybe an accident fall.</a:t>
            </a:r>
          </a:p>
        </p:txBody>
      </p:sp>
      <p:sp>
        <p:nvSpPr>
          <p:cNvPr id="107" name="CustomShape 2"/>
          <p:cNvSpPr/>
          <p:nvPr/>
        </p:nvSpPr>
        <p:spPr>
          <a:xfrm>
            <a:off x="195784" y="9721271"/>
            <a:ext cx="1676633"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15.06.16</a:t>
            </a:r>
          </a:p>
        </p:txBody>
      </p:sp>
      <p:sp>
        <p:nvSpPr>
          <p:cNvPr id="108" name="CustomShape 3"/>
          <p:cNvSpPr/>
          <p:nvPr/>
        </p:nvSpPr>
        <p:spPr>
          <a:xfrm>
            <a:off x="1873162" y="9721271"/>
            <a:ext cx="4251996" cy="510926"/>
          </a:xfrm>
          <a:prstGeom prst="rect">
            <a:avLst/>
          </a:prstGeom>
          <a:noFill/>
          <a:ln>
            <a:noFill/>
          </a:ln>
        </p:spPr>
        <p:txBody>
          <a:bodyPr lIns="97497" tIns="48749" rIns="97497" bIns="48749" anchor="ctr"/>
          <a:lstStyle/>
          <a:p>
            <a:pPr>
              <a:lnSpc>
                <a:spcPts val="173"/>
              </a:lnSpc>
            </a:pPr>
            <a:r>
              <a:rPr lang="de-DE" sz="1000">
                <a:solidFill>
                  <a:srgbClr val="000000"/>
                </a:solidFill>
                <a:latin typeface="Stafford"/>
              </a:rPr>
              <a:t>|  </a:t>
            </a:r>
          </a:p>
        </p:txBody>
      </p:sp>
      <p:sp>
        <p:nvSpPr>
          <p:cNvPr id="109" name="CustomShape 4"/>
          <p:cNvSpPr/>
          <p:nvPr/>
        </p:nvSpPr>
        <p:spPr>
          <a:xfrm>
            <a:off x="6125531" y="9721271"/>
            <a:ext cx="975922" cy="510926"/>
          </a:xfrm>
          <a:prstGeom prst="rect">
            <a:avLst/>
          </a:prstGeom>
          <a:noFill/>
          <a:ln>
            <a:noFill/>
          </a:ln>
        </p:spPr>
        <p:txBody>
          <a:bodyPr lIns="97497" tIns="48749" rIns="97497" bIns="48749" anchor="ctr"/>
          <a:lstStyle/>
          <a:p>
            <a:pPr algn="r">
              <a:lnSpc>
                <a:spcPts val="173"/>
              </a:lnSpc>
            </a:pPr>
            <a:r>
              <a:rPr lang="de-DE" sz="1000">
                <a:solidFill>
                  <a:srgbClr val="000000"/>
                </a:solidFill>
                <a:latin typeface="Stafford"/>
              </a:rPr>
              <a:t>|  </a:t>
            </a:r>
            <a:fld id="{D8028492-1C9F-4E94-B585-9AAA12DBFDAA}" type="slidenum">
              <a:rPr lang="de-DE" sz="1000">
                <a:solidFill>
                  <a:srgbClr val="000000"/>
                </a:solidFill>
                <a:latin typeface="Stafford"/>
              </a:rPr>
              <a:pPr algn="r">
                <a:lnSpc>
                  <a:spcPts val="173"/>
                </a:lnSpc>
              </a:pPr>
              <a:t>10</a:t>
            </a:fld>
            <a:endParaRPr lang="de-DE" sz="1000">
              <a:solidFill>
                <a:srgbClr val="000000"/>
              </a:solidFill>
              <a:latin typeface="Staffor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9"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40"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44"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45"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7"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48"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49" name="Grafik 48"/>
          <p:cNvPicPr/>
          <p:nvPr/>
        </p:nvPicPr>
        <p:blipFill>
          <a:blip r:embed="rId2"/>
          <a:stretch>
            <a:fillRect/>
          </a:stretch>
        </p:blipFill>
        <p:spPr>
          <a:xfrm>
            <a:off x="2079000" y="1604520"/>
            <a:ext cx="4984920" cy="3977280"/>
          </a:xfrm>
          <a:prstGeom prst="rect">
            <a:avLst/>
          </a:prstGeom>
          <a:ln>
            <a:noFill/>
          </a:ln>
        </p:spPr>
      </p:pic>
      <p:pic>
        <p:nvPicPr>
          <p:cNvPr id="50" name="Grafik 49"/>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2"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4"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67"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2"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73"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8"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5"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7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7"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8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81"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3"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84"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8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88"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89"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91"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92"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93" name="Grafik 92"/>
          <p:cNvPicPr/>
          <p:nvPr/>
        </p:nvPicPr>
        <p:blipFill>
          <a:blip r:embed="rId2"/>
          <a:stretch>
            <a:fillRect/>
          </a:stretch>
        </p:blipFill>
        <p:spPr>
          <a:xfrm>
            <a:off x="2079000" y="1604520"/>
            <a:ext cx="4984920" cy="3977280"/>
          </a:xfrm>
          <a:prstGeom prst="rect">
            <a:avLst/>
          </a:prstGeom>
          <a:ln>
            <a:noFill/>
          </a:ln>
        </p:spPr>
      </p:pic>
      <p:pic>
        <p:nvPicPr>
          <p:cNvPr id="94" name="Grafik 93"/>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23"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7"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e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CustomShape 1"/>
          <p:cNvSpPr/>
          <p:nvPr/>
        </p:nvSpPr>
        <p:spPr>
          <a:xfrm>
            <a:off x="250920" y="368280"/>
            <a:ext cx="8641800" cy="1080360"/>
          </a:xfrm>
          <a:prstGeom prst="rect">
            <a:avLst/>
          </a:prstGeom>
          <a:noFill/>
          <a:ln w="9360">
            <a:noFill/>
          </a:ln>
        </p:spPr>
      </p:sp>
      <p:sp>
        <p:nvSpPr>
          <p:cNvPr id="18" name="CustomShape 2"/>
          <p:cNvSpPr/>
          <p:nvPr/>
        </p:nvSpPr>
        <p:spPr>
          <a:xfrm>
            <a:off x="250920" y="196920"/>
            <a:ext cx="8641800" cy="143640"/>
          </a:xfrm>
          <a:prstGeom prst="rect">
            <a:avLst/>
          </a:prstGeom>
          <a:solidFill>
            <a:srgbClr val="99C000"/>
          </a:solidFill>
          <a:ln w="3240">
            <a:noFill/>
          </a:ln>
        </p:spPr>
      </p:sp>
      <p:pic>
        <p:nvPicPr>
          <p:cNvPr id="2" name="Picture 9"/>
          <p:cNvPicPr/>
          <p:nvPr/>
        </p:nvPicPr>
        <p:blipFill>
          <a:blip r:embed="rId14"/>
          <a:srcRect r="5429"/>
          <a:stretch>
            <a:fillRect/>
          </a:stretch>
        </p:blipFill>
        <p:spPr>
          <a:xfrm>
            <a:off x="7167600" y="512640"/>
            <a:ext cx="1872360" cy="791280"/>
          </a:xfrm>
          <a:prstGeom prst="rect">
            <a:avLst/>
          </a:prstGeom>
          <a:ln w="9360">
            <a:noFill/>
          </a:ln>
        </p:spPr>
      </p:pic>
      <p:sp>
        <p:nvSpPr>
          <p:cNvPr id="3" name="Line 3"/>
          <p:cNvSpPr/>
          <p:nvPr/>
        </p:nvSpPr>
        <p:spPr>
          <a:xfrm>
            <a:off x="250560" y="1449360"/>
            <a:ext cx="8640720" cy="0"/>
          </a:xfrm>
          <a:prstGeom prst="line">
            <a:avLst/>
          </a:prstGeom>
          <a:ln w="7560">
            <a:solidFill>
              <a:srgbClr val="000000"/>
            </a:solidFill>
            <a:round/>
          </a:ln>
        </p:spPr>
      </p:sp>
      <p:sp>
        <p:nvSpPr>
          <p:cNvPr id="4" name="CustomShape 4"/>
          <p:cNvSpPr/>
          <p:nvPr/>
        </p:nvSpPr>
        <p:spPr>
          <a:xfrm>
            <a:off x="250920" y="366840"/>
            <a:ext cx="8640000" cy="13680"/>
          </a:xfrm>
          <a:prstGeom prst="rect">
            <a:avLst/>
          </a:prstGeom>
          <a:solidFill>
            <a:srgbClr val="000000"/>
          </a:solidFill>
          <a:ln w="9360">
            <a:noFill/>
          </a:ln>
        </p:spPr>
      </p:sp>
      <p:sp>
        <p:nvSpPr>
          <p:cNvPr id="5" name="Line 5"/>
          <p:cNvSpPr/>
          <p:nvPr/>
        </p:nvSpPr>
        <p:spPr>
          <a:xfrm>
            <a:off x="252360" y="6357600"/>
            <a:ext cx="8640720" cy="0"/>
          </a:xfrm>
          <a:prstGeom prst="line">
            <a:avLst/>
          </a:prstGeom>
          <a:ln w="7560">
            <a:solidFill>
              <a:srgbClr val="000000"/>
            </a:solidFill>
            <a:round/>
          </a:ln>
        </p:spPr>
      </p:sp>
      <p:sp>
        <p:nvSpPr>
          <p:cNvPr id="6" name="CustomShape 6"/>
          <p:cNvSpPr/>
          <p:nvPr/>
        </p:nvSpPr>
        <p:spPr>
          <a:xfrm>
            <a:off x="252360" y="6489720"/>
            <a:ext cx="7415280" cy="231120"/>
          </a:xfrm>
          <a:prstGeom prst="rect">
            <a:avLst/>
          </a:prstGeom>
          <a:noFill/>
          <a:ln>
            <a:noFill/>
          </a:ln>
        </p:spPr>
        <p:txBody>
          <a:bodyPr lIns="90000" tIns="45000" rIns="90000" bIns="45000"/>
          <a:lstStyle/>
          <a:p>
            <a:pPr>
              <a:lnSpc>
                <a:spcPct val="100000"/>
              </a:lnSpc>
            </a:pPr>
            <a:r>
              <a:rPr lang="de-DE" sz="1000" dirty="0">
                <a:solidFill>
                  <a:srgbClr val="000000"/>
                </a:solidFill>
                <a:latin typeface="+mn-lt"/>
              </a:rPr>
              <a:t>12.08.18 | Protocol Development | Breitenbach, Chen, Hu </a:t>
            </a:r>
            <a:r>
              <a:rPr lang="de-DE" sz="1000" dirty="0">
                <a:solidFill>
                  <a:srgbClr val="000000"/>
                </a:solidFill>
                <a:latin typeface="Arial"/>
              </a:rPr>
              <a:t>|  </a:t>
            </a:r>
            <a:fld id="{B2A0D58B-2A5A-4331-BEDD-8E02C0196125}" type="slidenum">
              <a:rPr lang="de-DE" sz="1000">
                <a:solidFill>
                  <a:srgbClr val="000000"/>
                </a:solidFill>
                <a:latin typeface="Arial"/>
              </a:rPr>
              <a:t>‹Nr.›</a:t>
            </a:fld>
            <a:endParaRPr dirty="0"/>
          </a:p>
        </p:txBody>
      </p:sp>
      <p:sp>
        <p:nvSpPr>
          <p:cNvPr id="7" name="CustomShape 7"/>
          <p:cNvSpPr/>
          <p:nvPr/>
        </p:nvSpPr>
        <p:spPr>
          <a:xfrm>
            <a:off x="250920" y="368280"/>
            <a:ext cx="8641800" cy="2088360"/>
          </a:xfrm>
          <a:prstGeom prst="rect">
            <a:avLst/>
          </a:prstGeom>
          <a:solidFill>
            <a:srgbClr val="99C000"/>
          </a:solidFill>
          <a:ln w="9360">
            <a:noFill/>
          </a:ln>
        </p:spPr>
      </p:sp>
      <p:sp>
        <p:nvSpPr>
          <p:cNvPr id="8" name="CustomShape 8"/>
          <p:cNvSpPr/>
          <p:nvPr/>
        </p:nvSpPr>
        <p:spPr>
          <a:xfrm>
            <a:off x="250920" y="196920"/>
            <a:ext cx="8641800" cy="143640"/>
          </a:xfrm>
          <a:prstGeom prst="rect">
            <a:avLst/>
          </a:prstGeom>
          <a:solidFill>
            <a:srgbClr val="99C000"/>
          </a:solidFill>
          <a:ln w="3240">
            <a:noFill/>
          </a:ln>
        </p:spPr>
      </p:sp>
      <p:pic>
        <p:nvPicPr>
          <p:cNvPr id="9" name="Picture 9"/>
          <p:cNvPicPr/>
          <p:nvPr/>
        </p:nvPicPr>
        <p:blipFill>
          <a:blip r:embed="rId14"/>
          <a:srcRect r="5429"/>
          <a:stretch>
            <a:fillRect/>
          </a:stretch>
        </p:blipFill>
        <p:spPr>
          <a:xfrm>
            <a:off x="7172280" y="657360"/>
            <a:ext cx="1872360" cy="791280"/>
          </a:xfrm>
          <a:prstGeom prst="rect">
            <a:avLst/>
          </a:prstGeom>
          <a:ln w="9360">
            <a:noFill/>
          </a:ln>
        </p:spPr>
      </p:pic>
      <p:sp>
        <p:nvSpPr>
          <p:cNvPr id="10" name="Line 9"/>
          <p:cNvSpPr/>
          <p:nvPr/>
        </p:nvSpPr>
        <p:spPr>
          <a:xfrm>
            <a:off x="252360" y="6357600"/>
            <a:ext cx="8640720" cy="0"/>
          </a:xfrm>
          <a:prstGeom prst="line">
            <a:avLst/>
          </a:prstGeom>
          <a:ln w="7560">
            <a:solidFill>
              <a:srgbClr val="000000"/>
            </a:solidFill>
            <a:round/>
          </a:ln>
        </p:spPr>
      </p:sp>
      <p:sp>
        <p:nvSpPr>
          <p:cNvPr id="11" name="CustomShape 10"/>
          <p:cNvSpPr/>
          <p:nvPr/>
        </p:nvSpPr>
        <p:spPr>
          <a:xfrm>
            <a:off x="250920" y="360360"/>
            <a:ext cx="8640000" cy="13680"/>
          </a:xfrm>
          <a:prstGeom prst="rect">
            <a:avLst/>
          </a:prstGeom>
          <a:solidFill>
            <a:srgbClr val="000000"/>
          </a:solidFill>
          <a:ln w="9360">
            <a:noFill/>
          </a:ln>
        </p:spPr>
      </p:sp>
      <p:sp>
        <p:nvSpPr>
          <p:cNvPr id="12" name="CustomShape 11"/>
          <p:cNvSpPr/>
          <p:nvPr/>
        </p:nvSpPr>
        <p:spPr>
          <a:xfrm>
            <a:off x="250920" y="2457360"/>
            <a:ext cx="8640000" cy="7200"/>
          </a:xfrm>
          <a:prstGeom prst="rect">
            <a:avLst/>
          </a:prstGeom>
          <a:solidFill>
            <a:srgbClr val="000000"/>
          </a:solidFill>
          <a:ln w="9360">
            <a:noFill/>
          </a:ln>
        </p:spPr>
      </p:sp>
      <p:sp>
        <p:nvSpPr>
          <p:cNvPr id="14" name="PlaceHolder 13"/>
          <p:cNvSpPr>
            <a:spLocks noGrp="1"/>
          </p:cNvSpPr>
          <p:nvPr>
            <p:ph type="title"/>
          </p:nvPr>
        </p:nvSpPr>
        <p:spPr>
          <a:xfrm>
            <a:off x="457200" y="273600"/>
            <a:ext cx="8229240" cy="1144800"/>
          </a:xfrm>
          <a:prstGeom prst="rect">
            <a:avLst/>
          </a:prstGeom>
        </p:spPr>
        <p:txBody>
          <a:bodyPr lIns="0" tIns="0" rIns="0" bIns="0" anchor="ctr"/>
          <a:lstStyle/>
          <a:p>
            <a:pPr algn="ctr"/>
            <a:r>
              <a:rPr lang="de-DE" sz="4400">
                <a:latin typeface="Arial"/>
              </a:rPr>
              <a:t>Click to edit the title text format</a:t>
            </a:r>
            <a:endParaRPr/>
          </a:p>
        </p:txBody>
      </p:sp>
      <p:sp>
        <p:nvSpPr>
          <p:cNvPr id="15" name="PlaceHolder 1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pic>
        <p:nvPicPr>
          <p:cNvPr id="16" name="Grafik 15"/>
          <p:cNvPicPr/>
          <p:nvPr/>
        </p:nvPicPr>
        <p:blipFill>
          <a:blip r:embed="rId15"/>
          <a:stretch>
            <a:fillRect/>
          </a:stretch>
        </p:blipFill>
        <p:spPr>
          <a:xfrm>
            <a:off x="6904800" y="6516000"/>
            <a:ext cx="1951200" cy="177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CustomShape 1"/>
          <p:cNvSpPr/>
          <p:nvPr/>
        </p:nvSpPr>
        <p:spPr>
          <a:xfrm>
            <a:off x="250920" y="368280"/>
            <a:ext cx="8641800" cy="1080360"/>
          </a:xfrm>
          <a:prstGeom prst="rect">
            <a:avLst/>
          </a:prstGeom>
          <a:noFill/>
          <a:ln w="9360">
            <a:noFill/>
          </a:ln>
        </p:spPr>
      </p:sp>
      <p:sp>
        <p:nvSpPr>
          <p:cNvPr id="52" name="CustomShape 2"/>
          <p:cNvSpPr/>
          <p:nvPr/>
        </p:nvSpPr>
        <p:spPr>
          <a:xfrm>
            <a:off x="250920" y="196920"/>
            <a:ext cx="8641800" cy="143640"/>
          </a:xfrm>
          <a:prstGeom prst="rect">
            <a:avLst/>
          </a:prstGeom>
          <a:solidFill>
            <a:srgbClr val="99C000"/>
          </a:solidFill>
          <a:ln w="3240">
            <a:noFill/>
          </a:ln>
        </p:spPr>
      </p:sp>
      <p:pic>
        <p:nvPicPr>
          <p:cNvPr id="53" name="Picture 9"/>
          <p:cNvPicPr/>
          <p:nvPr/>
        </p:nvPicPr>
        <p:blipFill>
          <a:blip r:embed="rId14"/>
          <a:srcRect r="5429"/>
          <a:stretch>
            <a:fillRect/>
          </a:stretch>
        </p:blipFill>
        <p:spPr>
          <a:xfrm>
            <a:off x="7167600" y="512640"/>
            <a:ext cx="1872360" cy="791280"/>
          </a:xfrm>
          <a:prstGeom prst="rect">
            <a:avLst/>
          </a:prstGeom>
          <a:ln w="9360">
            <a:noFill/>
          </a:ln>
        </p:spPr>
      </p:pic>
      <p:sp>
        <p:nvSpPr>
          <p:cNvPr id="54" name="Line 3"/>
          <p:cNvSpPr/>
          <p:nvPr/>
        </p:nvSpPr>
        <p:spPr>
          <a:xfrm>
            <a:off x="250560" y="1449360"/>
            <a:ext cx="8640720" cy="0"/>
          </a:xfrm>
          <a:prstGeom prst="line">
            <a:avLst/>
          </a:prstGeom>
          <a:ln w="7560">
            <a:solidFill>
              <a:srgbClr val="000000"/>
            </a:solidFill>
            <a:round/>
          </a:ln>
        </p:spPr>
      </p:sp>
      <p:sp>
        <p:nvSpPr>
          <p:cNvPr id="55" name="CustomShape 4"/>
          <p:cNvSpPr/>
          <p:nvPr/>
        </p:nvSpPr>
        <p:spPr>
          <a:xfrm>
            <a:off x="250920" y="366840"/>
            <a:ext cx="8640000" cy="13680"/>
          </a:xfrm>
          <a:prstGeom prst="rect">
            <a:avLst/>
          </a:prstGeom>
          <a:solidFill>
            <a:srgbClr val="000000"/>
          </a:solidFill>
          <a:ln w="9360">
            <a:noFill/>
          </a:ln>
        </p:spPr>
      </p:sp>
      <p:sp>
        <p:nvSpPr>
          <p:cNvPr id="56" name="Line 5"/>
          <p:cNvSpPr/>
          <p:nvPr/>
        </p:nvSpPr>
        <p:spPr>
          <a:xfrm>
            <a:off x="252360" y="6357600"/>
            <a:ext cx="8640720" cy="0"/>
          </a:xfrm>
          <a:prstGeom prst="line">
            <a:avLst/>
          </a:prstGeom>
          <a:ln w="7560">
            <a:solidFill>
              <a:srgbClr val="000000"/>
            </a:solidFill>
            <a:round/>
          </a:ln>
        </p:spPr>
      </p:sp>
      <p:sp>
        <p:nvSpPr>
          <p:cNvPr id="57" name="CustomShape 6"/>
          <p:cNvSpPr/>
          <p:nvPr/>
        </p:nvSpPr>
        <p:spPr>
          <a:xfrm>
            <a:off x="252360" y="6489720"/>
            <a:ext cx="7415280" cy="231120"/>
          </a:xfrm>
          <a:prstGeom prst="rect">
            <a:avLst/>
          </a:prstGeom>
          <a:noFill/>
          <a:ln>
            <a:noFill/>
          </a:ln>
        </p:spPr>
        <p:txBody>
          <a:bodyPr lIns="90000" tIns="45000" rIns="90000" bIns="45000"/>
          <a:lstStyle/>
          <a:p>
            <a:pPr>
              <a:lnSpc>
                <a:spcPct val="100000"/>
              </a:lnSpc>
            </a:pPr>
            <a:r>
              <a:rPr lang="de-DE" sz="1000" dirty="0">
                <a:solidFill>
                  <a:srgbClr val="000000"/>
                </a:solidFill>
                <a:latin typeface="Arial"/>
              </a:rPr>
              <a:t>12.08.18 | </a:t>
            </a:r>
            <a:r>
              <a:rPr lang="de-DE" sz="1000" dirty="0">
                <a:solidFill>
                  <a:srgbClr val="000000"/>
                </a:solidFill>
                <a:latin typeface="+mn-lt"/>
              </a:rPr>
              <a:t>Protocol Development </a:t>
            </a:r>
            <a:r>
              <a:rPr lang="de-DE" sz="1000" dirty="0">
                <a:solidFill>
                  <a:srgbClr val="000000"/>
                </a:solidFill>
                <a:latin typeface="Arial"/>
              </a:rPr>
              <a:t>| Breitenbach, Chen, Hu |  </a:t>
            </a:r>
            <a:fld id="{D533869A-5E8B-4926-9AC7-B37A707100D4}" type="slidenum">
              <a:rPr lang="de-DE" sz="1000">
                <a:solidFill>
                  <a:srgbClr val="000000"/>
                </a:solidFill>
                <a:latin typeface="Arial"/>
              </a:rPr>
              <a:t>‹Nr.›</a:t>
            </a:fld>
            <a:endParaRPr dirty="0"/>
          </a:p>
        </p:txBody>
      </p:sp>
      <p:pic>
        <p:nvPicPr>
          <p:cNvPr id="58" name="Grafik 57"/>
          <p:cNvPicPr/>
          <p:nvPr/>
        </p:nvPicPr>
        <p:blipFill>
          <a:blip r:embed="rId15"/>
          <a:stretch>
            <a:fillRect/>
          </a:stretch>
        </p:blipFill>
        <p:spPr>
          <a:xfrm>
            <a:off x="6840000" y="6513840"/>
            <a:ext cx="2039400" cy="177840"/>
          </a:xfrm>
          <a:prstGeom prst="rect">
            <a:avLst/>
          </a:prstGeom>
          <a:ln>
            <a:noFill/>
          </a:ln>
        </p:spPr>
      </p:pic>
      <p:sp>
        <p:nvSpPr>
          <p:cNvPr id="59" name="PlaceHolder 7"/>
          <p:cNvSpPr>
            <a:spLocks noGrp="1"/>
          </p:cNvSpPr>
          <p:nvPr>
            <p:ph type="title"/>
          </p:nvPr>
        </p:nvSpPr>
        <p:spPr>
          <a:xfrm>
            <a:off x="457200" y="273600"/>
            <a:ext cx="8229240" cy="1144800"/>
          </a:xfrm>
          <a:prstGeom prst="rect">
            <a:avLst/>
          </a:prstGeom>
        </p:spPr>
        <p:txBody>
          <a:bodyPr lIns="0" tIns="0" rIns="0" bIns="0" anchor="ctr"/>
          <a:lstStyle/>
          <a:p>
            <a:pPr algn="ctr"/>
            <a:r>
              <a:rPr lang="de-DE" sz="4400">
                <a:latin typeface="Arial"/>
              </a:rPr>
              <a:t>Click to edit the title text format</a:t>
            </a:r>
            <a:endParaRPr/>
          </a:p>
        </p:txBody>
      </p:sp>
      <p:sp>
        <p:nvSpPr>
          <p:cNvPr id="60" name="PlaceHolder 8"/>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de-DE" sz="3200">
                <a:latin typeface="Arial"/>
              </a:rPr>
              <a:t>Click to edit the outline text format</a:t>
            </a:r>
            <a:endParaRPr/>
          </a:p>
          <a:p>
            <a:pPr lvl="1">
              <a:buSzPct val="75000"/>
              <a:buFont typeface="StarSymbol"/>
              <a:buChar char=""/>
            </a:pPr>
            <a:r>
              <a:rPr lang="de-DE" sz="2800">
                <a:latin typeface="Arial"/>
              </a:rPr>
              <a:t>Second Outline Level</a:t>
            </a:r>
            <a:endParaRPr/>
          </a:p>
          <a:p>
            <a:pPr lvl="2">
              <a:buSzPct val="45000"/>
              <a:buFont typeface="StarSymbol"/>
              <a:buChar char=""/>
            </a:pPr>
            <a:r>
              <a:rPr lang="de-DE" sz="2400">
                <a:latin typeface="Arial"/>
              </a:rPr>
              <a:t>Third Outline Level</a:t>
            </a:r>
            <a:endParaRPr/>
          </a:p>
          <a:p>
            <a:pPr lvl="3">
              <a:buSzPct val="75000"/>
              <a:buFont typeface="StarSymbol"/>
              <a:buChar char=""/>
            </a:pPr>
            <a:r>
              <a:rPr lang="de-DE" sz="2000">
                <a:latin typeface="Arial"/>
              </a:rPr>
              <a:t>Fourth Outline Level</a:t>
            </a:r>
            <a:endParaRPr/>
          </a:p>
          <a:p>
            <a:pPr lvl="4">
              <a:buSzPct val="45000"/>
              <a:buFont typeface="StarSymbol"/>
              <a:buChar char=""/>
            </a:pPr>
            <a:r>
              <a:rPr lang="de-DE" sz="2000">
                <a:latin typeface="Arial"/>
              </a:rPr>
              <a:t>Fifth Outline Level</a:t>
            </a:r>
            <a:endParaRPr/>
          </a:p>
          <a:p>
            <a:pPr lvl="5">
              <a:buSzPct val="45000"/>
              <a:buFont typeface="StarSymbol"/>
              <a:buChar char=""/>
            </a:pPr>
            <a:r>
              <a:rPr lang="de-DE" sz="2000">
                <a:latin typeface="Arial"/>
              </a:rPr>
              <a:t>Sixth Outline Level</a:t>
            </a:r>
            <a:endParaRPr/>
          </a:p>
          <a:p>
            <a:pPr lvl="6">
              <a:buSzPct val="45000"/>
              <a:buFont typeface="StarSymbol"/>
              <a:buChar char=""/>
            </a:pPr>
            <a:r>
              <a:rPr lang="de-DE"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58920" y="1449360"/>
            <a:ext cx="6641280" cy="943920"/>
          </a:xfrm>
          <a:prstGeom prst="rect">
            <a:avLst/>
          </a:prstGeom>
          <a:noFill/>
          <a:ln>
            <a:noFill/>
          </a:ln>
        </p:spPr>
        <p:txBody>
          <a:bodyPr lIns="0" tIns="0" rIns="0" bIns="0"/>
          <a:lstStyle/>
          <a:p>
            <a:pPr>
              <a:lnSpc>
                <a:spcPct val="100000"/>
              </a:lnSpc>
            </a:pPr>
            <a:r>
              <a:rPr lang="de-DE" sz="2000" b="1" dirty="0">
                <a:solidFill>
                  <a:srgbClr val="FFFFFF"/>
                </a:solidFill>
              </a:rPr>
              <a:t>Projektseminar Robotik </a:t>
            </a:r>
          </a:p>
          <a:p>
            <a:pPr>
              <a:lnSpc>
                <a:spcPct val="100000"/>
              </a:lnSpc>
            </a:pPr>
            <a:r>
              <a:rPr lang="de-DE" sz="2000" b="1" dirty="0">
                <a:solidFill>
                  <a:srgbClr val="FFFFFF"/>
                </a:solidFill>
              </a:rPr>
              <a:t>und Computational </a:t>
            </a:r>
            <a:r>
              <a:rPr lang="de-DE" sz="2000" b="1" dirty="0" err="1">
                <a:solidFill>
                  <a:srgbClr val="FFFFFF"/>
                </a:solidFill>
              </a:rPr>
              <a:t>Intelligence</a:t>
            </a:r>
            <a:endParaRPr lang="de-DE" sz="2000" b="1" dirty="0">
              <a:solidFill>
                <a:srgbClr val="FFFFFF"/>
              </a:solidFill>
            </a:endParaRPr>
          </a:p>
          <a:p>
            <a:pPr>
              <a:lnSpc>
                <a:spcPct val="100000"/>
              </a:lnSpc>
            </a:pPr>
            <a:r>
              <a:rPr lang="de-DE" sz="2000" b="1" dirty="0">
                <a:solidFill>
                  <a:srgbClr val="FFFFFF"/>
                </a:solidFill>
              </a:rPr>
              <a:t>Malte Breitenbach, </a:t>
            </a:r>
            <a:r>
              <a:rPr lang="de-DE" sz="2000" b="1" dirty="0" err="1">
                <a:solidFill>
                  <a:srgbClr val="FFFFFF"/>
                </a:solidFill>
              </a:rPr>
              <a:t>Xianglun</a:t>
            </a:r>
            <a:r>
              <a:rPr lang="de-DE" sz="2000" b="1" dirty="0">
                <a:solidFill>
                  <a:srgbClr val="FFFFFF"/>
                </a:solidFill>
              </a:rPr>
              <a:t> Chen, </a:t>
            </a:r>
            <a:r>
              <a:rPr lang="de-DE" sz="2000" b="1" dirty="0" err="1">
                <a:solidFill>
                  <a:srgbClr val="FFFFFF"/>
                </a:solidFill>
              </a:rPr>
              <a:t>Zhiyuan</a:t>
            </a:r>
            <a:r>
              <a:rPr lang="de-DE" sz="2000" b="1" dirty="0">
                <a:solidFill>
                  <a:srgbClr val="FFFFFF"/>
                </a:solidFill>
              </a:rPr>
              <a:t> Hu</a:t>
            </a:r>
            <a:endParaRPr dirty="0"/>
          </a:p>
        </p:txBody>
      </p:sp>
      <p:sp>
        <p:nvSpPr>
          <p:cNvPr id="101" name="CustomShape 2"/>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a:solidFill>
                  <a:srgbClr val="FFFFFF"/>
                </a:solidFill>
              </a:rPr>
              <a:t>Development of a protocol for inclusion of an microcontroller in an </a:t>
            </a:r>
            <a:r>
              <a:rPr lang="en-GB" sz="2400" b="1" dirty="0" err="1">
                <a:solidFill>
                  <a:srgbClr val="FFFFFF"/>
                </a:solidFill>
              </a:rPr>
              <a:t>multicopter</a:t>
            </a:r>
            <a:r>
              <a:rPr lang="en-GB" sz="2400" b="1" dirty="0">
                <a:solidFill>
                  <a:srgbClr val="FFFFFF"/>
                </a:solidFill>
              </a:rPr>
              <a:t> system </a:t>
            </a:r>
            <a:endParaRPr lang="en-GB" sz="2400" dirty="0"/>
          </a:p>
        </p:txBody>
      </p:sp>
      <p:pic>
        <p:nvPicPr>
          <p:cNvPr id="5" name="Grafik 4">
            <a:extLst>
              <a:ext uri="{FF2B5EF4-FFF2-40B4-BE49-F238E27FC236}">
                <a16:creationId xmlns:a16="http://schemas.microsoft.com/office/drawing/2014/main" id="{86339336-B8EF-40E1-874E-DEB7AC97F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400" y="3429000"/>
            <a:ext cx="3429000" cy="1933575"/>
          </a:xfrm>
          <a:prstGeom prst="rect">
            <a:avLst/>
          </a:prstGeom>
        </p:spPr>
      </p:pic>
      <p:pic>
        <p:nvPicPr>
          <p:cNvPr id="7" name="Grafik 6">
            <a:extLst>
              <a:ext uri="{FF2B5EF4-FFF2-40B4-BE49-F238E27FC236}">
                <a16:creationId xmlns:a16="http://schemas.microsoft.com/office/drawing/2014/main" id="{72F91B22-5EA0-424A-8585-A2BC71785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3436937"/>
            <a:ext cx="1917700" cy="1917700"/>
          </a:xfrm>
          <a:prstGeom prst="rect">
            <a:avLst/>
          </a:prstGeom>
        </p:spPr>
      </p:pic>
      <p:cxnSp>
        <p:nvCxnSpPr>
          <p:cNvPr id="9" name="Gerade Verbindung mit Pfeil 8">
            <a:extLst>
              <a:ext uri="{FF2B5EF4-FFF2-40B4-BE49-F238E27FC236}">
                <a16:creationId xmlns:a16="http://schemas.microsoft.com/office/drawing/2014/main" id="{3C36EBA8-3180-4AF2-920D-C5566EB6CB2B}"/>
              </a:ext>
            </a:extLst>
          </p:cNvPr>
          <p:cNvCxnSpPr/>
          <p:nvPr/>
        </p:nvCxnSpPr>
        <p:spPr>
          <a:xfrm flipH="1">
            <a:off x="4502150" y="4298950"/>
            <a:ext cx="908050"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F1927172-5134-439D-B05A-88246B0E37F0}"/>
              </a:ext>
            </a:extLst>
          </p:cNvPr>
          <p:cNvCxnSpPr>
            <a:cxnSpLocks/>
          </p:cNvCxnSpPr>
          <p:nvPr/>
        </p:nvCxnSpPr>
        <p:spPr>
          <a:xfrm>
            <a:off x="4575175" y="4484687"/>
            <a:ext cx="835025"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795E2158-2AEB-4D16-BF4A-EBC5DAFDDE51}"/>
              </a:ext>
            </a:extLst>
          </p:cNvPr>
          <p:cNvSpPr txBox="1"/>
          <p:nvPr/>
        </p:nvSpPr>
        <p:spPr>
          <a:xfrm>
            <a:off x="5609419" y="5845900"/>
            <a:ext cx="3370997" cy="523220"/>
          </a:xfrm>
          <a:prstGeom prst="rect">
            <a:avLst/>
          </a:prstGeom>
          <a:noFill/>
        </p:spPr>
        <p:txBody>
          <a:bodyPr wrap="square" rtlCol="0">
            <a:spAutoFit/>
          </a:bodyPr>
          <a:lstStyle/>
          <a:p>
            <a:pPr algn="r"/>
            <a:r>
              <a:rPr lang="en-GB" sz="1400" dirty="0"/>
              <a:t>Supervisor : </a:t>
            </a:r>
            <a:r>
              <a:rPr lang="es-ES" sz="1400" dirty="0"/>
              <a:t> Raúl Acuña Godoy , M.Sc.</a:t>
            </a:r>
          </a:p>
          <a:p>
            <a:pPr algn="r"/>
            <a:r>
              <a:rPr lang="en-GB" sz="1400" dirty="0"/>
              <a:t> Dipl.-Ing. Dinu </a:t>
            </a:r>
            <a:r>
              <a:rPr lang="en-GB" sz="1400" dirty="0" err="1"/>
              <a:t>Mihailescu-Stoica</a:t>
            </a:r>
            <a:r>
              <a:rPr lang="en-GB" sz="1400" dirty="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dirty="0">
                <a:solidFill>
                  <a:srgbClr val="000000"/>
                </a:solidFill>
                <a:latin typeface="Arial" panose="020B0604020202020204"/>
                <a:sym typeface="+mn-ea"/>
              </a:rPr>
              <a:t>Analyzing </a:t>
            </a:r>
            <a:r>
              <a:rPr lang="en-US" altLang="de-DE" sz="2400" b="1" dirty="0">
                <a:solidFill>
                  <a:srgbClr val="000000"/>
                </a:solidFill>
                <a:latin typeface="Arial" panose="020B0604020202020204"/>
              </a:rPr>
              <a:t>Results</a:t>
            </a:r>
          </a:p>
        </p:txBody>
      </p:sp>
      <p:sp>
        <p:nvSpPr>
          <p:cNvPr id="5" name="文本框 4"/>
          <p:cNvSpPr txBox="1"/>
          <p:nvPr/>
        </p:nvSpPr>
        <p:spPr>
          <a:xfrm>
            <a:off x="972185" y="4773930"/>
            <a:ext cx="6853555" cy="132207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solidFill>
                  <a:schemeClr val="tx1"/>
                </a:solidFill>
              </a:rPr>
              <a:t>Best situation A: Protocol accepts the packet and i</a:t>
            </a:r>
            <a:r>
              <a:rPr lang="en-US" altLang="zh-CN" sz="2000" dirty="0">
                <a:solidFill>
                  <a:schemeClr val="tx1"/>
                </a:solidFill>
                <a:sym typeface="+mn-ea"/>
              </a:rPr>
              <a:t>n fact </a:t>
            </a:r>
            <a:r>
              <a:rPr lang="en-US" altLang="zh-CN" sz="2000" dirty="0">
                <a:solidFill>
                  <a:schemeClr val="tx1"/>
                </a:solidFill>
              </a:rPr>
              <a:t>the packet is correct.</a:t>
            </a:r>
          </a:p>
          <a:p>
            <a:pPr marL="285750" indent="-285750">
              <a:buFont typeface="Arial" panose="020B0604020202020204" pitchFamily="34" charset="0"/>
              <a:buChar char="•"/>
            </a:pPr>
            <a:r>
              <a:rPr lang="en-US" altLang="zh-CN" sz="2000" dirty="0">
                <a:solidFill>
                  <a:schemeClr val="tx1"/>
                </a:solidFill>
              </a:rPr>
              <a:t>Worst situation C: </a:t>
            </a:r>
            <a:r>
              <a:rPr lang="en-US" altLang="zh-CN" sz="2000" dirty="0"/>
              <a:t>Protocol accepts the packet </a:t>
            </a:r>
            <a:r>
              <a:rPr lang="en-US" altLang="zh-CN" sz="2000" dirty="0">
                <a:solidFill>
                  <a:schemeClr val="tx1"/>
                </a:solidFill>
              </a:rPr>
              <a:t>but the packet is incorrect.</a:t>
            </a:r>
          </a:p>
        </p:txBody>
      </p:sp>
      <p:graphicFrame>
        <p:nvGraphicFramePr>
          <p:cNvPr id="238" name="Tabelle 237"/>
          <p:cNvGraphicFramePr>
            <a:graphicFrameLocks noGrp="1"/>
          </p:cNvGraphicFramePr>
          <p:nvPr/>
        </p:nvGraphicFramePr>
        <p:xfrm>
          <a:off x="5144770" y="1900555"/>
          <a:ext cx="3547110" cy="2289175"/>
        </p:xfrm>
        <a:graphic>
          <a:graphicData uri="http://schemas.openxmlformats.org/drawingml/2006/table">
            <a:tbl>
              <a:tblPr firstRow="1" bandRow="1">
                <a:tableStyleId>{8799B23B-EC83-4686-B30A-512413B5E67A}</a:tableStyleId>
              </a:tblPr>
              <a:tblGrid>
                <a:gridCol w="1139825">
                  <a:extLst>
                    <a:ext uri="{9D8B030D-6E8A-4147-A177-3AD203B41FA5}">
                      <a16:colId xmlns:a16="http://schemas.microsoft.com/office/drawing/2014/main" val="20000"/>
                    </a:ext>
                  </a:extLst>
                </a:gridCol>
                <a:gridCol w="1229360">
                  <a:extLst>
                    <a:ext uri="{9D8B030D-6E8A-4147-A177-3AD203B41FA5}">
                      <a16:colId xmlns:a16="http://schemas.microsoft.com/office/drawing/2014/main" val="20001"/>
                    </a:ext>
                  </a:extLst>
                </a:gridCol>
                <a:gridCol w="1177925">
                  <a:extLst>
                    <a:ext uri="{9D8B030D-6E8A-4147-A177-3AD203B41FA5}">
                      <a16:colId xmlns:a16="http://schemas.microsoft.com/office/drawing/2014/main" val="20002"/>
                    </a:ext>
                  </a:extLst>
                </a:gridCol>
              </a:tblGrid>
              <a:tr h="735965">
                <a:tc>
                  <a:txBody>
                    <a:bodyPr/>
                    <a:lstStyle/>
                    <a:p>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1DE"/>
                    </a:solidFill>
                  </a:tcPr>
                </a:tc>
                <a:tc>
                  <a:txBody>
                    <a:bodyPr/>
                    <a:lstStyle/>
                    <a:p>
                      <a:pPr algn="ctr"/>
                      <a:endParaRPr lang="en-US" altLang="en-GB" sz="1000" b="0" dirty="0"/>
                    </a:p>
                    <a:p>
                      <a:pPr algn="ctr"/>
                      <a:r>
                        <a:rPr lang="en-US" altLang="en-GB" sz="1000" b="0" dirty="0"/>
                        <a:t>accept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en-GB" sz="1000" b="0" dirty="0"/>
                    </a:p>
                    <a:p>
                      <a:pPr marL="0" marR="0" lvl="0" indent="0" algn="ctr" defTabSz="914400" rtl="0" eaLnBrk="1" fontAlgn="auto" latinLnBrk="0" hangingPunct="1">
                        <a:lnSpc>
                          <a:spcPct val="100000"/>
                        </a:lnSpc>
                        <a:spcBef>
                          <a:spcPts val="0"/>
                        </a:spcBef>
                        <a:spcAft>
                          <a:spcPts val="0"/>
                        </a:spcAft>
                        <a:buClrTx/>
                        <a:buSzTx/>
                        <a:buFontTx/>
                        <a:buNone/>
                        <a:defRPr/>
                      </a:pPr>
                      <a:r>
                        <a:rPr lang="en-US" altLang="en-GB" sz="1000" b="0" dirty="0"/>
                        <a:t>reject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20000"/>
                      </a:schemeClr>
                    </a:solidFill>
                  </a:tcPr>
                </a:tc>
                <a:extLst>
                  <a:ext uri="{0D108BD9-81ED-4DB2-BD59-A6C34878D82A}">
                    <a16:rowId xmlns:a16="http://schemas.microsoft.com/office/drawing/2014/main" val="10000"/>
                  </a:ext>
                </a:extLst>
              </a:tr>
              <a:tr h="776605">
                <a:tc>
                  <a:txBody>
                    <a:bodyPr/>
                    <a:lstStyle/>
                    <a:p>
                      <a:pPr algn="ctr"/>
                      <a:endParaRPr lang="en-US" altLang="en-GB" sz="1000" dirty="0">
                        <a:solidFill>
                          <a:schemeClr val="tx1"/>
                        </a:solidFill>
                      </a:endParaRPr>
                    </a:p>
                    <a:p>
                      <a:pPr algn="ctr"/>
                      <a:r>
                        <a:rPr lang="en-US" altLang="en-GB" sz="1000" dirty="0">
                          <a:solidFill>
                            <a:schemeClr val="tx1"/>
                          </a:solidFill>
                        </a:rPr>
                        <a:t>correct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en-GB" sz="1000" dirty="0"/>
                    </a:p>
                    <a:p>
                      <a:pPr algn="ctr"/>
                      <a:r>
                        <a:rPr lang="en-US" altLang="en-GB" sz="10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en-GB" sz="1000" dirty="0">
                        <a:solidFill>
                          <a:schemeClr val="tx1"/>
                        </a:solidFill>
                      </a:endParaRPr>
                    </a:p>
                    <a:p>
                      <a:pPr algn="ctr"/>
                      <a:r>
                        <a:rPr lang="en-US" altLang="en-GB" sz="100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76605">
                <a:tc>
                  <a:txBody>
                    <a:bodyPr/>
                    <a:lstStyle/>
                    <a:p>
                      <a:pPr algn="ctr">
                        <a:buNone/>
                      </a:pPr>
                      <a:endParaRPr lang="en-US" altLang="en-GB" sz="1000" dirty="0"/>
                    </a:p>
                    <a:p>
                      <a:pPr algn="ctr">
                        <a:buNone/>
                      </a:pPr>
                      <a:r>
                        <a:rPr lang="en-US" altLang="en-GB" sz="1000" dirty="0"/>
                        <a:t>incorrect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alpha val="20000"/>
                      </a:schemeClr>
                    </a:solidFill>
                  </a:tcPr>
                </a:tc>
                <a:tc>
                  <a:txBody>
                    <a:bodyPr/>
                    <a:lstStyle/>
                    <a:p>
                      <a:pPr algn="ctr">
                        <a:buNone/>
                      </a:pPr>
                      <a:endParaRPr lang="en-US" altLang="en-GB" sz="1000" dirty="0"/>
                    </a:p>
                    <a:p>
                      <a:pPr algn="ctr">
                        <a:buNone/>
                      </a:pPr>
                      <a:r>
                        <a:rPr lang="en-US" altLang="en-GB" sz="10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endParaRPr lang="en-US" altLang="en-GB" sz="1000" dirty="0"/>
                    </a:p>
                    <a:p>
                      <a:pPr algn="ctr">
                        <a:buNone/>
                      </a:pPr>
                      <a:r>
                        <a:rPr lang="en-US" altLang="en-GB" sz="1000"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5" name="直接连接符 14"/>
          <p:cNvCxnSpPr/>
          <p:nvPr/>
        </p:nvCxnSpPr>
        <p:spPr>
          <a:xfrm>
            <a:off x="5147945" y="1916430"/>
            <a:ext cx="1151890" cy="720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508625" y="1985645"/>
            <a:ext cx="897255" cy="275590"/>
          </a:xfrm>
          <a:prstGeom prst="rect">
            <a:avLst/>
          </a:prstGeom>
          <a:noFill/>
        </p:spPr>
        <p:txBody>
          <a:bodyPr wrap="square" rtlCol="0">
            <a:spAutoFit/>
          </a:bodyPr>
          <a:lstStyle/>
          <a:p>
            <a:r>
              <a:rPr lang="en-US" altLang="zh-CN" sz="1200"/>
              <a:t>Protocol</a:t>
            </a:r>
          </a:p>
        </p:txBody>
      </p:sp>
      <p:sp>
        <p:nvSpPr>
          <p:cNvPr id="17" name="文本框 16"/>
          <p:cNvSpPr txBox="1"/>
          <p:nvPr/>
        </p:nvSpPr>
        <p:spPr>
          <a:xfrm>
            <a:off x="5172710" y="2237740"/>
            <a:ext cx="653415" cy="275590"/>
          </a:xfrm>
          <a:prstGeom prst="rect">
            <a:avLst/>
          </a:prstGeom>
          <a:noFill/>
        </p:spPr>
        <p:txBody>
          <a:bodyPr wrap="square" rtlCol="0">
            <a:spAutoFit/>
          </a:bodyPr>
          <a:lstStyle/>
          <a:p>
            <a:r>
              <a:rPr lang="en-US" altLang="zh-CN" sz="1200"/>
              <a:t>Packet</a:t>
            </a:r>
          </a:p>
        </p:txBody>
      </p:sp>
      <p:pic>
        <p:nvPicPr>
          <p:cNvPr id="9" name="图片 18">
            <a:extLst>
              <a:ext uri="{FF2B5EF4-FFF2-40B4-BE49-F238E27FC236}">
                <a16:creationId xmlns:a16="http://schemas.microsoft.com/office/drawing/2014/main" id="{EAB79473-967D-4723-A073-3867869F290C}"/>
              </a:ext>
            </a:extLst>
          </p:cNvPr>
          <p:cNvPicPr>
            <a:picLocks noChangeAspect="1"/>
          </p:cNvPicPr>
          <p:nvPr/>
        </p:nvPicPr>
        <p:blipFill>
          <a:blip r:embed="rId3"/>
          <a:stretch>
            <a:fillRect/>
          </a:stretch>
        </p:blipFill>
        <p:spPr>
          <a:xfrm>
            <a:off x="972185" y="1910440"/>
            <a:ext cx="3547111" cy="22026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dirty="0">
                <a:solidFill>
                  <a:srgbClr val="000000"/>
                </a:solidFill>
                <a:latin typeface="Arial" panose="020B0604020202020204"/>
              </a:rPr>
              <a:t>Benchmark Results</a:t>
            </a:r>
          </a:p>
        </p:txBody>
      </p:sp>
      <p:sp>
        <p:nvSpPr>
          <p:cNvPr id="103" name="CustomShape 2"/>
          <p:cNvSpPr/>
          <p:nvPr/>
        </p:nvSpPr>
        <p:spPr>
          <a:xfrm>
            <a:off x="360000" y="1620000"/>
            <a:ext cx="6822720" cy="4479120"/>
          </a:xfrm>
          <a:prstGeom prst="rect">
            <a:avLst/>
          </a:prstGeom>
          <a:noFill/>
          <a:ln>
            <a:noFill/>
          </a:ln>
        </p:spPr>
      </p:sp>
      <p:pic>
        <p:nvPicPr>
          <p:cNvPr id="2" name="图片 1"/>
          <p:cNvPicPr>
            <a:picLocks noChangeAspect="1"/>
          </p:cNvPicPr>
          <p:nvPr/>
        </p:nvPicPr>
        <p:blipFill>
          <a:blip r:embed="rId3"/>
          <a:srcRect t="4280"/>
          <a:stretch>
            <a:fillRect/>
          </a:stretch>
        </p:blipFill>
        <p:spPr>
          <a:xfrm>
            <a:off x="1269365" y="1579245"/>
            <a:ext cx="6372860" cy="4748530"/>
          </a:xfrm>
          <a:prstGeom prst="rect">
            <a:avLst/>
          </a:prstGeom>
        </p:spPr>
      </p:pic>
      <p:sp>
        <p:nvSpPr>
          <p:cNvPr id="4" name="矩形 3"/>
          <p:cNvSpPr/>
          <p:nvPr/>
        </p:nvSpPr>
        <p:spPr>
          <a:xfrm>
            <a:off x="3395980" y="6099175"/>
            <a:ext cx="2118360"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Packet rate in Hz</a:t>
            </a:r>
          </a:p>
        </p:txBody>
      </p:sp>
      <p:sp>
        <p:nvSpPr>
          <p:cNvPr id="5" name="矩形 4"/>
          <p:cNvSpPr/>
          <p:nvPr/>
        </p:nvSpPr>
        <p:spPr>
          <a:xfrm rot="16200000">
            <a:off x="380365" y="3594100"/>
            <a:ext cx="2060575" cy="2832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Success rate in %</a:t>
            </a:r>
          </a:p>
        </p:txBody>
      </p:sp>
      <p:sp>
        <p:nvSpPr>
          <p:cNvPr id="6" name="矩形 5"/>
          <p:cNvSpPr/>
          <p:nvPr/>
        </p:nvSpPr>
        <p:spPr>
          <a:xfrm>
            <a:off x="5783580" y="1776095"/>
            <a:ext cx="1487170"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rPr>
              <a:t>4 MHz SPI Speed</a:t>
            </a:r>
          </a:p>
        </p:txBody>
      </p:sp>
      <p:sp>
        <p:nvSpPr>
          <p:cNvPr id="9" name="矩形 8"/>
          <p:cNvSpPr/>
          <p:nvPr/>
        </p:nvSpPr>
        <p:spPr>
          <a:xfrm>
            <a:off x="5783580" y="2057400"/>
            <a:ext cx="1486535" cy="2159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rPr>
              <a:t>2 MHz SPI Speed</a:t>
            </a:r>
          </a:p>
        </p:txBody>
      </p:sp>
      <p:sp>
        <p:nvSpPr>
          <p:cNvPr id="7" name="椭圆 6"/>
          <p:cNvSpPr/>
          <p:nvPr/>
        </p:nvSpPr>
        <p:spPr>
          <a:xfrm>
            <a:off x="4003040" y="1543685"/>
            <a:ext cx="183515"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61180" y="1503680"/>
            <a:ext cx="88900" cy="1162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a:solidFill>
                  <a:srgbClr val="000000"/>
                </a:solidFill>
                <a:latin typeface="Arial" panose="020B0604020202020204"/>
              </a:rPr>
              <a:t>Summary</a:t>
            </a:r>
          </a:p>
        </p:txBody>
      </p:sp>
      <p:sp>
        <p:nvSpPr>
          <p:cNvPr id="5" name="Textplatzhalter 2">
            <a:extLst>
              <a:ext uri="{FF2B5EF4-FFF2-40B4-BE49-F238E27FC236}">
                <a16:creationId xmlns:a16="http://schemas.microsoft.com/office/drawing/2014/main" id="{89DCDE72-36AA-4E81-91AA-B12F183868B5}"/>
              </a:ext>
            </a:extLst>
          </p:cNvPr>
          <p:cNvSpPr txBox="1">
            <a:spLocks/>
          </p:cNvSpPr>
          <p:nvPr/>
        </p:nvSpPr>
        <p:spPr>
          <a:xfrm>
            <a:off x="457200" y="3598184"/>
            <a:ext cx="8229240" cy="19836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A protocol has been developed that meets most expectations</a:t>
            </a:r>
          </a:p>
          <a:p>
            <a:pPr lvl="1"/>
            <a:r>
              <a:rPr lang="en-GB" sz="1600" dirty="0"/>
              <a:t>500Hz packet rate</a:t>
            </a:r>
          </a:p>
          <a:p>
            <a:pPr lvl="1"/>
            <a:r>
              <a:rPr lang="en-GB" sz="1600" dirty="0"/>
              <a:t>Reliable error detection</a:t>
            </a:r>
          </a:p>
          <a:p>
            <a:pPr lvl="1"/>
            <a:r>
              <a:rPr lang="en-GB" sz="1600" dirty="0"/>
              <a:t>Expandable by small effort</a:t>
            </a:r>
          </a:p>
          <a:p>
            <a:pPr lvl="1"/>
            <a:r>
              <a:rPr lang="en-US" altLang="zh-CN" sz="1600" dirty="0"/>
              <a:t>Success rate is still improvable</a:t>
            </a:r>
          </a:p>
          <a:p>
            <a:pPr marL="285750" indent="-285750">
              <a:lnSpc>
                <a:spcPct val="150000"/>
              </a:lnSpc>
            </a:pPr>
            <a:r>
              <a:rPr lang="en-US" altLang="zh-CN" sz="2000" dirty="0"/>
              <a:t>Real control performance not tested (future work)</a:t>
            </a:r>
          </a:p>
          <a:p>
            <a:endParaRPr lang="en-GB" sz="2000" dirty="0"/>
          </a:p>
          <a:p>
            <a:endParaRPr lang="en-GB" sz="2000" dirty="0"/>
          </a:p>
        </p:txBody>
      </p:sp>
      <p:pic>
        <p:nvPicPr>
          <p:cNvPr id="6" name="Grafik 5">
            <a:extLst>
              <a:ext uri="{FF2B5EF4-FFF2-40B4-BE49-F238E27FC236}">
                <a16:creationId xmlns:a16="http://schemas.microsoft.com/office/drawing/2014/main" id="{436528BE-B930-43B3-89EC-6ED60B0DE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95425"/>
            <a:ext cx="3429000" cy="1933575"/>
          </a:xfrm>
          <a:prstGeom prst="rect">
            <a:avLst/>
          </a:prstGeom>
        </p:spPr>
      </p:pic>
      <p:pic>
        <p:nvPicPr>
          <p:cNvPr id="7" name="Grafik 6">
            <a:extLst>
              <a:ext uri="{FF2B5EF4-FFF2-40B4-BE49-F238E27FC236}">
                <a16:creationId xmlns:a16="http://schemas.microsoft.com/office/drawing/2014/main" id="{766180EF-ECA1-406D-AAB1-F0DE20A9F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8000" y="1503362"/>
            <a:ext cx="1917700" cy="1917700"/>
          </a:xfrm>
          <a:prstGeom prst="rect">
            <a:avLst/>
          </a:prstGeom>
        </p:spPr>
      </p:pic>
      <p:cxnSp>
        <p:nvCxnSpPr>
          <p:cNvPr id="8" name="Gerade Verbindung mit Pfeil 7">
            <a:extLst>
              <a:ext uri="{FF2B5EF4-FFF2-40B4-BE49-F238E27FC236}">
                <a16:creationId xmlns:a16="http://schemas.microsoft.com/office/drawing/2014/main" id="{2C38F474-5292-4793-B5CA-BA71C535F7E0}"/>
              </a:ext>
            </a:extLst>
          </p:cNvPr>
          <p:cNvCxnSpPr/>
          <p:nvPr/>
        </p:nvCxnSpPr>
        <p:spPr>
          <a:xfrm flipH="1">
            <a:off x="4603750" y="2365375"/>
            <a:ext cx="908050"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755853D3-9A3C-4DE5-8EEE-9ABFD413695B}"/>
              </a:ext>
            </a:extLst>
          </p:cNvPr>
          <p:cNvCxnSpPr>
            <a:cxnSpLocks/>
          </p:cNvCxnSpPr>
          <p:nvPr/>
        </p:nvCxnSpPr>
        <p:spPr>
          <a:xfrm>
            <a:off x="4676775" y="2551112"/>
            <a:ext cx="835025" cy="0"/>
          </a:xfrm>
          <a:prstGeom prst="straightConnector1">
            <a:avLst/>
          </a:prstGeom>
          <a:ln w="57150">
            <a:solidFill>
              <a:srgbClr val="99C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2"/>
          <p:cNvSpPr/>
          <p:nvPr/>
        </p:nvSpPr>
        <p:spPr>
          <a:xfrm>
            <a:off x="360000" y="1620000"/>
            <a:ext cx="6822720" cy="4479120"/>
          </a:xfrm>
          <a:prstGeom prst="rect">
            <a:avLst/>
          </a:prstGeom>
          <a:noFill/>
          <a:ln>
            <a:noFill/>
          </a:ln>
        </p:spPr>
      </p:sp>
      <p:sp>
        <p:nvSpPr>
          <p:cNvPr id="4" name="CustomShape 1">
            <a:extLst>
              <a:ext uri="{FF2B5EF4-FFF2-40B4-BE49-F238E27FC236}">
                <a16:creationId xmlns:a16="http://schemas.microsoft.com/office/drawing/2014/main" id="{48B572DD-D83C-4D3D-9AB9-9C71DD6FF87D}"/>
              </a:ext>
            </a:extLst>
          </p:cNvPr>
          <p:cNvSpPr/>
          <p:nvPr/>
        </p:nvSpPr>
        <p:spPr>
          <a:xfrm>
            <a:off x="358920" y="488880"/>
            <a:ext cx="6641280" cy="837360"/>
          </a:xfrm>
          <a:prstGeom prst="rect">
            <a:avLst/>
          </a:prstGeom>
          <a:noFill/>
          <a:ln>
            <a:noFill/>
          </a:ln>
        </p:spPr>
        <p:txBody>
          <a:bodyPr lIns="0" tIns="0" rIns="0" bIns="0" anchor="ctr"/>
          <a:lstStyle/>
          <a:p>
            <a:pPr>
              <a:lnSpc>
                <a:spcPct val="100000"/>
              </a:lnSpc>
            </a:pPr>
            <a:r>
              <a:rPr lang="en-US" altLang="de-DE" sz="2400" b="1" dirty="0">
                <a:solidFill>
                  <a:srgbClr val="000000"/>
                </a:solidFill>
                <a:latin typeface="Arial" panose="020B0604020202020204"/>
              </a:rPr>
              <a:t>Sources</a:t>
            </a:r>
          </a:p>
        </p:txBody>
      </p:sp>
      <p:sp>
        <p:nvSpPr>
          <p:cNvPr id="6" name="文本框 2">
            <a:extLst>
              <a:ext uri="{FF2B5EF4-FFF2-40B4-BE49-F238E27FC236}">
                <a16:creationId xmlns:a16="http://schemas.microsoft.com/office/drawing/2014/main" id="{6230B1EF-835E-4246-AFF0-B1149C5414FE}"/>
              </a:ext>
            </a:extLst>
          </p:cNvPr>
          <p:cNvSpPr txBox="1"/>
          <p:nvPr/>
        </p:nvSpPr>
        <p:spPr>
          <a:xfrm>
            <a:off x="358920" y="1620000"/>
            <a:ext cx="8047355" cy="4832092"/>
          </a:xfrm>
          <a:prstGeom prst="rect">
            <a:avLst/>
          </a:prstGeom>
          <a:noFill/>
        </p:spPr>
        <p:txBody>
          <a:bodyPr wrap="square" rtlCol="0">
            <a:spAutoFit/>
          </a:bodyPr>
          <a:lstStyle/>
          <a:p>
            <a:r>
              <a:rPr lang="de-DE" sz="1600" dirty="0"/>
              <a:t>[1] H. König, </a:t>
            </a:r>
            <a:r>
              <a:rPr lang="de-DE" sz="1600" i="1" dirty="0"/>
              <a:t>Protocol Engineering</a:t>
            </a:r>
            <a:r>
              <a:rPr lang="de-DE" sz="1600" dirty="0"/>
              <a:t>, 1st </a:t>
            </a:r>
            <a:r>
              <a:rPr lang="de-DE" sz="1600" dirty="0" err="1"/>
              <a:t>ed</a:t>
            </a:r>
            <a:r>
              <a:rPr lang="de-DE" sz="1600" dirty="0"/>
              <a:t>. Wiesbaden, Deutschland: Teubner,</a:t>
            </a:r>
          </a:p>
          <a:p>
            <a:r>
              <a:rPr lang="de-DE" sz="1600" dirty="0"/>
              <a:t>2003.</a:t>
            </a:r>
          </a:p>
          <a:p>
            <a:r>
              <a:rPr lang="de-DE" sz="1600" dirty="0"/>
              <a:t>[2] H. </a:t>
            </a:r>
            <a:r>
              <a:rPr lang="de-DE" sz="1600" dirty="0" err="1"/>
              <a:t>Wörn</a:t>
            </a:r>
            <a:r>
              <a:rPr lang="de-DE" sz="1600" dirty="0"/>
              <a:t>, </a:t>
            </a:r>
            <a:r>
              <a:rPr lang="de-DE" sz="1600" i="1" dirty="0"/>
              <a:t>Echtzeitsysteme</a:t>
            </a:r>
            <a:r>
              <a:rPr lang="de-DE" sz="1600" dirty="0"/>
              <a:t>, 1st </a:t>
            </a:r>
            <a:r>
              <a:rPr lang="de-DE" sz="1600" dirty="0" err="1"/>
              <a:t>ed</a:t>
            </a:r>
            <a:r>
              <a:rPr lang="de-DE" sz="1600" dirty="0"/>
              <a:t>. Springer-Verlag Berlin Heidelberg,</a:t>
            </a:r>
          </a:p>
          <a:p>
            <a:r>
              <a:rPr lang="de-DE" sz="1600" dirty="0"/>
              <a:t>2005.</a:t>
            </a:r>
          </a:p>
          <a:p>
            <a:r>
              <a:rPr lang="en-US" sz="1600" dirty="0"/>
              <a:t>[3] T.C. </a:t>
            </a:r>
            <a:r>
              <a:rPr lang="en-US" sz="1600" dirty="0" err="1"/>
              <a:t>Maxino</a:t>
            </a:r>
            <a:r>
              <a:rPr lang="en-US" sz="1600" dirty="0"/>
              <a:t> und P.J. Koopman, </a:t>
            </a:r>
            <a:r>
              <a:rPr lang="en-US" sz="1600" i="1" dirty="0"/>
              <a:t>The Effectiveness of Checksums for</a:t>
            </a:r>
          </a:p>
          <a:p>
            <a:r>
              <a:rPr lang="en-US" sz="1600" i="1" dirty="0"/>
              <a:t>Embedded Control Networks</a:t>
            </a:r>
            <a:r>
              <a:rPr lang="en-US" sz="1600" dirty="0"/>
              <a:t>, IEEE Xplore Digital Library, 2009.</a:t>
            </a:r>
          </a:p>
          <a:p>
            <a:r>
              <a:rPr lang="en-US" sz="1600" dirty="0"/>
              <a:t>[4] J.F. Kurose und K.W. Ross, </a:t>
            </a:r>
            <a:r>
              <a:rPr lang="en-US" sz="1600" i="1" dirty="0"/>
              <a:t>Computer networking</a:t>
            </a:r>
            <a:r>
              <a:rPr lang="en-US" sz="1600" dirty="0"/>
              <a:t>, 5. ed. Boston, MA :</a:t>
            </a:r>
          </a:p>
          <a:p>
            <a:r>
              <a:rPr lang="en-US" sz="1600" dirty="0"/>
              <a:t>Pearson/Addison-Wesley, Pearson Education, 2009.</a:t>
            </a:r>
          </a:p>
          <a:p>
            <a:r>
              <a:rPr lang="de-DE" sz="1600" dirty="0"/>
              <a:t>[5] S. Cheshire und M. Baker, </a:t>
            </a:r>
            <a:r>
              <a:rPr lang="de-DE" sz="1600" i="1" dirty="0" err="1"/>
              <a:t>Consistent</a:t>
            </a:r>
            <a:r>
              <a:rPr lang="de-DE" sz="1600" i="1" dirty="0"/>
              <a:t> Overhead Byte </a:t>
            </a:r>
            <a:r>
              <a:rPr lang="de-DE" sz="1600" i="1" dirty="0" err="1"/>
              <a:t>Stuffing</a:t>
            </a:r>
            <a:r>
              <a:rPr lang="de-DE" sz="1600" dirty="0"/>
              <a:t>, IEEE/ACM</a:t>
            </a:r>
          </a:p>
          <a:p>
            <a:r>
              <a:rPr lang="en-US" sz="1600" dirty="0"/>
              <a:t>TRANSACTIONS ON NETWORKING, VOL.7, NO. 2, 1999.</a:t>
            </a:r>
          </a:p>
          <a:p>
            <a:r>
              <a:rPr lang="de-DE" sz="1600" dirty="0"/>
              <a:t>[6] C. </a:t>
            </a:r>
            <a:r>
              <a:rPr lang="de-DE" sz="1600" dirty="0" err="1"/>
              <a:t>Noviello</a:t>
            </a:r>
            <a:r>
              <a:rPr lang="de-DE" sz="1600" dirty="0"/>
              <a:t>, </a:t>
            </a:r>
            <a:r>
              <a:rPr lang="de-DE" sz="1600" i="1" dirty="0"/>
              <a:t>Mastering STM32</a:t>
            </a:r>
            <a:r>
              <a:rPr lang="de-DE" sz="1600" dirty="0"/>
              <a:t>, Victoria, BC, Canada: </a:t>
            </a:r>
            <a:r>
              <a:rPr lang="de-DE" sz="1600" dirty="0" err="1"/>
              <a:t>Leanpub</a:t>
            </a:r>
            <a:r>
              <a:rPr lang="de-DE" sz="1600" dirty="0"/>
              <a:t>, 2017.</a:t>
            </a:r>
          </a:p>
          <a:p>
            <a:r>
              <a:rPr lang="de-DE" sz="1600" dirty="0"/>
              <a:t>[7] S.C. Hill und J. </a:t>
            </a:r>
            <a:r>
              <a:rPr lang="de-DE" sz="1600" dirty="0" err="1"/>
              <a:t>Jelemensky</a:t>
            </a:r>
            <a:r>
              <a:rPr lang="de-DE" sz="1600" dirty="0"/>
              <a:t> und M.R. </a:t>
            </a:r>
            <a:r>
              <a:rPr lang="de-DE" sz="1600" dirty="0" err="1"/>
              <a:t>Heene</a:t>
            </a:r>
            <a:r>
              <a:rPr lang="de-DE" sz="1600" dirty="0"/>
              <a:t>, </a:t>
            </a:r>
            <a:r>
              <a:rPr lang="de-DE" sz="1600" i="1" dirty="0" err="1"/>
              <a:t>Queued</a:t>
            </a:r>
            <a:r>
              <a:rPr lang="de-DE" sz="1600" i="1" dirty="0"/>
              <a:t> </a:t>
            </a:r>
            <a:r>
              <a:rPr lang="de-DE" sz="1600" i="1" dirty="0" err="1"/>
              <a:t>serial</a:t>
            </a:r>
            <a:r>
              <a:rPr lang="de-DE" sz="1600" i="1" dirty="0"/>
              <a:t> </a:t>
            </a:r>
            <a:r>
              <a:rPr lang="de-DE" sz="1600" i="1" dirty="0" err="1"/>
              <a:t>peripheral</a:t>
            </a:r>
            <a:endParaRPr lang="de-DE" sz="1600" i="1" dirty="0"/>
          </a:p>
          <a:p>
            <a:r>
              <a:rPr lang="en-US" sz="1600" i="1" dirty="0"/>
              <a:t>interface for use in a data processing system</a:t>
            </a:r>
            <a:r>
              <a:rPr lang="en-US" sz="1600" dirty="0"/>
              <a:t>, Google Patents, 1989.</a:t>
            </a:r>
          </a:p>
          <a:p>
            <a:r>
              <a:rPr lang="en-US" sz="1600" dirty="0"/>
              <a:t>[8] D. HONEGGER, </a:t>
            </a:r>
            <a:r>
              <a:rPr lang="en-US" sz="1600" i="1" dirty="0"/>
              <a:t>An open source and open hardware embedded metric</a:t>
            </a:r>
          </a:p>
          <a:p>
            <a:r>
              <a:rPr lang="en-US" sz="1600" i="1" dirty="0"/>
              <a:t>optical flow </a:t>
            </a:r>
            <a:r>
              <a:rPr lang="en-US" sz="1600" i="1" dirty="0" err="1"/>
              <a:t>cmos</a:t>
            </a:r>
            <a:r>
              <a:rPr lang="en-US" sz="1600" i="1" dirty="0"/>
              <a:t> camera for indoor and outdoor applications</a:t>
            </a:r>
            <a:r>
              <a:rPr lang="en-US" sz="1600" dirty="0"/>
              <a:t>, Robotics</a:t>
            </a:r>
          </a:p>
          <a:p>
            <a:r>
              <a:rPr lang="en-US" sz="1600" dirty="0"/>
              <a:t>and Automation (ICRA), IEEE International Conference on. IEEE, 2013.</a:t>
            </a:r>
          </a:p>
          <a:p>
            <a:r>
              <a:rPr lang="en-US" sz="1600" dirty="0"/>
              <a:t>[9] J.G. Fletcher, </a:t>
            </a:r>
            <a:r>
              <a:rPr lang="en-US" sz="1600" i="1" dirty="0"/>
              <a:t>An Arithmetic Checksum for Serial Transmissions</a:t>
            </a:r>
            <a:r>
              <a:rPr lang="en-US" sz="1600" dirty="0"/>
              <a:t>, IEEE</a:t>
            </a:r>
          </a:p>
          <a:p>
            <a:r>
              <a:rPr lang="fr-FR" sz="1600" dirty="0"/>
              <a:t>Transactions on Communications Vol. 30, 1982.</a:t>
            </a:r>
          </a:p>
          <a:p>
            <a:r>
              <a:rPr lang="fr-FR" altLang="zh-CN" sz="1600" dirty="0">
                <a:sym typeface="+mn-ea"/>
              </a:rPr>
              <a:t>[10] </a:t>
            </a:r>
            <a:r>
              <a:rPr lang="fr-FR" altLang="zh-CN" sz="1600" i="1" dirty="0" err="1">
                <a:sym typeface="+mn-ea"/>
              </a:rPr>
              <a:t>AscTec</a:t>
            </a:r>
            <a:r>
              <a:rPr lang="fr-FR" altLang="zh-CN" sz="1600" i="1" dirty="0">
                <a:sym typeface="+mn-ea"/>
              </a:rPr>
              <a:t> </a:t>
            </a:r>
            <a:r>
              <a:rPr lang="fr-FR" altLang="zh-CN" sz="1600" i="1" dirty="0" err="1">
                <a:sym typeface="+mn-ea"/>
              </a:rPr>
              <a:t>Research</a:t>
            </a:r>
            <a:r>
              <a:rPr lang="fr-FR" altLang="zh-CN" sz="1600" i="1" dirty="0">
                <a:sym typeface="+mn-ea"/>
              </a:rPr>
              <a:t> Home</a:t>
            </a:r>
            <a:r>
              <a:rPr lang="fr-FR" altLang="zh-CN" sz="1600" dirty="0">
                <a:sym typeface="+mn-ea"/>
              </a:rPr>
              <a:t>, http://wiki.asctec.de/display/AR/AscTec+Firefly, 23.06.18 </a:t>
            </a:r>
            <a:endParaRPr lang="en-US" altLang="zh-CN" sz="2000" dirty="0">
              <a:sym typeface="+mn-ea"/>
            </a:endParaRPr>
          </a:p>
        </p:txBody>
      </p:sp>
      <p:sp>
        <p:nvSpPr>
          <p:cNvPr id="104" name="CustomShape 1"/>
          <p:cNvSpPr/>
          <p:nvPr/>
        </p:nvSpPr>
        <p:spPr>
          <a:xfrm>
            <a:off x="1825697" y="2179665"/>
            <a:ext cx="5492605" cy="2498670"/>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a:lnSpc>
                <a:spcPct val="100000"/>
              </a:lnSpc>
            </a:pPr>
            <a:r>
              <a:rPr lang="en-US" altLang="de-DE" sz="4000" b="1" dirty="0">
                <a:solidFill>
                  <a:srgbClr val="000000"/>
                </a:solidFill>
                <a:latin typeface="Arial" panose="020B0604020202020204"/>
              </a:rPr>
              <a:t>Thank you for your Attention!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2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Content</a:t>
            </a:r>
            <a:endParaRPr dirty="0"/>
          </a:p>
        </p:txBody>
      </p:sp>
      <p:sp>
        <p:nvSpPr>
          <p:cNvPr id="103" name="CustomShape 2"/>
          <p:cNvSpPr/>
          <p:nvPr/>
        </p:nvSpPr>
        <p:spPr>
          <a:xfrm>
            <a:off x="360000" y="1620000"/>
            <a:ext cx="6822720" cy="4479120"/>
          </a:xfrm>
          <a:prstGeom prst="rect">
            <a:avLst/>
          </a:prstGeom>
          <a:noFill/>
          <a:ln>
            <a:noFill/>
          </a:ln>
        </p:spPr>
      </p:sp>
      <p:sp>
        <p:nvSpPr>
          <p:cNvPr id="6" name="Textplatzhalter 2">
            <a:extLst>
              <a:ext uri="{FF2B5EF4-FFF2-40B4-BE49-F238E27FC236}">
                <a16:creationId xmlns:a16="http://schemas.microsoft.com/office/drawing/2014/main" id="{6A1DDE6C-8155-4C45-BBA9-A98B7FCF26E3}"/>
              </a:ext>
            </a:extLst>
          </p:cNvPr>
          <p:cNvSpPr txBox="1">
            <a:spLocks/>
          </p:cNvSpPr>
          <p:nvPr/>
        </p:nvSpPr>
        <p:spPr>
          <a:xfrm>
            <a:off x="457200" y="1604520"/>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Motivation</a:t>
            </a:r>
          </a:p>
          <a:p>
            <a:pPr>
              <a:lnSpc>
                <a:spcPct val="150000"/>
              </a:lnSpc>
            </a:pPr>
            <a:r>
              <a:rPr lang="en-GB" sz="2000" dirty="0"/>
              <a:t>Basics</a:t>
            </a:r>
          </a:p>
          <a:p>
            <a:pPr lvl="1"/>
            <a:r>
              <a:rPr lang="en-GB" sz="2000" dirty="0"/>
              <a:t>System description</a:t>
            </a:r>
          </a:p>
          <a:p>
            <a:pPr lvl="1"/>
            <a:r>
              <a:rPr lang="en-GB" sz="2000" dirty="0"/>
              <a:t>Protocols</a:t>
            </a:r>
          </a:p>
          <a:p>
            <a:pPr>
              <a:lnSpc>
                <a:spcPct val="150000"/>
              </a:lnSpc>
            </a:pPr>
            <a:r>
              <a:rPr lang="en-GB" sz="2000" dirty="0"/>
              <a:t>Protocol design</a:t>
            </a:r>
          </a:p>
          <a:p>
            <a:pPr lvl="1"/>
            <a:r>
              <a:rPr lang="en-GB" sz="2000" dirty="0"/>
              <a:t>Presentation</a:t>
            </a:r>
          </a:p>
          <a:p>
            <a:pPr lvl="1"/>
            <a:r>
              <a:rPr lang="en-GB" sz="2000" dirty="0"/>
              <a:t>Results</a:t>
            </a:r>
          </a:p>
          <a:p>
            <a:pPr>
              <a:lnSpc>
                <a:spcPct val="150000"/>
              </a:lnSpc>
            </a:pPr>
            <a:r>
              <a:rPr lang="en-GB" sz="2000" dirty="0"/>
              <a:t>Summary &amp; Outlook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Motivation</a:t>
            </a:r>
            <a:endParaRPr dirty="0"/>
          </a:p>
        </p:txBody>
      </p:sp>
      <p:sp>
        <p:nvSpPr>
          <p:cNvPr id="105" name="CustomShape 2"/>
          <p:cNvSpPr/>
          <p:nvPr/>
        </p:nvSpPr>
        <p:spPr>
          <a:xfrm>
            <a:off x="358920" y="2847"/>
            <a:ext cx="6822720" cy="4479120"/>
          </a:xfrm>
          <a:prstGeom prst="rect">
            <a:avLst/>
          </a:prstGeom>
          <a:noFill/>
          <a:ln>
            <a:noFill/>
          </a:ln>
        </p:spPr>
      </p:sp>
      <p:sp>
        <p:nvSpPr>
          <p:cNvPr id="2" name="下箭头 1"/>
          <p:cNvSpPr/>
          <p:nvPr/>
        </p:nvSpPr>
        <p:spPr>
          <a:xfrm>
            <a:off x="5645406" y="3326325"/>
            <a:ext cx="369735" cy="988808"/>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398411" y="4708754"/>
            <a:ext cx="4066725" cy="369332"/>
          </a:xfrm>
          <a:prstGeom prst="rect">
            <a:avLst/>
          </a:prstGeom>
          <a:noFill/>
        </p:spPr>
        <p:txBody>
          <a:bodyPr wrap="square" rtlCol="0">
            <a:spAutoFit/>
          </a:bodyPr>
          <a:lstStyle/>
          <a:p>
            <a:r>
              <a:rPr lang="en-US" altLang="zh-CN" dirty="0"/>
              <a:t>Reliable, High Speed Communication</a:t>
            </a:r>
            <a:endParaRPr lang="zh-CN" altLang="en-US" dirty="0"/>
          </a:p>
        </p:txBody>
      </p:sp>
      <p:grpSp>
        <p:nvGrpSpPr>
          <p:cNvPr id="19" name="组合 18">
            <a:extLst>
              <a:ext uri="{FF2B5EF4-FFF2-40B4-BE49-F238E27FC236}">
                <a16:creationId xmlns:a16="http://schemas.microsoft.com/office/drawing/2014/main" id="{F398A18F-C333-4F32-A4CA-6D7BDEC5DE47}"/>
              </a:ext>
            </a:extLst>
          </p:cNvPr>
          <p:cNvGrpSpPr/>
          <p:nvPr/>
        </p:nvGrpSpPr>
        <p:grpSpPr>
          <a:xfrm>
            <a:off x="363943" y="4472635"/>
            <a:ext cx="6010458" cy="653800"/>
            <a:chOff x="3288" y="1291966"/>
            <a:chExt cx="1795344" cy="653800"/>
          </a:xfrm>
        </p:grpSpPr>
        <p:sp>
          <p:nvSpPr>
            <p:cNvPr id="23" name="矩形 22">
              <a:extLst>
                <a:ext uri="{FF2B5EF4-FFF2-40B4-BE49-F238E27FC236}">
                  <a16:creationId xmlns:a16="http://schemas.microsoft.com/office/drawing/2014/main" id="{E622986D-59F4-479E-A924-1A22F47A9FFC}"/>
                </a:ext>
              </a:extLst>
            </p:cNvPr>
            <p:cNvSpPr/>
            <p:nvPr/>
          </p:nvSpPr>
          <p:spPr>
            <a:xfrm>
              <a:off x="3288" y="1291966"/>
              <a:ext cx="1795344"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4" name="文本框 23">
              <a:extLst>
                <a:ext uri="{FF2B5EF4-FFF2-40B4-BE49-F238E27FC236}">
                  <a16:creationId xmlns:a16="http://schemas.microsoft.com/office/drawing/2014/main" id="{A572B832-9F68-434D-AF8E-DE95B50503C0}"/>
                </a:ext>
              </a:extLst>
            </p:cNvPr>
            <p:cNvSpPr txBox="1"/>
            <p:nvPr/>
          </p:nvSpPr>
          <p:spPr>
            <a:xfrm>
              <a:off x="3288" y="1291966"/>
              <a:ext cx="1795344"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algn="ctr"/>
              <a:r>
                <a:rPr lang="en-US" altLang="zh-CN" sz="2000" dirty="0"/>
                <a:t>Adding specific processor for sensor fusion</a:t>
              </a:r>
            </a:p>
          </p:txBody>
        </p:sp>
      </p:grpSp>
      <p:grpSp>
        <p:nvGrpSpPr>
          <p:cNvPr id="20" name="组合 19">
            <a:extLst>
              <a:ext uri="{FF2B5EF4-FFF2-40B4-BE49-F238E27FC236}">
                <a16:creationId xmlns:a16="http://schemas.microsoft.com/office/drawing/2014/main" id="{DF841A08-2BEC-48D8-B6E0-1BC79FCA6B50}"/>
              </a:ext>
            </a:extLst>
          </p:cNvPr>
          <p:cNvGrpSpPr/>
          <p:nvPr/>
        </p:nvGrpSpPr>
        <p:grpSpPr>
          <a:xfrm>
            <a:off x="363943" y="5148411"/>
            <a:ext cx="6010458" cy="1075541"/>
            <a:chOff x="3288" y="1945767"/>
            <a:chExt cx="1977147" cy="1641252"/>
          </a:xfrm>
        </p:grpSpPr>
        <p:sp>
          <p:nvSpPr>
            <p:cNvPr id="21" name="矩形 20">
              <a:extLst>
                <a:ext uri="{FF2B5EF4-FFF2-40B4-BE49-F238E27FC236}">
                  <a16:creationId xmlns:a16="http://schemas.microsoft.com/office/drawing/2014/main" id="{39820319-4F37-48FF-BDC1-56396DA6CDFA}"/>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22" name="文本框 21">
              <a:extLst>
                <a:ext uri="{FF2B5EF4-FFF2-40B4-BE49-F238E27FC236}">
                  <a16:creationId xmlns:a16="http://schemas.microsoft.com/office/drawing/2014/main" id="{9BA9971F-6700-4DB4-978F-2D85CCB32F62}"/>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342900" lvl="1" indent="-342900" algn="l" defTabSz="844550">
                <a:lnSpc>
                  <a:spcPct val="90000"/>
                </a:lnSpc>
                <a:spcBef>
                  <a:spcPct val="0"/>
                </a:spcBef>
                <a:spcAft>
                  <a:spcPct val="15000"/>
                </a:spcAft>
                <a:buFont typeface="Arial" panose="020B0604020202020204" pitchFamily="34" charset="0"/>
                <a:buChar char="•"/>
              </a:pPr>
              <a:r>
                <a:rPr lang="en-US" altLang="zh-CN" sz="2000" dirty="0"/>
                <a:t>Reliable and high</a:t>
              </a:r>
              <a:r>
                <a:rPr lang="zh-CN" altLang="en-US" sz="2000" dirty="0"/>
                <a:t> </a:t>
              </a:r>
              <a:r>
                <a:rPr lang="en-US" altLang="zh-CN" sz="2000" dirty="0"/>
                <a:t>speed </a:t>
              </a:r>
              <a:br>
                <a:rPr lang="en-US" altLang="zh-CN" sz="2000" dirty="0"/>
              </a:br>
              <a:r>
                <a:rPr lang="en-US" altLang="zh-CN" sz="2000" dirty="0"/>
                <a:t>communication </a:t>
              </a:r>
              <a:r>
                <a:rPr lang="en-GB" altLang="zh-CN" sz="2000" dirty="0"/>
                <a:t>to</a:t>
              </a:r>
              <a:r>
                <a:rPr lang="de-DE" altLang="zh-CN" sz="2000" dirty="0"/>
                <a:t> </a:t>
              </a:r>
              <a:r>
                <a:rPr lang="en-GB" altLang="zh-CN" sz="2000" dirty="0"/>
                <a:t>the </a:t>
              </a:r>
              <a:br>
                <a:rPr lang="en-GB" altLang="zh-CN" sz="2000" dirty="0"/>
              </a:br>
              <a:r>
                <a:rPr lang="en-GB" altLang="zh-CN" sz="2000" dirty="0"/>
                <a:t>UAV is required</a:t>
              </a:r>
              <a:endParaRPr lang="en-GB" sz="2000" kern="1200" dirty="0"/>
            </a:p>
            <a:p>
              <a:pPr marL="171450" lvl="1" indent="-171450" algn="l" defTabSz="844550">
                <a:lnSpc>
                  <a:spcPct val="90000"/>
                </a:lnSpc>
                <a:spcBef>
                  <a:spcPct val="0"/>
                </a:spcBef>
                <a:spcAft>
                  <a:spcPct val="15000"/>
                </a:spcAft>
                <a:buChar char="•"/>
              </a:pPr>
              <a:endParaRPr lang="en-GB" sz="1900" kern="1200" dirty="0"/>
            </a:p>
          </p:txBody>
        </p:sp>
      </p:grpSp>
      <p:grpSp>
        <p:nvGrpSpPr>
          <p:cNvPr id="29" name="组合 28">
            <a:extLst>
              <a:ext uri="{FF2B5EF4-FFF2-40B4-BE49-F238E27FC236}">
                <a16:creationId xmlns:a16="http://schemas.microsoft.com/office/drawing/2014/main" id="{15AFB83A-53F4-468F-8953-75689F398A10}"/>
              </a:ext>
            </a:extLst>
          </p:cNvPr>
          <p:cNvGrpSpPr/>
          <p:nvPr/>
        </p:nvGrpSpPr>
        <p:grpSpPr>
          <a:xfrm>
            <a:off x="358920" y="1588607"/>
            <a:ext cx="3163403" cy="653800"/>
            <a:chOff x="3288" y="1291966"/>
            <a:chExt cx="1977147" cy="653800"/>
          </a:xfrm>
        </p:grpSpPr>
        <p:sp>
          <p:nvSpPr>
            <p:cNvPr id="39" name="矩形 38">
              <a:extLst>
                <a:ext uri="{FF2B5EF4-FFF2-40B4-BE49-F238E27FC236}">
                  <a16:creationId xmlns:a16="http://schemas.microsoft.com/office/drawing/2014/main" id="{60D84596-08BD-4487-A6A9-F65569F0D0C1}"/>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40" name="文本框 39">
              <a:extLst>
                <a:ext uri="{FF2B5EF4-FFF2-40B4-BE49-F238E27FC236}">
                  <a16:creationId xmlns:a16="http://schemas.microsoft.com/office/drawing/2014/main" id="{6766AFD4-4F12-4DF4-956E-4047C0E2A107}"/>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algn="ctr"/>
              <a:r>
                <a:rPr lang="en-US" altLang="zh-CN" sz="2000" dirty="0"/>
                <a:t>Requirements for </a:t>
              </a:r>
            </a:p>
            <a:p>
              <a:pPr algn="ctr"/>
              <a:r>
                <a:rPr lang="en-US" altLang="zh-CN" sz="2000" dirty="0"/>
                <a:t>sensor fusion</a:t>
              </a:r>
            </a:p>
          </p:txBody>
        </p:sp>
      </p:grpSp>
      <p:grpSp>
        <p:nvGrpSpPr>
          <p:cNvPr id="30" name="组合 29">
            <a:extLst>
              <a:ext uri="{FF2B5EF4-FFF2-40B4-BE49-F238E27FC236}">
                <a16:creationId xmlns:a16="http://schemas.microsoft.com/office/drawing/2014/main" id="{FB93D0ED-7853-4FE1-AB00-89FAACE149F7}"/>
              </a:ext>
            </a:extLst>
          </p:cNvPr>
          <p:cNvGrpSpPr/>
          <p:nvPr/>
        </p:nvGrpSpPr>
        <p:grpSpPr>
          <a:xfrm>
            <a:off x="358920" y="2242408"/>
            <a:ext cx="3163403" cy="1641252"/>
            <a:chOff x="3288" y="1945767"/>
            <a:chExt cx="1977147" cy="1641252"/>
          </a:xfrm>
        </p:grpSpPr>
        <p:sp>
          <p:nvSpPr>
            <p:cNvPr id="37" name="矩形 36">
              <a:extLst>
                <a:ext uri="{FF2B5EF4-FFF2-40B4-BE49-F238E27FC236}">
                  <a16:creationId xmlns:a16="http://schemas.microsoft.com/office/drawing/2014/main" id="{40C377ED-BC45-4435-B902-E0B80F9F71A9}"/>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38" name="文本框 37">
              <a:extLst>
                <a:ext uri="{FF2B5EF4-FFF2-40B4-BE49-F238E27FC236}">
                  <a16:creationId xmlns:a16="http://schemas.microsoft.com/office/drawing/2014/main" id="{511976C3-E72A-4836-AA58-92D1AF2D6404}"/>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171450" lvl="1" indent="-171450" defTabSz="844550">
                <a:lnSpc>
                  <a:spcPct val="90000"/>
                </a:lnSpc>
                <a:spcBef>
                  <a:spcPct val="0"/>
                </a:spcBef>
                <a:spcAft>
                  <a:spcPct val="15000"/>
                </a:spcAft>
                <a:buFontTx/>
                <a:buChar char="•"/>
              </a:pPr>
              <a:r>
                <a:rPr lang="en-US" altLang="zh-CN" sz="2000" dirty="0"/>
                <a:t>matrix arithmetic</a:t>
              </a:r>
            </a:p>
            <a:p>
              <a:pPr marL="171450" lvl="1" indent="-171450" defTabSz="844550">
                <a:lnSpc>
                  <a:spcPct val="90000"/>
                </a:lnSpc>
                <a:spcBef>
                  <a:spcPct val="0"/>
                </a:spcBef>
                <a:spcAft>
                  <a:spcPct val="15000"/>
                </a:spcAft>
                <a:buFontTx/>
                <a:buChar char="•"/>
              </a:pPr>
              <a:r>
                <a:rPr lang="en-US" altLang="zh-CN" sz="2000" dirty="0"/>
                <a:t>floating-point arithmetic</a:t>
              </a:r>
            </a:p>
            <a:p>
              <a:pPr marL="171450" lvl="1" indent="-171450" defTabSz="844550">
                <a:lnSpc>
                  <a:spcPct val="90000"/>
                </a:lnSpc>
                <a:spcBef>
                  <a:spcPct val="0"/>
                </a:spcBef>
                <a:spcAft>
                  <a:spcPct val="15000"/>
                </a:spcAft>
                <a:buFontTx/>
                <a:buChar char="•"/>
              </a:pPr>
              <a:r>
                <a:rPr lang="en-US" altLang="zh-CN" sz="2000" dirty="0"/>
                <a:t>processing speed</a:t>
              </a:r>
            </a:p>
            <a:p>
              <a:pPr marL="171450" lvl="1" indent="-171450" defTabSz="844550">
                <a:lnSpc>
                  <a:spcPct val="90000"/>
                </a:lnSpc>
                <a:spcBef>
                  <a:spcPct val="0"/>
                </a:spcBef>
                <a:spcAft>
                  <a:spcPct val="15000"/>
                </a:spcAft>
                <a:buFontTx/>
                <a:buChar char="•"/>
              </a:pPr>
              <a:r>
                <a:rPr lang="en-US" altLang="zh-CN" sz="2000" dirty="0"/>
                <a:t>memory for programming</a:t>
              </a:r>
            </a:p>
            <a:p>
              <a:pPr marL="171450" lvl="1" indent="-171450" algn="l" defTabSz="844550">
                <a:lnSpc>
                  <a:spcPct val="90000"/>
                </a:lnSpc>
                <a:spcBef>
                  <a:spcPct val="0"/>
                </a:spcBef>
                <a:spcAft>
                  <a:spcPct val="15000"/>
                </a:spcAft>
                <a:buChar char="•"/>
              </a:pPr>
              <a:endParaRPr lang="en-GB" sz="1900" kern="1200" dirty="0"/>
            </a:p>
          </p:txBody>
        </p:sp>
      </p:grpSp>
      <p:sp>
        <p:nvSpPr>
          <p:cNvPr id="25" name="下箭头 24"/>
          <p:cNvSpPr/>
          <p:nvPr/>
        </p:nvSpPr>
        <p:spPr>
          <a:xfrm rot="15212754">
            <a:off x="4184130" y="1146492"/>
            <a:ext cx="336371" cy="1681293"/>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rot="17100000">
            <a:off x="4167992" y="1876648"/>
            <a:ext cx="336371" cy="159499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DF841A08-2BEC-48D8-B6E0-1BC79FCA6B50}"/>
              </a:ext>
            </a:extLst>
          </p:cNvPr>
          <p:cNvGrpSpPr/>
          <p:nvPr/>
        </p:nvGrpSpPr>
        <p:grpSpPr>
          <a:xfrm>
            <a:off x="5330739" y="1603779"/>
            <a:ext cx="3139826" cy="746182"/>
            <a:chOff x="3288" y="1945767"/>
            <a:chExt cx="1977147" cy="1641252"/>
          </a:xfrm>
        </p:grpSpPr>
        <p:sp>
          <p:nvSpPr>
            <p:cNvPr id="32" name="矩形 31">
              <a:extLst>
                <a:ext uri="{FF2B5EF4-FFF2-40B4-BE49-F238E27FC236}">
                  <a16:creationId xmlns:a16="http://schemas.microsoft.com/office/drawing/2014/main" id="{39820319-4F37-48FF-BDC1-56396DA6CDFA}"/>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33" name="文本框 32">
              <a:extLst>
                <a:ext uri="{FF2B5EF4-FFF2-40B4-BE49-F238E27FC236}">
                  <a16:creationId xmlns:a16="http://schemas.microsoft.com/office/drawing/2014/main" id="{9BA9971F-6700-4DB4-978F-2D85CCB32F62}"/>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0" lvl="1" algn="l" defTabSz="844550">
                <a:lnSpc>
                  <a:spcPct val="90000"/>
                </a:lnSpc>
                <a:spcBef>
                  <a:spcPct val="0"/>
                </a:spcBef>
                <a:spcAft>
                  <a:spcPct val="15000"/>
                </a:spcAft>
              </a:pPr>
              <a:r>
                <a:rPr lang="en-US" altLang="zh-CN" sz="2000" dirty="0"/>
                <a:t>Processor provided by UAV</a:t>
              </a:r>
              <a:endParaRPr lang="en-GB" sz="2000" kern="1200" dirty="0"/>
            </a:p>
            <a:p>
              <a:pPr marL="171450" lvl="1" indent="-171450" algn="l" defTabSz="844550">
                <a:lnSpc>
                  <a:spcPct val="90000"/>
                </a:lnSpc>
                <a:spcBef>
                  <a:spcPct val="0"/>
                </a:spcBef>
                <a:spcAft>
                  <a:spcPct val="15000"/>
                </a:spcAft>
                <a:buChar char="•"/>
              </a:pPr>
              <a:endParaRPr lang="en-GB" sz="1900" kern="1200" dirty="0"/>
            </a:p>
          </p:txBody>
        </p:sp>
      </p:grpSp>
      <p:grpSp>
        <p:nvGrpSpPr>
          <p:cNvPr id="35" name="组合 34">
            <a:extLst>
              <a:ext uri="{FF2B5EF4-FFF2-40B4-BE49-F238E27FC236}">
                <a16:creationId xmlns:a16="http://schemas.microsoft.com/office/drawing/2014/main" id="{DF841A08-2BEC-48D8-B6E0-1BC79FCA6B50}"/>
              </a:ext>
            </a:extLst>
          </p:cNvPr>
          <p:cNvGrpSpPr/>
          <p:nvPr/>
        </p:nvGrpSpPr>
        <p:grpSpPr>
          <a:xfrm>
            <a:off x="5330739" y="2708239"/>
            <a:ext cx="3255368" cy="440266"/>
            <a:chOff x="3288" y="1945767"/>
            <a:chExt cx="1977147" cy="1641252"/>
          </a:xfrm>
        </p:grpSpPr>
        <p:sp>
          <p:nvSpPr>
            <p:cNvPr id="36" name="矩形 35">
              <a:extLst>
                <a:ext uri="{FF2B5EF4-FFF2-40B4-BE49-F238E27FC236}">
                  <a16:creationId xmlns:a16="http://schemas.microsoft.com/office/drawing/2014/main" id="{39820319-4F37-48FF-BDC1-56396DA6CDFA}"/>
                </a:ext>
              </a:extLst>
            </p:cNvPr>
            <p:cNvSpPr/>
            <p:nvPr/>
          </p:nvSpPr>
          <p:spPr>
            <a:xfrm>
              <a:off x="3288" y="1945767"/>
              <a:ext cx="1977147" cy="1641252"/>
            </a:xfrm>
            <a:prstGeom prst="rect">
              <a:avLst/>
            </a:pr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41" name="文本框 40">
              <a:extLst>
                <a:ext uri="{FF2B5EF4-FFF2-40B4-BE49-F238E27FC236}">
                  <a16:creationId xmlns:a16="http://schemas.microsoft.com/office/drawing/2014/main" id="{9BA9971F-6700-4DB4-978F-2D85CCB32F62}"/>
                </a:ext>
              </a:extLst>
            </p:cNvPr>
            <p:cNvSpPr txBox="1"/>
            <p:nvPr/>
          </p:nvSpPr>
          <p:spPr>
            <a:xfrm>
              <a:off x="3288" y="1945767"/>
              <a:ext cx="1977147" cy="1641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0" lvl="1" algn="l" defTabSz="844550">
                <a:lnSpc>
                  <a:spcPct val="90000"/>
                </a:lnSpc>
                <a:spcBef>
                  <a:spcPct val="0"/>
                </a:spcBef>
                <a:spcAft>
                  <a:spcPct val="15000"/>
                </a:spcAft>
              </a:pPr>
              <a:r>
                <a:rPr lang="en-US" sz="2000" dirty="0"/>
                <a:t>A new powerful processor</a:t>
              </a:r>
              <a:endParaRPr lang="en-GB" sz="2000" kern="1200" dirty="0"/>
            </a:p>
          </p:txBody>
        </p:sp>
      </p:grpSp>
      <p:sp>
        <p:nvSpPr>
          <p:cNvPr id="42" name="Freihandform: Form 2">
            <a:extLst>
              <a:ext uri="{FF2B5EF4-FFF2-40B4-BE49-F238E27FC236}">
                <a16:creationId xmlns:a16="http://schemas.microsoft.com/office/drawing/2014/main" id="{D0B23CD9-5234-4841-9579-ACFF2C7E72B0}"/>
              </a:ext>
            </a:extLst>
          </p:cNvPr>
          <p:cNvSpPr/>
          <p:nvPr/>
        </p:nvSpPr>
        <p:spPr>
          <a:xfrm>
            <a:off x="6900652" y="3501530"/>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2000" kern="1200" dirty="0"/>
              <a:t>Requirements</a:t>
            </a:r>
            <a:endParaRPr lang="en-GB" sz="1700" kern="1200" dirty="0"/>
          </a:p>
        </p:txBody>
      </p:sp>
      <p:sp>
        <p:nvSpPr>
          <p:cNvPr id="43" name="Freihandform: Form 3">
            <a:extLst>
              <a:ext uri="{FF2B5EF4-FFF2-40B4-BE49-F238E27FC236}">
                <a16:creationId xmlns:a16="http://schemas.microsoft.com/office/drawing/2014/main" id="{125B5C43-BB9D-4640-9E89-0BDC2F71919F}"/>
              </a:ext>
            </a:extLst>
          </p:cNvPr>
          <p:cNvSpPr/>
          <p:nvPr/>
        </p:nvSpPr>
        <p:spPr>
          <a:xfrm>
            <a:off x="6900652" y="4091381"/>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Robust</a:t>
            </a:r>
          </a:p>
          <a:p>
            <a:pPr marL="342900" lvl="2" indent="-171450" algn="l" defTabSz="755650">
              <a:lnSpc>
                <a:spcPct val="90000"/>
              </a:lnSpc>
              <a:spcBef>
                <a:spcPct val="0"/>
              </a:spcBef>
              <a:spcAft>
                <a:spcPct val="15000"/>
              </a:spcAft>
              <a:buChar char="•"/>
            </a:pPr>
            <a:r>
              <a:rPr lang="en-GB" sz="1700" kern="1200" dirty="0"/>
              <a:t>Error detection</a:t>
            </a:r>
          </a:p>
          <a:p>
            <a:pPr marL="342900" lvl="2" indent="-171450" algn="l" defTabSz="755650">
              <a:lnSpc>
                <a:spcPct val="90000"/>
              </a:lnSpc>
              <a:spcBef>
                <a:spcPct val="0"/>
              </a:spcBef>
              <a:spcAft>
                <a:spcPct val="15000"/>
              </a:spcAft>
              <a:buChar char="•"/>
            </a:pPr>
            <a:r>
              <a:rPr lang="en-GB" sz="1700" kern="1200" dirty="0"/>
              <a:t>Reliability</a:t>
            </a:r>
          </a:p>
          <a:p>
            <a:pPr marL="171450" lvl="1" indent="-171450" algn="l" defTabSz="755650">
              <a:lnSpc>
                <a:spcPct val="90000"/>
              </a:lnSpc>
              <a:spcBef>
                <a:spcPct val="0"/>
              </a:spcBef>
              <a:spcAft>
                <a:spcPct val="15000"/>
              </a:spcAft>
              <a:buChar char="•"/>
            </a:pPr>
            <a:r>
              <a:rPr lang="en-GB" sz="1700" kern="1200" dirty="0"/>
              <a:t>Fast</a:t>
            </a:r>
          </a:p>
          <a:p>
            <a:pPr marL="171450" lvl="1" indent="-171450" algn="l" defTabSz="755650">
              <a:lnSpc>
                <a:spcPct val="90000"/>
              </a:lnSpc>
              <a:spcBef>
                <a:spcPct val="0"/>
              </a:spcBef>
              <a:spcAft>
                <a:spcPct val="15000"/>
              </a:spcAft>
              <a:buChar char="•"/>
            </a:pPr>
            <a:r>
              <a:rPr lang="en-GB" sz="1700" kern="1200" dirty="0"/>
              <a:t>Real time</a:t>
            </a:r>
          </a:p>
          <a:p>
            <a:pPr marL="171450" lvl="1" indent="-171450" algn="l" defTabSz="755650">
              <a:lnSpc>
                <a:spcPct val="90000"/>
              </a:lnSpc>
              <a:spcBef>
                <a:spcPct val="0"/>
              </a:spcBef>
              <a:spcAft>
                <a:spcPct val="15000"/>
              </a:spcAft>
              <a:buChar char="•"/>
            </a:pPr>
            <a:r>
              <a:rPr lang="en-GB" sz="1700" kern="1200" dirty="0"/>
              <a:t>Expandable</a:t>
            </a:r>
          </a:p>
        </p:txBody>
      </p:sp>
      <p:sp>
        <p:nvSpPr>
          <p:cNvPr id="4" name="乘号 3"/>
          <p:cNvSpPr/>
          <p:nvPr/>
        </p:nvSpPr>
        <p:spPr>
          <a:xfrm>
            <a:off x="5414293" y="1151755"/>
            <a:ext cx="3171813" cy="1682432"/>
          </a:xfrm>
          <a:prstGeom prst="mathMultiply">
            <a:avLst>
              <a:gd name="adj1" fmla="val 6853"/>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下箭头 1">
            <a:extLst>
              <a:ext uri="{FF2B5EF4-FFF2-40B4-BE49-F238E27FC236}">
                <a16:creationId xmlns:a16="http://schemas.microsoft.com/office/drawing/2014/main" id="{12FAF61E-5D79-40D1-831C-BE398FA76230}"/>
              </a:ext>
            </a:extLst>
          </p:cNvPr>
          <p:cNvSpPr/>
          <p:nvPr/>
        </p:nvSpPr>
        <p:spPr>
          <a:xfrm rot="16200000">
            <a:off x="5011982" y="4032251"/>
            <a:ext cx="549180" cy="3214023"/>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25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25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25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42" grpId="0" animBg="1"/>
      <p:bldP spid="43" grpId="0" animBg="1"/>
      <p:bldP spid="4"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4" descr="Bildergebnis fÃ¼r Firefly uav">
            <a:extLst>
              <a:ext uri="{FF2B5EF4-FFF2-40B4-BE49-F238E27FC236}">
                <a16:creationId xmlns:a16="http://schemas.microsoft.com/office/drawing/2014/main" id="{0D76452B-168E-4039-94A3-587E47096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89" y="1546910"/>
            <a:ext cx="2858984" cy="161215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755648" y="2208916"/>
            <a:ext cx="6053305" cy="4051413"/>
          </a:xfrm>
          <a:prstGeom prst="rect">
            <a:avLst/>
          </a:prstGeom>
        </p:spPr>
      </p:pic>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Basics – System Description</a:t>
            </a:r>
            <a:endParaRPr dirty="0"/>
          </a:p>
        </p:txBody>
      </p:sp>
      <p:cxnSp>
        <p:nvCxnSpPr>
          <p:cNvPr id="10" name="直接连接符 9"/>
          <p:cNvCxnSpPr/>
          <p:nvPr/>
        </p:nvCxnSpPr>
        <p:spPr>
          <a:xfrm>
            <a:off x="14439223" y="10611468"/>
            <a:ext cx="0" cy="89559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矩形 18"/>
          <p:cNvSpPr/>
          <p:nvPr/>
        </p:nvSpPr>
        <p:spPr>
          <a:xfrm>
            <a:off x="5808028" y="2957479"/>
            <a:ext cx="1092644" cy="1146379"/>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12" name="直接连接符 11"/>
          <p:cNvCxnSpPr>
            <a:cxnSpLocks/>
          </p:cNvCxnSpPr>
          <p:nvPr/>
        </p:nvCxnSpPr>
        <p:spPr>
          <a:xfrm>
            <a:off x="6742668" y="4510018"/>
            <a:ext cx="215482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直接连接符 15"/>
          <p:cNvCxnSpPr>
            <a:cxnSpLocks/>
          </p:cNvCxnSpPr>
          <p:nvPr/>
        </p:nvCxnSpPr>
        <p:spPr>
          <a:xfrm>
            <a:off x="6738144" y="1924791"/>
            <a:ext cx="1" cy="437470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8" name="组合 17">
            <a:extLst>
              <a:ext uri="{FF2B5EF4-FFF2-40B4-BE49-F238E27FC236}">
                <a16:creationId xmlns:a16="http://schemas.microsoft.com/office/drawing/2014/main" id="{71417E6A-8AC5-4D5C-BE45-234EC21AAB56}"/>
              </a:ext>
            </a:extLst>
          </p:cNvPr>
          <p:cNvGrpSpPr/>
          <p:nvPr/>
        </p:nvGrpSpPr>
        <p:grpSpPr>
          <a:xfrm>
            <a:off x="367445" y="3889579"/>
            <a:ext cx="1085136" cy="509699"/>
            <a:chOff x="3288" y="1291966"/>
            <a:chExt cx="1977147" cy="653800"/>
          </a:xfrm>
        </p:grpSpPr>
        <p:sp>
          <p:nvSpPr>
            <p:cNvPr id="20" name="矩形 19">
              <a:extLst>
                <a:ext uri="{FF2B5EF4-FFF2-40B4-BE49-F238E27FC236}">
                  <a16:creationId xmlns:a16="http://schemas.microsoft.com/office/drawing/2014/main" id="{4923F31B-CF97-4BB3-B91D-556467F0AFF1}"/>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1" name="文本框 20">
              <a:extLst>
                <a:ext uri="{FF2B5EF4-FFF2-40B4-BE49-F238E27FC236}">
                  <a16:creationId xmlns:a16="http://schemas.microsoft.com/office/drawing/2014/main" id="{9E597A7D-B044-4810-906E-1802511AF35F}"/>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kern="1200" dirty="0"/>
                <a:t>UAV</a:t>
              </a:r>
            </a:p>
          </p:txBody>
        </p:sp>
      </p:grpSp>
      <p:grpSp>
        <p:nvGrpSpPr>
          <p:cNvPr id="22" name="组合 21">
            <a:extLst>
              <a:ext uri="{FF2B5EF4-FFF2-40B4-BE49-F238E27FC236}">
                <a16:creationId xmlns:a16="http://schemas.microsoft.com/office/drawing/2014/main" id="{BF985023-0BA6-4DB5-BAED-E4206B82F4D6}"/>
              </a:ext>
            </a:extLst>
          </p:cNvPr>
          <p:cNvGrpSpPr/>
          <p:nvPr/>
        </p:nvGrpSpPr>
        <p:grpSpPr>
          <a:xfrm>
            <a:off x="7307923" y="5772830"/>
            <a:ext cx="1450603" cy="447075"/>
            <a:chOff x="3288" y="1291966"/>
            <a:chExt cx="1977147" cy="653800"/>
          </a:xfrm>
        </p:grpSpPr>
        <p:sp>
          <p:nvSpPr>
            <p:cNvPr id="23" name="矩形 22">
              <a:extLst>
                <a:ext uri="{FF2B5EF4-FFF2-40B4-BE49-F238E27FC236}">
                  <a16:creationId xmlns:a16="http://schemas.microsoft.com/office/drawing/2014/main" id="{81CBA676-E5B6-4274-A9FA-66C3E0F86E5E}"/>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4" name="文本框 23">
              <a:extLst>
                <a:ext uri="{FF2B5EF4-FFF2-40B4-BE49-F238E27FC236}">
                  <a16:creationId xmlns:a16="http://schemas.microsoft.com/office/drawing/2014/main" id="{DF3F8FB3-F23E-4726-B2C4-7B66CBAC4B54}"/>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dirty="0"/>
                <a:t>Sensors</a:t>
              </a:r>
              <a:endParaRPr lang="en-GB" sz="1900" kern="1200" dirty="0"/>
            </a:p>
          </p:txBody>
        </p:sp>
      </p:grpSp>
      <p:pic>
        <p:nvPicPr>
          <p:cNvPr id="29" name="Picture 6" descr="Bildergebnis fÃ¼r nucleo 144">
            <a:extLst>
              <a:ext uri="{FF2B5EF4-FFF2-40B4-BE49-F238E27FC236}">
                <a16:creationId xmlns:a16="http://schemas.microsoft.com/office/drawing/2014/main" id="{401A97C0-289E-463B-9108-5A73309B060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985589" y="2720542"/>
            <a:ext cx="803655" cy="1548468"/>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直接连接符 29">
            <a:extLst>
              <a:ext uri="{FF2B5EF4-FFF2-40B4-BE49-F238E27FC236}">
                <a16:creationId xmlns:a16="http://schemas.microsoft.com/office/drawing/2014/main" id="{98EB6BF7-122B-4A3A-8062-5C11E235D78B}"/>
              </a:ext>
            </a:extLst>
          </p:cNvPr>
          <p:cNvCxnSpPr>
            <a:cxnSpLocks/>
          </p:cNvCxnSpPr>
          <p:nvPr/>
        </p:nvCxnSpPr>
        <p:spPr>
          <a:xfrm>
            <a:off x="6740405" y="1924791"/>
            <a:ext cx="215935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直接连接符 30">
            <a:extLst>
              <a:ext uri="{FF2B5EF4-FFF2-40B4-BE49-F238E27FC236}">
                <a16:creationId xmlns:a16="http://schemas.microsoft.com/office/drawing/2014/main" id="{753EA9F3-AED5-410C-A6F0-CD8BE100BBB3}"/>
              </a:ext>
            </a:extLst>
          </p:cNvPr>
          <p:cNvCxnSpPr>
            <a:cxnSpLocks/>
          </p:cNvCxnSpPr>
          <p:nvPr/>
        </p:nvCxnSpPr>
        <p:spPr>
          <a:xfrm>
            <a:off x="8897497" y="1924791"/>
            <a:ext cx="0" cy="437470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直接连接符 31">
            <a:extLst>
              <a:ext uri="{FF2B5EF4-FFF2-40B4-BE49-F238E27FC236}">
                <a16:creationId xmlns:a16="http://schemas.microsoft.com/office/drawing/2014/main" id="{2BFECA4F-34F6-4564-B4AE-C44EAF744F50}"/>
              </a:ext>
            </a:extLst>
          </p:cNvPr>
          <p:cNvCxnSpPr>
            <a:cxnSpLocks/>
          </p:cNvCxnSpPr>
          <p:nvPr/>
        </p:nvCxnSpPr>
        <p:spPr>
          <a:xfrm>
            <a:off x="6730811" y="6299495"/>
            <a:ext cx="215935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3" name="组合 32">
            <a:extLst>
              <a:ext uri="{FF2B5EF4-FFF2-40B4-BE49-F238E27FC236}">
                <a16:creationId xmlns:a16="http://schemas.microsoft.com/office/drawing/2014/main" id="{BF985023-0BA6-4DB5-BAED-E4206B82F4D6}"/>
              </a:ext>
            </a:extLst>
          </p:cNvPr>
          <p:cNvGrpSpPr/>
          <p:nvPr/>
        </p:nvGrpSpPr>
        <p:grpSpPr>
          <a:xfrm>
            <a:off x="7000200" y="2076268"/>
            <a:ext cx="1450603" cy="447075"/>
            <a:chOff x="3288" y="1291966"/>
            <a:chExt cx="1977147" cy="653800"/>
          </a:xfrm>
        </p:grpSpPr>
        <p:sp>
          <p:nvSpPr>
            <p:cNvPr id="34" name="矩形 33">
              <a:extLst>
                <a:ext uri="{FF2B5EF4-FFF2-40B4-BE49-F238E27FC236}">
                  <a16:creationId xmlns:a16="http://schemas.microsoft.com/office/drawing/2014/main" id="{81CBA676-E5B6-4274-A9FA-66C3E0F86E5E}"/>
                </a:ext>
              </a:extLst>
            </p:cNvPr>
            <p:cNvSpPr/>
            <p:nvPr/>
          </p:nvSpPr>
          <p:spPr>
            <a:xfrm>
              <a:off x="3288" y="1291966"/>
              <a:ext cx="1977147" cy="65380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5" name="文本框 34">
              <a:extLst>
                <a:ext uri="{FF2B5EF4-FFF2-40B4-BE49-F238E27FC236}">
                  <a16:creationId xmlns:a16="http://schemas.microsoft.com/office/drawing/2014/main" id="{DF3F8FB3-F23E-4726-B2C4-7B66CBAC4B54}"/>
                </a:ext>
              </a:extLst>
            </p:cNvPr>
            <p:cNvSpPr txBox="1"/>
            <p:nvPr/>
          </p:nvSpPr>
          <p:spPr>
            <a:xfrm>
              <a:off x="3288" y="1291966"/>
              <a:ext cx="1977147" cy="653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dirty="0" err="1"/>
                <a:t>Nucleo</a:t>
              </a:r>
              <a:endParaRPr lang="en-GB" sz="1900" kern="1200" dirty="0"/>
            </a:p>
          </p:txBody>
        </p:sp>
      </p:grpSp>
    </p:spTree>
    <p:extLst>
      <p:ext uri="{BB962C8B-B14F-4D97-AF65-F5344CB8AC3E}">
        <p14:creationId xmlns:p14="http://schemas.microsoft.com/office/powerpoint/2010/main" val="1009353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a:rPr>
              <a:t>Basics - </a:t>
            </a:r>
            <a:r>
              <a:rPr lang="en-GB" sz="2400" b="1" dirty="0">
                <a:solidFill>
                  <a:srgbClr val="000000"/>
                </a:solidFill>
                <a:latin typeface="Arial"/>
              </a:rPr>
              <a:t>Protocols</a:t>
            </a:r>
            <a:endParaRPr lang="en-GB" dirty="0"/>
          </a:p>
        </p:txBody>
      </p:sp>
      <p:sp>
        <p:nvSpPr>
          <p:cNvPr id="105" name="CustomShape 2"/>
          <p:cNvSpPr/>
          <p:nvPr/>
        </p:nvSpPr>
        <p:spPr>
          <a:xfrm>
            <a:off x="360000" y="1620000"/>
            <a:ext cx="6822720" cy="4479120"/>
          </a:xfrm>
          <a:prstGeom prst="rect">
            <a:avLst/>
          </a:prstGeom>
          <a:noFill/>
          <a:ln>
            <a:noFill/>
          </a:ln>
        </p:spPr>
      </p:sp>
      <p:sp>
        <p:nvSpPr>
          <p:cNvPr id="4" name="Textplatzhalter 2">
            <a:extLst>
              <a:ext uri="{FF2B5EF4-FFF2-40B4-BE49-F238E27FC236}">
                <a16:creationId xmlns:a16="http://schemas.microsoft.com/office/drawing/2014/main" id="{04F97E2B-5BEB-4CDB-B4DB-D6BA9D3A4737}"/>
              </a:ext>
            </a:extLst>
          </p:cNvPr>
          <p:cNvSpPr txBox="1">
            <a:spLocks/>
          </p:cNvSpPr>
          <p:nvPr/>
        </p:nvSpPr>
        <p:spPr>
          <a:xfrm>
            <a:off x="457200" y="3047592"/>
            <a:ext cx="8229240" cy="31645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Defined timing of communication actions</a:t>
            </a:r>
          </a:p>
          <a:p>
            <a:r>
              <a:rPr lang="en-GB" sz="2000" dirty="0"/>
              <a:t>Defined format of Packet Data Units (PDUs)</a:t>
            </a:r>
          </a:p>
          <a:p>
            <a:r>
              <a:rPr lang="en-GB" sz="2000" dirty="0"/>
              <a:t>Partners need to provide serval protocol features</a:t>
            </a:r>
          </a:p>
          <a:p>
            <a:pPr lvl="1"/>
            <a:r>
              <a:rPr lang="en-GB" sz="2000" dirty="0"/>
              <a:t>De- / Encoding of PDUs</a:t>
            </a:r>
          </a:p>
          <a:p>
            <a:pPr lvl="1"/>
            <a:r>
              <a:rPr lang="en-GB" sz="2000" dirty="0"/>
              <a:t>Error detection</a:t>
            </a:r>
          </a:p>
          <a:p>
            <a:r>
              <a:rPr lang="en-GB" sz="2000" dirty="0"/>
              <a:t>Layer (provides functions)</a:t>
            </a:r>
          </a:p>
          <a:p>
            <a:pPr lvl="1"/>
            <a:r>
              <a:rPr lang="en-GB" sz="2000" dirty="0"/>
              <a:t>Serves the layer above, is served by the layer below</a:t>
            </a:r>
          </a:p>
        </p:txBody>
      </p:sp>
      <p:sp>
        <p:nvSpPr>
          <p:cNvPr id="5" name="Textplatzhalter 2">
            <a:extLst>
              <a:ext uri="{FF2B5EF4-FFF2-40B4-BE49-F238E27FC236}">
                <a16:creationId xmlns:a16="http://schemas.microsoft.com/office/drawing/2014/main" id="{28314434-D91F-4A79-BF95-196F9B78BBC0}"/>
              </a:ext>
            </a:extLst>
          </p:cNvPr>
          <p:cNvSpPr txBox="1">
            <a:spLocks/>
          </p:cNvSpPr>
          <p:nvPr/>
        </p:nvSpPr>
        <p:spPr>
          <a:xfrm>
            <a:off x="457200" y="1620000"/>
            <a:ext cx="8229240" cy="1133833"/>
          </a:xfrm>
          <a:prstGeom prst="rect">
            <a:avLst/>
          </a:prstGeom>
          <a:solidFill>
            <a:srgbClr val="E2FF79"/>
          </a:solidFill>
          <a:ln/>
        </p:spPr>
        <p:style>
          <a:lnRef idx="1">
            <a:schemeClr val="accent3"/>
          </a:lnRef>
          <a:fillRef idx="3">
            <a:schemeClr val="accent3"/>
          </a:fillRef>
          <a:effectRef idx="2">
            <a:schemeClr val="accent3"/>
          </a:effectRef>
          <a:fontRef idx="minor">
            <a:schemeClr val="lt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dirty="0"/>
              <a:t>Communication protocol</a:t>
            </a:r>
          </a:p>
          <a:p>
            <a:pPr marL="0" indent="0">
              <a:buNone/>
            </a:pPr>
            <a:r>
              <a:rPr lang="en-GB" sz="2000" dirty="0"/>
              <a:t>A set of rules allowing communication partners to transmit information. 								    [1]</a:t>
            </a:r>
          </a:p>
        </p:txBody>
      </p:sp>
    </p:spTree>
    <p:extLst>
      <p:ext uri="{BB962C8B-B14F-4D97-AF65-F5344CB8AC3E}">
        <p14:creationId xmlns:p14="http://schemas.microsoft.com/office/powerpoint/2010/main" val="149141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a:solidFill>
                  <a:srgbClr val="000000"/>
                </a:solidFill>
                <a:latin typeface="Arial"/>
              </a:rPr>
              <a:t>Protocol design – Presentation (1)</a:t>
            </a:r>
            <a:endParaRPr lang="en-GB" dirty="0"/>
          </a:p>
        </p:txBody>
      </p:sp>
      <p:sp>
        <p:nvSpPr>
          <p:cNvPr id="3" name="Freihandform: Form 2">
            <a:extLst>
              <a:ext uri="{FF2B5EF4-FFF2-40B4-BE49-F238E27FC236}">
                <a16:creationId xmlns:a16="http://schemas.microsoft.com/office/drawing/2014/main" id="{D0B23CD9-5234-4841-9579-ACFF2C7E72B0}"/>
              </a:ext>
            </a:extLst>
          </p:cNvPr>
          <p:cNvSpPr/>
          <p:nvPr/>
        </p:nvSpPr>
        <p:spPr>
          <a:xfrm>
            <a:off x="260423"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Requirement analysis</a:t>
            </a:r>
          </a:p>
        </p:txBody>
      </p:sp>
      <p:sp>
        <p:nvSpPr>
          <p:cNvPr id="4" name="Freihandform: Form 3">
            <a:extLst>
              <a:ext uri="{FF2B5EF4-FFF2-40B4-BE49-F238E27FC236}">
                <a16:creationId xmlns:a16="http://schemas.microsoft.com/office/drawing/2014/main" id="{125B5C43-BB9D-4640-9E89-0BDC2F71919F}"/>
              </a:ext>
            </a:extLst>
          </p:cNvPr>
          <p:cNvSpPr/>
          <p:nvPr/>
        </p:nvSpPr>
        <p:spPr>
          <a:xfrm>
            <a:off x="260423"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Robust</a:t>
            </a:r>
          </a:p>
          <a:p>
            <a:pPr marL="342900" lvl="2" indent="-171450" algn="l" defTabSz="755650">
              <a:lnSpc>
                <a:spcPct val="90000"/>
              </a:lnSpc>
              <a:spcBef>
                <a:spcPct val="0"/>
              </a:spcBef>
              <a:spcAft>
                <a:spcPct val="15000"/>
              </a:spcAft>
              <a:buChar char="•"/>
            </a:pPr>
            <a:r>
              <a:rPr lang="en-GB" sz="1700" kern="1200" dirty="0"/>
              <a:t>Error detection</a:t>
            </a:r>
          </a:p>
          <a:p>
            <a:pPr marL="342900" lvl="2" indent="-171450" algn="l" defTabSz="755650">
              <a:lnSpc>
                <a:spcPct val="90000"/>
              </a:lnSpc>
              <a:spcBef>
                <a:spcPct val="0"/>
              </a:spcBef>
              <a:spcAft>
                <a:spcPct val="15000"/>
              </a:spcAft>
              <a:buChar char="•"/>
            </a:pPr>
            <a:r>
              <a:rPr lang="en-GB" sz="1700" kern="1200" dirty="0"/>
              <a:t>Reliability</a:t>
            </a:r>
          </a:p>
          <a:p>
            <a:pPr marL="171450" lvl="1" indent="-171450" algn="l" defTabSz="755650">
              <a:lnSpc>
                <a:spcPct val="90000"/>
              </a:lnSpc>
              <a:spcBef>
                <a:spcPct val="0"/>
              </a:spcBef>
              <a:spcAft>
                <a:spcPct val="15000"/>
              </a:spcAft>
              <a:buChar char="•"/>
            </a:pPr>
            <a:r>
              <a:rPr lang="en-GB" sz="1700" kern="1200" dirty="0"/>
              <a:t>Fast</a:t>
            </a:r>
          </a:p>
          <a:p>
            <a:pPr marL="171450" lvl="1" indent="-171450" algn="l" defTabSz="755650">
              <a:lnSpc>
                <a:spcPct val="90000"/>
              </a:lnSpc>
              <a:spcBef>
                <a:spcPct val="0"/>
              </a:spcBef>
              <a:spcAft>
                <a:spcPct val="15000"/>
              </a:spcAft>
              <a:buChar char="•"/>
            </a:pPr>
            <a:r>
              <a:rPr lang="en-GB" sz="1700" kern="1200" dirty="0"/>
              <a:t>Real time</a:t>
            </a:r>
          </a:p>
          <a:p>
            <a:pPr marL="171450" lvl="1" indent="-171450" algn="l" defTabSz="755650">
              <a:lnSpc>
                <a:spcPct val="90000"/>
              </a:lnSpc>
              <a:spcBef>
                <a:spcPct val="0"/>
              </a:spcBef>
              <a:spcAft>
                <a:spcPct val="15000"/>
              </a:spcAft>
              <a:buChar char="•"/>
            </a:pPr>
            <a:r>
              <a:rPr lang="en-GB" sz="1700" kern="1200" dirty="0"/>
              <a:t>Expandable</a:t>
            </a:r>
          </a:p>
        </p:txBody>
      </p:sp>
      <p:sp>
        <p:nvSpPr>
          <p:cNvPr id="7" name="Freihandform: Form 6">
            <a:extLst>
              <a:ext uri="{FF2B5EF4-FFF2-40B4-BE49-F238E27FC236}">
                <a16:creationId xmlns:a16="http://schemas.microsoft.com/office/drawing/2014/main" id="{F614A7B0-6DFD-419A-B4B1-416C7EAE4F4C}"/>
              </a:ext>
            </a:extLst>
          </p:cNvPr>
          <p:cNvSpPr/>
          <p:nvPr/>
        </p:nvSpPr>
        <p:spPr>
          <a:xfrm>
            <a:off x="2486951"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Protocol design</a:t>
            </a:r>
          </a:p>
        </p:txBody>
      </p:sp>
      <p:sp>
        <p:nvSpPr>
          <p:cNvPr id="8" name="Freihandform: Form 7">
            <a:extLst>
              <a:ext uri="{FF2B5EF4-FFF2-40B4-BE49-F238E27FC236}">
                <a16:creationId xmlns:a16="http://schemas.microsoft.com/office/drawing/2014/main" id="{F77628B4-43D9-4B4E-B9B9-80C600FFE40C}"/>
              </a:ext>
            </a:extLst>
          </p:cNvPr>
          <p:cNvSpPr/>
          <p:nvPr/>
        </p:nvSpPr>
        <p:spPr>
          <a:xfrm>
            <a:off x="2486951"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GB" sz="1700" kern="1200" dirty="0"/>
              <a:t>COBS (</a:t>
            </a:r>
            <a:r>
              <a:rPr lang="en-GB" sz="1700" b="0" kern="1200" dirty="0"/>
              <a:t>Consistent Overhead Byte Stuffing</a:t>
            </a:r>
            <a:r>
              <a:rPr lang="en-GB" sz="1700" kern="1200" dirty="0"/>
              <a:t>)</a:t>
            </a:r>
          </a:p>
          <a:p>
            <a:pPr marL="171450" lvl="1" indent="-171450" algn="l" defTabSz="844550">
              <a:lnSpc>
                <a:spcPct val="90000"/>
              </a:lnSpc>
              <a:spcBef>
                <a:spcPct val="0"/>
              </a:spcBef>
              <a:spcAft>
                <a:spcPct val="15000"/>
              </a:spcAft>
              <a:buChar char="•"/>
            </a:pPr>
            <a:r>
              <a:rPr lang="en-GB" sz="1700" kern="1200" dirty="0"/>
              <a:t>Fletcher’s Checksum</a:t>
            </a:r>
          </a:p>
        </p:txBody>
      </p:sp>
      <p:sp>
        <p:nvSpPr>
          <p:cNvPr id="10" name="Freihandform: Form 9">
            <a:extLst>
              <a:ext uri="{FF2B5EF4-FFF2-40B4-BE49-F238E27FC236}">
                <a16:creationId xmlns:a16="http://schemas.microsoft.com/office/drawing/2014/main" id="{29EE1883-1840-42EB-A86E-9D07F8737CB3}"/>
              </a:ext>
            </a:extLst>
          </p:cNvPr>
          <p:cNvSpPr/>
          <p:nvPr/>
        </p:nvSpPr>
        <p:spPr>
          <a:xfrm>
            <a:off x="4713479"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Implementation</a:t>
            </a:r>
          </a:p>
        </p:txBody>
      </p:sp>
      <p:sp>
        <p:nvSpPr>
          <p:cNvPr id="13" name="Freihandform: Form 12">
            <a:extLst>
              <a:ext uri="{FF2B5EF4-FFF2-40B4-BE49-F238E27FC236}">
                <a16:creationId xmlns:a16="http://schemas.microsoft.com/office/drawing/2014/main" id="{CDB0958E-41EE-4DDC-8591-A01C63C25F91}"/>
              </a:ext>
            </a:extLst>
          </p:cNvPr>
          <p:cNvSpPr/>
          <p:nvPr/>
        </p:nvSpPr>
        <p:spPr>
          <a:xfrm>
            <a:off x="4713479"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GB" sz="1700" kern="1200" dirty="0"/>
              <a:t>Different implementation on both microcontrollers</a:t>
            </a:r>
          </a:p>
          <a:p>
            <a:pPr marL="171450" lvl="1" indent="-171450" algn="l" defTabSz="755650">
              <a:lnSpc>
                <a:spcPct val="90000"/>
              </a:lnSpc>
              <a:spcBef>
                <a:spcPct val="0"/>
              </a:spcBef>
              <a:spcAft>
                <a:spcPct val="15000"/>
              </a:spcAft>
              <a:buChar char="•"/>
            </a:pPr>
            <a:r>
              <a:rPr lang="en-GB" sz="1700" kern="1200" dirty="0"/>
              <a:t>SPI drivers</a:t>
            </a:r>
          </a:p>
          <a:p>
            <a:pPr marL="171450" lvl="1" indent="-171450" algn="l" defTabSz="755650">
              <a:lnSpc>
                <a:spcPct val="90000"/>
              </a:lnSpc>
              <a:spcBef>
                <a:spcPct val="0"/>
              </a:spcBef>
              <a:spcAft>
                <a:spcPct val="15000"/>
              </a:spcAft>
              <a:buChar char="•"/>
            </a:pPr>
            <a:r>
              <a:rPr lang="en-GB" sz="1700" kern="1200" dirty="0"/>
              <a:t>Easy access by a struct</a:t>
            </a:r>
          </a:p>
          <a:p>
            <a:pPr marL="171450" lvl="1" indent="-171450" algn="l" defTabSz="755650">
              <a:lnSpc>
                <a:spcPct val="90000"/>
              </a:lnSpc>
              <a:spcBef>
                <a:spcPct val="0"/>
              </a:spcBef>
              <a:spcAft>
                <a:spcPct val="15000"/>
              </a:spcAft>
              <a:buChar char="•"/>
            </a:pPr>
            <a:endParaRPr lang="en-GB" sz="1700" kern="1200" dirty="0"/>
          </a:p>
        </p:txBody>
      </p:sp>
      <p:sp>
        <p:nvSpPr>
          <p:cNvPr id="14" name="Freihandform: Form 13">
            <a:extLst>
              <a:ext uri="{FF2B5EF4-FFF2-40B4-BE49-F238E27FC236}">
                <a16:creationId xmlns:a16="http://schemas.microsoft.com/office/drawing/2014/main" id="{82F30EAF-3D12-41E6-BD71-9881F61B70A6}"/>
              </a:ext>
            </a:extLst>
          </p:cNvPr>
          <p:cNvSpPr/>
          <p:nvPr/>
        </p:nvSpPr>
        <p:spPr>
          <a:xfrm>
            <a:off x="6940007" y="2220957"/>
            <a:ext cx="1953094" cy="589850"/>
          </a:xfrm>
          <a:custGeom>
            <a:avLst/>
            <a:gdLst>
              <a:gd name="connsiteX0" fmla="*/ 0 w 1953094"/>
              <a:gd name="connsiteY0" fmla="*/ 0 h 589850"/>
              <a:gd name="connsiteX1" fmla="*/ 1953094 w 1953094"/>
              <a:gd name="connsiteY1" fmla="*/ 0 h 589850"/>
              <a:gd name="connsiteX2" fmla="*/ 1953094 w 1953094"/>
              <a:gd name="connsiteY2" fmla="*/ 589850 h 589850"/>
              <a:gd name="connsiteX3" fmla="*/ 0 w 1953094"/>
              <a:gd name="connsiteY3" fmla="*/ 589850 h 589850"/>
              <a:gd name="connsiteX4" fmla="*/ 0 w 1953094"/>
              <a:gd name="connsiteY4" fmla="*/ 0 h 58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589850">
                <a:moveTo>
                  <a:pt x="0" y="0"/>
                </a:moveTo>
                <a:lnTo>
                  <a:pt x="1953094" y="0"/>
                </a:lnTo>
                <a:lnTo>
                  <a:pt x="1953094" y="589850"/>
                </a:lnTo>
                <a:lnTo>
                  <a:pt x="0" y="589850"/>
                </a:lnTo>
                <a:lnTo>
                  <a:pt x="0"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GB" sz="1700" kern="1200" dirty="0"/>
              <a:t>Testing</a:t>
            </a:r>
          </a:p>
        </p:txBody>
      </p:sp>
      <p:sp>
        <p:nvSpPr>
          <p:cNvPr id="15" name="Freihandform: Form 14">
            <a:extLst>
              <a:ext uri="{FF2B5EF4-FFF2-40B4-BE49-F238E27FC236}">
                <a16:creationId xmlns:a16="http://schemas.microsoft.com/office/drawing/2014/main" id="{088090CD-759B-4B10-8BE5-5969D84EA41A}"/>
              </a:ext>
            </a:extLst>
          </p:cNvPr>
          <p:cNvSpPr/>
          <p:nvPr/>
        </p:nvSpPr>
        <p:spPr>
          <a:xfrm>
            <a:off x="6940007" y="2810808"/>
            <a:ext cx="1953094" cy="2132007"/>
          </a:xfrm>
          <a:custGeom>
            <a:avLst/>
            <a:gdLst>
              <a:gd name="connsiteX0" fmla="*/ 0 w 1953094"/>
              <a:gd name="connsiteY0" fmla="*/ 0 h 2132007"/>
              <a:gd name="connsiteX1" fmla="*/ 1953094 w 1953094"/>
              <a:gd name="connsiteY1" fmla="*/ 0 h 2132007"/>
              <a:gd name="connsiteX2" fmla="*/ 1953094 w 1953094"/>
              <a:gd name="connsiteY2" fmla="*/ 2132007 h 2132007"/>
              <a:gd name="connsiteX3" fmla="*/ 0 w 1953094"/>
              <a:gd name="connsiteY3" fmla="*/ 2132007 h 2132007"/>
              <a:gd name="connsiteX4" fmla="*/ 0 w 1953094"/>
              <a:gd name="connsiteY4" fmla="*/ 0 h 213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094" h="2132007">
                <a:moveTo>
                  <a:pt x="0" y="0"/>
                </a:moveTo>
                <a:lnTo>
                  <a:pt x="1953094" y="0"/>
                </a:lnTo>
                <a:lnTo>
                  <a:pt x="1953094" y="2132007"/>
                </a:lnTo>
                <a:lnTo>
                  <a:pt x="0" y="2132007"/>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1700" kern="1200" dirty="0"/>
              <a:t>Performance</a:t>
            </a:r>
          </a:p>
          <a:p>
            <a:pPr marL="228600" lvl="1" indent="-228600" algn="l" defTabSz="889000">
              <a:lnSpc>
                <a:spcPct val="90000"/>
              </a:lnSpc>
              <a:spcBef>
                <a:spcPct val="0"/>
              </a:spcBef>
              <a:spcAft>
                <a:spcPct val="15000"/>
              </a:spcAft>
              <a:buChar char="•"/>
            </a:pPr>
            <a:r>
              <a:rPr lang="en-GB" sz="1700" kern="1200" dirty="0"/>
              <a:t>Robustness</a:t>
            </a:r>
          </a:p>
        </p:txBody>
      </p:sp>
      <p:cxnSp>
        <p:nvCxnSpPr>
          <p:cNvPr id="6" name="Verbinder: gekrümmt 5">
            <a:extLst>
              <a:ext uri="{FF2B5EF4-FFF2-40B4-BE49-F238E27FC236}">
                <a16:creationId xmlns:a16="http://schemas.microsoft.com/office/drawing/2014/main" id="{40219893-607E-4A67-9CBA-211EE134685D}"/>
              </a:ext>
            </a:extLst>
          </p:cNvPr>
          <p:cNvCxnSpPr>
            <a:cxnSpLocks/>
          </p:cNvCxnSpPr>
          <p:nvPr/>
        </p:nvCxnSpPr>
        <p:spPr>
          <a:xfrm>
            <a:off x="2190750" y="2549977"/>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sp>
        <p:nvSpPr>
          <p:cNvPr id="9" name="Textplatzhalter 2">
            <a:extLst>
              <a:ext uri="{FF2B5EF4-FFF2-40B4-BE49-F238E27FC236}">
                <a16:creationId xmlns:a16="http://schemas.microsoft.com/office/drawing/2014/main" id="{FC4FB8F5-EF14-4DD2-8E4C-3E1E06E80F1E}"/>
              </a:ext>
            </a:extLst>
          </p:cNvPr>
          <p:cNvSpPr txBox="1">
            <a:spLocks/>
          </p:cNvSpPr>
          <p:nvPr/>
        </p:nvSpPr>
        <p:spPr>
          <a:xfrm>
            <a:off x="457200" y="1604520"/>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err="1"/>
              <a:t>Waterfall</a:t>
            </a:r>
            <a:r>
              <a:rPr lang="de-DE" sz="2000" dirty="0"/>
              <a:t> </a:t>
            </a:r>
            <a:r>
              <a:rPr lang="de-DE" sz="2000" dirty="0" err="1"/>
              <a:t>model</a:t>
            </a:r>
            <a:endParaRPr lang="de-DE" sz="2000" dirty="0"/>
          </a:p>
        </p:txBody>
      </p:sp>
      <p:cxnSp>
        <p:nvCxnSpPr>
          <p:cNvPr id="11" name="Verbinder: gekrümmt 10">
            <a:extLst>
              <a:ext uri="{FF2B5EF4-FFF2-40B4-BE49-F238E27FC236}">
                <a16:creationId xmlns:a16="http://schemas.microsoft.com/office/drawing/2014/main" id="{10FB5AE4-CE9A-4850-939A-1C8C21257E21}"/>
              </a:ext>
            </a:extLst>
          </p:cNvPr>
          <p:cNvCxnSpPr>
            <a:cxnSpLocks/>
          </p:cNvCxnSpPr>
          <p:nvPr/>
        </p:nvCxnSpPr>
        <p:spPr>
          <a:xfrm>
            <a:off x="4419420" y="2547712"/>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Verbinder: gekrümmt 11">
            <a:extLst>
              <a:ext uri="{FF2B5EF4-FFF2-40B4-BE49-F238E27FC236}">
                <a16:creationId xmlns:a16="http://schemas.microsoft.com/office/drawing/2014/main" id="{CAF290E5-F1D7-41C7-A26B-A74F411EEFD2}"/>
              </a:ext>
            </a:extLst>
          </p:cNvPr>
          <p:cNvCxnSpPr>
            <a:cxnSpLocks/>
          </p:cNvCxnSpPr>
          <p:nvPr/>
        </p:nvCxnSpPr>
        <p:spPr>
          <a:xfrm>
            <a:off x="6648090" y="2547712"/>
            <a:ext cx="304800" cy="142875"/>
          </a:xfrm>
          <a:prstGeom prst="curvedConnector3">
            <a:avLst/>
          </a:prstGeom>
          <a:ln>
            <a:solidFill>
              <a:srgbClr val="99C000"/>
            </a:solidFill>
            <a:tailEnd type="triangle"/>
          </a:ln>
        </p:spPr>
        <p:style>
          <a:lnRef idx="1">
            <a:schemeClr val="accent1"/>
          </a:lnRef>
          <a:fillRef idx="0">
            <a:schemeClr val="accent1"/>
          </a:fillRef>
          <a:effectRef idx="0">
            <a:schemeClr val="accent1"/>
          </a:effectRef>
          <a:fontRef idx="minor">
            <a:schemeClr val="tx1"/>
          </a:fontRef>
        </p:style>
      </p:cxnSp>
      <p:pic>
        <p:nvPicPr>
          <p:cNvPr id="5" name="Grafik 4">
            <a:extLst>
              <a:ext uri="{FF2B5EF4-FFF2-40B4-BE49-F238E27FC236}">
                <a16:creationId xmlns:a16="http://schemas.microsoft.com/office/drawing/2014/main" id="{ACDE332D-7000-4F07-85CA-7CC8443EAB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92214" y="4369981"/>
            <a:ext cx="3200886" cy="1937991"/>
          </a:xfrm>
          <a:prstGeom prst="rect">
            <a:avLst/>
          </a:prstGeom>
        </p:spPr>
      </p:pic>
    </p:spTree>
    <p:extLst>
      <p:ext uri="{BB962C8B-B14F-4D97-AF65-F5344CB8AC3E}">
        <p14:creationId xmlns:p14="http://schemas.microsoft.com/office/powerpoint/2010/main" val="163473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8"/>
                                        </p:tgtEl>
                                        <p:attrNameLst>
                                          <p:attrName>style.opacity</p:attrName>
                                        </p:attrNameLst>
                                      </p:cBhvr>
                                      <p:to>
                                        <p:strVal val="0.25"/>
                                      </p:to>
                                    </p:set>
                                    <p:animEffect filter="image" prLst="opacity: 0.25">
                                      <p:cBhvr rctx="IE">
                                        <p:cTn id="10" dur="indefinite"/>
                                        <p:tgtEl>
                                          <p:spTgt spid="8"/>
                                        </p:tgtEl>
                                      </p:cBhvr>
                                    </p:animEffect>
                                  </p:childTnLst>
                                </p:cTn>
                              </p:par>
                              <p:par>
                                <p:cTn id="11" presetID="9" presetClass="emph" presetSubtype="0" grpId="0" nodeType="withEffect">
                                  <p:stCondLst>
                                    <p:cond delay="0"/>
                                  </p:stCondLst>
                                  <p:childTnLst>
                                    <p:set>
                                      <p:cBhvr>
                                        <p:cTn id="12" dur="indefinite"/>
                                        <p:tgtEl>
                                          <p:spTgt spid="10"/>
                                        </p:tgtEl>
                                        <p:attrNameLst>
                                          <p:attrName>style.opacity</p:attrName>
                                        </p:attrNameLst>
                                      </p:cBhvr>
                                      <p:to>
                                        <p:strVal val="0.25"/>
                                      </p:to>
                                    </p:set>
                                    <p:animEffect filter="image" prLst="opacity: 0.25">
                                      <p:cBhvr rctx="IE">
                                        <p:cTn id="13" dur="indefinite"/>
                                        <p:tgtEl>
                                          <p:spTgt spid="10"/>
                                        </p:tgtEl>
                                      </p:cBhvr>
                                    </p:animEffect>
                                  </p:childTnLst>
                                </p:cTn>
                              </p:par>
                              <p:par>
                                <p:cTn id="14" presetID="9" presetClass="emph" presetSubtype="0" grpId="0" nodeType="withEffect">
                                  <p:stCondLst>
                                    <p:cond delay="0"/>
                                  </p:stCondLst>
                                  <p:childTnLst>
                                    <p:set>
                                      <p:cBhvr>
                                        <p:cTn id="15" dur="indefinite"/>
                                        <p:tgtEl>
                                          <p:spTgt spid="13"/>
                                        </p:tgtEl>
                                        <p:attrNameLst>
                                          <p:attrName>style.opacity</p:attrName>
                                        </p:attrNameLst>
                                      </p:cBhvr>
                                      <p:to>
                                        <p:strVal val="0.25"/>
                                      </p:to>
                                    </p:set>
                                    <p:animEffect filter="image" prLst="opacity: 0.25">
                                      <p:cBhvr rctx="IE">
                                        <p:cTn id="16" dur="indefinite"/>
                                        <p:tgtEl>
                                          <p:spTgt spid="13"/>
                                        </p:tgtEl>
                                      </p:cBhvr>
                                    </p:animEffect>
                                  </p:childTnLst>
                                </p:cTn>
                              </p:par>
                              <p:par>
                                <p:cTn id="17" presetID="9" presetClass="emph" presetSubtype="0" grpId="0" nodeType="withEffect">
                                  <p:stCondLst>
                                    <p:cond delay="0"/>
                                  </p:stCondLst>
                                  <p:childTnLst>
                                    <p:set>
                                      <p:cBhvr>
                                        <p:cTn id="18" dur="indefinite"/>
                                        <p:tgtEl>
                                          <p:spTgt spid="14"/>
                                        </p:tgtEl>
                                        <p:attrNameLst>
                                          <p:attrName>style.opacity</p:attrName>
                                        </p:attrNameLst>
                                      </p:cBhvr>
                                      <p:to>
                                        <p:strVal val="0.25"/>
                                      </p:to>
                                    </p:set>
                                    <p:animEffect filter="image" prLst="opacity: 0.25">
                                      <p:cBhvr rctx="IE">
                                        <p:cTn id="19" dur="indefinite"/>
                                        <p:tgtEl>
                                          <p:spTgt spid="14"/>
                                        </p:tgtEl>
                                      </p:cBhvr>
                                    </p:animEffect>
                                  </p:childTnLst>
                                </p:cTn>
                              </p:par>
                              <p:par>
                                <p:cTn id="20" presetID="9" presetClass="emph" presetSubtype="0" grpId="0" nodeType="withEffect">
                                  <p:stCondLst>
                                    <p:cond delay="0"/>
                                  </p:stCondLst>
                                  <p:childTnLst>
                                    <p:set>
                                      <p:cBhvr>
                                        <p:cTn id="21" dur="indefinite"/>
                                        <p:tgtEl>
                                          <p:spTgt spid="15"/>
                                        </p:tgtEl>
                                        <p:attrNameLst>
                                          <p:attrName>style.opacity</p:attrName>
                                        </p:attrNameLst>
                                      </p:cBhvr>
                                      <p:to>
                                        <p:strVal val="0.25"/>
                                      </p:to>
                                    </p:set>
                                    <p:animEffect filter="image" prLst="opacity: 0.25">
                                      <p:cBhvr rctx="IE">
                                        <p:cTn id="22" dur="indefinite"/>
                                        <p:tgtEl>
                                          <p:spTgt spid="15"/>
                                        </p:tgtEl>
                                      </p:cBhvr>
                                    </p:animEffect>
                                  </p:childTnLst>
                                </p:cTn>
                              </p:par>
                              <p:par>
                                <p:cTn id="23" presetID="9" presetClass="emph" presetSubtype="0" nodeType="withEffect">
                                  <p:stCondLst>
                                    <p:cond delay="0"/>
                                  </p:stCondLst>
                                  <p:childTnLst>
                                    <p:set>
                                      <p:cBhvr>
                                        <p:cTn id="24" dur="indefinite"/>
                                        <p:tgtEl>
                                          <p:spTgt spid="6"/>
                                        </p:tgtEl>
                                        <p:attrNameLst>
                                          <p:attrName>style.opacity</p:attrName>
                                        </p:attrNameLst>
                                      </p:cBhvr>
                                      <p:to>
                                        <p:strVal val="0.25"/>
                                      </p:to>
                                    </p:set>
                                    <p:animEffect filter="image" prLst="opacity: 0.25">
                                      <p:cBhvr rctx="IE">
                                        <p:cTn id="25" dur="indefinite"/>
                                        <p:tgtEl>
                                          <p:spTgt spid="6"/>
                                        </p:tgtEl>
                                      </p:cBhvr>
                                    </p:animEffect>
                                  </p:childTnLst>
                                </p:cTn>
                              </p:par>
                              <p:par>
                                <p:cTn id="26" presetID="9" presetClass="emph" presetSubtype="0" nodeType="withEffect">
                                  <p:stCondLst>
                                    <p:cond delay="0"/>
                                  </p:stCondLst>
                                  <p:childTnLst>
                                    <p:set>
                                      <p:cBhvr>
                                        <p:cTn id="27" dur="indefinite"/>
                                        <p:tgtEl>
                                          <p:spTgt spid="11"/>
                                        </p:tgtEl>
                                        <p:attrNameLst>
                                          <p:attrName>style.opacity</p:attrName>
                                        </p:attrNameLst>
                                      </p:cBhvr>
                                      <p:to>
                                        <p:strVal val="0.25"/>
                                      </p:to>
                                    </p:set>
                                    <p:animEffect filter="image" prLst="opacity: 0.25">
                                      <p:cBhvr rctx="IE">
                                        <p:cTn id="28" dur="indefinite"/>
                                        <p:tgtEl>
                                          <p:spTgt spid="11"/>
                                        </p:tgtEl>
                                      </p:cBhvr>
                                    </p:animEffect>
                                  </p:childTnLst>
                                </p:cTn>
                              </p:par>
                              <p:par>
                                <p:cTn id="29" presetID="9" presetClass="emph" presetSubtype="0" nodeType="withEffect">
                                  <p:stCondLst>
                                    <p:cond delay="0"/>
                                  </p:stCondLst>
                                  <p:childTnLst>
                                    <p:set>
                                      <p:cBhvr>
                                        <p:cTn id="30" dur="indefinite"/>
                                        <p:tgtEl>
                                          <p:spTgt spid="12"/>
                                        </p:tgtEl>
                                        <p:attrNameLst>
                                          <p:attrName>style.opacity</p:attrName>
                                        </p:attrNameLst>
                                      </p:cBhvr>
                                      <p:to>
                                        <p:strVal val="0.25"/>
                                      </p:to>
                                    </p:set>
                                    <p:animEffect filter="image" prLst="opacity: 0.25">
                                      <p:cBhvr rctx="IE">
                                        <p:cTn id="31" dur="indefinite"/>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mph" presetSubtype="0" grpId="1" nodeType="clickEffect">
                                  <p:stCondLst>
                                    <p:cond delay="0"/>
                                  </p:stCondLst>
                                  <p:childTnLst>
                                    <p:set>
                                      <p:cBhvr>
                                        <p:cTn id="35" dur="indefinite"/>
                                        <p:tgtEl>
                                          <p:spTgt spid="7"/>
                                        </p:tgtEl>
                                        <p:attrNameLst>
                                          <p:attrName>style.opacity</p:attrName>
                                        </p:attrNameLst>
                                      </p:cBhvr>
                                      <p:to>
                                        <p:strVal val="1"/>
                                      </p:to>
                                    </p:set>
                                    <p:animEffect filter="image" prLst="opacity: 1">
                                      <p:cBhvr rctx="IE">
                                        <p:cTn id="36" dur="indefinite"/>
                                        <p:tgtEl>
                                          <p:spTgt spid="7"/>
                                        </p:tgtEl>
                                      </p:cBhvr>
                                    </p:animEffect>
                                  </p:childTnLst>
                                </p:cTn>
                              </p:par>
                              <p:par>
                                <p:cTn id="37" presetID="9" presetClass="emph" presetSubtype="0" grpId="1" nodeType="withEffect">
                                  <p:stCondLst>
                                    <p:cond delay="0"/>
                                  </p:stCondLst>
                                  <p:childTnLst>
                                    <p:set>
                                      <p:cBhvr>
                                        <p:cTn id="38" dur="indefinite"/>
                                        <p:tgtEl>
                                          <p:spTgt spid="8"/>
                                        </p:tgtEl>
                                        <p:attrNameLst>
                                          <p:attrName>style.opacity</p:attrName>
                                        </p:attrNameLst>
                                      </p:cBhvr>
                                      <p:to>
                                        <p:strVal val="1"/>
                                      </p:to>
                                    </p:set>
                                    <p:animEffect filter="image" prLst="opacity: 1">
                                      <p:cBhvr rctx="IE">
                                        <p:cTn id="39" dur="indefinite"/>
                                        <p:tgtEl>
                                          <p:spTgt spid="8"/>
                                        </p:tgtEl>
                                      </p:cBhvr>
                                    </p:animEffect>
                                  </p:childTnLst>
                                </p:cTn>
                              </p:par>
                              <p:par>
                                <p:cTn id="40" presetID="9" presetClass="emph" presetSubtype="0" nodeType="withEffect">
                                  <p:stCondLst>
                                    <p:cond delay="0"/>
                                  </p:stCondLst>
                                  <p:childTnLst>
                                    <p:set>
                                      <p:cBhvr>
                                        <p:cTn id="41" dur="indefinite"/>
                                        <p:tgtEl>
                                          <p:spTgt spid="6"/>
                                        </p:tgtEl>
                                        <p:attrNameLst>
                                          <p:attrName>style.opacity</p:attrName>
                                        </p:attrNameLst>
                                      </p:cBhvr>
                                      <p:to>
                                        <p:strVal val="1"/>
                                      </p:to>
                                    </p:set>
                                    <p:animEffect filter="image" prLst="opacity: 1">
                                      <p:cBhvr rctx="IE">
                                        <p:cTn id="42" dur="indefinite"/>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mph" presetSubtype="0" grpId="1" nodeType="clickEffect">
                                  <p:stCondLst>
                                    <p:cond delay="0"/>
                                  </p:stCondLst>
                                  <p:childTnLst>
                                    <p:set>
                                      <p:cBhvr>
                                        <p:cTn id="46" dur="indefinite"/>
                                        <p:tgtEl>
                                          <p:spTgt spid="10"/>
                                        </p:tgtEl>
                                        <p:attrNameLst>
                                          <p:attrName>style.opacity</p:attrName>
                                        </p:attrNameLst>
                                      </p:cBhvr>
                                      <p:to>
                                        <p:strVal val="1"/>
                                      </p:to>
                                    </p:set>
                                    <p:animEffect filter="image" prLst="opacity: 1">
                                      <p:cBhvr rctx="IE">
                                        <p:cTn id="47" dur="indefinite"/>
                                        <p:tgtEl>
                                          <p:spTgt spid="10"/>
                                        </p:tgtEl>
                                      </p:cBhvr>
                                    </p:animEffect>
                                  </p:childTnLst>
                                </p:cTn>
                              </p:par>
                              <p:par>
                                <p:cTn id="48" presetID="9" presetClass="emph" presetSubtype="0" grpId="1" nodeType="withEffect">
                                  <p:stCondLst>
                                    <p:cond delay="0"/>
                                  </p:stCondLst>
                                  <p:childTnLst>
                                    <p:set>
                                      <p:cBhvr>
                                        <p:cTn id="49" dur="indefinite"/>
                                        <p:tgtEl>
                                          <p:spTgt spid="13"/>
                                        </p:tgtEl>
                                        <p:attrNameLst>
                                          <p:attrName>style.opacity</p:attrName>
                                        </p:attrNameLst>
                                      </p:cBhvr>
                                      <p:to>
                                        <p:strVal val="1"/>
                                      </p:to>
                                    </p:set>
                                    <p:animEffect filter="image" prLst="opacity: 1">
                                      <p:cBhvr rctx="IE">
                                        <p:cTn id="50" dur="indefinite"/>
                                        <p:tgtEl>
                                          <p:spTgt spid="13"/>
                                        </p:tgtEl>
                                      </p:cBhvr>
                                    </p:animEffect>
                                  </p:childTnLst>
                                </p:cTn>
                              </p:par>
                              <p:par>
                                <p:cTn id="51" presetID="9" presetClass="emph" presetSubtype="0" nodeType="withEffect">
                                  <p:stCondLst>
                                    <p:cond delay="0"/>
                                  </p:stCondLst>
                                  <p:childTnLst>
                                    <p:set>
                                      <p:cBhvr>
                                        <p:cTn id="52" dur="indefinite"/>
                                        <p:tgtEl>
                                          <p:spTgt spid="11"/>
                                        </p:tgtEl>
                                        <p:attrNameLst>
                                          <p:attrName>style.opacity</p:attrName>
                                        </p:attrNameLst>
                                      </p:cBhvr>
                                      <p:to>
                                        <p:strVal val="1"/>
                                      </p:to>
                                    </p:set>
                                    <p:animEffect filter="image" prLst="opacity: 1">
                                      <p:cBhvr rctx="IE">
                                        <p:cTn id="53" dur="indefinite"/>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500"/>
                                        <p:tgtEl>
                                          <p:spTgt spid="5"/>
                                        </p:tgtEl>
                                      </p:cBhvr>
                                    </p:animEffect>
                                    <p:set>
                                      <p:cBhvr>
                                        <p:cTn id="63" dur="1" fill="hold">
                                          <p:stCondLst>
                                            <p:cond delay="499"/>
                                          </p:stCondLst>
                                        </p:cTn>
                                        <p:tgtEl>
                                          <p:spTgt spid="5"/>
                                        </p:tgtEl>
                                        <p:attrNameLst>
                                          <p:attrName>style.visibility</p:attrName>
                                        </p:attrNameLst>
                                      </p:cBhvr>
                                      <p:to>
                                        <p:strVal val="hidden"/>
                                      </p:to>
                                    </p:set>
                                  </p:childTnLst>
                                </p:cTn>
                              </p:par>
                            </p:childTnLst>
                          </p:cTn>
                        </p:par>
                        <p:par>
                          <p:cTn id="64" fill="hold">
                            <p:stCondLst>
                              <p:cond delay="500"/>
                            </p:stCondLst>
                            <p:childTnLst>
                              <p:par>
                                <p:cTn id="65" presetID="9" presetClass="emph" presetSubtype="0" grpId="1" nodeType="afterEffect">
                                  <p:stCondLst>
                                    <p:cond delay="0"/>
                                  </p:stCondLst>
                                  <p:childTnLst>
                                    <p:set>
                                      <p:cBhvr>
                                        <p:cTn id="66" dur="indefinite"/>
                                        <p:tgtEl>
                                          <p:spTgt spid="14"/>
                                        </p:tgtEl>
                                        <p:attrNameLst>
                                          <p:attrName>style.opacity</p:attrName>
                                        </p:attrNameLst>
                                      </p:cBhvr>
                                      <p:to>
                                        <p:strVal val="1"/>
                                      </p:to>
                                    </p:set>
                                    <p:animEffect filter="image" prLst="opacity: 1">
                                      <p:cBhvr rctx="IE">
                                        <p:cTn id="67" dur="indefinite"/>
                                        <p:tgtEl>
                                          <p:spTgt spid="14"/>
                                        </p:tgtEl>
                                      </p:cBhvr>
                                    </p:animEffect>
                                  </p:childTnLst>
                                </p:cTn>
                              </p:par>
                              <p:par>
                                <p:cTn id="68" presetID="9" presetClass="emph" presetSubtype="0" grpId="1" nodeType="withEffect">
                                  <p:stCondLst>
                                    <p:cond delay="0"/>
                                  </p:stCondLst>
                                  <p:childTnLst>
                                    <p:set>
                                      <p:cBhvr>
                                        <p:cTn id="69" dur="indefinite"/>
                                        <p:tgtEl>
                                          <p:spTgt spid="15"/>
                                        </p:tgtEl>
                                        <p:attrNameLst>
                                          <p:attrName>style.opacity</p:attrName>
                                        </p:attrNameLst>
                                      </p:cBhvr>
                                      <p:to>
                                        <p:strVal val="1"/>
                                      </p:to>
                                    </p:set>
                                    <p:animEffect filter="image" prLst="opacity: 1">
                                      <p:cBhvr rctx="IE">
                                        <p:cTn id="70" dur="indefinite"/>
                                        <p:tgtEl>
                                          <p:spTgt spid="15"/>
                                        </p:tgtEl>
                                      </p:cBhvr>
                                    </p:animEffect>
                                  </p:childTnLst>
                                </p:cTn>
                              </p:par>
                              <p:par>
                                <p:cTn id="71" presetID="9" presetClass="emph" presetSubtype="0" nodeType="withEffect">
                                  <p:stCondLst>
                                    <p:cond delay="0"/>
                                  </p:stCondLst>
                                  <p:childTnLst>
                                    <p:set>
                                      <p:cBhvr>
                                        <p:cTn id="72" dur="indefinite"/>
                                        <p:tgtEl>
                                          <p:spTgt spid="12"/>
                                        </p:tgtEl>
                                        <p:attrNameLst>
                                          <p:attrName>style.opacity</p:attrName>
                                        </p:attrNameLst>
                                      </p:cBhvr>
                                      <p:to>
                                        <p:strVal val="1"/>
                                      </p:to>
                                    </p:set>
                                    <p:animEffect filter="image" prLst="opacity: 1">
                                      <p:cBhvr rctx="IE">
                                        <p:cTn id="73" dur="indefinite"/>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feld 240">
            <a:extLst>
              <a:ext uri="{FF2B5EF4-FFF2-40B4-BE49-F238E27FC236}">
                <a16:creationId xmlns:a16="http://schemas.microsoft.com/office/drawing/2014/main" id="{BE7494F9-F4C1-4A31-92C4-F25641DE61C0}"/>
              </a:ext>
            </a:extLst>
          </p:cNvPr>
          <p:cNvSpPr txBox="1"/>
          <p:nvPr/>
        </p:nvSpPr>
        <p:spPr>
          <a:xfrm>
            <a:off x="4512384" y="1805790"/>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Application Layer (N=4)</a:t>
            </a:r>
          </a:p>
        </p:txBody>
      </p:sp>
      <p:sp>
        <p:nvSpPr>
          <p:cNvPr id="237" name="Textfeld 236">
            <a:extLst>
              <a:ext uri="{FF2B5EF4-FFF2-40B4-BE49-F238E27FC236}">
                <a16:creationId xmlns:a16="http://schemas.microsoft.com/office/drawing/2014/main" id="{9C93E13D-F084-491A-B226-F6336FC20B75}"/>
              </a:ext>
            </a:extLst>
          </p:cNvPr>
          <p:cNvSpPr txBox="1"/>
          <p:nvPr/>
        </p:nvSpPr>
        <p:spPr>
          <a:xfrm>
            <a:off x="4512384" y="1788342"/>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Transmission Assurance Layer  (N=3)</a:t>
            </a:r>
          </a:p>
        </p:txBody>
      </p:sp>
      <p:sp>
        <p:nvSpPr>
          <p:cNvPr id="242" name="Textfeld 241">
            <a:extLst>
              <a:ext uri="{FF2B5EF4-FFF2-40B4-BE49-F238E27FC236}">
                <a16:creationId xmlns:a16="http://schemas.microsoft.com/office/drawing/2014/main" id="{8F3213DA-AD9D-47A5-A215-C2F49F0B881E}"/>
              </a:ext>
            </a:extLst>
          </p:cNvPr>
          <p:cNvSpPr txBox="1"/>
          <p:nvPr/>
        </p:nvSpPr>
        <p:spPr>
          <a:xfrm>
            <a:off x="4500752" y="1777869"/>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De- /Encoding Layer (N=2)</a:t>
            </a:r>
          </a:p>
        </p:txBody>
      </p:sp>
      <p:graphicFrame>
        <p:nvGraphicFramePr>
          <p:cNvPr id="238" name="Tabelle 237">
            <a:extLst>
              <a:ext uri="{FF2B5EF4-FFF2-40B4-BE49-F238E27FC236}">
                <a16:creationId xmlns:a16="http://schemas.microsoft.com/office/drawing/2014/main" id="{6F8A4A9B-AF2E-4572-926E-C03FEA047A63}"/>
              </a:ext>
            </a:extLst>
          </p:cNvPr>
          <p:cNvGraphicFramePr>
            <a:graphicFrameLocks noGrp="1"/>
          </p:cNvGraphicFramePr>
          <p:nvPr>
            <p:extLst>
              <p:ext uri="{D42A27DB-BD31-4B8C-83A1-F6EECF244321}">
                <p14:modId xmlns:p14="http://schemas.microsoft.com/office/powerpoint/2010/main" val="3023674441"/>
              </p:ext>
            </p:extLst>
          </p:nvPr>
        </p:nvGraphicFramePr>
        <p:xfrm>
          <a:off x="242676" y="2326490"/>
          <a:ext cx="2887028" cy="511748"/>
        </p:xfrm>
        <a:graphic>
          <a:graphicData uri="http://schemas.openxmlformats.org/drawingml/2006/table">
            <a:tbl>
              <a:tblPr firstRow="1" bandRow="1">
                <a:tableStyleId>{8799B23B-EC83-4686-B30A-512413B5E67A}</a:tableStyleId>
              </a:tblPr>
              <a:tblGrid>
                <a:gridCol w="811530">
                  <a:extLst>
                    <a:ext uri="{9D8B030D-6E8A-4147-A177-3AD203B41FA5}">
                      <a16:colId xmlns:a16="http://schemas.microsoft.com/office/drawing/2014/main" val="2613248472"/>
                    </a:ext>
                  </a:extLst>
                </a:gridCol>
                <a:gridCol w="1036955">
                  <a:extLst>
                    <a:ext uri="{9D8B030D-6E8A-4147-A177-3AD203B41FA5}">
                      <a16:colId xmlns:a16="http://schemas.microsoft.com/office/drawing/2014/main" val="111009139"/>
                    </a:ext>
                  </a:extLst>
                </a:gridCol>
                <a:gridCol w="1038543">
                  <a:extLst>
                    <a:ext uri="{9D8B030D-6E8A-4147-A177-3AD203B41FA5}">
                      <a16:colId xmlns:a16="http://schemas.microsoft.com/office/drawing/2014/main" val="3971022014"/>
                    </a:ext>
                  </a:extLst>
                </a:gridCol>
              </a:tblGrid>
              <a:tr h="255874">
                <a:tc>
                  <a:txBody>
                    <a:bodyPr/>
                    <a:lstStyle/>
                    <a:p>
                      <a:r>
                        <a:rPr lang="en-GB" sz="1000" b="0" dirty="0" err="1"/>
                        <a:t>Startbyte</a:t>
                      </a:r>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0" dirty="0"/>
                        <a:t>Speed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Height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00 33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12 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sp>
        <p:nvSpPr>
          <p:cNvPr id="104"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a:solidFill>
                  <a:srgbClr val="000000"/>
                </a:solidFill>
                <a:latin typeface="Arial"/>
              </a:rPr>
              <a:t>Protocol design</a:t>
            </a:r>
            <a:r>
              <a:rPr lang="en-GB" sz="2400" b="1" dirty="0">
                <a:solidFill>
                  <a:srgbClr val="000000"/>
                </a:solidFill>
              </a:rPr>
              <a:t> – Presentation (2)</a:t>
            </a:r>
            <a:endParaRPr lang="en-GB" dirty="0"/>
          </a:p>
        </p:txBody>
      </p:sp>
      <p:sp>
        <p:nvSpPr>
          <p:cNvPr id="105" name="CustomShape 2"/>
          <p:cNvSpPr/>
          <p:nvPr/>
        </p:nvSpPr>
        <p:spPr>
          <a:xfrm>
            <a:off x="360000" y="1620000"/>
            <a:ext cx="6822720" cy="4479120"/>
          </a:xfrm>
          <a:prstGeom prst="rect">
            <a:avLst/>
          </a:prstGeom>
          <a:noFill/>
          <a:ln>
            <a:noFill/>
          </a:ln>
        </p:spPr>
      </p:sp>
      <p:sp>
        <p:nvSpPr>
          <p:cNvPr id="4" name="Textplatzhalter 2">
            <a:extLst>
              <a:ext uri="{FF2B5EF4-FFF2-40B4-BE49-F238E27FC236}">
                <a16:creationId xmlns:a16="http://schemas.microsoft.com/office/drawing/2014/main" id="{04F97E2B-5BEB-4CDB-B4DB-D6BA9D3A4737}"/>
              </a:ext>
            </a:extLst>
          </p:cNvPr>
          <p:cNvSpPr txBox="1">
            <a:spLocks/>
          </p:cNvSpPr>
          <p:nvPr/>
        </p:nvSpPr>
        <p:spPr>
          <a:xfrm>
            <a:off x="457380" y="1591575"/>
            <a:ext cx="8229240" cy="3977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a:t>Layer </a:t>
            </a:r>
            <a:r>
              <a:rPr lang="en-GB" sz="2000" dirty="0"/>
              <a:t>representation</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r>
              <a:rPr lang="en-GB" sz="2000" dirty="0"/>
              <a:t>Filling / reading new packets in Application layer (N=4)</a:t>
            </a:r>
          </a:p>
          <a:p>
            <a:r>
              <a:rPr lang="en-GB" sz="2000" dirty="0"/>
              <a:t>Bit transfer in physical layer (N=1)</a:t>
            </a:r>
          </a:p>
        </p:txBody>
      </p:sp>
      <p:sp>
        <p:nvSpPr>
          <p:cNvPr id="205" name="Freihandform: Form 204">
            <a:extLst>
              <a:ext uri="{FF2B5EF4-FFF2-40B4-BE49-F238E27FC236}">
                <a16:creationId xmlns:a16="http://schemas.microsoft.com/office/drawing/2014/main" id="{5960A11C-5272-47E0-A7F2-F2115D4E4BD8}"/>
              </a:ext>
            </a:extLst>
          </p:cNvPr>
          <p:cNvSpPr/>
          <p:nvPr/>
        </p:nvSpPr>
        <p:spPr>
          <a:xfrm>
            <a:off x="5025408" y="4589858"/>
            <a:ext cx="1167850" cy="45719"/>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prstDash val="solid"/>
            <a:miter/>
          </a:ln>
        </p:spPr>
        <p:txBody>
          <a:bodyPr rtlCol="0" anchor="ctr"/>
          <a:lstStyle/>
          <a:p>
            <a:endParaRPr lang="en-GB"/>
          </a:p>
        </p:txBody>
      </p:sp>
      <p:sp>
        <p:nvSpPr>
          <p:cNvPr id="206" name="Freihandform: Form 205">
            <a:extLst>
              <a:ext uri="{FF2B5EF4-FFF2-40B4-BE49-F238E27FC236}">
                <a16:creationId xmlns:a16="http://schemas.microsoft.com/office/drawing/2014/main" id="{BFF334E7-FA6A-4BA7-A6C4-2A8F7658FBF6}"/>
              </a:ext>
            </a:extLst>
          </p:cNvPr>
          <p:cNvSpPr/>
          <p:nvPr/>
        </p:nvSpPr>
        <p:spPr>
          <a:xfrm>
            <a:off x="5073298" y="3985544"/>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07" name="Freihandform: Form 206">
            <a:extLst>
              <a:ext uri="{FF2B5EF4-FFF2-40B4-BE49-F238E27FC236}">
                <a16:creationId xmlns:a16="http://schemas.microsoft.com/office/drawing/2014/main" id="{01AB836E-A6E9-4ADE-80F4-C633E0CA5955}"/>
              </a:ext>
            </a:extLst>
          </p:cNvPr>
          <p:cNvSpPr/>
          <p:nvPr/>
        </p:nvSpPr>
        <p:spPr>
          <a:xfrm>
            <a:off x="4124245" y="301434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N=3</a:t>
            </a:r>
          </a:p>
        </p:txBody>
      </p:sp>
      <p:sp>
        <p:nvSpPr>
          <p:cNvPr id="208" name="Freihandform: Form 207">
            <a:extLst>
              <a:ext uri="{FF2B5EF4-FFF2-40B4-BE49-F238E27FC236}">
                <a16:creationId xmlns:a16="http://schemas.microsoft.com/office/drawing/2014/main" id="{5BD1CC4D-F106-410C-BF77-0E61C43DF222}"/>
              </a:ext>
            </a:extLst>
          </p:cNvPr>
          <p:cNvSpPr/>
          <p:nvPr/>
        </p:nvSpPr>
        <p:spPr>
          <a:xfrm>
            <a:off x="4124245" y="370706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N=2</a:t>
            </a:r>
          </a:p>
        </p:txBody>
      </p:sp>
      <p:sp>
        <p:nvSpPr>
          <p:cNvPr id="209" name="Freihandform: Form 208">
            <a:extLst>
              <a:ext uri="{FF2B5EF4-FFF2-40B4-BE49-F238E27FC236}">
                <a16:creationId xmlns:a16="http://schemas.microsoft.com/office/drawing/2014/main" id="{C53AEE27-24BD-477A-BD7C-C93473445DCA}"/>
              </a:ext>
            </a:extLst>
          </p:cNvPr>
          <p:cNvSpPr/>
          <p:nvPr/>
        </p:nvSpPr>
        <p:spPr>
          <a:xfrm>
            <a:off x="4124245" y="4327397"/>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N=1</a:t>
            </a:r>
          </a:p>
        </p:txBody>
      </p:sp>
      <p:sp>
        <p:nvSpPr>
          <p:cNvPr id="210" name="Freihandform: Form 209">
            <a:extLst>
              <a:ext uri="{FF2B5EF4-FFF2-40B4-BE49-F238E27FC236}">
                <a16:creationId xmlns:a16="http://schemas.microsoft.com/office/drawing/2014/main" id="{D45562CD-AD29-47F4-8733-7646E13D6FDA}"/>
              </a:ext>
            </a:extLst>
          </p:cNvPr>
          <p:cNvSpPr/>
          <p:nvPr/>
        </p:nvSpPr>
        <p:spPr>
          <a:xfrm>
            <a:off x="7920324" y="301434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N=3</a:t>
            </a:r>
          </a:p>
        </p:txBody>
      </p:sp>
      <p:sp>
        <p:nvSpPr>
          <p:cNvPr id="211" name="Freihandform: Form 210">
            <a:extLst>
              <a:ext uri="{FF2B5EF4-FFF2-40B4-BE49-F238E27FC236}">
                <a16:creationId xmlns:a16="http://schemas.microsoft.com/office/drawing/2014/main" id="{CB7B9DF3-F7BE-4A5C-AC4D-DF97402A74CD}"/>
              </a:ext>
            </a:extLst>
          </p:cNvPr>
          <p:cNvSpPr/>
          <p:nvPr/>
        </p:nvSpPr>
        <p:spPr>
          <a:xfrm>
            <a:off x="7920324" y="3707063"/>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N=2</a:t>
            </a:r>
          </a:p>
        </p:txBody>
      </p:sp>
      <p:sp>
        <p:nvSpPr>
          <p:cNvPr id="212" name="Freihandform: Form 211">
            <a:extLst>
              <a:ext uri="{FF2B5EF4-FFF2-40B4-BE49-F238E27FC236}">
                <a16:creationId xmlns:a16="http://schemas.microsoft.com/office/drawing/2014/main" id="{7B246F91-EC0C-4D4F-B16B-B8A189846A87}"/>
              </a:ext>
            </a:extLst>
          </p:cNvPr>
          <p:cNvSpPr/>
          <p:nvPr/>
        </p:nvSpPr>
        <p:spPr>
          <a:xfrm>
            <a:off x="7920324" y="4327397"/>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N=1</a:t>
            </a:r>
          </a:p>
        </p:txBody>
      </p:sp>
      <p:sp>
        <p:nvSpPr>
          <p:cNvPr id="213" name="Freihandform: Form 212">
            <a:extLst>
              <a:ext uri="{FF2B5EF4-FFF2-40B4-BE49-F238E27FC236}">
                <a16:creationId xmlns:a16="http://schemas.microsoft.com/office/drawing/2014/main" id="{A70BFE5F-C92C-46C2-BF39-9B2078893523}"/>
              </a:ext>
            </a:extLst>
          </p:cNvPr>
          <p:cNvSpPr/>
          <p:nvPr/>
        </p:nvSpPr>
        <p:spPr>
          <a:xfrm>
            <a:off x="6165261" y="3154417"/>
            <a:ext cx="616982" cy="214669"/>
          </a:xfrm>
          <a:custGeom>
            <a:avLst/>
            <a:gdLst>
              <a:gd name="connsiteX0" fmla="*/ 3720 w 616981"/>
              <a:gd name="connsiteY0" fmla="*/ 3721 h 214669"/>
              <a:gd name="connsiteX1" fmla="*/ 619288 w 616981"/>
              <a:gd name="connsiteY1" fmla="*/ 3721 h 214669"/>
              <a:gd name="connsiteX2" fmla="*/ 619288 w 616981"/>
              <a:gd name="connsiteY2" fmla="*/ 234065 h 214669"/>
              <a:gd name="connsiteX3" fmla="*/ 3720 w 616981"/>
              <a:gd name="connsiteY3" fmla="*/ 234065 h 214669"/>
            </a:gdLst>
            <a:ahLst/>
            <a:cxnLst>
              <a:cxn ang="0">
                <a:pos x="connsiteX0" y="connsiteY0"/>
              </a:cxn>
              <a:cxn ang="0">
                <a:pos x="connsiteX1" y="connsiteY1"/>
              </a:cxn>
              <a:cxn ang="0">
                <a:pos x="connsiteX2" y="connsiteY2"/>
              </a:cxn>
              <a:cxn ang="0">
                <a:pos x="connsiteX3" y="connsiteY3"/>
              </a:cxn>
            </a:cxnLst>
            <a:rect l="l" t="t" r="r" b="b"/>
            <a:pathLst>
              <a:path w="616981" h="214669">
                <a:moveTo>
                  <a:pt x="3720" y="3721"/>
                </a:moveTo>
                <a:lnTo>
                  <a:pt x="619288" y="3721"/>
                </a:lnTo>
                <a:lnTo>
                  <a:pt x="619288" y="234065"/>
                </a:lnTo>
                <a:lnTo>
                  <a:pt x="3720" y="234065"/>
                </a:lnTo>
                <a:close/>
              </a:path>
            </a:pathLst>
          </a:custGeom>
          <a:solidFill>
            <a:srgbClr val="99C000"/>
          </a:solidFill>
          <a:ln w="1761" cap="flat">
            <a:solidFill>
              <a:srgbClr val="000000"/>
            </a:solidFill>
            <a:prstDash val="solid"/>
            <a:miter/>
          </a:ln>
        </p:spPr>
        <p:txBody>
          <a:bodyPr rtlCol="0" anchor="ctr"/>
          <a:lstStyle/>
          <a:p>
            <a:endParaRPr lang="en-GB"/>
          </a:p>
        </p:txBody>
      </p:sp>
      <p:sp>
        <p:nvSpPr>
          <p:cNvPr id="215" name="Freihandform: Form 214">
            <a:extLst>
              <a:ext uri="{FF2B5EF4-FFF2-40B4-BE49-F238E27FC236}">
                <a16:creationId xmlns:a16="http://schemas.microsoft.com/office/drawing/2014/main" id="{9EB6E433-E1C9-42B9-8139-063024B8D531}"/>
              </a:ext>
            </a:extLst>
          </p:cNvPr>
          <p:cNvSpPr/>
          <p:nvPr/>
        </p:nvSpPr>
        <p:spPr>
          <a:xfrm>
            <a:off x="5025407" y="3267273"/>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16" name="Freihandform: Form 215">
            <a:extLst>
              <a:ext uri="{FF2B5EF4-FFF2-40B4-BE49-F238E27FC236}">
                <a16:creationId xmlns:a16="http://schemas.microsoft.com/office/drawing/2014/main" id="{ADA4C44C-61AB-4BF5-8281-936205F1C6DF}"/>
              </a:ext>
            </a:extLst>
          </p:cNvPr>
          <p:cNvSpPr/>
          <p:nvPr/>
        </p:nvSpPr>
        <p:spPr>
          <a:xfrm>
            <a:off x="6877076" y="3252413"/>
            <a:ext cx="1030568" cy="45719"/>
          </a:xfrm>
          <a:custGeom>
            <a:avLst/>
            <a:gdLst>
              <a:gd name="connsiteX0" fmla="*/ 6036 w 1126662"/>
              <a:gd name="connsiteY0" fmla="*/ 6038 h 0"/>
              <a:gd name="connsiteX1" fmla="*/ 1143590 w 1126662"/>
              <a:gd name="connsiteY1" fmla="*/ 6038 h 0"/>
              <a:gd name="connsiteX2" fmla="*/ 1143590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90" y="6038"/>
                </a:lnTo>
                <a:lnTo>
                  <a:pt x="1143590" y="6038"/>
                </a:lnTo>
              </a:path>
            </a:pathLst>
          </a:custGeom>
          <a:noFill/>
          <a:ln w="2858" cap="flat">
            <a:solidFill>
              <a:srgbClr val="000000"/>
            </a:solidFill>
            <a:custDash>
              <a:ds d="90000" sp="90000"/>
            </a:custDash>
            <a:miter/>
          </a:ln>
        </p:spPr>
        <p:txBody>
          <a:bodyPr rtlCol="0" anchor="ctr"/>
          <a:lstStyle/>
          <a:p>
            <a:endParaRPr lang="en-GB"/>
          </a:p>
        </p:txBody>
      </p:sp>
      <p:sp>
        <p:nvSpPr>
          <p:cNvPr id="217" name="Freihandform: Form 216">
            <a:extLst>
              <a:ext uri="{FF2B5EF4-FFF2-40B4-BE49-F238E27FC236}">
                <a16:creationId xmlns:a16="http://schemas.microsoft.com/office/drawing/2014/main" id="{3C4006A1-6FF3-4438-AC03-C4584C30BB7D}"/>
              </a:ext>
            </a:extLst>
          </p:cNvPr>
          <p:cNvSpPr/>
          <p:nvPr/>
        </p:nvSpPr>
        <p:spPr>
          <a:xfrm>
            <a:off x="6954715" y="3980959"/>
            <a:ext cx="975191" cy="45719"/>
          </a:xfrm>
          <a:custGeom>
            <a:avLst/>
            <a:gdLst>
              <a:gd name="connsiteX0" fmla="*/ 6036 w 1126662"/>
              <a:gd name="connsiteY0" fmla="*/ 6038 h 0"/>
              <a:gd name="connsiteX1" fmla="*/ 1143563 w 1126662"/>
              <a:gd name="connsiteY1" fmla="*/ 6038 h 0"/>
              <a:gd name="connsiteX2" fmla="*/ 114356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63" y="6038"/>
                </a:lnTo>
                <a:lnTo>
                  <a:pt x="1143563" y="6038"/>
                </a:lnTo>
              </a:path>
            </a:pathLst>
          </a:custGeom>
          <a:noFill/>
          <a:ln w="2858" cap="flat">
            <a:solidFill>
              <a:srgbClr val="000000"/>
            </a:solidFill>
            <a:custDash>
              <a:ds d="90000" sp="90000"/>
            </a:custDash>
            <a:miter/>
          </a:ln>
        </p:spPr>
        <p:txBody>
          <a:bodyPr rtlCol="0" anchor="ctr"/>
          <a:lstStyle/>
          <a:p>
            <a:endParaRPr lang="en-GB"/>
          </a:p>
        </p:txBody>
      </p:sp>
      <p:sp>
        <p:nvSpPr>
          <p:cNvPr id="218" name="Freihandform: Form 217">
            <a:extLst>
              <a:ext uri="{FF2B5EF4-FFF2-40B4-BE49-F238E27FC236}">
                <a16:creationId xmlns:a16="http://schemas.microsoft.com/office/drawing/2014/main" id="{883F1C12-4CA3-4CA5-8974-77FB8E387B0A}"/>
              </a:ext>
            </a:extLst>
          </p:cNvPr>
          <p:cNvSpPr/>
          <p:nvPr/>
        </p:nvSpPr>
        <p:spPr>
          <a:xfrm>
            <a:off x="6946670" y="4589858"/>
            <a:ext cx="986538" cy="45719"/>
          </a:xfrm>
          <a:custGeom>
            <a:avLst/>
            <a:gdLst>
              <a:gd name="connsiteX0" fmla="*/ 6036 w 1126662"/>
              <a:gd name="connsiteY0" fmla="*/ 6038 h 0"/>
              <a:gd name="connsiteX1" fmla="*/ 1120681 w 1126662"/>
              <a:gd name="connsiteY1" fmla="*/ 6038 h 0"/>
            </a:gdLst>
            <a:ahLst/>
            <a:cxnLst>
              <a:cxn ang="0">
                <a:pos x="connsiteX0" y="connsiteY0"/>
              </a:cxn>
              <a:cxn ang="0">
                <a:pos x="connsiteX1" y="connsiteY1"/>
              </a:cxn>
            </a:cxnLst>
            <a:rect l="l" t="t" r="r" b="b"/>
            <a:pathLst>
              <a:path w="1126662">
                <a:moveTo>
                  <a:pt x="6036" y="6038"/>
                </a:moveTo>
                <a:lnTo>
                  <a:pt x="1120681" y="6038"/>
                </a:lnTo>
              </a:path>
            </a:pathLst>
          </a:custGeom>
          <a:noFill/>
          <a:ln w="2858" cap="flat">
            <a:solidFill>
              <a:srgbClr val="000000"/>
            </a:solidFill>
            <a:prstDash val="solid"/>
            <a:miter/>
          </a:ln>
        </p:spPr>
        <p:txBody>
          <a:bodyPr rtlCol="0" anchor="ctr"/>
          <a:lstStyle/>
          <a:p>
            <a:endParaRPr lang="en-GB"/>
          </a:p>
        </p:txBody>
      </p:sp>
      <p:sp>
        <p:nvSpPr>
          <p:cNvPr id="219" name="Freihandform: Form 218">
            <a:extLst>
              <a:ext uri="{FF2B5EF4-FFF2-40B4-BE49-F238E27FC236}">
                <a16:creationId xmlns:a16="http://schemas.microsoft.com/office/drawing/2014/main" id="{185B8B3F-C388-43DE-B62D-46AA99C35469}"/>
              </a:ext>
            </a:extLst>
          </p:cNvPr>
          <p:cNvSpPr/>
          <p:nvPr/>
        </p:nvSpPr>
        <p:spPr>
          <a:xfrm>
            <a:off x="4124245" y="2334956"/>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N=4</a:t>
            </a:r>
          </a:p>
        </p:txBody>
      </p:sp>
      <p:sp>
        <p:nvSpPr>
          <p:cNvPr id="220" name="Freihandform: Form 219">
            <a:extLst>
              <a:ext uri="{FF2B5EF4-FFF2-40B4-BE49-F238E27FC236}">
                <a16:creationId xmlns:a16="http://schemas.microsoft.com/office/drawing/2014/main" id="{1B84AA74-F62B-4379-BC9F-3A0E8B52541B}"/>
              </a:ext>
            </a:extLst>
          </p:cNvPr>
          <p:cNvSpPr/>
          <p:nvPr/>
        </p:nvSpPr>
        <p:spPr>
          <a:xfrm>
            <a:off x="7920324" y="2334956"/>
            <a:ext cx="912060" cy="509839"/>
          </a:xfrm>
          <a:custGeom>
            <a:avLst/>
            <a:gdLst>
              <a:gd name="connsiteX0" fmla="*/ 6902 w 912060"/>
              <a:gd name="connsiteY0" fmla="*/ 6904 h 509838"/>
              <a:gd name="connsiteX1" fmla="*/ 907196 w 912060"/>
              <a:gd name="connsiteY1" fmla="*/ 6904 h 509838"/>
              <a:gd name="connsiteX2" fmla="*/ 907196 w 912060"/>
              <a:gd name="connsiteY2" fmla="*/ 511030 h 509838"/>
              <a:gd name="connsiteX3" fmla="*/ 6902 w 912060"/>
              <a:gd name="connsiteY3" fmla="*/ 511030 h 509838"/>
            </a:gdLst>
            <a:ahLst/>
            <a:cxnLst>
              <a:cxn ang="0">
                <a:pos x="connsiteX0" y="connsiteY0"/>
              </a:cxn>
              <a:cxn ang="0">
                <a:pos x="connsiteX1" y="connsiteY1"/>
              </a:cxn>
              <a:cxn ang="0">
                <a:pos x="connsiteX2" y="connsiteY2"/>
              </a:cxn>
              <a:cxn ang="0">
                <a:pos x="connsiteX3" y="connsiteY3"/>
              </a:cxn>
            </a:cxnLst>
            <a:rect l="l" t="t" r="r" b="b"/>
            <a:pathLst>
              <a:path w="912060" h="509838">
                <a:moveTo>
                  <a:pt x="6902" y="6904"/>
                </a:moveTo>
                <a:lnTo>
                  <a:pt x="907196" y="6904"/>
                </a:lnTo>
                <a:lnTo>
                  <a:pt x="907196" y="511030"/>
                </a:lnTo>
                <a:lnTo>
                  <a:pt x="6902" y="511030"/>
                </a:lnTo>
                <a:close/>
              </a:path>
            </a:pathLst>
          </a:custGeom>
          <a:solidFill>
            <a:srgbClr val="000000">
              <a:alpha val="0"/>
            </a:srgbClr>
          </a:solidFill>
          <a:ln w="3267" cap="flat">
            <a:solidFill>
              <a:srgbClr val="000000"/>
            </a:solidFill>
            <a:prstDash val="solid"/>
            <a:miter/>
          </a:ln>
        </p:spPr>
        <p:txBody>
          <a:bodyPr rtlCol="0" anchor="ctr"/>
          <a:lstStyle/>
          <a:p>
            <a:r>
              <a:rPr lang="en-GB" dirty="0"/>
              <a:t>  N=4</a:t>
            </a:r>
          </a:p>
        </p:txBody>
      </p:sp>
      <p:sp>
        <p:nvSpPr>
          <p:cNvPr id="221" name="Freihandform: Form 220">
            <a:extLst>
              <a:ext uri="{FF2B5EF4-FFF2-40B4-BE49-F238E27FC236}">
                <a16:creationId xmlns:a16="http://schemas.microsoft.com/office/drawing/2014/main" id="{6CD5A505-C35A-4EF3-B406-714E2234C3A0}"/>
              </a:ext>
            </a:extLst>
          </p:cNvPr>
          <p:cNvSpPr/>
          <p:nvPr/>
        </p:nvSpPr>
        <p:spPr>
          <a:xfrm>
            <a:off x="6165261" y="2475030"/>
            <a:ext cx="616982" cy="214669"/>
          </a:xfrm>
          <a:custGeom>
            <a:avLst/>
            <a:gdLst>
              <a:gd name="connsiteX0" fmla="*/ 3720 w 616981"/>
              <a:gd name="connsiteY0" fmla="*/ 3721 h 214669"/>
              <a:gd name="connsiteX1" fmla="*/ 619288 w 616981"/>
              <a:gd name="connsiteY1" fmla="*/ 3721 h 214669"/>
              <a:gd name="connsiteX2" fmla="*/ 619288 w 616981"/>
              <a:gd name="connsiteY2" fmla="*/ 234065 h 214669"/>
              <a:gd name="connsiteX3" fmla="*/ 3720 w 616981"/>
              <a:gd name="connsiteY3" fmla="*/ 234065 h 214669"/>
            </a:gdLst>
            <a:ahLst/>
            <a:cxnLst>
              <a:cxn ang="0">
                <a:pos x="connsiteX0" y="connsiteY0"/>
              </a:cxn>
              <a:cxn ang="0">
                <a:pos x="connsiteX1" y="connsiteY1"/>
              </a:cxn>
              <a:cxn ang="0">
                <a:pos x="connsiteX2" y="connsiteY2"/>
              </a:cxn>
              <a:cxn ang="0">
                <a:pos x="connsiteX3" y="connsiteY3"/>
              </a:cxn>
            </a:cxnLst>
            <a:rect l="l" t="t" r="r" b="b"/>
            <a:pathLst>
              <a:path w="616981" h="214669">
                <a:moveTo>
                  <a:pt x="3720" y="3721"/>
                </a:moveTo>
                <a:lnTo>
                  <a:pt x="619288" y="3721"/>
                </a:lnTo>
                <a:lnTo>
                  <a:pt x="619288" y="234065"/>
                </a:lnTo>
                <a:lnTo>
                  <a:pt x="3720" y="234065"/>
                </a:lnTo>
                <a:close/>
              </a:path>
            </a:pathLst>
          </a:custGeom>
          <a:solidFill>
            <a:srgbClr val="99C000"/>
          </a:solidFill>
          <a:ln w="1761" cap="flat">
            <a:solidFill>
              <a:srgbClr val="000000"/>
            </a:solidFill>
            <a:prstDash val="solid"/>
            <a:miter/>
          </a:ln>
        </p:spPr>
        <p:txBody>
          <a:bodyPr rtlCol="0" anchor="ctr"/>
          <a:lstStyle/>
          <a:p>
            <a:endParaRPr lang="en-GB" dirty="0"/>
          </a:p>
        </p:txBody>
      </p:sp>
      <p:sp>
        <p:nvSpPr>
          <p:cNvPr id="222" name="Freihandform: Form 221">
            <a:extLst>
              <a:ext uri="{FF2B5EF4-FFF2-40B4-BE49-F238E27FC236}">
                <a16:creationId xmlns:a16="http://schemas.microsoft.com/office/drawing/2014/main" id="{A2853763-D807-40F5-BAF6-38E2BD693BE6}"/>
              </a:ext>
            </a:extLst>
          </p:cNvPr>
          <p:cNvSpPr/>
          <p:nvPr/>
        </p:nvSpPr>
        <p:spPr>
          <a:xfrm>
            <a:off x="5025407" y="2587885"/>
            <a:ext cx="1126663" cy="26834"/>
          </a:xfrm>
          <a:custGeom>
            <a:avLst/>
            <a:gdLst>
              <a:gd name="connsiteX0" fmla="*/ 6036 w 1126662"/>
              <a:gd name="connsiteY0" fmla="*/ 6038 h 0"/>
              <a:gd name="connsiteX1" fmla="*/ 1143573 w 1126662"/>
              <a:gd name="connsiteY1" fmla="*/ 6038 h 0"/>
              <a:gd name="connsiteX2" fmla="*/ 1143573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73" y="6038"/>
                </a:lnTo>
                <a:lnTo>
                  <a:pt x="1143573" y="6038"/>
                </a:lnTo>
              </a:path>
            </a:pathLst>
          </a:custGeom>
          <a:noFill/>
          <a:ln w="2858" cap="flat">
            <a:solidFill>
              <a:srgbClr val="000000"/>
            </a:solidFill>
            <a:custDash>
              <a:ds d="90000" sp="90000"/>
            </a:custDash>
            <a:miter/>
          </a:ln>
        </p:spPr>
        <p:txBody>
          <a:bodyPr rtlCol="0" anchor="ctr"/>
          <a:lstStyle/>
          <a:p>
            <a:endParaRPr lang="en-GB"/>
          </a:p>
        </p:txBody>
      </p:sp>
      <p:sp>
        <p:nvSpPr>
          <p:cNvPr id="223" name="Freihandform: Form 222">
            <a:extLst>
              <a:ext uri="{FF2B5EF4-FFF2-40B4-BE49-F238E27FC236}">
                <a16:creationId xmlns:a16="http://schemas.microsoft.com/office/drawing/2014/main" id="{52B8C14D-A7FC-4B92-948F-C4CCF59A168D}"/>
              </a:ext>
            </a:extLst>
          </p:cNvPr>
          <p:cNvSpPr/>
          <p:nvPr/>
        </p:nvSpPr>
        <p:spPr>
          <a:xfrm>
            <a:off x="6780981" y="2591910"/>
            <a:ext cx="1126663" cy="26834"/>
          </a:xfrm>
          <a:custGeom>
            <a:avLst/>
            <a:gdLst>
              <a:gd name="connsiteX0" fmla="*/ 6036 w 1126662"/>
              <a:gd name="connsiteY0" fmla="*/ 6038 h 0"/>
              <a:gd name="connsiteX1" fmla="*/ 1143590 w 1126662"/>
              <a:gd name="connsiteY1" fmla="*/ 6038 h 0"/>
              <a:gd name="connsiteX2" fmla="*/ 1143590 w 1126662"/>
              <a:gd name="connsiteY2" fmla="*/ 6038 h 0"/>
            </a:gdLst>
            <a:ahLst/>
            <a:cxnLst>
              <a:cxn ang="0">
                <a:pos x="connsiteX0" y="connsiteY0"/>
              </a:cxn>
              <a:cxn ang="0">
                <a:pos x="connsiteX1" y="connsiteY1"/>
              </a:cxn>
              <a:cxn ang="0">
                <a:pos x="connsiteX2" y="connsiteY2"/>
              </a:cxn>
            </a:cxnLst>
            <a:rect l="l" t="t" r="r" b="b"/>
            <a:pathLst>
              <a:path w="1126662">
                <a:moveTo>
                  <a:pt x="6036" y="6038"/>
                </a:moveTo>
                <a:lnTo>
                  <a:pt x="1143590" y="6038"/>
                </a:lnTo>
                <a:lnTo>
                  <a:pt x="1143590" y="6038"/>
                </a:lnTo>
              </a:path>
            </a:pathLst>
          </a:custGeom>
          <a:noFill/>
          <a:ln w="2858" cap="flat">
            <a:solidFill>
              <a:srgbClr val="000000"/>
            </a:solidFill>
            <a:custDash>
              <a:ds d="90000" sp="90000"/>
            </a:custDash>
            <a:miter/>
          </a:ln>
        </p:spPr>
        <p:txBody>
          <a:bodyPr rtlCol="0" anchor="ctr"/>
          <a:lstStyle/>
          <a:p>
            <a:endParaRPr lang="en-GB"/>
          </a:p>
        </p:txBody>
      </p:sp>
      <p:sp>
        <p:nvSpPr>
          <p:cNvPr id="224" name="Freihandform: Form 223">
            <a:extLst>
              <a:ext uri="{FF2B5EF4-FFF2-40B4-BE49-F238E27FC236}">
                <a16:creationId xmlns:a16="http://schemas.microsoft.com/office/drawing/2014/main" id="{66BF7E93-E379-4B16-8B0D-8C2C10D598C8}"/>
              </a:ext>
            </a:extLst>
          </p:cNvPr>
          <p:cNvSpPr/>
          <p:nvPr/>
        </p:nvSpPr>
        <p:spPr>
          <a:xfrm>
            <a:off x="6777117" y="3153930"/>
            <a:ext cx="80476" cy="214669"/>
          </a:xfrm>
          <a:custGeom>
            <a:avLst/>
            <a:gdLst>
              <a:gd name="connsiteX0" fmla="*/ 3703 w 80475"/>
              <a:gd name="connsiteY0" fmla="*/ 3704 h 214669"/>
              <a:gd name="connsiteX1" fmla="*/ 90071 w 80475"/>
              <a:gd name="connsiteY1" fmla="*/ 3704 h 214669"/>
              <a:gd name="connsiteX2" fmla="*/ 90071 w 80475"/>
              <a:gd name="connsiteY2" fmla="*/ 234629 h 214669"/>
              <a:gd name="connsiteX3" fmla="*/ 3703 w 80475"/>
              <a:gd name="connsiteY3" fmla="*/ 234629 h 214669"/>
            </a:gdLst>
            <a:ahLst/>
            <a:cxnLst>
              <a:cxn ang="0">
                <a:pos x="connsiteX0" y="connsiteY0"/>
              </a:cxn>
              <a:cxn ang="0">
                <a:pos x="connsiteX1" y="connsiteY1"/>
              </a:cxn>
              <a:cxn ang="0">
                <a:pos x="connsiteX2" y="connsiteY2"/>
              </a:cxn>
              <a:cxn ang="0">
                <a:pos x="connsiteX3" y="connsiteY3"/>
              </a:cxn>
            </a:cxnLst>
            <a:rect l="l" t="t" r="r" b="b"/>
            <a:pathLst>
              <a:path w="80475" h="214669">
                <a:moveTo>
                  <a:pt x="3703" y="3704"/>
                </a:moveTo>
                <a:lnTo>
                  <a:pt x="90071" y="3704"/>
                </a:lnTo>
                <a:lnTo>
                  <a:pt x="90071" y="234629"/>
                </a:lnTo>
                <a:lnTo>
                  <a:pt x="3703" y="234629"/>
                </a:lnTo>
                <a:close/>
              </a:path>
            </a:pathLst>
          </a:custGeom>
          <a:solidFill>
            <a:srgbClr val="99C000"/>
          </a:solidFill>
          <a:ln w="1753" cap="flat">
            <a:solidFill>
              <a:srgbClr val="000000"/>
            </a:solidFill>
            <a:prstDash val="solid"/>
            <a:miter/>
          </a:ln>
        </p:spPr>
        <p:txBody>
          <a:bodyPr rtlCol="0" anchor="ctr"/>
          <a:lstStyle/>
          <a:p>
            <a:endParaRPr lang="en-GB"/>
          </a:p>
        </p:txBody>
      </p:sp>
      <p:sp>
        <p:nvSpPr>
          <p:cNvPr id="225" name="Freihandform: Form 224">
            <a:extLst>
              <a:ext uri="{FF2B5EF4-FFF2-40B4-BE49-F238E27FC236}">
                <a16:creationId xmlns:a16="http://schemas.microsoft.com/office/drawing/2014/main" id="{396B2A81-2CD5-4410-B5A7-188ADC8030D7}"/>
              </a:ext>
            </a:extLst>
          </p:cNvPr>
          <p:cNvSpPr/>
          <p:nvPr/>
        </p:nvSpPr>
        <p:spPr>
          <a:xfrm>
            <a:off x="6881074" y="3847308"/>
            <a:ext cx="53651" cy="214669"/>
          </a:xfrm>
          <a:custGeom>
            <a:avLst/>
            <a:gdLst>
              <a:gd name="connsiteX0" fmla="*/ 3694 w 53650"/>
              <a:gd name="connsiteY0" fmla="*/ 3695 h 214669"/>
              <a:gd name="connsiteX1" fmla="*/ 70026 w 53650"/>
              <a:gd name="connsiteY1" fmla="*/ 3695 h 214669"/>
              <a:gd name="connsiteX2" fmla="*/ 70026 w 53650"/>
              <a:gd name="connsiteY2" fmla="*/ 233750 h 214669"/>
              <a:gd name="connsiteX3" fmla="*/ 3694 w 53650"/>
              <a:gd name="connsiteY3" fmla="*/ 233750 h 214669"/>
            </a:gdLst>
            <a:ahLst/>
            <a:cxnLst>
              <a:cxn ang="0">
                <a:pos x="connsiteX0" y="connsiteY0"/>
              </a:cxn>
              <a:cxn ang="0">
                <a:pos x="connsiteX1" y="connsiteY1"/>
              </a:cxn>
              <a:cxn ang="0">
                <a:pos x="connsiteX2" y="connsiteY2"/>
              </a:cxn>
              <a:cxn ang="0">
                <a:pos x="connsiteX3" y="connsiteY3"/>
              </a:cxn>
            </a:cxnLst>
            <a:rect l="l" t="t" r="r" b="b"/>
            <a:pathLst>
              <a:path w="53650" h="214669">
                <a:moveTo>
                  <a:pt x="3694" y="3695"/>
                </a:moveTo>
                <a:lnTo>
                  <a:pt x="70026" y="3695"/>
                </a:lnTo>
                <a:lnTo>
                  <a:pt x="70026" y="233750"/>
                </a:lnTo>
                <a:lnTo>
                  <a:pt x="3694" y="233750"/>
                </a:lnTo>
                <a:close/>
              </a:path>
            </a:pathLst>
          </a:custGeom>
          <a:solidFill>
            <a:srgbClr val="EDC000"/>
          </a:solidFill>
          <a:ln w="1749" cap="flat">
            <a:solidFill>
              <a:srgbClr val="000000"/>
            </a:solidFill>
            <a:prstDash val="solid"/>
            <a:miter/>
          </a:ln>
        </p:spPr>
        <p:txBody>
          <a:bodyPr rtlCol="0" anchor="ctr"/>
          <a:lstStyle/>
          <a:p>
            <a:endParaRPr lang="en-GB"/>
          </a:p>
        </p:txBody>
      </p:sp>
      <p:sp>
        <p:nvSpPr>
          <p:cNvPr id="226" name="Freihandform: Form 225">
            <a:extLst>
              <a:ext uri="{FF2B5EF4-FFF2-40B4-BE49-F238E27FC236}">
                <a16:creationId xmlns:a16="http://schemas.microsoft.com/office/drawing/2014/main" id="{1AF0DED9-1D57-4107-932F-211B2348EA89}"/>
              </a:ext>
            </a:extLst>
          </p:cNvPr>
          <p:cNvSpPr/>
          <p:nvPr/>
        </p:nvSpPr>
        <p:spPr>
          <a:xfrm>
            <a:off x="6179618" y="3847302"/>
            <a:ext cx="697458" cy="214669"/>
          </a:xfrm>
          <a:custGeom>
            <a:avLst/>
            <a:gdLst>
              <a:gd name="connsiteX0" fmla="*/ 3722 w 697457"/>
              <a:gd name="connsiteY0" fmla="*/ 3723 h 214669"/>
              <a:gd name="connsiteX1" fmla="*/ 705142 w 697457"/>
              <a:gd name="connsiteY1" fmla="*/ 3723 h 214669"/>
              <a:gd name="connsiteX2" fmla="*/ 705142 w 697457"/>
              <a:gd name="connsiteY2" fmla="*/ 233736 h 214669"/>
              <a:gd name="connsiteX3" fmla="*/ 3722 w 697457"/>
              <a:gd name="connsiteY3" fmla="*/ 233736 h 214669"/>
            </a:gdLst>
            <a:ahLst/>
            <a:cxnLst>
              <a:cxn ang="0">
                <a:pos x="connsiteX0" y="connsiteY0"/>
              </a:cxn>
              <a:cxn ang="0">
                <a:pos x="connsiteX1" y="connsiteY1"/>
              </a:cxn>
              <a:cxn ang="0">
                <a:pos x="connsiteX2" y="connsiteY2"/>
              </a:cxn>
              <a:cxn ang="0">
                <a:pos x="connsiteX3" y="connsiteY3"/>
              </a:cxn>
            </a:cxnLst>
            <a:rect l="l" t="t" r="r" b="b"/>
            <a:pathLst>
              <a:path w="697457" h="214669">
                <a:moveTo>
                  <a:pt x="3722" y="3723"/>
                </a:moveTo>
                <a:lnTo>
                  <a:pt x="705142" y="3723"/>
                </a:lnTo>
                <a:lnTo>
                  <a:pt x="705142" y="233736"/>
                </a:lnTo>
                <a:lnTo>
                  <a:pt x="3722" y="233736"/>
                </a:lnTo>
                <a:close/>
              </a:path>
            </a:pathLst>
          </a:custGeom>
          <a:solidFill>
            <a:srgbClr val="EDC000"/>
          </a:solidFill>
          <a:ln w="1762" cap="flat">
            <a:solidFill>
              <a:srgbClr val="000000"/>
            </a:solidFill>
            <a:prstDash val="solid"/>
            <a:miter/>
          </a:ln>
        </p:spPr>
        <p:txBody>
          <a:bodyPr rtlCol="0" anchor="ctr"/>
          <a:lstStyle/>
          <a:p>
            <a:endParaRPr lang="en-GB"/>
          </a:p>
        </p:txBody>
      </p:sp>
      <p:sp>
        <p:nvSpPr>
          <p:cNvPr id="227" name="Freihandform: Form 226">
            <a:extLst>
              <a:ext uri="{FF2B5EF4-FFF2-40B4-BE49-F238E27FC236}">
                <a16:creationId xmlns:a16="http://schemas.microsoft.com/office/drawing/2014/main" id="{8F898CC3-A69A-44EC-A798-80E4909F06F5}"/>
              </a:ext>
            </a:extLst>
          </p:cNvPr>
          <p:cNvSpPr/>
          <p:nvPr/>
        </p:nvSpPr>
        <p:spPr>
          <a:xfrm>
            <a:off x="6179618" y="4472301"/>
            <a:ext cx="767052" cy="214669"/>
          </a:xfrm>
          <a:custGeom>
            <a:avLst/>
            <a:gdLst>
              <a:gd name="connsiteX0" fmla="*/ 4316 w 831584"/>
              <a:gd name="connsiteY0" fmla="*/ 4317 h 214669"/>
              <a:gd name="connsiteX1" fmla="*/ 835978 w 831584"/>
              <a:gd name="connsiteY1" fmla="*/ 4317 h 214669"/>
              <a:gd name="connsiteX2" fmla="*/ 835978 w 831584"/>
              <a:gd name="connsiteY2" fmla="*/ 233866 h 214669"/>
              <a:gd name="connsiteX3" fmla="*/ 4316 w 831584"/>
              <a:gd name="connsiteY3" fmla="*/ 233866 h 214669"/>
            </a:gdLst>
            <a:ahLst/>
            <a:cxnLst>
              <a:cxn ang="0">
                <a:pos x="connsiteX0" y="connsiteY0"/>
              </a:cxn>
              <a:cxn ang="0">
                <a:pos x="connsiteX1" y="connsiteY1"/>
              </a:cxn>
              <a:cxn ang="0">
                <a:pos x="connsiteX2" y="connsiteY2"/>
              </a:cxn>
              <a:cxn ang="0">
                <a:pos x="connsiteX3" y="connsiteY3"/>
              </a:cxn>
            </a:cxnLst>
            <a:rect l="l" t="t" r="r" b="b"/>
            <a:pathLst>
              <a:path w="831584" h="214669">
                <a:moveTo>
                  <a:pt x="4316" y="4317"/>
                </a:moveTo>
                <a:lnTo>
                  <a:pt x="835978" y="4317"/>
                </a:lnTo>
                <a:lnTo>
                  <a:pt x="835978" y="233866"/>
                </a:lnTo>
                <a:lnTo>
                  <a:pt x="4316" y="233866"/>
                </a:lnTo>
                <a:close/>
              </a:path>
            </a:pathLst>
          </a:custGeom>
          <a:solidFill>
            <a:srgbClr val="EDC000"/>
          </a:solidFill>
          <a:ln w="2043" cap="flat">
            <a:solidFill>
              <a:srgbClr val="000000"/>
            </a:solidFill>
            <a:prstDash val="solid"/>
            <a:miter/>
          </a:ln>
        </p:spPr>
        <p:txBody>
          <a:bodyPr rtlCol="0" anchor="ctr"/>
          <a:lstStyle/>
          <a:p>
            <a:endParaRPr lang="en-GB"/>
          </a:p>
        </p:txBody>
      </p:sp>
      <p:graphicFrame>
        <p:nvGraphicFramePr>
          <p:cNvPr id="234" name="Tabelle 233">
            <a:extLst>
              <a:ext uri="{FF2B5EF4-FFF2-40B4-BE49-F238E27FC236}">
                <a16:creationId xmlns:a16="http://schemas.microsoft.com/office/drawing/2014/main" id="{CB2C05EE-0C47-4A64-AACE-4B1CA719696F}"/>
              </a:ext>
            </a:extLst>
          </p:cNvPr>
          <p:cNvGraphicFramePr>
            <a:graphicFrameLocks noGrp="1"/>
          </p:cNvGraphicFramePr>
          <p:nvPr>
            <p:extLst>
              <p:ext uri="{D42A27DB-BD31-4B8C-83A1-F6EECF244321}">
                <p14:modId xmlns:p14="http://schemas.microsoft.com/office/powerpoint/2010/main" val="1609058784"/>
              </p:ext>
            </p:extLst>
          </p:nvPr>
        </p:nvGraphicFramePr>
        <p:xfrm>
          <a:off x="242676" y="3014584"/>
          <a:ext cx="3844577" cy="511748"/>
        </p:xfrm>
        <a:graphic>
          <a:graphicData uri="http://schemas.openxmlformats.org/drawingml/2006/table">
            <a:tbl>
              <a:tblPr firstRow="1" bandRow="1">
                <a:tableStyleId>{8799B23B-EC83-4686-B30A-512413B5E67A}</a:tableStyleId>
              </a:tblPr>
              <a:tblGrid>
                <a:gridCol w="811530">
                  <a:extLst>
                    <a:ext uri="{9D8B030D-6E8A-4147-A177-3AD203B41FA5}">
                      <a16:colId xmlns:a16="http://schemas.microsoft.com/office/drawing/2014/main" val="2613248472"/>
                    </a:ext>
                  </a:extLst>
                </a:gridCol>
                <a:gridCol w="1036955">
                  <a:extLst>
                    <a:ext uri="{9D8B030D-6E8A-4147-A177-3AD203B41FA5}">
                      <a16:colId xmlns:a16="http://schemas.microsoft.com/office/drawing/2014/main" val="111009139"/>
                    </a:ext>
                  </a:extLst>
                </a:gridCol>
                <a:gridCol w="1038543">
                  <a:extLst>
                    <a:ext uri="{9D8B030D-6E8A-4147-A177-3AD203B41FA5}">
                      <a16:colId xmlns:a16="http://schemas.microsoft.com/office/drawing/2014/main" val="3971022014"/>
                    </a:ext>
                  </a:extLst>
                </a:gridCol>
                <a:gridCol w="957549">
                  <a:extLst>
                    <a:ext uri="{9D8B030D-6E8A-4147-A177-3AD203B41FA5}">
                      <a16:colId xmlns:a16="http://schemas.microsoft.com/office/drawing/2014/main" val="3474785680"/>
                    </a:ext>
                  </a:extLst>
                </a:gridCol>
              </a:tblGrid>
              <a:tr h="255874">
                <a:tc>
                  <a:txBody>
                    <a:bodyPr/>
                    <a:lstStyle/>
                    <a:p>
                      <a:r>
                        <a:rPr lang="en-GB" sz="1000" b="0" dirty="0" err="1"/>
                        <a:t>Startbyte</a:t>
                      </a:r>
                      <a:endParaRPr lang="en-GB" sz="1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0" dirty="0"/>
                        <a:t>Speed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Height reading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Checksum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00 33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dirty="0">
                          <a:solidFill>
                            <a:schemeClr val="bg1">
                              <a:lumMod val="50000"/>
                            </a:schemeClr>
                          </a:solidFill>
                        </a:rPr>
                        <a:t>0x</a:t>
                      </a:r>
                      <a:r>
                        <a:rPr lang="en-GB" sz="1000" dirty="0"/>
                        <a:t> 12 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bg1">
                              <a:lumMod val="50000"/>
                            </a:schemeClr>
                          </a:solidFill>
                        </a:rPr>
                        <a:t>0x</a:t>
                      </a:r>
                      <a:r>
                        <a:rPr lang="en-GB" sz="1000" dirty="0"/>
                        <a:t> 3F 2D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graphicFrame>
        <p:nvGraphicFramePr>
          <p:cNvPr id="235" name="Tabelle 234">
            <a:extLst>
              <a:ext uri="{FF2B5EF4-FFF2-40B4-BE49-F238E27FC236}">
                <a16:creationId xmlns:a16="http://schemas.microsoft.com/office/drawing/2014/main" id="{B3D6DF2B-ACB1-4E72-86E4-5EA1EACAF75A}"/>
              </a:ext>
            </a:extLst>
          </p:cNvPr>
          <p:cNvGraphicFramePr>
            <a:graphicFrameLocks noGrp="1"/>
          </p:cNvGraphicFramePr>
          <p:nvPr>
            <p:extLst>
              <p:ext uri="{D42A27DB-BD31-4B8C-83A1-F6EECF244321}">
                <p14:modId xmlns:p14="http://schemas.microsoft.com/office/powerpoint/2010/main" val="610212686"/>
              </p:ext>
            </p:extLst>
          </p:nvPr>
        </p:nvGraphicFramePr>
        <p:xfrm>
          <a:off x="242675" y="3714473"/>
          <a:ext cx="3844577" cy="509516"/>
        </p:xfrm>
        <a:graphic>
          <a:graphicData uri="http://schemas.openxmlformats.org/drawingml/2006/table">
            <a:tbl>
              <a:tblPr firstRow="1" bandRow="1">
                <a:tableStyleId>{8799B23B-EC83-4686-B30A-512413B5E67A}</a:tableStyleId>
              </a:tblPr>
              <a:tblGrid>
                <a:gridCol w="2889145">
                  <a:extLst>
                    <a:ext uri="{9D8B030D-6E8A-4147-A177-3AD203B41FA5}">
                      <a16:colId xmlns:a16="http://schemas.microsoft.com/office/drawing/2014/main" val="2613248472"/>
                    </a:ext>
                  </a:extLst>
                </a:gridCol>
                <a:gridCol w="955432">
                  <a:extLst>
                    <a:ext uri="{9D8B030D-6E8A-4147-A177-3AD203B41FA5}">
                      <a16:colId xmlns:a16="http://schemas.microsoft.com/office/drawing/2014/main" val="3474785680"/>
                    </a:ext>
                  </a:extLst>
                </a:gridCol>
              </a:tblGrid>
              <a:tr h="253642">
                <a:tc>
                  <a:txBody>
                    <a:bodyPr/>
                    <a:lstStyle/>
                    <a:p>
                      <a:r>
                        <a:rPr lang="en-GB" sz="1000" b="0" dirty="0"/>
                        <a:t>Encoded Byte 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Delimiter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 </a:t>
                      </a:r>
                      <a:r>
                        <a:rPr lang="en-GB" sz="1000" dirty="0">
                          <a:solidFill>
                            <a:schemeClr val="tx1"/>
                          </a:solidFill>
                        </a:rPr>
                        <a:t>02</a:t>
                      </a:r>
                      <a:r>
                        <a:rPr lang="en-GB" sz="1000" dirty="0"/>
                        <a:t> 01 06 33 12 D3 3F 2D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bg1">
                              <a:lumMod val="50000"/>
                            </a:schemeClr>
                          </a:solidFill>
                        </a:rPr>
                        <a:t>0x</a:t>
                      </a:r>
                      <a:r>
                        <a:rPr lang="en-GB" sz="1000" dirty="0"/>
                        <a:t> 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graphicFrame>
        <p:nvGraphicFramePr>
          <p:cNvPr id="236" name="Tabelle 235">
            <a:extLst>
              <a:ext uri="{FF2B5EF4-FFF2-40B4-BE49-F238E27FC236}">
                <a16:creationId xmlns:a16="http://schemas.microsoft.com/office/drawing/2014/main" id="{E2B69FD0-E0EA-4804-ABFB-F94FF73DCDB8}"/>
              </a:ext>
            </a:extLst>
          </p:cNvPr>
          <p:cNvGraphicFramePr>
            <a:graphicFrameLocks noGrp="1"/>
          </p:cNvGraphicFramePr>
          <p:nvPr>
            <p:extLst>
              <p:ext uri="{D42A27DB-BD31-4B8C-83A1-F6EECF244321}">
                <p14:modId xmlns:p14="http://schemas.microsoft.com/office/powerpoint/2010/main" val="406435973"/>
              </p:ext>
            </p:extLst>
          </p:nvPr>
        </p:nvGraphicFramePr>
        <p:xfrm>
          <a:off x="242675" y="4325194"/>
          <a:ext cx="3844577" cy="509516"/>
        </p:xfrm>
        <a:graphic>
          <a:graphicData uri="http://schemas.openxmlformats.org/drawingml/2006/table">
            <a:tbl>
              <a:tblPr firstRow="1" bandRow="1">
                <a:tableStyleId>{8799B23B-EC83-4686-B30A-512413B5E67A}</a:tableStyleId>
              </a:tblPr>
              <a:tblGrid>
                <a:gridCol w="3844577">
                  <a:extLst>
                    <a:ext uri="{9D8B030D-6E8A-4147-A177-3AD203B41FA5}">
                      <a16:colId xmlns:a16="http://schemas.microsoft.com/office/drawing/2014/main" val="2613248472"/>
                    </a:ext>
                  </a:extLst>
                </a:gridCol>
              </a:tblGrid>
              <a:tr h="253642">
                <a:tc>
                  <a:txBody>
                    <a:bodyPr/>
                    <a:lstStyle/>
                    <a:p>
                      <a:r>
                        <a:rPr lang="en-GB" sz="1000" b="0" dirty="0"/>
                        <a:t>Transport Byte 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93362"/>
                  </a:ext>
                </a:extLst>
              </a:tr>
              <a:tr h="255874">
                <a:tc>
                  <a:txBody>
                    <a:bodyPr/>
                    <a:lstStyle/>
                    <a:p>
                      <a:r>
                        <a:rPr lang="en-GB" sz="1000" dirty="0">
                          <a:solidFill>
                            <a:schemeClr val="bg1">
                              <a:lumMod val="50000"/>
                            </a:schemeClr>
                          </a:solidFill>
                        </a:rPr>
                        <a:t>0x</a:t>
                      </a:r>
                      <a:r>
                        <a:rPr lang="en-GB" sz="1000" dirty="0"/>
                        <a:t> 02 01 06 33 12 D3 3F 2D 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08981"/>
                  </a:ext>
                </a:extLst>
              </a:tr>
            </a:tbl>
          </a:graphicData>
        </a:graphic>
      </p:graphicFrame>
      <p:sp>
        <p:nvSpPr>
          <p:cNvPr id="243" name="Textfeld 242">
            <a:extLst>
              <a:ext uri="{FF2B5EF4-FFF2-40B4-BE49-F238E27FC236}">
                <a16:creationId xmlns:a16="http://schemas.microsoft.com/office/drawing/2014/main" id="{2E6CBA11-2087-4068-8BE2-21292837496B}"/>
              </a:ext>
            </a:extLst>
          </p:cNvPr>
          <p:cNvSpPr txBox="1"/>
          <p:nvPr/>
        </p:nvSpPr>
        <p:spPr>
          <a:xfrm>
            <a:off x="4512384" y="1782770"/>
            <a:ext cx="4320000" cy="369332"/>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pPr algn="r"/>
            <a:r>
              <a:rPr lang="en-GB" dirty="0">
                <a:solidFill>
                  <a:schemeClr val="tx1"/>
                </a:solidFill>
              </a:rPr>
              <a:t>Physical Layer (N=1)</a:t>
            </a:r>
          </a:p>
        </p:txBody>
      </p:sp>
      <p:sp>
        <p:nvSpPr>
          <p:cNvPr id="2" name="Textfeld 1">
            <a:extLst>
              <a:ext uri="{FF2B5EF4-FFF2-40B4-BE49-F238E27FC236}">
                <a16:creationId xmlns:a16="http://schemas.microsoft.com/office/drawing/2014/main" id="{F53F7912-F770-4E18-8B1B-14C3CAF56F04}"/>
              </a:ext>
            </a:extLst>
          </p:cNvPr>
          <p:cNvSpPr txBox="1"/>
          <p:nvPr/>
        </p:nvSpPr>
        <p:spPr>
          <a:xfrm>
            <a:off x="6045075" y="2658346"/>
            <a:ext cx="1351310" cy="338554"/>
          </a:xfrm>
          <a:prstGeom prst="rect">
            <a:avLst/>
          </a:prstGeom>
          <a:noFill/>
        </p:spPr>
        <p:txBody>
          <a:bodyPr wrap="square" rtlCol="0">
            <a:spAutoFit/>
          </a:bodyPr>
          <a:lstStyle/>
          <a:p>
            <a:r>
              <a:rPr lang="en-GB" sz="1600" dirty="0"/>
              <a:t>(N=4)-PDU</a:t>
            </a:r>
          </a:p>
        </p:txBody>
      </p:sp>
      <p:sp>
        <p:nvSpPr>
          <p:cNvPr id="37" name="Textfeld 36">
            <a:extLst>
              <a:ext uri="{FF2B5EF4-FFF2-40B4-BE49-F238E27FC236}">
                <a16:creationId xmlns:a16="http://schemas.microsoft.com/office/drawing/2014/main" id="{1E0852CA-038F-4F20-96F3-92CE4108414D}"/>
              </a:ext>
            </a:extLst>
          </p:cNvPr>
          <p:cNvSpPr txBox="1"/>
          <p:nvPr/>
        </p:nvSpPr>
        <p:spPr>
          <a:xfrm>
            <a:off x="6045075" y="3345174"/>
            <a:ext cx="1351310" cy="338554"/>
          </a:xfrm>
          <a:prstGeom prst="rect">
            <a:avLst/>
          </a:prstGeom>
          <a:noFill/>
        </p:spPr>
        <p:txBody>
          <a:bodyPr wrap="square" rtlCol="0">
            <a:spAutoFit/>
          </a:bodyPr>
          <a:lstStyle/>
          <a:p>
            <a:r>
              <a:rPr lang="en-GB" sz="1600" dirty="0"/>
              <a:t>(N=3)-PDU</a:t>
            </a:r>
          </a:p>
        </p:txBody>
      </p:sp>
      <p:sp>
        <p:nvSpPr>
          <p:cNvPr id="38" name="Textfeld 37">
            <a:extLst>
              <a:ext uri="{FF2B5EF4-FFF2-40B4-BE49-F238E27FC236}">
                <a16:creationId xmlns:a16="http://schemas.microsoft.com/office/drawing/2014/main" id="{F0A71B47-4B5F-47FB-BC9A-5FE1BC6B435A}"/>
              </a:ext>
            </a:extLst>
          </p:cNvPr>
          <p:cNvSpPr txBox="1"/>
          <p:nvPr/>
        </p:nvSpPr>
        <p:spPr>
          <a:xfrm>
            <a:off x="6075865" y="4028778"/>
            <a:ext cx="1351310" cy="338554"/>
          </a:xfrm>
          <a:prstGeom prst="rect">
            <a:avLst/>
          </a:prstGeom>
          <a:noFill/>
        </p:spPr>
        <p:txBody>
          <a:bodyPr wrap="square" rtlCol="0">
            <a:spAutoFit/>
          </a:bodyPr>
          <a:lstStyle/>
          <a:p>
            <a:r>
              <a:rPr lang="en-GB" sz="1600" dirty="0"/>
              <a:t>(N=2)-PDU</a:t>
            </a:r>
          </a:p>
        </p:txBody>
      </p:sp>
      <p:sp>
        <p:nvSpPr>
          <p:cNvPr id="39" name="Textfeld 38">
            <a:extLst>
              <a:ext uri="{FF2B5EF4-FFF2-40B4-BE49-F238E27FC236}">
                <a16:creationId xmlns:a16="http://schemas.microsoft.com/office/drawing/2014/main" id="{C247265D-050D-419D-B4FB-0C7A24AB738E}"/>
              </a:ext>
            </a:extLst>
          </p:cNvPr>
          <p:cNvSpPr txBox="1"/>
          <p:nvPr/>
        </p:nvSpPr>
        <p:spPr>
          <a:xfrm>
            <a:off x="6102010" y="4658708"/>
            <a:ext cx="1351310" cy="338554"/>
          </a:xfrm>
          <a:prstGeom prst="rect">
            <a:avLst/>
          </a:prstGeom>
          <a:noFill/>
        </p:spPr>
        <p:txBody>
          <a:bodyPr wrap="square" rtlCol="0">
            <a:spAutoFit/>
          </a:bodyPr>
          <a:lstStyle/>
          <a:p>
            <a:r>
              <a:rPr lang="en-GB" sz="1600" dirty="0"/>
              <a:t>(N=1)-PDU</a:t>
            </a:r>
          </a:p>
        </p:txBody>
      </p:sp>
    </p:spTree>
    <p:extLst>
      <p:ext uri="{BB962C8B-B14F-4D97-AF65-F5344CB8AC3E}">
        <p14:creationId xmlns:p14="http://schemas.microsoft.com/office/powerpoint/2010/main" val="223872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238"/>
                                        </p:tgtEl>
                                        <p:attrNameLst>
                                          <p:attrName>style.opacity</p:attrName>
                                        </p:attrNameLst>
                                      </p:cBhvr>
                                      <p:to>
                                        <p:strVal val="0.25"/>
                                      </p:to>
                                    </p:set>
                                    <p:animEffect filter="image" prLst="opacity: 0.25">
                                      <p:cBhvr rctx="IE">
                                        <p:cTn id="7" dur="indefinite"/>
                                        <p:tgtEl>
                                          <p:spTgt spid="238"/>
                                        </p:tgtEl>
                                      </p:cBhvr>
                                    </p:animEffect>
                                  </p:childTnLst>
                                </p:cTn>
                              </p:par>
                              <p:par>
                                <p:cTn id="8" presetID="9" presetClass="emph" presetSubtype="0" grpId="0" nodeType="withEffect">
                                  <p:stCondLst>
                                    <p:cond delay="0"/>
                                  </p:stCondLst>
                                  <p:childTnLst>
                                    <p:set>
                                      <p:cBhvr>
                                        <p:cTn id="9" dur="indefinite"/>
                                        <p:tgtEl>
                                          <p:spTgt spid="2"/>
                                        </p:tgtEl>
                                        <p:attrNameLst>
                                          <p:attrName>style.opacity</p:attrName>
                                        </p:attrNameLst>
                                      </p:cBhvr>
                                      <p:to>
                                        <p:strVal val="0.25"/>
                                      </p:to>
                                    </p:set>
                                    <p:animEffect filter="image" prLst="opacity: 0.25">
                                      <p:cBhvr rctx="IE">
                                        <p:cTn id="10" dur="indefinite"/>
                                        <p:tgtEl>
                                          <p:spTgt spid="2"/>
                                        </p:tgtEl>
                                      </p:cBhvr>
                                    </p:animEffect>
                                  </p:childTnLst>
                                </p:cTn>
                              </p:par>
                              <p:par>
                                <p:cTn id="11" presetID="9" presetClass="emph" presetSubtype="0" grpId="0" nodeType="withEffect">
                                  <p:stCondLst>
                                    <p:cond delay="0"/>
                                  </p:stCondLst>
                                  <p:childTnLst>
                                    <p:set>
                                      <p:cBhvr>
                                        <p:cTn id="12" dur="indefinite"/>
                                        <p:tgtEl>
                                          <p:spTgt spid="37"/>
                                        </p:tgtEl>
                                        <p:attrNameLst>
                                          <p:attrName>style.opacity</p:attrName>
                                        </p:attrNameLst>
                                      </p:cBhvr>
                                      <p:to>
                                        <p:strVal val="0.25"/>
                                      </p:to>
                                    </p:set>
                                    <p:animEffect filter="image" prLst="opacity: 0.25">
                                      <p:cBhvr rctx="IE">
                                        <p:cTn id="13" dur="indefinite"/>
                                        <p:tgtEl>
                                          <p:spTgt spid="37"/>
                                        </p:tgtEl>
                                      </p:cBhvr>
                                    </p:animEffect>
                                  </p:childTnLst>
                                </p:cTn>
                              </p:par>
                              <p:par>
                                <p:cTn id="14" presetID="9" presetClass="emph" presetSubtype="0" grpId="0" nodeType="withEffect">
                                  <p:stCondLst>
                                    <p:cond delay="0"/>
                                  </p:stCondLst>
                                  <p:childTnLst>
                                    <p:set>
                                      <p:cBhvr>
                                        <p:cTn id="15" dur="indefinite"/>
                                        <p:tgtEl>
                                          <p:spTgt spid="38"/>
                                        </p:tgtEl>
                                        <p:attrNameLst>
                                          <p:attrName>style.opacity</p:attrName>
                                        </p:attrNameLst>
                                      </p:cBhvr>
                                      <p:to>
                                        <p:strVal val="0.25"/>
                                      </p:to>
                                    </p:set>
                                    <p:animEffect filter="image" prLst="opacity: 0.25">
                                      <p:cBhvr rctx="IE">
                                        <p:cTn id="16" dur="indefinite"/>
                                        <p:tgtEl>
                                          <p:spTgt spid="38"/>
                                        </p:tgtEl>
                                      </p:cBhvr>
                                    </p:animEffect>
                                  </p:childTnLst>
                                </p:cTn>
                              </p:par>
                              <p:par>
                                <p:cTn id="17" presetID="9" presetClass="emph" presetSubtype="0" grpId="0" nodeType="withEffect">
                                  <p:stCondLst>
                                    <p:cond delay="0"/>
                                  </p:stCondLst>
                                  <p:childTnLst>
                                    <p:set>
                                      <p:cBhvr>
                                        <p:cTn id="18" dur="indefinite"/>
                                        <p:tgtEl>
                                          <p:spTgt spid="39"/>
                                        </p:tgtEl>
                                        <p:attrNameLst>
                                          <p:attrName>style.opacity</p:attrName>
                                        </p:attrNameLst>
                                      </p:cBhvr>
                                      <p:to>
                                        <p:strVal val="0.25"/>
                                      </p:to>
                                    </p:set>
                                    <p:animEffect filter="image" prLst="opacity: 0.25">
                                      <p:cBhvr rctx="IE">
                                        <p:cTn id="19" dur="indefinite"/>
                                        <p:tgtEl>
                                          <p:spTgt spid="39"/>
                                        </p:tgtEl>
                                      </p:cBhvr>
                                    </p:animEffect>
                                  </p:childTnLst>
                                </p:cTn>
                              </p:par>
                              <p:par>
                                <p:cTn id="20" presetID="9" presetClass="emph" presetSubtype="0" grpId="0" nodeType="withEffect">
                                  <p:stCondLst>
                                    <p:cond delay="0"/>
                                  </p:stCondLst>
                                  <p:childTnLst>
                                    <p:set>
                                      <p:cBhvr>
                                        <p:cTn id="21" dur="indefinite"/>
                                        <p:tgtEl>
                                          <p:spTgt spid="219"/>
                                        </p:tgtEl>
                                        <p:attrNameLst>
                                          <p:attrName>style.opacity</p:attrName>
                                        </p:attrNameLst>
                                      </p:cBhvr>
                                      <p:to>
                                        <p:strVal val="0.25"/>
                                      </p:to>
                                    </p:set>
                                    <p:animEffect filter="image" prLst="opacity: 0.25">
                                      <p:cBhvr rctx="IE">
                                        <p:cTn id="22" dur="indefinite"/>
                                        <p:tgtEl>
                                          <p:spTgt spid="219"/>
                                        </p:tgtEl>
                                      </p:cBhvr>
                                    </p:animEffect>
                                  </p:childTnLst>
                                </p:cTn>
                              </p:par>
                              <p:par>
                                <p:cTn id="23" presetID="9" presetClass="emph" presetSubtype="0" grpId="0" nodeType="withEffect">
                                  <p:stCondLst>
                                    <p:cond delay="0"/>
                                  </p:stCondLst>
                                  <p:childTnLst>
                                    <p:set>
                                      <p:cBhvr>
                                        <p:cTn id="24" dur="indefinite"/>
                                        <p:tgtEl>
                                          <p:spTgt spid="220"/>
                                        </p:tgtEl>
                                        <p:attrNameLst>
                                          <p:attrName>style.opacity</p:attrName>
                                        </p:attrNameLst>
                                      </p:cBhvr>
                                      <p:to>
                                        <p:strVal val="0.25"/>
                                      </p:to>
                                    </p:set>
                                    <p:animEffect filter="image" prLst="opacity: 0.25">
                                      <p:cBhvr rctx="IE">
                                        <p:cTn id="25" dur="indefinite"/>
                                        <p:tgtEl>
                                          <p:spTgt spid="220"/>
                                        </p:tgtEl>
                                      </p:cBhvr>
                                    </p:animEffect>
                                  </p:childTnLst>
                                </p:cTn>
                              </p:par>
                              <p:par>
                                <p:cTn id="26" presetID="9" presetClass="emph" presetSubtype="0" grpId="0" nodeType="withEffect">
                                  <p:stCondLst>
                                    <p:cond delay="0"/>
                                  </p:stCondLst>
                                  <p:childTnLst>
                                    <p:set>
                                      <p:cBhvr>
                                        <p:cTn id="27" dur="indefinite"/>
                                        <p:tgtEl>
                                          <p:spTgt spid="221"/>
                                        </p:tgtEl>
                                        <p:attrNameLst>
                                          <p:attrName>style.opacity</p:attrName>
                                        </p:attrNameLst>
                                      </p:cBhvr>
                                      <p:to>
                                        <p:strVal val="0.25"/>
                                      </p:to>
                                    </p:set>
                                    <p:animEffect filter="image" prLst="opacity: 0.25">
                                      <p:cBhvr rctx="IE">
                                        <p:cTn id="28" dur="indefinite"/>
                                        <p:tgtEl>
                                          <p:spTgt spid="221"/>
                                        </p:tgtEl>
                                      </p:cBhvr>
                                    </p:animEffect>
                                  </p:childTnLst>
                                </p:cTn>
                              </p:par>
                              <p:par>
                                <p:cTn id="29" presetID="9" presetClass="emph" presetSubtype="0" grpId="0" nodeType="withEffect">
                                  <p:stCondLst>
                                    <p:cond delay="0"/>
                                  </p:stCondLst>
                                  <p:childTnLst>
                                    <p:set>
                                      <p:cBhvr>
                                        <p:cTn id="30" dur="indefinite"/>
                                        <p:tgtEl>
                                          <p:spTgt spid="222"/>
                                        </p:tgtEl>
                                        <p:attrNameLst>
                                          <p:attrName>style.opacity</p:attrName>
                                        </p:attrNameLst>
                                      </p:cBhvr>
                                      <p:to>
                                        <p:strVal val="0.25"/>
                                      </p:to>
                                    </p:set>
                                    <p:animEffect filter="image" prLst="opacity: 0.25">
                                      <p:cBhvr rctx="IE">
                                        <p:cTn id="31" dur="indefinite"/>
                                        <p:tgtEl>
                                          <p:spTgt spid="222"/>
                                        </p:tgtEl>
                                      </p:cBhvr>
                                    </p:animEffect>
                                  </p:childTnLst>
                                </p:cTn>
                              </p:par>
                              <p:par>
                                <p:cTn id="32" presetID="9" presetClass="emph" presetSubtype="0" grpId="0" nodeType="withEffect">
                                  <p:stCondLst>
                                    <p:cond delay="0"/>
                                  </p:stCondLst>
                                  <p:childTnLst>
                                    <p:set>
                                      <p:cBhvr>
                                        <p:cTn id="33" dur="indefinite"/>
                                        <p:tgtEl>
                                          <p:spTgt spid="223"/>
                                        </p:tgtEl>
                                        <p:attrNameLst>
                                          <p:attrName>style.opacity</p:attrName>
                                        </p:attrNameLst>
                                      </p:cBhvr>
                                      <p:to>
                                        <p:strVal val="0.25"/>
                                      </p:to>
                                    </p:set>
                                    <p:animEffect filter="image" prLst="opacity: 0.25">
                                      <p:cBhvr rctx="IE">
                                        <p:cTn id="34" dur="indefinite"/>
                                        <p:tgtEl>
                                          <p:spTgt spid="223"/>
                                        </p:tgtEl>
                                      </p:cBhvr>
                                    </p:animEffect>
                                  </p:childTnLst>
                                </p:cTn>
                              </p:par>
                              <p:par>
                                <p:cTn id="35" presetID="9" presetClass="emph" presetSubtype="0" grpId="0" nodeType="withEffect">
                                  <p:stCondLst>
                                    <p:cond delay="0"/>
                                  </p:stCondLst>
                                  <p:childTnLst>
                                    <p:set>
                                      <p:cBhvr>
                                        <p:cTn id="36" dur="indefinite"/>
                                        <p:tgtEl>
                                          <p:spTgt spid="205"/>
                                        </p:tgtEl>
                                        <p:attrNameLst>
                                          <p:attrName>style.opacity</p:attrName>
                                        </p:attrNameLst>
                                      </p:cBhvr>
                                      <p:to>
                                        <p:strVal val="0.25"/>
                                      </p:to>
                                    </p:set>
                                    <p:animEffect filter="image" prLst="opacity: 0.25">
                                      <p:cBhvr rctx="IE">
                                        <p:cTn id="37" dur="indefinite"/>
                                        <p:tgtEl>
                                          <p:spTgt spid="205"/>
                                        </p:tgtEl>
                                      </p:cBhvr>
                                    </p:animEffect>
                                  </p:childTnLst>
                                </p:cTn>
                              </p:par>
                              <p:par>
                                <p:cTn id="38" presetID="9" presetClass="emph" presetSubtype="0" grpId="0" nodeType="withEffect">
                                  <p:stCondLst>
                                    <p:cond delay="0"/>
                                  </p:stCondLst>
                                  <p:childTnLst>
                                    <p:set>
                                      <p:cBhvr>
                                        <p:cTn id="39" dur="indefinite"/>
                                        <p:tgtEl>
                                          <p:spTgt spid="206"/>
                                        </p:tgtEl>
                                        <p:attrNameLst>
                                          <p:attrName>style.opacity</p:attrName>
                                        </p:attrNameLst>
                                      </p:cBhvr>
                                      <p:to>
                                        <p:strVal val="0.25"/>
                                      </p:to>
                                    </p:set>
                                    <p:animEffect filter="image" prLst="opacity: 0.25">
                                      <p:cBhvr rctx="IE">
                                        <p:cTn id="40" dur="indefinite"/>
                                        <p:tgtEl>
                                          <p:spTgt spid="206"/>
                                        </p:tgtEl>
                                      </p:cBhvr>
                                    </p:animEffect>
                                  </p:childTnLst>
                                </p:cTn>
                              </p:par>
                              <p:par>
                                <p:cTn id="41" presetID="9" presetClass="emph" presetSubtype="0" grpId="0" nodeType="withEffect">
                                  <p:stCondLst>
                                    <p:cond delay="0"/>
                                  </p:stCondLst>
                                  <p:childTnLst>
                                    <p:set>
                                      <p:cBhvr>
                                        <p:cTn id="42" dur="indefinite"/>
                                        <p:tgtEl>
                                          <p:spTgt spid="207"/>
                                        </p:tgtEl>
                                        <p:attrNameLst>
                                          <p:attrName>style.opacity</p:attrName>
                                        </p:attrNameLst>
                                      </p:cBhvr>
                                      <p:to>
                                        <p:strVal val="0.25"/>
                                      </p:to>
                                    </p:set>
                                    <p:animEffect filter="image" prLst="opacity: 0.25">
                                      <p:cBhvr rctx="IE">
                                        <p:cTn id="43" dur="indefinite"/>
                                        <p:tgtEl>
                                          <p:spTgt spid="207"/>
                                        </p:tgtEl>
                                      </p:cBhvr>
                                    </p:animEffect>
                                  </p:childTnLst>
                                </p:cTn>
                              </p:par>
                              <p:par>
                                <p:cTn id="44" presetID="9" presetClass="emph" presetSubtype="0" grpId="0" nodeType="withEffect">
                                  <p:stCondLst>
                                    <p:cond delay="0"/>
                                  </p:stCondLst>
                                  <p:childTnLst>
                                    <p:set>
                                      <p:cBhvr>
                                        <p:cTn id="45" dur="indefinite"/>
                                        <p:tgtEl>
                                          <p:spTgt spid="208"/>
                                        </p:tgtEl>
                                        <p:attrNameLst>
                                          <p:attrName>style.opacity</p:attrName>
                                        </p:attrNameLst>
                                      </p:cBhvr>
                                      <p:to>
                                        <p:strVal val="0.25"/>
                                      </p:to>
                                    </p:set>
                                    <p:animEffect filter="image" prLst="opacity: 0.25">
                                      <p:cBhvr rctx="IE">
                                        <p:cTn id="46" dur="indefinite"/>
                                        <p:tgtEl>
                                          <p:spTgt spid="208"/>
                                        </p:tgtEl>
                                      </p:cBhvr>
                                    </p:animEffect>
                                  </p:childTnLst>
                                </p:cTn>
                              </p:par>
                              <p:par>
                                <p:cTn id="47" presetID="9" presetClass="emph" presetSubtype="0" grpId="0" nodeType="withEffect">
                                  <p:stCondLst>
                                    <p:cond delay="0"/>
                                  </p:stCondLst>
                                  <p:childTnLst>
                                    <p:set>
                                      <p:cBhvr>
                                        <p:cTn id="48" dur="indefinite"/>
                                        <p:tgtEl>
                                          <p:spTgt spid="209"/>
                                        </p:tgtEl>
                                        <p:attrNameLst>
                                          <p:attrName>style.opacity</p:attrName>
                                        </p:attrNameLst>
                                      </p:cBhvr>
                                      <p:to>
                                        <p:strVal val="0.25"/>
                                      </p:to>
                                    </p:set>
                                    <p:animEffect filter="image" prLst="opacity: 0.25">
                                      <p:cBhvr rctx="IE">
                                        <p:cTn id="49" dur="indefinite"/>
                                        <p:tgtEl>
                                          <p:spTgt spid="209"/>
                                        </p:tgtEl>
                                      </p:cBhvr>
                                    </p:animEffect>
                                  </p:childTnLst>
                                </p:cTn>
                              </p:par>
                              <p:par>
                                <p:cTn id="50" presetID="9" presetClass="emph" presetSubtype="0" grpId="0" nodeType="withEffect">
                                  <p:stCondLst>
                                    <p:cond delay="0"/>
                                  </p:stCondLst>
                                  <p:childTnLst>
                                    <p:set>
                                      <p:cBhvr>
                                        <p:cTn id="51" dur="indefinite"/>
                                        <p:tgtEl>
                                          <p:spTgt spid="210"/>
                                        </p:tgtEl>
                                        <p:attrNameLst>
                                          <p:attrName>style.opacity</p:attrName>
                                        </p:attrNameLst>
                                      </p:cBhvr>
                                      <p:to>
                                        <p:strVal val="0.25"/>
                                      </p:to>
                                    </p:set>
                                    <p:animEffect filter="image" prLst="opacity: 0.25">
                                      <p:cBhvr rctx="IE">
                                        <p:cTn id="52" dur="indefinite"/>
                                        <p:tgtEl>
                                          <p:spTgt spid="210"/>
                                        </p:tgtEl>
                                      </p:cBhvr>
                                    </p:animEffect>
                                  </p:childTnLst>
                                </p:cTn>
                              </p:par>
                              <p:par>
                                <p:cTn id="53" presetID="9" presetClass="emph" presetSubtype="0" grpId="0" nodeType="withEffect">
                                  <p:stCondLst>
                                    <p:cond delay="0"/>
                                  </p:stCondLst>
                                  <p:childTnLst>
                                    <p:set>
                                      <p:cBhvr>
                                        <p:cTn id="54" dur="indefinite"/>
                                        <p:tgtEl>
                                          <p:spTgt spid="211"/>
                                        </p:tgtEl>
                                        <p:attrNameLst>
                                          <p:attrName>style.opacity</p:attrName>
                                        </p:attrNameLst>
                                      </p:cBhvr>
                                      <p:to>
                                        <p:strVal val="0.25"/>
                                      </p:to>
                                    </p:set>
                                    <p:animEffect filter="image" prLst="opacity: 0.25">
                                      <p:cBhvr rctx="IE">
                                        <p:cTn id="55" dur="indefinite"/>
                                        <p:tgtEl>
                                          <p:spTgt spid="211"/>
                                        </p:tgtEl>
                                      </p:cBhvr>
                                    </p:animEffect>
                                  </p:childTnLst>
                                </p:cTn>
                              </p:par>
                              <p:par>
                                <p:cTn id="56" presetID="9" presetClass="emph" presetSubtype="0" grpId="0" nodeType="withEffect">
                                  <p:stCondLst>
                                    <p:cond delay="0"/>
                                  </p:stCondLst>
                                  <p:childTnLst>
                                    <p:set>
                                      <p:cBhvr>
                                        <p:cTn id="57" dur="indefinite"/>
                                        <p:tgtEl>
                                          <p:spTgt spid="212"/>
                                        </p:tgtEl>
                                        <p:attrNameLst>
                                          <p:attrName>style.opacity</p:attrName>
                                        </p:attrNameLst>
                                      </p:cBhvr>
                                      <p:to>
                                        <p:strVal val="0.25"/>
                                      </p:to>
                                    </p:set>
                                    <p:animEffect filter="image" prLst="opacity: 0.25">
                                      <p:cBhvr rctx="IE">
                                        <p:cTn id="58" dur="indefinite"/>
                                        <p:tgtEl>
                                          <p:spTgt spid="212"/>
                                        </p:tgtEl>
                                      </p:cBhvr>
                                    </p:animEffect>
                                  </p:childTnLst>
                                </p:cTn>
                              </p:par>
                              <p:par>
                                <p:cTn id="59" presetID="9" presetClass="emph" presetSubtype="0" grpId="0" nodeType="withEffect">
                                  <p:stCondLst>
                                    <p:cond delay="0"/>
                                  </p:stCondLst>
                                  <p:childTnLst>
                                    <p:set>
                                      <p:cBhvr>
                                        <p:cTn id="60" dur="indefinite"/>
                                        <p:tgtEl>
                                          <p:spTgt spid="213"/>
                                        </p:tgtEl>
                                        <p:attrNameLst>
                                          <p:attrName>style.opacity</p:attrName>
                                        </p:attrNameLst>
                                      </p:cBhvr>
                                      <p:to>
                                        <p:strVal val="0.25"/>
                                      </p:to>
                                    </p:set>
                                    <p:animEffect filter="image" prLst="opacity: 0.25">
                                      <p:cBhvr rctx="IE">
                                        <p:cTn id="61" dur="indefinite"/>
                                        <p:tgtEl>
                                          <p:spTgt spid="213"/>
                                        </p:tgtEl>
                                      </p:cBhvr>
                                    </p:animEffect>
                                  </p:childTnLst>
                                </p:cTn>
                              </p:par>
                              <p:par>
                                <p:cTn id="62" presetID="9" presetClass="emph" presetSubtype="0" grpId="0" nodeType="withEffect">
                                  <p:stCondLst>
                                    <p:cond delay="0"/>
                                  </p:stCondLst>
                                  <p:childTnLst>
                                    <p:set>
                                      <p:cBhvr>
                                        <p:cTn id="63" dur="indefinite"/>
                                        <p:tgtEl>
                                          <p:spTgt spid="215"/>
                                        </p:tgtEl>
                                        <p:attrNameLst>
                                          <p:attrName>style.opacity</p:attrName>
                                        </p:attrNameLst>
                                      </p:cBhvr>
                                      <p:to>
                                        <p:strVal val="0.25"/>
                                      </p:to>
                                    </p:set>
                                    <p:animEffect filter="image" prLst="opacity: 0.25">
                                      <p:cBhvr rctx="IE">
                                        <p:cTn id="64" dur="indefinite"/>
                                        <p:tgtEl>
                                          <p:spTgt spid="215"/>
                                        </p:tgtEl>
                                      </p:cBhvr>
                                    </p:animEffect>
                                  </p:childTnLst>
                                </p:cTn>
                              </p:par>
                              <p:par>
                                <p:cTn id="65" presetID="9" presetClass="emph" presetSubtype="0" grpId="0" nodeType="withEffect">
                                  <p:stCondLst>
                                    <p:cond delay="0"/>
                                  </p:stCondLst>
                                  <p:childTnLst>
                                    <p:set>
                                      <p:cBhvr>
                                        <p:cTn id="66" dur="indefinite"/>
                                        <p:tgtEl>
                                          <p:spTgt spid="216"/>
                                        </p:tgtEl>
                                        <p:attrNameLst>
                                          <p:attrName>style.opacity</p:attrName>
                                        </p:attrNameLst>
                                      </p:cBhvr>
                                      <p:to>
                                        <p:strVal val="0.25"/>
                                      </p:to>
                                    </p:set>
                                    <p:animEffect filter="image" prLst="opacity: 0.25">
                                      <p:cBhvr rctx="IE">
                                        <p:cTn id="67" dur="indefinite"/>
                                        <p:tgtEl>
                                          <p:spTgt spid="216"/>
                                        </p:tgtEl>
                                      </p:cBhvr>
                                    </p:animEffect>
                                  </p:childTnLst>
                                </p:cTn>
                              </p:par>
                              <p:par>
                                <p:cTn id="68" presetID="9" presetClass="emph" presetSubtype="0" grpId="0" nodeType="withEffect">
                                  <p:stCondLst>
                                    <p:cond delay="0"/>
                                  </p:stCondLst>
                                  <p:childTnLst>
                                    <p:set>
                                      <p:cBhvr>
                                        <p:cTn id="69" dur="indefinite"/>
                                        <p:tgtEl>
                                          <p:spTgt spid="217"/>
                                        </p:tgtEl>
                                        <p:attrNameLst>
                                          <p:attrName>style.opacity</p:attrName>
                                        </p:attrNameLst>
                                      </p:cBhvr>
                                      <p:to>
                                        <p:strVal val="0.25"/>
                                      </p:to>
                                    </p:set>
                                    <p:animEffect filter="image" prLst="opacity: 0.25">
                                      <p:cBhvr rctx="IE">
                                        <p:cTn id="70" dur="indefinite"/>
                                        <p:tgtEl>
                                          <p:spTgt spid="217"/>
                                        </p:tgtEl>
                                      </p:cBhvr>
                                    </p:animEffect>
                                  </p:childTnLst>
                                </p:cTn>
                              </p:par>
                              <p:par>
                                <p:cTn id="71" presetID="9" presetClass="emph" presetSubtype="0" grpId="0" nodeType="withEffect">
                                  <p:stCondLst>
                                    <p:cond delay="0"/>
                                  </p:stCondLst>
                                  <p:childTnLst>
                                    <p:set>
                                      <p:cBhvr>
                                        <p:cTn id="72" dur="indefinite"/>
                                        <p:tgtEl>
                                          <p:spTgt spid="218"/>
                                        </p:tgtEl>
                                        <p:attrNameLst>
                                          <p:attrName>style.opacity</p:attrName>
                                        </p:attrNameLst>
                                      </p:cBhvr>
                                      <p:to>
                                        <p:strVal val="0.25"/>
                                      </p:to>
                                    </p:set>
                                    <p:animEffect filter="image" prLst="opacity: 0.25">
                                      <p:cBhvr rctx="IE">
                                        <p:cTn id="73" dur="indefinite"/>
                                        <p:tgtEl>
                                          <p:spTgt spid="218"/>
                                        </p:tgtEl>
                                      </p:cBhvr>
                                    </p:animEffect>
                                  </p:childTnLst>
                                </p:cTn>
                              </p:par>
                              <p:par>
                                <p:cTn id="74" presetID="9" presetClass="emph" presetSubtype="0" grpId="0" nodeType="withEffect">
                                  <p:stCondLst>
                                    <p:cond delay="0"/>
                                  </p:stCondLst>
                                  <p:childTnLst>
                                    <p:set>
                                      <p:cBhvr>
                                        <p:cTn id="75" dur="indefinite"/>
                                        <p:tgtEl>
                                          <p:spTgt spid="224"/>
                                        </p:tgtEl>
                                        <p:attrNameLst>
                                          <p:attrName>style.opacity</p:attrName>
                                        </p:attrNameLst>
                                      </p:cBhvr>
                                      <p:to>
                                        <p:strVal val="0.25"/>
                                      </p:to>
                                    </p:set>
                                    <p:animEffect filter="image" prLst="opacity: 0.25">
                                      <p:cBhvr rctx="IE">
                                        <p:cTn id="76" dur="indefinite"/>
                                        <p:tgtEl>
                                          <p:spTgt spid="224"/>
                                        </p:tgtEl>
                                      </p:cBhvr>
                                    </p:animEffect>
                                  </p:childTnLst>
                                </p:cTn>
                              </p:par>
                              <p:par>
                                <p:cTn id="77" presetID="9" presetClass="emph" presetSubtype="0" grpId="0" nodeType="withEffect">
                                  <p:stCondLst>
                                    <p:cond delay="0"/>
                                  </p:stCondLst>
                                  <p:childTnLst>
                                    <p:set>
                                      <p:cBhvr>
                                        <p:cTn id="78" dur="indefinite"/>
                                        <p:tgtEl>
                                          <p:spTgt spid="225"/>
                                        </p:tgtEl>
                                        <p:attrNameLst>
                                          <p:attrName>style.opacity</p:attrName>
                                        </p:attrNameLst>
                                      </p:cBhvr>
                                      <p:to>
                                        <p:strVal val="0.25"/>
                                      </p:to>
                                    </p:set>
                                    <p:animEffect filter="image" prLst="opacity: 0.25">
                                      <p:cBhvr rctx="IE">
                                        <p:cTn id="79" dur="indefinite"/>
                                        <p:tgtEl>
                                          <p:spTgt spid="225"/>
                                        </p:tgtEl>
                                      </p:cBhvr>
                                    </p:animEffect>
                                  </p:childTnLst>
                                </p:cTn>
                              </p:par>
                              <p:par>
                                <p:cTn id="80" presetID="9" presetClass="emph" presetSubtype="0" grpId="0" nodeType="withEffect">
                                  <p:stCondLst>
                                    <p:cond delay="0"/>
                                  </p:stCondLst>
                                  <p:childTnLst>
                                    <p:set>
                                      <p:cBhvr>
                                        <p:cTn id="81" dur="indefinite"/>
                                        <p:tgtEl>
                                          <p:spTgt spid="226"/>
                                        </p:tgtEl>
                                        <p:attrNameLst>
                                          <p:attrName>style.opacity</p:attrName>
                                        </p:attrNameLst>
                                      </p:cBhvr>
                                      <p:to>
                                        <p:strVal val="0.25"/>
                                      </p:to>
                                    </p:set>
                                    <p:animEffect filter="image" prLst="opacity: 0.25">
                                      <p:cBhvr rctx="IE">
                                        <p:cTn id="82" dur="indefinite"/>
                                        <p:tgtEl>
                                          <p:spTgt spid="226"/>
                                        </p:tgtEl>
                                      </p:cBhvr>
                                    </p:animEffect>
                                  </p:childTnLst>
                                </p:cTn>
                              </p:par>
                              <p:par>
                                <p:cTn id="83" presetID="9" presetClass="emph" presetSubtype="0" grpId="0" nodeType="withEffect">
                                  <p:stCondLst>
                                    <p:cond delay="0"/>
                                  </p:stCondLst>
                                  <p:childTnLst>
                                    <p:set>
                                      <p:cBhvr>
                                        <p:cTn id="84" dur="indefinite"/>
                                        <p:tgtEl>
                                          <p:spTgt spid="227"/>
                                        </p:tgtEl>
                                        <p:attrNameLst>
                                          <p:attrName>style.opacity</p:attrName>
                                        </p:attrNameLst>
                                      </p:cBhvr>
                                      <p:to>
                                        <p:strVal val="0.25"/>
                                      </p:to>
                                    </p:set>
                                    <p:animEffect filter="image" prLst="opacity: 0.25">
                                      <p:cBhvr rctx="IE">
                                        <p:cTn id="85" dur="indefinite"/>
                                        <p:tgtEl>
                                          <p:spTgt spid="227"/>
                                        </p:tgtEl>
                                      </p:cBhvr>
                                    </p:animEffect>
                                  </p:childTnLst>
                                </p:cTn>
                              </p:par>
                              <p:par>
                                <p:cTn id="86" presetID="9" presetClass="emph" presetSubtype="0" nodeType="withEffect">
                                  <p:stCondLst>
                                    <p:cond delay="0"/>
                                  </p:stCondLst>
                                  <p:childTnLst>
                                    <p:set>
                                      <p:cBhvr>
                                        <p:cTn id="87" dur="indefinite"/>
                                        <p:tgtEl>
                                          <p:spTgt spid="234"/>
                                        </p:tgtEl>
                                        <p:attrNameLst>
                                          <p:attrName>style.opacity</p:attrName>
                                        </p:attrNameLst>
                                      </p:cBhvr>
                                      <p:to>
                                        <p:strVal val="0.25"/>
                                      </p:to>
                                    </p:set>
                                    <p:animEffect filter="image" prLst="opacity: 0.25">
                                      <p:cBhvr rctx="IE">
                                        <p:cTn id="88" dur="indefinite"/>
                                        <p:tgtEl>
                                          <p:spTgt spid="234"/>
                                        </p:tgtEl>
                                      </p:cBhvr>
                                    </p:animEffect>
                                  </p:childTnLst>
                                </p:cTn>
                              </p:par>
                              <p:par>
                                <p:cTn id="89" presetID="9" presetClass="emph" presetSubtype="0" nodeType="withEffect">
                                  <p:stCondLst>
                                    <p:cond delay="0"/>
                                  </p:stCondLst>
                                  <p:childTnLst>
                                    <p:set>
                                      <p:cBhvr>
                                        <p:cTn id="90" dur="indefinite"/>
                                        <p:tgtEl>
                                          <p:spTgt spid="235"/>
                                        </p:tgtEl>
                                        <p:attrNameLst>
                                          <p:attrName>style.opacity</p:attrName>
                                        </p:attrNameLst>
                                      </p:cBhvr>
                                      <p:to>
                                        <p:strVal val="0.25"/>
                                      </p:to>
                                    </p:set>
                                    <p:animEffect filter="image" prLst="opacity: 0.25">
                                      <p:cBhvr rctx="IE">
                                        <p:cTn id="91" dur="indefinite"/>
                                        <p:tgtEl>
                                          <p:spTgt spid="235"/>
                                        </p:tgtEl>
                                      </p:cBhvr>
                                    </p:animEffect>
                                  </p:childTnLst>
                                </p:cTn>
                              </p:par>
                              <p:par>
                                <p:cTn id="92" presetID="9" presetClass="emph" presetSubtype="0" nodeType="withEffect">
                                  <p:stCondLst>
                                    <p:cond delay="0"/>
                                  </p:stCondLst>
                                  <p:childTnLst>
                                    <p:set>
                                      <p:cBhvr>
                                        <p:cTn id="93" dur="indefinite"/>
                                        <p:tgtEl>
                                          <p:spTgt spid="236"/>
                                        </p:tgtEl>
                                        <p:attrNameLst>
                                          <p:attrName>style.opacity</p:attrName>
                                        </p:attrNameLst>
                                      </p:cBhvr>
                                      <p:to>
                                        <p:strVal val="0.25"/>
                                      </p:to>
                                    </p:set>
                                    <p:animEffect filter="image" prLst="opacity: 0.25">
                                      <p:cBhvr rctx="IE">
                                        <p:cTn id="94" dur="indefinite"/>
                                        <p:tgtEl>
                                          <p:spTgt spid="23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41"/>
                                        </p:tgtEl>
                                        <p:attrNameLst>
                                          <p:attrName>style.visibility</p:attrName>
                                        </p:attrNameLst>
                                      </p:cBhvr>
                                      <p:to>
                                        <p:strVal val="visible"/>
                                      </p:to>
                                    </p:set>
                                    <p:animEffect transition="in" filter="fade">
                                      <p:cBhvr>
                                        <p:cTn id="99" dur="500"/>
                                        <p:tgtEl>
                                          <p:spTgt spid="241"/>
                                        </p:tgtEl>
                                      </p:cBhvr>
                                    </p:animEffect>
                                  </p:childTnLst>
                                </p:cTn>
                              </p:par>
                              <p:par>
                                <p:cTn id="100" presetID="9" presetClass="emph" presetSubtype="0" nodeType="withEffect">
                                  <p:stCondLst>
                                    <p:cond delay="0"/>
                                  </p:stCondLst>
                                  <p:childTnLst>
                                    <p:set>
                                      <p:cBhvr>
                                        <p:cTn id="101" dur="indefinite"/>
                                        <p:tgtEl>
                                          <p:spTgt spid="238"/>
                                        </p:tgtEl>
                                        <p:attrNameLst>
                                          <p:attrName>style.opacity</p:attrName>
                                        </p:attrNameLst>
                                      </p:cBhvr>
                                      <p:to>
                                        <p:strVal val="1"/>
                                      </p:to>
                                    </p:set>
                                    <p:animEffect filter="image" prLst="opacity: 1">
                                      <p:cBhvr rctx="IE">
                                        <p:cTn id="102" dur="indefinite"/>
                                        <p:tgtEl>
                                          <p:spTgt spid="238"/>
                                        </p:tgtEl>
                                      </p:cBhvr>
                                    </p:animEffect>
                                  </p:childTnLst>
                                </p:cTn>
                              </p:par>
                              <p:par>
                                <p:cTn id="103" presetID="9" presetClass="emph" presetSubtype="0" grpId="1" nodeType="withEffect">
                                  <p:stCondLst>
                                    <p:cond delay="0"/>
                                  </p:stCondLst>
                                  <p:childTnLst>
                                    <p:set>
                                      <p:cBhvr>
                                        <p:cTn id="104" dur="indefinite"/>
                                        <p:tgtEl>
                                          <p:spTgt spid="2"/>
                                        </p:tgtEl>
                                        <p:attrNameLst>
                                          <p:attrName>style.opacity</p:attrName>
                                        </p:attrNameLst>
                                      </p:cBhvr>
                                      <p:to>
                                        <p:strVal val="1"/>
                                      </p:to>
                                    </p:set>
                                    <p:animEffect filter="image" prLst="opacity: 1">
                                      <p:cBhvr rctx="IE">
                                        <p:cTn id="105" dur="indefinite"/>
                                        <p:tgtEl>
                                          <p:spTgt spid="2"/>
                                        </p:tgtEl>
                                      </p:cBhvr>
                                    </p:animEffect>
                                  </p:childTnLst>
                                </p:cTn>
                              </p:par>
                              <p:par>
                                <p:cTn id="106" presetID="9" presetClass="emph" presetSubtype="0" grpId="1" nodeType="withEffect">
                                  <p:stCondLst>
                                    <p:cond delay="0"/>
                                  </p:stCondLst>
                                  <p:childTnLst>
                                    <p:set>
                                      <p:cBhvr>
                                        <p:cTn id="107" dur="indefinite"/>
                                        <p:tgtEl>
                                          <p:spTgt spid="219"/>
                                        </p:tgtEl>
                                        <p:attrNameLst>
                                          <p:attrName>style.opacity</p:attrName>
                                        </p:attrNameLst>
                                      </p:cBhvr>
                                      <p:to>
                                        <p:strVal val="1"/>
                                      </p:to>
                                    </p:set>
                                    <p:animEffect filter="image" prLst="opacity: 1">
                                      <p:cBhvr rctx="IE">
                                        <p:cTn id="108" dur="indefinite"/>
                                        <p:tgtEl>
                                          <p:spTgt spid="219"/>
                                        </p:tgtEl>
                                      </p:cBhvr>
                                    </p:animEffect>
                                  </p:childTnLst>
                                </p:cTn>
                              </p:par>
                              <p:par>
                                <p:cTn id="109" presetID="9" presetClass="emph" presetSubtype="0" grpId="1" nodeType="withEffect">
                                  <p:stCondLst>
                                    <p:cond delay="0"/>
                                  </p:stCondLst>
                                  <p:childTnLst>
                                    <p:set>
                                      <p:cBhvr>
                                        <p:cTn id="110" dur="indefinite"/>
                                        <p:tgtEl>
                                          <p:spTgt spid="220"/>
                                        </p:tgtEl>
                                        <p:attrNameLst>
                                          <p:attrName>style.opacity</p:attrName>
                                        </p:attrNameLst>
                                      </p:cBhvr>
                                      <p:to>
                                        <p:strVal val="1"/>
                                      </p:to>
                                    </p:set>
                                    <p:animEffect filter="image" prLst="opacity: 1">
                                      <p:cBhvr rctx="IE">
                                        <p:cTn id="111" dur="indefinite"/>
                                        <p:tgtEl>
                                          <p:spTgt spid="220"/>
                                        </p:tgtEl>
                                      </p:cBhvr>
                                    </p:animEffect>
                                  </p:childTnLst>
                                </p:cTn>
                              </p:par>
                              <p:par>
                                <p:cTn id="112" presetID="9" presetClass="emph" presetSubtype="0" grpId="1" nodeType="withEffect">
                                  <p:stCondLst>
                                    <p:cond delay="0"/>
                                  </p:stCondLst>
                                  <p:childTnLst>
                                    <p:set>
                                      <p:cBhvr>
                                        <p:cTn id="113" dur="indefinite"/>
                                        <p:tgtEl>
                                          <p:spTgt spid="221"/>
                                        </p:tgtEl>
                                        <p:attrNameLst>
                                          <p:attrName>style.opacity</p:attrName>
                                        </p:attrNameLst>
                                      </p:cBhvr>
                                      <p:to>
                                        <p:strVal val="1"/>
                                      </p:to>
                                    </p:set>
                                    <p:animEffect filter="image" prLst="opacity: 1">
                                      <p:cBhvr rctx="IE">
                                        <p:cTn id="114" dur="indefinite"/>
                                        <p:tgtEl>
                                          <p:spTgt spid="221"/>
                                        </p:tgtEl>
                                      </p:cBhvr>
                                    </p:animEffect>
                                  </p:childTnLst>
                                </p:cTn>
                              </p:par>
                              <p:par>
                                <p:cTn id="115" presetID="9" presetClass="emph" presetSubtype="0" grpId="1" nodeType="withEffect">
                                  <p:stCondLst>
                                    <p:cond delay="0"/>
                                  </p:stCondLst>
                                  <p:childTnLst>
                                    <p:set>
                                      <p:cBhvr>
                                        <p:cTn id="116" dur="indefinite"/>
                                        <p:tgtEl>
                                          <p:spTgt spid="222"/>
                                        </p:tgtEl>
                                        <p:attrNameLst>
                                          <p:attrName>style.opacity</p:attrName>
                                        </p:attrNameLst>
                                      </p:cBhvr>
                                      <p:to>
                                        <p:strVal val="1"/>
                                      </p:to>
                                    </p:set>
                                    <p:animEffect filter="image" prLst="opacity: 1">
                                      <p:cBhvr rctx="IE">
                                        <p:cTn id="117" dur="indefinite"/>
                                        <p:tgtEl>
                                          <p:spTgt spid="222"/>
                                        </p:tgtEl>
                                      </p:cBhvr>
                                    </p:animEffect>
                                  </p:childTnLst>
                                </p:cTn>
                              </p:par>
                              <p:par>
                                <p:cTn id="118" presetID="9" presetClass="emph" presetSubtype="0" grpId="1" nodeType="withEffect">
                                  <p:stCondLst>
                                    <p:cond delay="0"/>
                                  </p:stCondLst>
                                  <p:childTnLst>
                                    <p:set>
                                      <p:cBhvr>
                                        <p:cTn id="119" dur="indefinite"/>
                                        <p:tgtEl>
                                          <p:spTgt spid="223"/>
                                        </p:tgtEl>
                                        <p:attrNameLst>
                                          <p:attrName>style.opacity</p:attrName>
                                        </p:attrNameLst>
                                      </p:cBhvr>
                                      <p:to>
                                        <p:strVal val="1"/>
                                      </p:to>
                                    </p:set>
                                    <p:animEffect filter="image" prLst="opacity: 1">
                                      <p:cBhvr rctx="IE">
                                        <p:cTn id="120" dur="indefinite"/>
                                        <p:tgtEl>
                                          <p:spTgt spid="223"/>
                                        </p:tgtEl>
                                      </p:cBhvr>
                                    </p:animEffect>
                                  </p:childTnLst>
                                </p:cTn>
                              </p:par>
                              <p:par>
                                <p:cTn id="121" presetID="10" presetClass="entr" presetSubtype="0" fill="hold" nodeType="withEffect">
                                  <p:stCondLst>
                                    <p:cond delay="0"/>
                                  </p:stCondLst>
                                  <p:childTnLst>
                                    <p:set>
                                      <p:cBhvr>
                                        <p:cTn id="122" dur="1" fill="hold">
                                          <p:stCondLst>
                                            <p:cond delay="0"/>
                                          </p:stCondLst>
                                        </p:cTn>
                                        <p:tgtEl>
                                          <p:spTgt spid="4">
                                            <p:txEl>
                                              <p:pRg st="7" end="7"/>
                                            </p:txEl>
                                          </p:spTgt>
                                        </p:tgtEl>
                                        <p:attrNameLst>
                                          <p:attrName>style.visibility</p:attrName>
                                        </p:attrNameLst>
                                      </p:cBhvr>
                                      <p:to>
                                        <p:strVal val="visible"/>
                                      </p:to>
                                    </p:set>
                                    <p:animEffect transition="in" filter="fade">
                                      <p:cBhvr>
                                        <p:cTn id="123" dur="500"/>
                                        <p:tgtEl>
                                          <p:spTgt spid="4">
                                            <p:txEl>
                                              <p:pRg st="7" end="7"/>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mph" presetSubtype="0" grpId="1" nodeType="clickEffect">
                                  <p:stCondLst>
                                    <p:cond delay="0"/>
                                  </p:stCondLst>
                                  <p:childTnLst>
                                    <p:set>
                                      <p:cBhvr>
                                        <p:cTn id="127" dur="indefinite"/>
                                        <p:tgtEl>
                                          <p:spTgt spid="207"/>
                                        </p:tgtEl>
                                        <p:attrNameLst>
                                          <p:attrName>style.opacity</p:attrName>
                                        </p:attrNameLst>
                                      </p:cBhvr>
                                      <p:to>
                                        <p:strVal val="1"/>
                                      </p:to>
                                    </p:set>
                                    <p:animEffect filter="image" prLst="opacity: 1">
                                      <p:cBhvr rctx="IE">
                                        <p:cTn id="128" dur="indefinite"/>
                                        <p:tgtEl>
                                          <p:spTgt spid="207"/>
                                        </p:tgtEl>
                                      </p:cBhvr>
                                    </p:animEffect>
                                  </p:childTnLst>
                                </p:cTn>
                              </p:par>
                              <p:par>
                                <p:cTn id="129" presetID="9" presetClass="emph" presetSubtype="0" grpId="1" nodeType="withEffect">
                                  <p:stCondLst>
                                    <p:cond delay="0"/>
                                  </p:stCondLst>
                                  <p:childTnLst>
                                    <p:set>
                                      <p:cBhvr>
                                        <p:cTn id="130" dur="indefinite"/>
                                        <p:tgtEl>
                                          <p:spTgt spid="37"/>
                                        </p:tgtEl>
                                        <p:attrNameLst>
                                          <p:attrName>style.opacity</p:attrName>
                                        </p:attrNameLst>
                                      </p:cBhvr>
                                      <p:to>
                                        <p:strVal val="1"/>
                                      </p:to>
                                    </p:set>
                                    <p:animEffect filter="image" prLst="opacity: 1">
                                      <p:cBhvr rctx="IE">
                                        <p:cTn id="131" dur="indefinite"/>
                                        <p:tgtEl>
                                          <p:spTgt spid="37"/>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37"/>
                                        </p:tgtEl>
                                        <p:attrNameLst>
                                          <p:attrName>style.visibility</p:attrName>
                                        </p:attrNameLst>
                                      </p:cBhvr>
                                      <p:to>
                                        <p:strVal val="visible"/>
                                      </p:to>
                                    </p:set>
                                    <p:animEffect transition="in" filter="fade">
                                      <p:cBhvr>
                                        <p:cTn id="134" dur="500"/>
                                        <p:tgtEl>
                                          <p:spTgt spid="237"/>
                                        </p:tgtEl>
                                      </p:cBhvr>
                                    </p:animEffect>
                                  </p:childTnLst>
                                </p:cTn>
                              </p:par>
                              <p:par>
                                <p:cTn id="135" presetID="9" presetClass="emph" presetSubtype="0" grpId="1" nodeType="withEffect">
                                  <p:stCondLst>
                                    <p:cond delay="0"/>
                                  </p:stCondLst>
                                  <p:childTnLst>
                                    <p:set>
                                      <p:cBhvr>
                                        <p:cTn id="136" dur="indefinite"/>
                                        <p:tgtEl>
                                          <p:spTgt spid="210"/>
                                        </p:tgtEl>
                                        <p:attrNameLst>
                                          <p:attrName>style.opacity</p:attrName>
                                        </p:attrNameLst>
                                      </p:cBhvr>
                                      <p:to>
                                        <p:strVal val="1"/>
                                      </p:to>
                                    </p:set>
                                    <p:animEffect filter="image" prLst="opacity: 1">
                                      <p:cBhvr rctx="IE">
                                        <p:cTn id="137" dur="indefinite"/>
                                        <p:tgtEl>
                                          <p:spTgt spid="210"/>
                                        </p:tgtEl>
                                      </p:cBhvr>
                                    </p:animEffect>
                                  </p:childTnLst>
                                </p:cTn>
                              </p:par>
                              <p:par>
                                <p:cTn id="138" presetID="9" presetClass="emph" presetSubtype="0" grpId="1" nodeType="withEffect">
                                  <p:stCondLst>
                                    <p:cond delay="0"/>
                                  </p:stCondLst>
                                  <p:childTnLst>
                                    <p:set>
                                      <p:cBhvr>
                                        <p:cTn id="139" dur="indefinite"/>
                                        <p:tgtEl>
                                          <p:spTgt spid="213"/>
                                        </p:tgtEl>
                                        <p:attrNameLst>
                                          <p:attrName>style.opacity</p:attrName>
                                        </p:attrNameLst>
                                      </p:cBhvr>
                                      <p:to>
                                        <p:strVal val="1"/>
                                      </p:to>
                                    </p:set>
                                    <p:animEffect filter="image" prLst="opacity: 1">
                                      <p:cBhvr rctx="IE">
                                        <p:cTn id="140" dur="indefinite"/>
                                        <p:tgtEl>
                                          <p:spTgt spid="213"/>
                                        </p:tgtEl>
                                      </p:cBhvr>
                                    </p:animEffect>
                                  </p:childTnLst>
                                </p:cTn>
                              </p:par>
                              <p:par>
                                <p:cTn id="141" presetID="9" presetClass="emph" presetSubtype="0" grpId="1" nodeType="withEffect">
                                  <p:stCondLst>
                                    <p:cond delay="0"/>
                                  </p:stCondLst>
                                  <p:childTnLst>
                                    <p:set>
                                      <p:cBhvr>
                                        <p:cTn id="142" dur="indefinite"/>
                                        <p:tgtEl>
                                          <p:spTgt spid="215"/>
                                        </p:tgtEl>
                                        <p:attrNameLst>
                                          <p:attrName>style.opacity</p:attrName>
                                        </p:attrNameLst>
                                      </p:cBhvr>
                                      <p:to>
                                        <p:strVal val="1"/>
                                      </p:to>
                                    </p:set>
                                    <p:animEffect filter="image" prLst="opacity: 1">
                                      <p:cBhvr rctx="IE">
                                        <p:cTn id="143" dur="indefinite"/>
                                        <p:tgtEl>
                                          <p:spTgt spid="215"/>
                                        </p:tgtEl>
                                      </p:cBhvr>
                                    </p:animEffect>
                                  </p:childTnLst>
                                </p:cTn>
                              </p:par>
                              <p:par>
                                <p:cTn id="144" presetID="9" presetClass="emph" presetSubtype="0" grpId="1" nodeType="withEffect">
                                  <p:stCondLst>
                                    <p:cond delay="0"/>
                                  </p:stCondLst>
                                  <p:childTnLst>
                                    <p:set>
                                      <p:cBhvr>
                                        <p:cTn id="145" dur="indefinite"/>
                                        <p:tgtEl>
                                          <p:spTgt spid="216"/>
                                        </p:tgtEl>
                                        <p:attrNameLst>
                                          <p:attrName>style.opacity</p:attrName>
                                        </p:attrNameLst>
                                      </p:cBhvr>
                                      <p:to>
                                        <p:strVal val="1"/>
                                      </p:to>
                                    </p:set>
                                    <p:animEffect filter="image" prLst="opacity: 1">
                                      <p:cBhvr rctx="IE">
                                        <p:cTn id="146" dur="indefinite"/>
                                        <p:tgtEl>
                                          <p:spTgt spid="216"/>
                                        </p:tgtEl>
                                      </p:cBhvr>
                                    </p:animEffect>
                                  </p:childTnLst>
                                </p:cTn>
                              </p:par>
                              <p:par>
                                <p:cTn id="147" presetID="9" presetClass="emph" presetSubtype="0" grpId="1" nodeType="withEffect">
                                  <p:stCondLst>
                                    <p:cond delay="0"/>
                                  </p:stCondLst>
                                  <p:childTnLst>
                                    <p:set>
                                      <p:cBhvr>
                                        <p:cTn id="148" dur="indefinite"/>
                                        <p:tgtEl>
                                          <p:spTgt spid="224"/>
                                        </p:tgtEl>
                                        <p:attrNameLst>
                                          <p:attrName>style.opacity</p:attrName>
                                        </p:attrNameLst>
                                      </p:cBhvr>
                                      <p:to>
                                        <p:strVal val="1"/>
                                      </p:to>
                                    </p:set>
                                    <p:animEffect filter="image" prLst="opacity: 1">
                                      <p:cBhvr rctx="IE">
                                        <p:cTn id="149" dur="indefinite"/>
                                        <p:tgtEl>
                                          <p:spTgt spid="224"/>
                                        </p:tgtEl>
                                      </p:cBhvr>
                                    </p:animEffect>
                                  </p:childTnLst>
                                </p:cTn>
                              </p:par>
                              <p:par>
                                <p:cTn id="150" presetID="9" presetClass="emph" presetSubtype="0" nodeType="withEffect">
                                  <p:stCondLst>
                                    <p:cond delay="0"/>
                                  </p:stCondLst>
                                  <p:childTnLst>
                                    <p:set>
                                      <p:cBhvr>
                                        <p:cTn id="151" dur="indefinite"/>
                                        <p:tgtEl>
                                          <p:spTgt spid="234"/>
                                        </p:tgtEl>
                                        <p:attrNameLst>
                                          <p:attrName>style.opacity</p:attrName>
                                        </p:attrNameLst>
                                      </p:cBhvr>
                                      <p:to>
                                        <p:strVal val="1"/>
                                      </p:to>
                                    </p:set>
                                    <p:animEffect filter="image" prLst="opacity: 1">
                                      <p:cBhvr rctx="IE">
                                        <p:cTn id="152" dur="indefinite"/>
                                        <p:tgtEl>
                                          <p:spTgt spid="234"/>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mph" presetSubtype="0" grpId="1" nodeType="clickEffect">
                                  <p:stCondLst>
                                    <p:cond delay="0"/>
                                  </p:stCondLst>
                                  <p:childTnLst>
                                    <p:set>
                                      <p:cBhvr>
                                        <p:cTn id="156" dur="indefinite"/>
                                        <p:tgtEl>
                                          <p:spTgt spid="206"/>
                                        </p:tgtEl>
                                        <p:attrNameLst>
                                          <p:attrName>style.opacity</p:attrName>
                                        </p:attrNameLst>
                                      </p:cBhvr>
                                      <p:to>
                                        <p:strVal val="1"/>
                                      </p:to>
                                    </p:set>
                                    <p:animEffect filter="image" prLst="opacity: 1">
                                      <p:cBhvr rctx="IE">
                                        <p:cTn id="157" dur="indefinite"/>
                                        <p:tgtEl>
                                          <p:spTgt spid="206"/>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42"/>
                                        </p:tgtEl>
                                        <p:attrNameLst>
                                          <p:attrName>style.visibility</p:attrName>
                                        </p:attrNameLst>
                                      </p:cBhvr>
                                      <p:to>
                                        <p:strVal val="visible"/>
                                      </p:to>
                                    </p:set>
                                    <p:animEffect transition="in" filter="fade">
                                      <p:cBhvr>
                                        <p:cTn id="160" dur="500"/>
                                        <p:tgtEl>
                                          <p:spTgt spid="242"/>
                                        </p:tgtEl>
                                      </p:cBhvr>
                                    </p:animEffect>
                                  </p:childTnLst>
                                </p:cTn>
                              </p:par>
                              <p:par>
                                <p:cTn id="161" presetID="9" presetClass="emph" presetSubtype="0" grpId="1" nodeType="withEffect">
                                  <p:stCondLst>
                                    <p:cond delay="0"/>
                                  </p:stCondLst>
                                  <p:childTnLst>
                                    <p:set>
                                      <p:cBhvr>
                                        <p:cTn id="162" dur="indefinite"/>
                                        <p:tgtEl>
                                          <p:spTgt spid="38"/>
                                        </p:tgtEl>
                                        <p:attrNameLst>
                                          <p:attrName>style.opacity</p:attrName>
                                        </p:attrNameLst>
                                      </p:cBhvr>
                                      <p:to>
                                        <p:strVal val="1"/>
                                      </p:to>
                                    </p:set>
                                    <p:animEffect filter="image" prLst="opacity: 1">
                                      <p:cBhvr rctx="IE">
                                        <p:cTn id="163" dur="indefinite"/>
                                        <p:tgtEl>
                                          <p:spTgt spid="38"/>
                                        </p:tgtEl>
                                      </p:cBhvr>
                                    </p:animEffect>
                                  </p:childTnLst>
                                </p:cTn>
                              </p:par>
                              <p:par>
                                <p:cTn id="164" presetID="9" presetClass="emph" presetSubtype="0" grpId="1" nodeType="withEffect">
                                  <p:stCondLst>
                                    <p:cond delay="0"/>
                                  </p:stCondLst>
                                  <p:childTnLst>
                                    <p:set>
                                      <p:cBhvr>
                                        <p:cTn id="165" dur="indefinite"/>
                                        <p:tgtEl>
                                          <p:spTgt spid="208"/>
                                        </p:tgtEl>
                                        <p:attrNameLst>
                                          <p:attrName>style.opacity</p:attrName>
                                        </p:attrNameLst>
                                      </p:cBhvr>
                                      <p:to>
                                        <p:strVal val="1"/>
                                      </p:to>
                                    </p:set>
                                    <p:animEffect filter="image" prLst="opacity: 1">
                                      <p:cBhvr rctx="IE">
                                        <p:cTn id="166" dur="indefinite"/>
                                        <p:tgtEl>
                                          <p:spTgt spid="208"/>
                                        </p:tgtEl>
                                      </p:cBhvr>
                                    </p:animEffect>
                                  </p:childTnLst>
                                </p:cTn>
                              </p:par>
                              <p:par>
                                <p:cTn id="167" presetID="9" presetClass="emph" presetSubtype="0" grpId="1" nodeType="withEffect">
                                  <p:stCondLst>
                                    <p:cond delay="0"/>
                                  </p:stCondLst>
                                  <p:childTnLst>
                                    <p:set>
                                      <p:cBhvr>
                                        <p:cTn id="168" dur="indefinite"/>
                                        <p:tgtEl>
                                          <p:spTgt spid="211"/>
                                        </p:tgtEl>
                                        <p:attrNameLst>
                                          <p:attrName>style.opacity</p:attrName>
                                        </p:attrNameLst>
                                      </p:cBhvr>
                                      <p:to>
                                        <p:strVal val="1"/>
                                      </p:to>
                                    </p:set>
                                    <p:animEffect filter="image" prLst="opacity: 1">
                                      <p:cBhvr rctx="IE">
                                        <p:cTn id="169" dur="indefinite"/>
                                        <p:tgtEl>
                                          <p:spTgt spid="211"/>
                                        </p:tgtEl>
                                      </p:cBhvr>
                                    </p:animEffect>
                                  </p:childTnLst>
                                </p:cTn>
                              </p:par>
                              <p:par>
                                <p:cTn id="170" presetID="9" presetClass="emph" presetSubtype="0" grpId="1" nodeType="withEffect">
                                  <p:stCondLst>
                                    <p:cond delay="0"/>
                                  </p:stCondLst>
                                  <p:childTnLst>
                                    <p:set>
                                      <p:cBhvr>
                                        <p:cTn id="171" dur="indefinite"/>
                                        <p:tgtEl>
                                          <p:spTgt spid="217"/>
                                        </p:tgtEl>
                                        <p:attrNameLst>
                                          <p:attrName>style.opacity</p:attrName>
                                        </p:attrNameLst>
                                      </p:cBhvr>
                                      <p:to>
                                        <p:strVal val="1"/>
                                      </p:to>
                                    </p:set>
                                    <p:animEffect filter="image" prLst="opacity: 1">
                                      <p:cBhvr rctx="IE">
                                        <p:cTn id="172" dur="indefinite"/>
                                        <p:tgtEl>
                                          <p:spTgt spid="217"/>
                                        </p:tgtEl>
                                      </p:cBhvr>
                                    </p:animEffect>
                                  </p:childTnLst>
                                </p:cTn>
                              </p:par>
                              <p:par>
                                <p:cTn id="173" presetID="9" presetClass="emph" presetSubtype="0" grpId="1" nodeType="withEffect">
                                  <p:stCondLst>
                                    <p:cond delay="0"/>
                                  </p:stCondLst>
                                  <p:childTnLst>
                                    <p:set>
                                      <p:cBhvr>
                                        <p:cTn id="174" dur="indefinite"/>
                                        <p:tgtEl>
                                          <p:spTgt spid="225"/>
                                        </p:tgtEl>
                                        <p:attrNameLst>
                                          <p:attrName>style.opacity</p:attrName>
                                        </p:attrNameLst>
                                      </p:cBhvr>
                                      <p:to>
                                        <p:strVal val="1"/>
                                      </p:to>
                                    </p:set>
                                    <p:animEffect filter="image" prLst="opacity: 1">
                                      <p:cBhvr rctx="IE">
                                        <p:cTn id="175" dur="indefinite"/>
                                        <p:tgtEl>
                                          <p:spTgt spid="225"/>
                                        </p:tgtEl>
                                      </p:cBhvr>
                                    </p:animEffect>
                                  </p:childTnLst>
                                </p:cTn>
                              </p:par>
                              <p:par>
                                <p:cTn id="176" presetID="9" presetClass="emph" presetSubtype="0" grpId="1" nodeType="withEffect">
                                  <p:stCondLst>
                                    <p:cond delay="0"/>
                                  </p:stCondLst>
                                  <p:childTnLst>
                                    <p:set>
                                      <p:cBhvr>
                                        <p:cTn id="177" dur="indefinite"/>
                                        <p:tgtEl>
                                          <p:spTgt spid="226"/>
                                        </p:tgtEl>
                                        <p:attrNameLst>
                                          <p:attrName>style.opacity</p:attrName>
                                        </p:attrNameLst>
                                      </p:cBhvr>
                                      <p:to>
                                        <p:strVal val="1"/>
                                      </p:to>
                                    </p:set>
                                    <p:animEffect filter="image" prLst="opacity: 1">
                                      <p:cBhvr rctx="IE">
                                        <p:cTn id="178" dur="indefinite"/>
                                        <p:tgtEl>
                                          <p:spTgt spid="226"/>
                                        </p:tgtEl>
                                      </p:cBhvr>
                                    </p:animEffect>
                                  </p:childTnLst>
                                </p:cTn>
                              </p:par>
                              <p:par>
                                <p:cTn id="179" presetID="9" presetClass="emph" presetSubtype="0" nodeType="withEffect">
                                  <p:stCondLst>
                                    <p:cond delay="0"/>
                                  </p:stCondLst>
                                  <p:childTnLst>
                                    <p:set>
                                      <p:cBhvr>
                                        <p:cTn id="180" dur="indefinite"/>
                                        <p:tgtEl>
                                          <p:spTgt spid="235"/>
                                        </p:tgtEl>
                                        <p:attrNameLst>
                                          <p:attrName>style.opacity</p:attrName>
                                        </p:attrNameLst>
                                      </p:cBhvr>
                                      <p:to>
                                        <p:strVal val="1"/>
                                      </p:to>
                                    </p:set>
                                    <p:animEffect filter="image" prLst="opacity: 1">
                                      <p:cBhvr rctx="IE">
                                        <p:cTn id="181" dur="indefinite"/>
                                        <p:tgtEl>
                                          <p:spTgt spid="235"/>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mph" presetSubtype="0" grpId="1" nodeType="clickEffect">
                                  <p:stCondLst>
                                    <p:cond delay="0"/>
                                  </p:stCondLst>
                                  <p:childTnLst>
                                    <p:set>
                                      <p:cBhvr>
                                        <p:cTn id="185" dur="indefinite"/>
                                        <p:tgtEl>
                                          <p:spTgt spid="205"/>
                                        </p:tgtEl>
                                        <p:attrNameLst>
                                          <p:attrName>style.opacity</p:attrName>
                                        </p:attrNameLst>
                                      </p:cBhvr>
                                      <p:to>
                                        <p:strVal val="1"/>
                                      </p:to>
                                    </p:set>
                                    <p:animEffect filter="image" prLst="opacity: 1">
                                      <p:cBhvr rctx="IE">
                                        <p:cTn id="186" dur="indefinite"/>
                                        <p:tgtEl>
                                          <p:spTgt spid="205"/>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243"/>
                                        </p:tgtEl>
                                        <p:attrNameLst>
                                          <p:attrName>style.visibility</p:attrName>
                                        </p:attrNameLst>
                                      </p:cBhvr>
                                      <p:to>
                                        <p:strVal val="visible"/>
                                      </p:to>
                                    </p:set>
                                    <p:animEffect transition="in" filter="fade">
                                      <p:cBhvr>
                                        <p:cTn id="189" dur="500"/>
                                        <p:tgtEl>
                                          <p:spTgt spid="243"/>
                                        </p:tgtEl>
                                      </p:cBhvr>
                                    </p:animEffect>
                                  </p:childTnLst>
                                </p:cTn>
                              </p:par>
                              <p:par>
                                <p:cTn id="190" presetID="10" presetClass="entr" presetSubtype="0" fill="hold" nodeType="withEffect">
                                  <p:stCondLst>
                                    <p:cond delay="0"/>
                                  </p:stCondLst>
                                  <p:childTnLst>
                                    <p:set>
                                      <p:cBhvr>
                                        <p:cTn id="191" dur="1" fill="hold">
                                          <p:stCondLst>
                                            <p:cond delay="0"/>
                                          </p:stCondLst>
                                        </p:cTn>
                                        <p:tgtEl>
                                          <p:spTgt spid="4">
                                            <p:txEl>
                                              <p:pRg st="8" end="8"/>
                                            </p:txEl>
                                          </p:spTgt>
                                        </p:tgtEl>
                                        <p:attrNameLst>
                                          <p:attrName>style.visibility</p:attrName>
                                        </p:attrNameLst>
                                      </p:cBhvr>
                                      <p:to>
                                        <p:strVal val="visible"/>
                                      </p:to>
                                    </p:set>
                                    <p:animEffect transition="in" filter="fade">
                                      <p:cBhvr>
                                        <p:cTn id="192" dur="500"/>
                                        <p:tgtEl>
                                          <p:spTgt spid="4">
                                            <p:txEl>
                                              <p:pRg st="8" end="8"/>
                                            </p:txEl>
                                          </p:spTgt>
                                        </p:tgtEl>
                                      </p:cBhvr>
                                    </p:animEffect>
                                  </p:childTnLst>
                                </p:cTn>
                              </p:par>
                              <p:par>
                                <p:cTn id="193" presetID="9" presetClass="emph" presetSubtype="0" grpId="1" nodeType="withEffect">
                                  <p:stCondLst>
                                    <p:cond delay="0"/>
                                  </p:stCondLst>
                                  <p:childTnLst>
                                    <p:set>
                                      <p:cBhvr>
                                        <p:cTn id="194" dur="indefinite"/>
                                        <p:tgtEl>
                                          <p:spTgt spid="209"/>
                                        </p:tgtEl>
                                        <p:attrNameLst>
                                          <p:attrName>style.opacity</p:attrName>
                                        </p:attrNameLst>
                                      </p:cBhvr>
                                      <p:to>
                                        <p:strVal val="1"/>
                                      </p:to>
                                    </p:set>
                                    <p:animEffect filter="image" prLst="opacity: 1">
                                      <p:cBhvr rctx="IE">
                                        <p:cTn id="195" dur="indefinite"/>
                                        <p:tgtEl>
                                          <p:spTgt spid="209"/>
                                        </p:tgtEl>
                                      </p:cBhvr>
                                    </p:animEffect>
                                  </p:childTnLst>
                                </p:cTn>
                              </p:par>
                              <p:par>
                                <p:cTn id="196" presetID="9" presetClass="emph" presetSubtype="0" grpId="1" nodeType="withEffect">
                                  <p:stCondLst>
                                    <p:cond delay="0"/>
                                  </p:stCondLst>
                                  <p:childTnLst>
                                    <p:set>
                                      <p:cBhvr>
                                        <p:cTn id="197" dur="indefinite"/>
                                        <p:tgtEl>
                                          <p:spTgt spid="212"/>
                                        </p:tgtEl>
                                        <p:attrNameLst>
                                          <p:attrName>style.opacity</p:attrName>
                                        </p:attrNameLst>
                                      </p:cBhvr>
                                      <p:to>
                                        <p:strVal val="1"/>
                                      </p:to>
                                    </p:set>
                                    <p:animEffect filter="image" prLst="opacity: 1">
                                      <p:cBhvr rctx="IE">
                                        <p:cTn id="198" dur="indefinite"/>
                                        <p:tgtEl>
                                          <p:spTgt spid="212"/>
                                        </p:tgtEl>
                                      </p:cBhvr>
                                    </p:animEffect>
                                  </p:childTnLst>
                                </p:cTn>
                              </p:par>
                              <p:par>
                                <p:cTn id="199" presetID="9" presetClass="emph" presetSubtype="0" grpId="1" nodeType="withEffect">
                                  <p:stCondLst>
                                    <p:cond delay="0"/>
                                  </p:stCondLst>
                                  <p:childTnLst>
                                    <p:set>
                                      <p:cBhvr>
                                        <p:cTn id="200" dur="indefinite"/>
                                        <p:tgtEl>
                                          <p:spTgt spid="218"/>
                                        </p:tgtEl>
                                        <p:attrNameLst>
                                          <p:attrName>style.opacity</p:attrName>
                                        </p:attrNameLst>
                                      </p:cBhvr>
                                      <p:to>
                                        <p:strVal val="1"/>
                                      </p:to>
                                    </p:set>
                                    <p:animEffect filter="image" prLst="opacity: 1">
                                      <p:cBhvr rctx="IE">
                                        <p:cTn id="201" dur="indefinite"/>
                                        <p:tgtEl>
                                          <p:spTgt spid="218"/>
                                        </p:tgtEl>
                                      </p:cBhvr>
                                    </p:animEffect>
                                  </p:childTnLst>
                                </p:cTn>
                              </p:par>
                              <p:par>
                                <p:cTn id="202" presetID="9" presetClass="emph" presetSubtype="0" grpId="1" nodeType="withEffect">
                                  <p:stCondLst>
                                    <p:cond delay="0"/>
                                  </p:stCondLst>
                                  <p:childTnLst>
                                    <p:set>
                                      <p:cBhvr>
                                        <p:cTn id="203" dur="indefinite"/>
                                        <p:tgtEl>
                                          <p:spTgt spid="227"/>
                                        </p:tgtEl>
                                        <p:attrNameLst>
                                          <p:attrName>style.opacity</p:attrName>
                                        </p:attrNameLst>
                                      </p:cBhvr>
                                      <p:to>
                                        <p:strVal val="1"/>
                                      </p:to>
                                    </p:set>
                                    <p:animEffect filter="image" prLst="opacity: 1">
                                      <p:cBhvr rctx="IE">
                                        <p:cTn id="204" dur="indefinite"/>
                                        <p:tgtEl>
                                          <p:spTgt spid="227"/>
                                        </p:tgtEl>
                                      </p:cBhvr>
                                    </p:animEffect>
                                  </p:childTnLst>
                                </p:cTn>
                              </p:par>
                              <p:par>
                                <p:cTn id="205" presetID="9" presetClass="emph" presetSubtype="0" nodeType="withEffect">
                                  <p:stCondLst>
                                    <p:cond delay="0"/>
                                  </p:stCondLst>
                                  <p:childTnLst>
                                    <p:set>
                                      <p:cBhvr>
                                        <p:cTn id="206" dur="indefinite"/>
                                        <p:tgtEl>
                                          <p:spTgt spid="236"/>
                                        </p:tgtEl>
                                        <p:attrNameLst>
                                          <p:attrName>style.opacity</p:attrName>
                                        </p:attrNameLst>
                                      </p:cBhvr>
                                      <p:to>
                                        <p:strVal val="1"/>
                                      </p:to>
                                    </p:set>
                                    <p:animEffect filter="image" prLst="opacity: 1">
                                      <p:cBhvr rctx="IE">
                                        <p:cTn id="207" dur="indefinite"/>
                                        <p:tgtEl>
                                          <p:spTgt spid="236"/>
                                        </p:tgtEl>
                                      </p:cBhvr>
                                    </p:animEffect>
                                  </p:childTnLst>
                                </p:cTn>
                              </p:par>
                              <p:par>
                                <p:cTn id="208" presetID="9" presetClass="emph" presetSubtype="0" grpId="1" nodeType="withEffect">
                                  <p:stCondLst>
                                    <p:cond delay="0"/>
                                  </p:stCondLst>
                                  <p:childTnLst>
                                    <p:set>
                                      <p:cBhvr>
                                        <p:cTn id="209" dur="indefinite"/>
                                        <p:tgtEl>
                                          <p:spTgt spid="39"/>
                                        </p:tgtEl>
                                        <p:attrNameLst>
                                          <p:attrName>style.opacity</p:attrName>
                                        </p:attrNameLst>
                                      </p:cBhvr>
                                      <p:to>
                                        <p:strVal val="1"/>
                                      </p:to>
                                    </p:set>
                                    <p:animEffect filter="image" prLst="opacity: 1">
                                      <p:cBhvr rctx="IE">
                                        <p:cTn id="210" dur="indefinite"/>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animBg="1"/>
      <p:bldP spid="237" grpId="0" animBg="1"/>
      <p:bldP spid="242" grpId="0" animBg="1"/>
      <p:bldP spid="205" grpId="0" animBg="1"/>
      <p:bldP spid="205" grpId="1" animBg="1"/>
      <p:bldP spid="206" grpId="0" animBg="1"/>
      <p:bldP spid="206" grpId="1" animBg="1"/>
      <p:bldP spid="207" grpId="0" animBg="1"/>
      <p:bldP spid="207" grpId="1" animBg="1"/>
      <p:bldP spid="208" grpId="0" animBg="1"/>
      <p:bldP spid="208" grpId="1" animBg="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26" grpId="0" animBg="1"/>
      <p:bldP spid="226" grpId="1" animBg="1"/>
      <p:bldP spid="227" grpId="0" animBg="1"/>
      <p:bldP spid="227" grpId="1" animBg="1"/>
      <p:bldP spid="243" grpId="0" animBg="1"/>
      <p:bldP spid="2" grpId="0"/>
      <p:bldP spid="2" grpId="1"/>
      <p:bldP spid="37" grpId="0"/>
      <p:bldP spid="37" grpId="1"/>
      <p:bldP spid="38" grpId="0"/>
      <p:bldP spid="38" grpId="1"/>
      <p:bldP spid="39" grpId="0"/>
      <p:bldP spid="3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D71AE079-C442-4A9E-9C77-6679366B9104}"/>
              </a:ext>
            </a:extLst>
          </p:cNvPr>
          <p:cNvSpPr txBox="1"/>
          <p:nvPr/>
        </p:nvSpPr>
        <p:spPr>
          <a:xfrm>
            <a:off x="205682" y="1901839"/>
            <a:ext cx="8626702" cy="3960000"/>
          </a:xfrm>
          <a:prstGeom prst="rect">
            <a:avLst/>
          </a:prstGeom>
          <a:solidFill>
            <a:srgbClr val="E2FF79"/>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GB" b="1" dirty="0">
                <a:solidFill>
                  <a:schemeClr val="tx1"/>
                </a:solidFill>
              </a:rPr>
              <a:t>PDU Definition</a:t>
            </a: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p:txBody>
      </p:sp>
      <p:graphicFrame>
        <p:nvGraphicFramePr>
          <p:cNvPr id="5" name="Tabelle 4">
            <a:extLst>
              <a:ext uri="{FF2B5EF4-FFF2-40B4-BE49-F238E27FC236}">
                <a16:creationId xmlns:a16="http://schemas.microsoft.com/office/drawing/2014/main" id="{74183AB4-58D6-47AD-968C-72257931B2DF}"/>
              </a:ext>
            </a:extLst>
          </p:cNvPr>
          <p:cNvGraphicFramePr>
            <a:graphicFrameLocks noGrp="1"/>
          </p:cNvGraphicFramePr>
          <p:nvPr>
            <p:extLst>
              <p:ext uri="{D42A27DB-BD31-4B8C-83A1-F6EECF244321}">
                <p14:modId xmlns:p14="http://schemas.microsoft.com/office/powerpoint/2010/main" val="3636263396"/>
              </p:ext>
            </p:extLst>
          </p:nvPr>
        </p:nvGraphicFramePr>
        <p:xfrm>
          <a:off x="323248" y="2341730"/>
          <a:ext cx="4128371" cy="422969"/>
        </p:xfrm>
        <a:graphic>
          <a:graphicData uri="http://schemas.openxmlformats.org/drawingml/2006/table">
            <a:tbl>
              <a:tblPr firstRow="1" bandRow="1">
                <a:tableStyleId>{D7AC3CCA-C797-4891-BE02-D94E43425B78}</a:tableStyleId>
              </a:tblPr>
              <a:tblGrid>
                <a:gridCol w="766971">
                  <a:extLst>
                    <a:ext uri="{9D8B030D-6E8A-4147-A177-3AD203B41FA5}">
                      <a16:colId xmlns:a16="http://schemas.microsoft.com/office/drawing/2014/main" val="498525078"/>
                    </a:ext>
                  </a:extLst>
                </a:gridCol>
                <a:gridCol w="852212">
                  <a:extLst>
                    <a:ext uri="{9D8B030D-6E8A-4147-A177-3AD203B41FA5}">
                      <a16:colId xmlns:a16="http://schemas.microsoft.com/office/drawing/2014/main" val="286805604"/>
                    </a:ext>
                  </a:extLst>
                </a:gridCol>
                <a:gridCol w="858354">
                  <a:extLst>
                    <a:ext uri="{9D8B030D-6E8A-4147-A177-3AD203B41FA5}">
                      <a16:colId xmlns:a16="http://schemas.microsoft.com/office/drawing/2014/main" val="147850713"/>
                    </a:ext>
                  </a:extLst>
                </a:gridCol>
                <a:gridCol w="858354">
                  <a:extLst>
                    <a:ext uri="{9D8B030D-6E8A-4147-A177-3AD203B41FA5}">
                      <a16:colId xmlns:a16="http://schemas.microsoft.com/office/drawing/2014/main" val="568692310"/>
                    </a:ext>
                  </a:extLst>
                </a:gridCol>
                <a:gridCol w="792480">
                  <a:extLst>
                    <a:ext uri="{9D8B030D-6E8A-4147-A177-3AD203B41FA5}">
                      <a16:colId xmlns:a16="http://schemas.microsoft.com/office/drawing/2014/main" val="3361812889"/>
                    </a:ext>
                  </a:extLst>
                </a:gridCol>
              </a:tblGrid>
              <a:tr h="422969">
                <a:tc>
                  <a:txBody>
                    <a:bodyPr/>
                    <a:lstStyle/>
                    <a:p>
                      <a:r>
                        <a:rPr lang="en-GB" sz="1600" b="0" dirty="0"/>
                        <a:t>char</a:t>
                      </a:r>
                    </a:p>
                  </a:txBody>
                  <a:tcPr/>
                </a:tc>
                <a:tc>
                  <a:txBody>
                    <a:bodyPr/>
                    <a:lstStyle/>
                    <a:p>
                      <a:r>
                        <a:rPr lang="en-GB" sz="1600" b="0" dirty="0"/>
                        <a:t>uint64</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uint32</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uint32</a:t>
                      </a:r>
                    </a:p>
                  </a:txBody>
                  <a:tcPr>
                    <a:solidFill>
                      <a:schemeClr val="accent6">
                        <a:lumMod val="60000"/>
                        <a:lumOff val="40000"/>
                      </a:schemeClr>
                    </a:solidFill>
                  </a:tcPr>
                </a:tc>
                <a:tc>
                  <a:txBody>
                    <a:bodyPr/>
                    <a:lstStyle/>
                    <a:p>
                      <a:r>
                        <a:rPr lang="en-GB" sz="1600" b="0" dirty="0"/>
                        <a:t>uint32</a:t>
                      </a:r>
                    </a:p>
                  </a:txBody>
                  <a:tcPr>
                    <a:solidFill>
                      <a:schemeClr val="accent6">
                        <a:lumMod val="60000"/>
                        <a:lumOff val="40000"/>
                      </a:schemeClr>
                    </a:solidFill>
                  </a:tcPr>
                </a:tc>
                <a:extLst>
                  <a:ext uri="{0D108BD9-81ED-4DB2-BD59-A6C34878D82A}">
                    <a16:rowId xmlns:a16="http://schemas.microsoft.com/office/drawing/2014/main" val="3461283100"/>
                  </a:ext>
                </a:extLst>
              </a:tr>
            </a:tbl>
          </a:graphicData>
        </a:graphic>
      </p:graphicFrame>
      <p:sp>
        <p:nvSpPr>
          <p:cNvPr id="6" name="Rechteck 5">
            <a:extLst>
              <a:ext uri="{FF2B5EF4-FFF2-40B4-BE49-F238E27FC236}">
                <a16:creationId xmlns:a16="http://schemas.microsoft.com/office/drawing/2014/main" id="{F06687DB-EC7F-4773-9B58-272423DA7D67}"/>
              </a:ext>
            </a:extLst>
          </p:cNvPr>
          <p:cNvSpPr/>
          <p:nvPr/>
        </p:nvSpPr>
        <p:spPr>
          <a:xfrm>
            <a:off x="1823145" y="2960690"/>
            <a:ext cx="1338828" cy="369332"/>
          </a:xfrm>
          <a:prstGeom prst="rect">
            <a:avLst/>
          </a:prstGeom>
        </p:spPr>
        <p:txBody>
          <a:bodyPr wrap="none">
            <a:spAutoFit/>
          </a:bodyPr>
          <a:lstStyle/>
          <a:p>
            <a:r>
              <a:rPr lang="en-GB" dirty="0" err="1"/>
              <a:t>IMU_acc_x</a:t>
            </a:r>
            <a:endParaRPr lang="en-GB" dirty="0"/>
          </a:p>
        </p:txBody>
      </p:sp>
      <p:sp>
        <p:nvSpPr>
          <p:cNvPr id="7" name="Rechteck 6">
            <a:extLst>
              <a:ext uri="{FF2B5EF4-FFF2-40B4-BE49-F238E27FC236}">
                <a16:creationId xmlns:a16="http://schemas.microsoft.com/office/drawing/2014/main" id="{B3E9D7B3-9619-4B38-8423-FDF313EB0561}"/>
              </a:ext>
            </a:extLst>
          </p:cNvPr>
          <p:cNvSpPr/>
          <p:nvPr/>
        </p:nvSpPr>
        <p:spPr>
          <a:xfrm>
            <a:off x="246929" y="2937172"/>
            <a:ext cx="1107996" cy="369332"/>
          </a:xfrm>
          <a:prstGeom prst="rect">
            <a:avLst/>
          </a:prstGeom>
        </p:spPr>
        <p:txBody>
          <a:bodyPr wrap="none">
            <a:spAutoFit/>
          </a:bodyPr>
          <a:lstStyle/>
          <a:p>
            <a:r>
              <a:rPr lang="en-GB" dirty="0" err="1"/>
              <a:t>Startbyte</a:t>
            </a:r>
            <a:endParaRPr lang="en-GB" dirty="0"/>
          </a:p>
        </p:txBody>
      </p:sp>
      <p:cxnSp>
        <p:nvCxnSpPr>
          <p:cNvPr id="8" name="Gerader Verbinder 7">
            <a:extLst>
              <a:ext uri="{FF2B5EF4-FFF2-40B4-BE49-F238E27FC236}">
                <a16:creationId xmlns:a16="http://schemas.microsoft.com/office/drawing/2014/main" id="{95612EB0-89F4-41DE-9671-9165EAFAC360}"/>
              </a:ext>
            </a:extLst>
          </p:cNvPr>
          <p:cNvCxnSpPr>
            <a:cxnSpLocks/>
            <a:endCxn id="7" idx="0"/>
          </p:cNvCxnSpPr>
          <p:nvPr/>
        </p:nvCxnSpPr>
        <p:spPr>
          <a:xfrm>
            <a:off x="713388" y="2753734"/>
            <a:ext cx="87539" cy="183438"/>
          </a:xfrm>
          <a:prstGeom prst="line">
            <a:avLst/>
          </a:prstGeom>
        </p:spPr>
        <p:style>
          <a:lnRef idx="1">
            <a:schemeClr val="dk1"/>
          </a:lnRef>
          <a:fillRef idx="0">
            <a:schemeClr val="dk1"/>
          </a:fillRef>
          <a:effectRef idx="0">
            <a:schemeClr val="dk1"/>
          </a:effectRef>
          <a:fontRef idx="minor">
            <a:schemeClr val="tx1"/>
          </a:fontRef>
        </p:style>
      </p:cxnSp>
      <p:cxnSp>
        <p:nvCxnSpPr>
          <p:cNvPr id="9" name="Gerader Verbinder 8">
            <a:extLst>
              <a:ext uri="{FF2B5EF4-FFF2-40B4-BE49-F238E27FC236}">
                <a16:creationId xmlns:a16="http://schemas.microsoft.com/office/drawing/2014/main" id="{915333DB-D7DD-42A4-83AE-7D2114264738}"/>
              </a:ext>
            </a:extLst>
          </p:cNvPr>
          <p:cNvCxnSpPr>
            <a:cxnSpLocks/>
            <a:stCxn id="5" idx="2"/>
            <a:endCxn id="6" idx="0"/>
          </p:cNvCxnSpPr>
          <p:nvPr/>
        </p:nvCxnSpPr>
        <p:spPr>
          <a:xfrm>
            <a:off x="2387433" y="2764699"/>
            <a:ext cx="105126" cy="195991"/>
          </a:xfrm>
          <a:prstGeom prst="line">
            <a:avLst/>
          </a:prstGeom>
        </p:spPr>
        <p:style>
          <a:lnRef idx="1">
            <a:schemeClr val="dk1"/>
          </a:lnRef>
          <a:fillRef idx="0">
            <a:schemeClr val="dk1"/>
          </a:fillRef>
          <a:effectRef idx="0">
            <a:schemeClr val="dk1"/>
          </a:effectRef>
          <a:fontRef idx="minor">
            <a:schemeClr val="tx1"/>
          </a:fontRef>
        </p:style>
      </p:cxnSp>
      <p:sp>
        <p:nvSpPr>
          <p:cNvPr id="10" name="Rechteck 9">
            <a:extLst>
              <a:ext uri="{FF2B5EF4-FFF2-40B4-BE49-F238E27FC236}">
                <a16:creationId xmlns:a16="http://schemas.microsoft.com/office/drawing/2014/main" id="{1AA0C590-CEB6-419D-B8B1-8F7FE4353615}"/>
              </a:ext>
            </a:extLst>
          </p:cNvPr>
          <p:cNvSpPr/>
          <p:nvPr/>
        </p:nvSpPr>
        <p:spPr>
          <a:xfrm>
            <a:off x="806494" y="3264888"/>
            <a:ext cx="1838965" cy="369332"/>
          </a:xfrm>
          <a:prstGeom prst="rect">
            <a:avLst/>
          </a:prstGeom>
        </p:spPr>
        <p:txBody>
          <a:bodyPr wrap="none">
            <a:spAutoFit/>
          </a:bodyPr>
          <a:lstStyle/>
          <a:p>
            <a:r>
              <a:rPr lang="en-GB" dirty="0" err="1"/>
              <a:t>IMU_timeStamp</a:t>
            </a:r>
            <a:endParaRPr lang="en-GB" dirty="0"/>
          </a:p>
        </p:txBody>
      </p:sp>
      <p:cxnSp>
        <p:nvCxnSpPr>
          <p:cNvPr id="11" name="Gerader Verbinder 10">
            <a:extLst>
              <a:ext uri="{FF2B5EF4-FFF2-40B4-BE49-F238E27FC236}">
                <a16:creationId xmlns:a16="http://schemas.microsoft.com/office/drawing/2014/main" id="{CC6F3D16-969A-4ADA-A1F0-27C22BDF1A58}"/>
              </a:ext>
            </a:extLst>
          </p:cNvPr>
          <p:cNvCxnSpPr>
            <a:cxnSpLocks/>
            <a:endCxn id="10" idx="0"/>
          </p:cNvCxnSpPr>
          <p:nvPr/>
        </p:nvCxnSpPr>
        <p:spPr>
          <a:xfrm>
            <a:off x="1532119" y="2753734"/>
            <a:ext cx="193858" cy="511154"/>
          </a:xfrm>
          <a:prstGeom prst="line">
            <a:avLst/>
          </a:prstGeom>
        </p:spPr>
        <p:style>
          <a:lnRef idx="1">
            <a:schemeClr val="dk1"/>
          </a:lnRef>
          <a:fillRef idx="0">
            <a:schemeClr val="dk1"/>
          </a:fillRef>
          <a:effectRef idx="0">
            <a:schemeClr val="dk1"/>
          </a:effectRef>
          <a:fontRef idx="minor">
            <a:schemeClr val="tx1"/>
          </a:fontRef>
        </p:style>
      </p:cxnSp>
      <p:sp>
        <p:nvSpPr>
          <p:cNvPr id="12" name="Rechteck 11">
            <a:extLst>
              <a:ext uri="{FF2B5EF4-FFF2-40B4-BE49-F238E27FC236}">
                <a16:creationId xmlns:a16="http://schemas.microsoft.com/office/drawing/2014/main" id="{E8A2E64A-1A6F-4FF7-85F2-20FD16E0FA43}"/>
              </a:ext>
            </a:extLst>
          </p:cNvPr>
          <p:cNvSpPr/>
          <p:nvPr/>
        </p:nvSpPr>
        <p:spPr>
          <a:xfrm>
            <a:off x="2940007" y="3283541"/>
            <a:ext cx="1338828" cy="369332"/>
          </a:xfrm>
          <a:prstGeom prst="rect">
            <a:avLst/>
          </a:prstGeom>
        </p:spPr>
        <p:txBody>
          <a:bodyPr wrap="none">
            <a:spAutoFit/>
          </a:bodyPr>
          <a:lstStyle/>
          <a:p>
            <a:r>
              <a:rPr lang="en-GB" dirty="0" err="1"/>
              <a:t>IMU_acc_y</a:t>
            </a:r>
            <a:endParaRPr lang="en-GB" dirty="0"/>
          </a:p>
        </p:txBody>
      </p:sp>
      <p:cxnSp>
        <p:nvCxnSpPr>
          <p:cNvPr id="13" name="Gerader Verbinder 12">
            <a:extLst>
              <a:ext uri="{FF2B5EF4-FFF2-40B4-BE49-F238E27FC236}">
                <a16:creationId xmlns:a16="http://schemas.microsoft.com/office/drawing/2014/main" id="{5470653C-0DB8-4073-B23A-7A9B17EDF108}"/>
              </a:ext>
            </a:extLst>
          </p:cNvPr>
          <p:cNvCxnSpPr>
            <a:cxnSpLocks/>
          </p:cNvCxnSpPr>
          <p:nvPr/>
        </p:nvCxnSpPr>
        <p:spPr>
          <a:xfrm>
            <a:off x="3316291" y="2753734"/>
            <a:ext cx="293130" cy="520282"/>
          </a:xfrm>
          <a:prstGeom prst="line">
            <a:avLst/>
          </a:prstGeom>
        </p:spPr>
        <p:style>
          <a:lnRef idx="1">
            <a:schemeClr val="dk1"/>
          </a:lnRef>
          <a:fillRef idx="0">
            <a:schemeClr val="dk1"/>
          </a:fillRef>
          <a:effectRef idx="0">
            <a:schemeClr val="dk1"/>
          </a:effectRef>
          <a:fontRef idx="minor">
            <a:schemeClr val="tx1"/>
          </a:fontRef>
        </p:style>
      </p:cxnSp>
      <p:cxnSp>
        <p:nvCxnSpPr>
          <p:cNvPr id="14" name="Gerader Verbinder 13">
            <a:extLst>
              <a:ext uri="{FF2B5EF4-FFF2-40B4-BE49-F238E27FC236}">
                <a16:creationId xmlns:a16="http://schemas.microsoft.com/office/drawing/2014/main" id="{3AE8FA0E-F180-49DF-8593-AFBED1210BF7}"/>
              </a:ext>
            </a:extLst>
          </p:cNvPr>
          <p:cNvCxnSpPr/>
          <p:nvPr/>
        </p:nvCxnSpPr>
        <p:spPr>
          <a:xfrm>
            <a:off x="4451619" y="2568712"/>
            <a:ext cx="584686" cy="0"/>
          </a:xfrm>
          <a:prstGeom prst="line">
            <a:avLst/>
          </a:prstGeom>
          <a:ln w="60325">
            <a:prstDash val="sysDot"/>
          </a:ln>
        </p:spPr>
        <p:style>
          <a:lnRef idx="1">
            <a:schemeClr val="dk1"/>
          </a:lnRef>
          <a:fillRef idx="0">
            <a:schemeClr val="dk1"/>
          </a:fillRef>
          <a:effectRef idx="0">
            <a:schemeClr val="dk1"/>
          </a:effectRef>
          <a:fontRef idx="minor">
            <a:schemeClr val="tx1"/>
          </a:fontRef>
        </p:style>
      </p:cxnSp>
      <p:graphicFrame>
        <p:nvGraphicFramePr>
          <p:cNvPr id="15" name="Tabelle 14">
            <a:extLst>
              <a:ext uri="{FF2B5EF4-FFF2-40B4-BE49-F238E27FC236}">
                <a16:creationId xmlns:a16="http://schemas.microsoft.com/office/drawing/2014/main" id="{D1DD1168-33B9-4A23-9157-1B5367A5121E}"/>
              </a:ext>
            </a:extLst>
          </p:cNvPr>
          <p:cNvGraphicFramePr>
            <a:graphicFrameLocks noGrp="1"/>
          </p:cNvGraphicFramePr>
          <p:nvPr>
            <p:extLst>
              <p:ext uri="{D42A27DB-BD31-4B8C-83A1-F6EECF244321}">
                <p14:modId xmlns:p14="http://schemas.microsoft.com/office/powerpoint/2010/main" val="702651075"/>
              </p:ext>
            </p:extLst>
          </p:nvPr>
        </p:nvGraphicFramePr>
        <p:xfrm>
          <a:off x="5038722" y="2341321"/>
          <a:ext cx="2952753" cy="422969"/>
        </p:xfrm>
        <a:graphic>
          <a:graphicData uri="http://schemas.openxmlformats.org/drawingml/2006/table">
            <a:tbl>
              <a:tblPr firstRow="1" bandRow="1">
                <a:tableStyleId>{D7AC3CCA-C797-4891-BE02-D94E43425B78}</a:tableStyleId>
              </a:tblPr>
              <a:tblGrid>
                <a:gridCol w="792480">
                  <a:extLst>
                    <a:ext uri="{9D8B030D-6E8A-4147-A177-3AD203B41FA5}">
                      <a16:colId xmlns:a16="http://schemas.microsoft.com/office/drawing/2014/main" val="498525078"/>
                    </a:ext>
                  </a:extLst>
                </a:gridCol>
                <a:gridCol w="743789">
                  <a:extLst>
                    <a:ext uri="{9D8B030D-6E8A-4147-A177-3AD203B41FA5}">
                      <a16:colId xmlns:a16="http://schemas.microsoft.com/office/drawing/2014/main" val="286805604"/>
                    </a:ext>
                  </a:extLst>
                </a:gridCol>
                <a:gridCol w="743789">
                  <a:extLst>
                    <a:ext uri="{9D8B030D-6E8A-4147-A177-3AD203B41FA5}">
                      <a16:colId xmlns:a16="http://schemas.microsoft.com/office/drawing/2014/main" val="147850713"/>
                    </a:ext>
                  </a:extLst>
                </a:gridCol>
                <a:gridCol w="672695">
                  <a:extLst>
                    <a:ext uri="{9D8B030D-6E8A-4147-A177-3AD203B41FA5}">
                      <a16:colId xmlns:a16="http://schemas.microsoft.com/office/drawing/2014/main" val="568692310"/>
                    </a:ext>
                  </a:extLst>
                </a:gridCol>
              </a:tblGrid>
              <a:tr h="422969">
                <a:tc>
                  <a:txBody>
                    <a:bodyPr/>
                    <a:lstStyle/>
                    <a:p>
                      <a:r>
                        <a:rPr lang="en-GB" sz="1600" b="0" dirty="0"/>
                        <a:t>uint64</a:t>
                      </a:r>
                    </a:p>
                  </a:txBody>
                  <a:tcPr>
                    <a:solidFill>
                      <a:schemeClr val="accent5">
                        <a:lumMod val="60000"/>
                        <a:lumOff val="40000"/>
                      </a:schemeClr>
                    </a:solidFill>
                  </a:tcPr>
                </a:tc>
                <a:tc>
                  <a:txBody>
                    <a:bodyPr/>
                    <a:lstStyle/>
                    <a:p>
                      <a:r>
                        <a:rPr lang="en-GB" sz="1600" b="0" dirty="0"/>
                        <a:t>int16</a:t>
                      </a: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int16</a:t>
                      </a: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int32</a:t>
                      </a:r>
                    </a:p>
                  </a:txBody>
                  <a:tcPr>
                    <a:solidFill>
                      <a:schemeClr val="accent5">
                        <a:lumMod val="60000"/>
                        <a:lumOff val="40000"/>
                      </a:schemeClr>
                    </a:solidFill>
                  </a:tcPr>
                </a:tc>
                <a:extLst>
                  <a:ext uri="{0D108BD9-81ED-4DB2-BD59-A6C34878D82A}">
                    <a16:rowId xmlns:a16="http://schemas.microsoft.com/office/drawing/2014/main" val="3461283100"/>
                  </a:ext>
                </a:extLst>
              </a:tr>
            </a:tbl>
          </a:graphicData>
        </a:graphic>
      </p:graphicFrame>
      <p:cxnSp>
        <p:nvCxnSpPr>
          <p:cNvPr id="16" name="Gerader Verbinder 15">
            <a:extLst>
              <a:ext uri="{FF2B5EF4-FFF2-40B4-BE49-F238E27FC236}">
                <a16:creationId xmlns:a16="http://schemas.microsoft.com/office/drawing/2014/main" id="{D743D0A4-0F6E-4A24-9CCD-5D31321D525B}"/>
              </a:ext>
            </a:extLst>
          </p:cNvPr>
          <p:cNvCxnSpPr/>
          <p:nvPr/>
        </p:nvCxnSpPr>
        <p:spPr>
          <a:xfrm>
            <a:off x="7991475" y="2561025"/>
            <a:ext cx="584686" cy="0"/>
          </a:xfrm>
          <a:prstGeom prst="line">
            <a:avLst/>
          </a:prstGeom>
          <a:ln w="60325">
            <a:prstDash val="sysDot"/>
          </a:ln>
        </p:spPr>
        <p:style>
          <a:lnRef idx="1">
            <a:schemeClr val="dk1"/>
          </a:lnRef>
          <a:fillRef idx="0">
            <a:schemeClr val="dk1"/>
          </a:fillRef>
          <a:effectRef idx="0">
            <a:schemeClr val="dk1"/>
          </a:effectRef>
          <a:fontRef idx="minor">
            <a:schemeClr val="tx1"/>
          </a:fontRef>
        </p:style>
      </p:cxnSp>
      <p:sp>
        <p:nvSpPr>
          <p:cNvPr id="17" name="Rechteck 16">
            <a:extLst>
              <a:ext uri="{FF2B5EF4-FFF2-40B4-BE49-F238E27FC236}">
                <a16:creationId xmlns:a16="http://schemas.microsoft.com/office/drawing/2014/main" id="{CF64346A-2A5A-4BAD-A5A4-94F95404A400}"/>
              </a:ext>
            </a:extLst>
          </p:cNvPr>
          <p:cNvSpPr/>
          <p:nvPr/>
        </p:nvSpPr>
        <p:spPr>
          <a:xfrm>
            <a:off x="4545607" y="2941122"/>
            <a:ext cx="1903085" cy="369332"/>
          </a:xfrm>
          <a:prstGeom prst="rect">
            <a:avLst/>
          </a:prstGeom>
        </p:spPr>
        <p:txBody>
          <a:bodyPr wrap="none">
            <a:spAutoFit/>
          </a:bodyPr>
          <a:lstStyle/>
          <a:p>
            <a:r>
              <a:rPr lang="en-GB" dirty="0" err="1"/>
              <a:t>GPS_timeStamp</a:t>
            </a:r>
            <a:endParaRPr lang="en-GB" dirty="0"/>
          </a:p>
        </p:txBody>
      </p:sp>
      <p:cxnSp>
        <p:nvCxnSpPr>
          <p:cNvPr id="18" name="Gerader Verbinder 17">
            <a:extLst>
              <a:ext uri="{FF2B5EF4-FFF2-40B4-BE49-F238E27FC236}">
                <a16:creationId xmlns:a16="http://schemas.microsoft.com/office/drawing/2014/main" id="{32B1E53C-1C51-48FF-93F8-5E180F333614}"/>
              </a:ext>
            </a:extLst>
          </p:cNvPr>
          <p:cNvCxnSpPr>
            <a:cxnSpLocks/>
            <a:endCxn id="17" idx="0"/>
          </p:cNvCxnSpPr>
          <p:nvPr/>
        </p:nvCxnSpPr>
        <p:spPr>
          <a:xfrm>
            <a:off x="5445590" y="2753734"/>
            <a:ext cx="51560" cy="187388"/>
          </a:xfrm>
          <a:prstGeom prst="line">
            <a:avLst/>
          </a:prstGeom>
        </p:spPr>
        <p:style>
          <a:lnRef idx="1">
            <a:schemeClr val="dk1"/>
          </a:lnRef>
          <a:fillRef idx="0">
            <a:schemeClr val="dk1"/>
          </a:fillRef>
          <a:effectRef idx="0">
            <a:schemeClr val="dk1"/>
          </a:effectRef>
          <a:fontRef idx="minor">
            <a:schemeClr val="tx1"/>
          </a:fontRef>
        </p:style>
      </p:cxnSp>
      <p:sp>
        <p:nvSpPr>
          <p:cNvPr id="19" name="Rechteck 18">
            <a:extLst>
              <a:ext uri="{FF2B5EF4-FFF2-40B4-BE49-F238E27FC236}">
                <a16:creationId xmlns:a16="http://schemas.microsoft.com/office/drawing/2014/main" id="{274665B7-09EA-4D9C-8D17-89F3CDEB57DF}"/>
              </a:ext>
            </a:extLst>
          </p:cNvPr>
          <p:cNvSpPr/>
          <p:nvPr/>
        </p:nvSpPr>
        <p:spPr>
          <a:xfrm>
            <a:off x="5801478" y="3324164"/>
            <a:ext cx="1544012" cy="369332"/>
          </a:xfrm>
          <a:prstGeom prst="rect">
            <a:avLst/>
          </a:prstGeom>
        </p:spPr>
        <p:txBody>
          <a:bodyPr wrap="none">
            <a:spAutoFit/>
          </a:bodyPr>
          <a:lstStyle/>
          <a:p>
            <a:r>
              <a:rPr lang="en-GB" dirty="0" err="1"/>
              <a:t>GPS_latitude</a:t>
            </a:r>
            <a:endParaRPr lang="en-GB" dirty="0"/>
          </a:p>
        </p:txBody>
      </p:sp>
      <p:sp>
        <p:nvSpPr>
          <p:cNvPr id="20" name="Rechteck 19">
            <a:extLst>
              <a:ext uri="{FF2B5EF4-FFF2-40B4-BE49-F238E27FC236}">
                <a16:creationId xmlns:a16="http://schemas.microsoft.com/office/drawing/2014/main" id="{0F976405-4F77-4109-B8CC-7EDCB799D72D}"/>
              </a:ext>
            </a:extLst>
          </p:cNvPr>
          <p:cNvSpPr/>
          <p:nvPr/>
        </p:nvSpPr>
        <p:spPr>
          <a:xfrm>
            <a:off x="6496705" y="2933392"/>
            <a:ext cx="1428596" cy="369332"/>
          </a:xfrm>
          <a:prstGeom prst="rect">
            <a:avLst/>
          </a:prstGeom>
        </p:spPr>
        <p:txBody>
          <a:bodyPr wrap="none">
            <a:spAutoFit/>
          </a:bodyPr>
          <a:lstStyle/>
          <a:p>
            <a:r>
              <a:rPr lang="en-GB" dirty="0" err="1"/>
              <a:t>GPS_height</a:t>
            </a:r>
            <a:endParaRPr lang="en-GB" dirty="0"/>
          </a:p>
        </p:txBody>
      </p:sp>
      <p:cxnSp>
        <p:nvCxnSpPr>
          <p:cNvPr id="21" name="Gerader Verbinder 20">
            <a:extLst>
              <a:ext uri="{FF2B5EF4-FFF2-40B4-BE49-F238E27FC236}">
                <a16:creationId xmlns:a16="http://schemas.microsoft.com/office/drawing/2014/main" id="{D9455DDD-9193-4F52-B722-F7AAF7CFCAB6}"/>
              </a:ext>
            </a:extLst>
          </p:cNvPr>
          <p:cNvCxnSpPr>
            <a:cxnSpLocks/>
            <a:endCxn id="20" idx="0"/>
          </p:cNvCxnSpPr>
          <p:nvPr/>
        </p:nvCxnSpPr>
        <p:spPr>
          <a:xfrm>
            <a:off x="7099300" y="2764290"/>
            <a:ext cx="111703" cy="16910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2" name="Tabelle 21">
            <a:extLst>
              <a:ext uri="{FF2B5EF4-FFF2-40B4-BE49-F238E27FC236}">
                <a16:creationId xmlns:a16="http://schemas.microsoft.com/office/drawing/2014/main" id="{301A4AAB-E48A-4F3B-B1B1-908C9D79AFD0}"/>
              </a:ext>
            </a:extLst>
          </p:cNvPr>
          <p:cNvGraphicFramePr>
            <a:graphicFrameLocks noGrp="1"/>
          </p:cNvGraphicFramePr>
          <p:nvPr>
            <p:extLst>
              <p:ext uri="{D42A27DB-BD31-4B8C-83A1-F6EECF244321}">
                <p14:modId xmlns:p14="http://schemas.microsoft.com/office/powerpoint/2010/main" val="225185194"/>
              </p:ext>
            </p:extLst>
          </p:nvPr>
        </p:nvGraphicFramePr>
        <p:xfrm>
          <a:off x="306478" y="4564125"/>
          <a:ext cx="8380140" cy="422969"/>
        </p:xfrm>
        <a:graphic>
          <a:graphicData uri="http://schemas.openxmlformats.org/drawingml/2006/table">
            <a:tbl>
              <a:tblPr firstRow="1" bandRow="1">
                <a:tableStyleId>{D7AC3CCA-C797-4891-BE02-D94E43425B78}</a:tableStyleId>
              </a:tblPr>
              <a:tblGrid>
                <a:gridCol w="1396690">
                  <a:extLst>
                    <a:ext uri="{9D8B030D-6E8A-4147-A177-3AD203B41FA5}">
                      <a16:colId xmlns:a16="http://schemas.microsoft.com/office/drawing/2014/main" val="498525078"/>
                    </a:ext>
                  </a:extLst>
                </a:gridCol>
                <a:gridCol w="1478182">
                  <a:extLst>
                    <a:ext uri="{9D8B030D-6E8A-4147-A177-3AD203B41FA5}">
                      <a16:colId xmlns:a16="http://schemas.microsoft.com/office/drawing/2014/main" val="286805604"/>
                    </a:ext>
                  </a:extLst>
                </a:gridCol>
                <a:gridCol w="1315198">
                  <a:extLst>
                    <a:ext uri="{9D8B030D-6E8A-4147-A177-3AD203B41FA5}">
                      <a16:colId xmlns:a16="http://schemas.microsoft.com/office/drawing/2014/main" val="147850713"/>
                    </a:ext>
                  </a:extLst>
                </a:gridCol>
                <a:gridCol w="1396690">
                  <a:extLst>
                    <a:ext uri="{9D8B030D-6E8A-4147-A177-3AD203B41FA5}">
                      <a16:colId xmlns:a16="http://schemas.microsoft.com/office/drawing/2014/main" val="568692310"/>
                    </a:ext>
                  </a:extLst>
                </a:gridCol>
                <a:gridCol w="1396690">
                  <a:extLst>
                    <a:ext uri="{9D8B030D-6E8A-4147-A177-3AD203B41FA5}">
                      <a16:colId xmlns:a16="http://schemas.microsoft.com/office/drawing/2014/main" val="3361812889"/>
                    </a:ext>
                  </a:extLst>
                </a:gridCol>
                <a:gridCol w="1396690">
                  <a:extLst>
                    <a:ext uri="{9D8B030D-6E8A-4147-A177-3AD203B41FA5}">
                      <a16:colId xmlns:a16="http://schemas.microsoft.com/office/drawing/2014/main" val="2668903969"/>
                    </a:ext>
                  </a:extLst>
                </a:gridCol>
              </a:tblGrid>
              <a:tr h="422969">
                <a:tc>
                  <a:txBody>
                    <a:bodyPr/>
                    <a:lstStyle/>
                    <a:p>
                      <a:r>
                        <a:rPr lang="en-GB" sz="1600" b="0" dirty="0" err="1"/>
                        <a:t>Startbyte</a:t>
                      </a:r>
                      <a:endParaRPr lang="en-GB" sz="1600" b="0" dirty="0"/>
                    </a:p>
                  </a:txBody>
                  <a:tcPr/>
                </a:tc>
                <a:tc>
                  <a:txBody>
                    <a:bodyPr/>
                    <a:lstStyle/>
                    <a:p>
                      <a:r>
                        <a:rPr lang="en-GB" sz="1600" b="0" dirty="0"/>
                        <a:t>IMU</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GPS</a:t>
                      </a: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dirty="0"/>
                        <a:t>PX4FLOW</a:t>
                      </a:r>
                    </a:p>
                  </a:txBody>
                  <a:tcPr>
                    <a:solidFill>
                      <a:schemeClr val="accent4">
                        <a:lumMod val="60000"/>
                        <a:lumOff val="40000"/>
                      </a:schemeClr>
                    </a:solidFill>
                  </a:tcPr>
                </a:tc>
                <a:tc>
                  <a:txBody>
                    <a:bodyPr/>
                    <a:lstStyle/>
                    <a:p>
                      <a:r>
                        <a:rPr lang="en-GB" sz="1600" b="0" dirty="0"/>
                        <a:t>LIDAR</a:t>
                      </a:r>
                    </a:p>
                  </a:txBody>
                  <a:tcPr>
                    <a:solidFill>
                      <a:schemeClr val="bg2">
                        <a:lumMod val="90000"/>
                      </a:schemeClr>
                    </a:solidFill>
                  </a:tcPr>
                </a:tc>
                <a:tc>
                  <a:txBody>
                    <a:bodyPr/>
                    <a:lstStyle/>
                    <a:p>
                      <a:r>
                        <a:rPr lang="en-GB" sz="1600" b="0" dirty="0"/>
                        <a:t>CAMERA</a:t>
                      </a:r>
                    </a:p>
                  </a:txBody>
                  <a:tcPr>
                    <a:solidFill>
                      <a:schemeClr val="accent2">
                        <a:lumMod val="60000"/>
                        <a:lumOff val="40000"/>
                      </a:schemeClr>
                    </a:solidFill>
                  </a:tcPr>
                </a:tc>
                <a:extLst>
                  <a:ext uri="{0D108BD9-81ED-4DB2-BD59-A6C34878D82A}">
                    <a16:rowId xmlns:a16="http://schemas.microsoft.com/office/drawing/2014/main" val="3461283100"/>
                  </a:ext>
                </a:extLst>
              </a:tr>
            </a:tbl>
          </a:graphicData>
        </a:graphic>
      </p:graphicFrame>
      <p:cxnSp>
        <p:nvCxnSpPr>
          <p:cNvPr id="23" name="Gerader Verbinder 22">
            <a:extLst>
              <a:ext uri="{FF2B5EF4-FFF2-40B4-BE49-F238E27FC236}">
                <a16:creationId xmlns:a16="http://schemas.microsoft.com/office/drawing/2014/main" id="{C4DAB193-8C28-4B9E-8EAA-C62DE1F914C5}"/>
              </a:ext>
            </a:extLst>
          </p:cNvPr>
          <p:cNvCxnSpPr/>
          <p:nvPr/>
        </p:nvCxnSpPr>
        <p:spPr>
          <a:xfrm>
            <a:off x="205682" y="4311206"/>
            <a:ext cx="8626702" cy="0"/>
          </a:xfrm>
          <a:prstGeom prst="line">
            <a:avLst/>
          </a:prstGeom>
          <a:ln w="19050"/>
        </p:spPr>
        <p:style>
          <a:lnRef idx="1">
            <a:schemeClr val="dk1"/>
          </a:lnRef>
          <a:fillRef idx="0">
            <a:schemeClr val="dk1"/>
          </a:fillRef>
          <a:effectRef idx="0">
            <a:schemeClr val="dk1"/>
          </a:effectRef>
          <a:fontRef idx="minor">
            <a:schemeClr val="tx1"/>
          </a:fontRef>
        </p:style>
      </p:cxnSp>
      <p:sp>
        <p:nvSpPr>
          <p:cNvPr id="24" name="Rechteck 23">
            <a:extLst>
              <a:ext uri="{FF2B5EF4-FFF2-40B4-BE49-F238E27FC236}">
                <a16:creationId xmlns:a16="http://schemas.microsoft.com/office/drawing/2014/main" id="{B81CE13D-0D80-4EA7-8363-BC8EF443DAFD}"/>
              </a:ext>
            </a:extLst>
          </p:cNvPr>
          <p:cNvSpPr/>
          <p:nvPr/>
        </p:nvSpPr>
        <p:spPr>
          <a:xfrm>
            <a:off x="1636231" y="4982472"/>
            <a:ext cx="1510350" cy="830997"/>
          </a:xfrm>
          <a:prstGeom prst="rect">
            <a:avLst/>
          </a:prstGeom>
        </p:spPr>
        <p:txBody>
          <a:bodyPr wrap="none">
            <a:spAutoFit/>
          </a:bodyPr>
          <a:lstStyle/>
          <a:p>
            <a:pPr marL="285750" indent="-285750">
              <a:buFont typeface="Arial" panose="020B0604020202020204" pitchFamily="34" charset="0"/>
              <a:buChar char="•"/>
            </a:pPr>
            <a:r>
              <a:rPr lang="en-GB" sz="1600" dirty="0"/>
              <a:t>Gyroscope</a:t>
            </a:r>
          </a:p>
          <a:p>
            <a:pPr marL="285750" indent="-285750">
              <a:buFont typeface="Arial" panose="020B0604020202020204" pitchFamily="34" charset="0"/>
              <a:buChar char="•"/>
            </a:pPr>
            <a:r>
              <a:rPr lang="en-GB" sz="1600" dirty="0"/>
              <a:t>Accelerator</a:t>
            </a:r>
          </a:p>
          <a:p>
            <a:pPr marL="285750" indent="-285750">
              <a:buFont typeface="Arial" panose="020B0604020202020204" pitchFamily="34" charset="0"/>
              <a:buChar char="•"/>
            </a:pPr>
            <a:r>
              <a:rPr lang="en-GB" sz="1600" dirty="0"/>
              <a:t>…</a:t>
            </a:r>
          </a:p>
        </p:txBody>
      </p:sp>
      <p:sp>
        <p:nvSpPr>
          <p:cNvPr id="25" name="Rechteck 24">
            <a:extLst>
              <a:ext uri="{FF2B5EF4-FFF2-40B4-BE49-F238E27FC236}">
                <a16:creationId xmlns:a16="http://schemas.microsoft.com/office/drawing/2014/main" id="{C8BD552F-6B3C-48DD-89D0-E8AB0EC50F5A}"/>
              </a:ext>
            </a:extLst>
          </p:cNvPr>
          <p:cNvSpPr/>
          <p:nvPr/>
        </p:nvSpPr>
        <p:spPr>
          <a:xfrm>
            <a:off x="3106805" y="4977608"/>
            <a:ext cx="1372492" cy="830997"/>
          </a:xfrm>
          <a:prstGeom prst="rect">
            <a:avLst/>
          </a:prstGeom>
        </p:spPr>
        <p:txBody>
          <a:bodyPr wrap="none">
            <a:spAutoFit/>
          </a:bodyPr>
          <a:lstStyle/>
          <a:p>
            <a:pPr marL="285750" indent="-285750">
              <a:buFont typeface="Arial" panose="020B0604020202020204" pitchFamily="34" charset="0"/>
              <a:buChar char="•"/>
            </a:pPr>
            <a:r>
              <a:rPr lang="en-GB" sz="1600" dirty="0"/>
              <a:t>Latitude</a:t>
            </a:r>
          </a:p>
          <a:p>
            <a:pPr marL="285750" indent="-285750">
              <a:buFont typeface="Arial" panose="020B0604020202020204" pitchFamily="34" charset="0"/>
              <a:buChar char="•"/>
            </a:pPr>
            <a:r>
              <a:rPr lang="en-GB" sz="1600" dirty="0"/>
              <a:t>Longitude</a:t>
            </a:r>
          </a:p>
          <a:p>
            <a:pPr marL="285750" indent="-285750">
              <a:buFont typeface="Arial" panose="020B0604020202020204" pitchFamily="34" charset="0"/>
              <a:buChar char="•"/>
            </a:pPr>
            <a:r>
              <a:rPr lang="en-GB" sz="1600" dirty="0"/>
              <a:t>…</a:t>
            </a:r>
          </a:p>
        </p:txBody>
      </p:sp>
      <p:sp>
        <p:nvSpPr>
          <p:cNvPr id="26" name="Rechteck 25">
            <a:extLst>
              <a:ext uri="{FF2B5EF4-FFF2-40B4-BE49-F238E27FC236}">
                <a16:creationId xmlns:a16="http://schemas.microsoft.com/office/drawing/2014/main" id="{7357394B-60BB-40B4-8C2F-E3DD32667D68}"/>
              </a:ext>
            </a:extLst>
          </p:cNvPr>
          <p:cNvSpPr/>
          <p:nvPr/>
        </p:nvSpPr>
        <p:spPr>
          <a:xfrm>
            <a:off x="5848559" y="4956305"/>
            <a:ext cx="1064715" cy="338554"/>
          </a:xfrm>
          <a:prstGeom prst="rect">
            <a:avLst/>
          </a:prstGeom>
        </p:spPr>
        <p:txBody>
          <a:bodyPr wrap="none">
            <a:spAutoFit/>
          </a:bodyPr>
          <a:lstStyle/>
          <a:p>
            <a:pPr marL="285750" indent="-285750">
              <a:buFont typeface="Arial" panose="020B0604020202020204" pitchFamily="34" charset="0"/>
              <a:buChar char="•"/>
            </a:pPr>
            <a:r>
              <a:rPr lang="en-GB" sz="1600" dirty="0"/>
              <a:t>Height</a:t>
            </a:r>
          </a:p>
        </p:txBody>
      </p:sp>
      <p:cxnSp>
        <p:nvCxnSpPr>
          <p:cNvPr id="27" name="Gerader Verbinder 26">
            <a:extLst>
              <a:ext uri="{FF2B5EF4-FFF2-40B4-BE49-F238E27FC236}">
                <a16:creationId xmlns:a16="http://schemas.microsoft.com/office/drawing/2014/main" id="{4D6E2FD8-AC4E-4671-9F7A-7208278DA2CF}"/>
              </a:ext>
            </a:extLst>
          </p:cNvPr>
          <p:cNvCxnSpPr>
            <a:cxnSpLocks/>
          </p:cNvCxnSpPr>
          <p:nvPr/>
        </p:nvCxnSpPr>
        <p:spPr>
          <a:xfrm>
            <a:off x="6247503" y="2760028"/>
            <a:ext cx="299260" cy="565648"/>
          </a:xfrm>
          <a:prstGeom prst="line">
            <a:avLst/>
          </a:prstGeom>
        </p:spPr>
        <p:style>
          <a:lnRef idx="1">
            <a:schemeClr val="dk1"/>
          </a:lnRef>
          <a:fillRef idx="0">
            <a:schemeClr val="dk1"/>
          </a:fillRef>
          <a:effectRef idx="0">
            <a:schemeClr val="dk1"/>
          </a:effectRef>
          <a:fontRef idx="minor">
            <a:schemeClr val="tx1"/>
          </a:fontRef>
        </p:style>
      </p:cxnSp>
      <p:sp>
        <p:nvSpPr>
          <p:cNvPr id="28" name="CustomShape 1">
            <a:extLst>
              <a:ext uri="{FF2B5EF4-FFF2-40B4-BE49-F238E27FC236}">
                <a16:creationId xmlns:a16="http://schemas.microsoft.com/office/drawing/2014/main" id="{3BE47F22-91F7-419B-92CC-2AA9BA5F5983}"/>
              </a:ext>
            </a:extLst>
          </p:cNvPr>
          <p:cNvSpPr/>
          <p:nvPr/>
        </p:nvSpPr>
        <p:spPr>
          <a:xfrm>
            <a:off x="358920" y="488880"/>
            <a:ext cx="6641280" cy="837360"/>
          </a:xfrm>
          <a:prstGeom prst="rect">
            <a:avLst/>
          </a:prstGeom>
          <a:noFill/>
          <a:ln>
            <a:noFill/>
          </a:ln>
        </p:spPr>
        <p:txBody>
          <a:bodyPr lIns="0" tIns="0" rIns="0" bIns="0" anchor="ctr"/>
          <a:lstStyle/>
          <a:p>
            <a:pPr>
              <a:lnSpc>
                <a:spcPct val="100000"/>
              </a:lnSpc>
            </a:pPr>
            <a:r>
              <a:rPr lang="en-GB" sz="2400" b="1" dirty="0">
                <a:solidFill>
                  <a:srgbClr val="000000"/>
                </a:solidFill>
                <a:latin typeface="Arial"/>
              </a:rPr>
              <a:t>Protocol design</a:t>
            </a:r>
            <a:r>
              <a:rPr lang="en-GB" sz="2400" b="1" dirty="0">
                <a:solidFill>
                  <a:srgbClr val="000000"/>
                </a:solidFill>
              </a:rPr>
              <a:t> – Presentation (3)</a:t>
            </a:r>
            <a:endParaRPr lang="en-GB" dirty="0"/>
          </a:p>
        </p:txBody>
      </p:sp>
    </p:spTree>
    <p:extLst>
      <p:ext uri="{BB962C8B-B14F-4D97-AF65-F5344CB8AC3E}">
        <p14:creationId xmlns:p14="http://schemas.microsoft.com/office/powerpoint/2010/main" val="4202398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58920" y="488880"/>
            <a:ext cx="6641280" cy="837360"/>
          </a:xfrm>
          <a:prstGeom prst="rect">
            <a:avLst/>
          </a:prstGeom>
          <a:noFill/>
          <a:ln>
            <a:noFill/>
          </a:ln>
        </p:spPr>
        <p:txBody>
          <a:bodyPr lIns="0" tIns="0" rIns="0" bIns="0" anchor="ctr"/>
          <a:lstStyle/>
          <a:p>
            <a:pPr>
              <a:lnSpc>
                <a:spcPct val="100000"/>
              </a:lnSpc>
            </a:pPr>
            <a:r>
              <a:rPr lang="de-DE" sz="2400" b="1" dirty="0">
                <a:solidFill>
                  <a:srgbClr val="000000"/>
                </a:solidFill>
                <a:latin typeface="Arial" panose="020B0604020202020204"/>
              </a:rPr>
              <a:t>Evaluation Standards</a:t>
            </a:r>
            <a:endParaRPr lang="en-US" altLang="de-DE" sz="2400" b="1" dirty="0">
              <a:solidFill>
                <a:srgbClr val="000000"/>
              </a:solidFill>
              <a:latin typeface="Arial" panose="020B0604020202020204"/>
            </a:endParaRPr>
          </a:p>
        </p:txBody>
      </p:sp>
      <p:sp>
        <p:nvSpPr>
          <p:cNvPr id="103" name="CustomShape 2"/>
          <p:cNvSpPr/>
          <p:nvPr/>
        </p:nvSpPr>
        <p:spPr>
          <a:xfrm>
            <a:off x="360000" y="1620000"/>
            <a:ext cx="6822720" cy="4479120"/>
          </a:xfrm>
          <a:prstGeom prst="rect">
            <a:avLst/>
          </a:prstGeom>
          <a:noFill/>
          <a:ln>
            <a:noFill/>
          </a:ln>
        </p:spPr>
      </p:sp>
      <p:sp>
        <p:nvSpPr>
          <p:cNvPr id="3" name="文本框 2"/>
          <p:cNvSpPr txBox="1"/>
          <p:nvPr/>
        </p:nvSpPr>
        <p:spPr>
          <a:xfrm>
            <a:off x="370840" y="1619885"/>
            <a:ext cx="8047355" cy="1978660"/>
          </a:xfrm>
          <a:prstGeom prst="rect">
            <a:avLst/>
          </a:prstGeom>
          <a:noFill/>
        </p:spPr>
        <p:txBody>
          <a:bodyPr wrap="square" rtlCol="0">
            <a:spAutoFit/>
          </a:bodyPr>
          <a:lstStyle/>
          <a:p>
            <a:pPr marL="285750" indent="-285750" fontAlgn="auto">
              <a:lnSpc>
                <a:spcPts val="3680"/>
              </a:lnSpc>
              <a:buFont typeface="Arial" panose="020B0604020202020204" pitchFamily="34" charset="0"/>
              <a:buChar char="•"/>
            </a:pPr>
            <a:r>
              <a:rPr lang="en-US" altLang="zh-CN" sz="2000" dirty="0"/>
              <a:t>Conformity</a:t>
            </a:r>
          </a:p>
          <a:p>
            <a:pPr marL="285750" indent="-285750" fontAlgn="auto">
              <a:lnSpc>
                <a:spcPts val="3680"/>
              </a:lnSpc>
              <a:buFont typeface="Arial" panose="020B0604020202020204" pitchFamily="34" charset="0"/>
              <a:buChar char="•"/>
            </a:pPr>
            <a:r>
              <a:rPr lang="en-US" altLang="zh-CN" sz="2000" dirty="0"/>
              <a:t>Interoperability</a:t>
            </a:r>
          </a:p>
          <a:p>
            <a:pPr marL="285750" indent="-285750" fontAlgn="auto">
              <a:lnSpc>
                <a:spcPts val="3680"/>
              </a:lnSpc>
              <a:buFont typeface="Arial" panose="020B0604020202020204" pitchFamily="34" charset="0"/>
              <a:buChar char="•"/>
            </a:pPr>
            <a:r>
              <a:rPr lang="en-US" altLang="zh-CN" sz="2000" dirty="0">
                <a:solidFill>
                  <a:srgbClr val="D0D8E8"/>
                </a:solidFill>
                <a:sym typeface="+mn-ea"/>
              </a:rPr>
              <a:t>Performance</a:t>
            </a:r>
            <a:endParaRPr lang="en-US" altLang="zh-CN" sz="2000" dirty="0">
              <a:solidFill>
                <a:srgbClr val="D0D8E8"/>
              </a:solidFill>
            </a:endParaRPr>
          </a:p>
          <a:p>
            <a:pPr marL="285750" indent="-285750" fontAlgn="auto">
              <a:lnSpc>
                <a:spcPts val="3680"/>
              </a:lnSpc>
              <a:buFont typeface="Arial" panose="020B0604020202020204" pitchFamily="34" charset="0"/>
              <a:buChar char="•"/>
            </a:pPr>
            <a:r>
              <a:rPr lang="en-US" altLang="zh-CN" sz="2000" dirty="0">
                <a:solidFill>
                  <a:srgbClr val="D0D8E8"/>
                </a:solidFill>
                <a:sym typeface="+mn-ea"/>
              </a:rPr>
              <a:t>Robustness</a:t>
            </a:r>
          </a:p>
        </p:txBody>
      </p:sp>
      <p:sp>
        <p:nvSpPr>
          <p:cNvPr id="2" name="文本框 1"/>
          <p:cNvSpPr txBox="1"/>
          <p:nvPr/>
        </p:nvSpPr>
        <p:spPr>
          <a:xfrm>
            <a:off x="-44450" y="3598545"/>
            <a:ext cx="8828450" cy="2741776"/>
          </a:xfrm>
          <a:prstGeom prst="rect">
            <a:avLst/>
          </a:prstGeom>
          <a:noFill/>
        </p:spPr>
        <p:txBody>
          <a:bodyPr wrap="square" rtlCol="0">
            <a:spAutoFit/>
          </a:bodyPr>
          <a:lstStyle/>
          <a:p>
            <a:pPr lvl="1" indent="0" fontAlgn="auto">
              <a:lnSpc>
                <a:spcPts val="3680"/>
              </a:lnSpc>
              <a:buNone/>
            </a:pPr>
            <a:r>
              <a:rPr lang="en-US" altLang="zh-CN" sz="2000" dirty="0">
                <a:solidFill>
                  <a:srgbClr val="D0D8E8"/>
                </a:solidFill>
                <a:sym typeface="+mn-ea"/>
              </a:rPr>
              <a:t>Factors:</a:t>
            </a:r>
          </a:p>
          <a:p>
            <a:pPr marL="742950" lvl="1" indent="-285750" fontAlgn="auto">
              <a:lnSpc>
                <a:spcPts val="3680"/>
              </a:lnSpc>
              <a:buFont typeface="Arial" panose="020B0604020202020204" pitchFamily="34" charset="0"/>
              <a:buChar char="•"/>
            </a:pPr>
            <a:r>
              <a:rPr lang="en-US" altLang="zh-CN" sz="2000" dirty="0">
                <a:solidFill>
                  <a:srgbClr val="D0D8E8"/>
                </a:solidFill>
                <a:sym typeface="+mn-ea"/>
              </a:rPr>
              <a:t>SPI transfer speed (in bits per second)</a:t>
            </a:r>
            <a:endParaRPr lang="en-US" altLang="zh-CN" sz="2000" dirty="0">
              <a:solidFill>
                <a:srgbClr val="D0D8E8"/>
              </a:solidFill>
            </a:endParaRPr>
          </a:p>
          <a:p>
            <a:pPr marL="742950" lvl="1" indent="-285750" fontAlgn="auto">
              <a:lnSpc>
                <a:spcPts val="3680"/>
              </a:lnSpc>
              <a:buFont typeface="Arial" panose="020B0604020202020204" pitchFamily="34" charset="0"/>
              <a:buChar char="•"/>
            </a:pPr>
            <a:r>
              <a:rPr lang="en-US" altLang="zh-CN" sz="2000" dirty="0">
                <a:solidFill>
                  <a:srgbClr val="D0D8E8"/>
                </a:solidFill>
                <a:sym typeface="+mn-ea"/>
              </a:rPr>
              <a:t>Packet size (in bytes)</a:t>
            </a:r>
          </a:p>
          <a:p>
            <a:pPr marL="742950" lvl="1" indent="-285750" fontAlgn="auto">
              <a:lnSpc>
                <a:spcPts val="3680"/>
              </a:lnSpc>
              <a:buFont typeface="Arial" panose="020B0604020202020204" pitchFamily="34" charset="0"/>
              <a:buChar char="•"/>
            </a:pPr>
            <a:r>
              <a:rPr lang="en-US" altLang="zh-CN" sz="2000" dirty="0">
                <a:solidFill>
                  <a:srgbClr val="D0D8E8"/>
                </a:solidFill>
                <a:sym typeface="+mn-ea"/>
              </a:rPr>
              <a:t>Packet exchange rate (number of transmitted PDUs per second)</a:t>
            </a:r>
          </a:p>
          <a:p>
            <a:pPr marL="742950" lvl="1" indent="-285750" fontAlgn="auto">
              <a:lnSpc>
                <a:spcPts val="3680"/>
              </a:lnSpc>
              <a:buFont typeface="Arial" panose="020B0604020202020204" pitchFamily="34" charset="0"/>
              <a:buChar char="•"/>
            </a:pPr>
            <a:r>
              <a:rPr lang="en-US" altLang="zh-CN" sz="2000" dirty="0">
                <a:solidFill>
                  <a:srgbClr val="D0D8E8"/>
                </a:solidFill>
                <a:sym typeface="+mn-ea"/>
              </a:rPr>
              <a:t>Operating status of UAV (calibration/initialization)</a:t>
            </a:r>
            <a:endParaRPr lang="en-US" altLang="zh-CN" dirty="0">
              <a:sym typeface="+mn-ea"/>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tx1"/>
                                      </p:to>
                                    </p:animClr>
                                  </p:childTnLst>
                                </p:cTn>
                              </p:par>
                              <p:par>
                                <p:cTn id="7" presetID="3" presetClass="emph" presetSubtype="2" fill="hold" nodeType="withEffect">
                                  <p:stCondLst>
                                    <p:cond delay="0"/>
                                  </p:stCondLst>
                                  <p:childTnLst>
                                    <p:animClr clrSpc="rgb" dir="cw">
                                      <p:cBhvr override="childStyle">
                                        <p:cTn id="8" dur="500" fill="hold"/>
                                        <p:tgtEl>
                                          <p:spTgt spid="3">
                                            <p:txEl>
                                              <p:pRg st="3" end="3"/>
                                            </p:txEl>
                                          </p:spTgt>
                                        </p:tgtEl>
                                        <p:attrNameLst>
                                          <p:attrName>style.color</p:attrName>
                                        </p:attrNameLst>
                                      </p:cBhvr>
                                      <p:to>
                                        <a:schemeClr val="tx1"/>
                                      </p:to>
                                    </p:animClr>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500" fill="hold"/>
                                        <p:tgtEl>
                                          <p:spTgt spid="2">
                                            <p:txEl>
                                              <p:pRg st="0" end="0"/>
                                            </p:txEl>
                                          </p:spTgt>
                                        </p:tgtEl>
                                        <p:attrNameLst>
                                          <p:attrName>style.color</p:attrName>
                                        </p:attrNameLst>
                                      </p:cBhvr>
                                      <p:to>
                                        <a:schemeClr val="tx1"/>
                                      </p:to>
                                    </p:animClr>
                                  </p:childTnLst>
                                </p:cTn>
                              </p:par>
                              <p:par>
                                <p:cTn id="13" presetID="3" presetClass="emph" presetSubtype="2" fill="hold" nodeType="withEffect">
                                  <p:stCondLst>
                                    <p:cond delay="0"/>
                                  </p:stCondLst>
                                  <p:childTnLst>
                                    <p:animClr clrSpc="rgb" dir="cw">
                                      <p:cBhvr override="childStyle">
                                        <p:cTn id="14" dur="500" fill="hold"/>
                                        <p:tgtEl>
                                          <p:spTgt spid="2">
                                            <p:txEl>
                                              <p:pRg st="1" end="1"/>
                                            </p:txEl>
                                          </p:spTgt>
                                        </p:tgtEl>
                                        <p:attrNameLst>
                                          <p:attrName>style.color</p:attrName>
                                        </p:attrNameLst>
                                      </p:cBhvr>
                                      <p:to>
                                        <a:schemeClr val="tx1"/>
                                      </p:to>
                                    </p:animClr>
                                  </p:childTnLst>
                                </p:cTn>
                              </p:par>
                              <p:par>
                                <p:cTn id="15" presetID="3" presetClass="emph" presetSubtype="2" fill="hold" nodeType="withEffect">
                                  <p:stCondLst>
                                    <p:cond delay="0"/>
                                  </p:stCondLst>
                                  <p:childTnLst>
                                    <p:animClr clrSpc="rgb" dir="cw">
                                      <p:cBhvr override="childStyle">
                                        <p:cTn id="16" dur="500" fill="hold"/>
                                        <p:tgtEl>
                                          <p:spTgt spid="2">
                                            <p:txEl>
                                              <p:pRg st="2" end="2"/>
                                            </p:txEl>
                                          </p:spTgt>
                                        </p:tgtEl>
                                        <p:attrNameLst>
                                          <p:attrName>style.color</p:attrName>
                                        </p:attrNameLst>
                                      </p:cBhvr>
                                      <p:to>
                                        <a:schemeClr val="tx1"/>
                                      </p:to>
                                    </p:animClr>
                                  </p:childTnLst>
                                </p:cTn>
                              </p:par>
                              <p:par>
                                <p:cTn id="17" presetID="3" presetClass="emph" presetSubtype="2" fill="hold" nodeType="withEffect">
                                  <p:stCondLst>
                                    <p:cond delay="0"/>
                                  </p:stCondLst>
                                  <p:childTnLst>
                                    <p:animClr clrSpc="rgb" dir="cw">
                                      <p:cBhvr override="childStyle">
                                        <p:cTn id="18" dur="500" fill="hold"/>
                                        <p:tgtEl>
                                          <p:spTgt spid="2">
                                            <p:txEl>
                                              <p:pRg st="3" end="3"/>
                                            </p:txEl>
                                          </p:spTgt>
                                        </p:tgtEl>
                                        <p:attrNameLst>
                                          <p:attrName>style.color</p:attrName>
                                        </p:attrNameLst>
                                      </p:cBhvr>
                                      <p:to>
                                        <a:schemeClr val="tx1"/>
                                      </p:to>
                                    </p:animClr>
                                  </p:childTnLst>
                                </p:cTn>
                              </p:par>
                              <p:par>
                                <p:cTn id="19" presetID="3" presetClass="emph" presetSubtype="2" fill="hold" nodeType="withEffect">
                                  <p:stCondLst>
                                    <p:cond delay="0"/>
                                  </p:stCondLst>
                                  <p:childTnLst>
                                    <p:animClr clrSpc="rgb" dir="cw">
                                      <p:cBhvr override="childStyle">
                                        <p:cTn id="20" dur="500" fill="hold"/>
                                        <p:tgtEl>
                                          <p:spTgt spid="2">
                                            <p:txEl>
                                              <p:pRg st="4" end="4"/>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2823</Words>
  <Application>Microsoft Office PowerPoint</Application>
  <PresentationFormat>Bildschirmpräsentation (4:3)</PresentationFormat>
  <Paragraphs>349</Paragraphs>
  <Slides>13</Slides>
  <Notes>12</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13</vt:i4>
      </vt:variant>
    </vt:vector>
  </HeadingPairs>
  <TitlesOfParts>
    <vt:vector size="20" baseType="lpstr">
      <vt:lpstr>Arial</vt:lpstr>
      <vt:lpstr>DejaVu Sans</vt:lpstr>
      <vt:lpstr>Stafford</vt:lpstr>
      <vt:lpstr>StarSymbol</vt:lpstr>
      <vt:lpstr>Times New Roman</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Malte</dc:creator>
  <cp:lastModifiedBy>Malte</cp:lastModifiedBy>
  <cp:revision>118</cp:revision>
  <cp:lastPrinted>2018-07-11T20:27:38Z</cp:lastPrinted>
  <dcterms:modified xsi:type="dcterms:W3CDTF">2018-07-12T07:42:00Z</dcterms:modified>
</cp:coreProperties>
</file>