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77804" autoAdjust="0"/>
  </p:normalViewPr>
  <p:slideViewPr>
    <p:cSldViewPr snapToGrid="0">
      <p:cViewPr varScale="1">
        <p:scale>
          <a:sx n="89" d="100"/>
          <a:sy n="89" d="100"/>
        </p:scale>
        <p:origin x="1536" y="66"/>
      </p:cViewPr>
      <p:guideLst/>
    </p:cSldViewPr>
  </p:slideViewPr>
  <p:notesTextViewPr>
    <p:cViewPr>
      <p:scale>
        <a:sx n="3" d="2"/>
        <a:sy n="3" d="2"/>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56000" y="5078520"/>
            <a:ext cx="6047640" cy="4811040"/>
          </a:xfrm>
          <a:prstGeom prst="rect">
            <a:avLst/>
          </a:prstGeom>
        </p:spPr>
        <p:txBody>
          <a:bodyPr lIns="0" tIns="0" rIns="0" bIns="0"/>
          <a:lstStyle/>
          <a:p>
            <a:r>
              <a:rPr lang="de-DE" sz="2000">
                <a:latin typeface="Arial"/>
              </a:rPr>
              <a:t>Click to edit the notes format</a:t>
            </a:r>
            <a:endParaRPr/>
          </a:p>
        </p:txBody>
      </p:sp>
      <p:sp>
        <p:nvSpPr>
          <p:cNvPr id="96" name="PlaceHolder 2"/>
          <p:cNvSpPr>
            <a:spLocks noGrp="1"/>
          </p:cNvSpPr>
          <p:nvPr>
            <p:ph type="hdr"/>
          </p:nvPr>
        </p:nvSpPr>
        <p:spPr>
          <a:xfrm>
            <a:off x="0" y="0"/>
            <a:ext cx="3280680" cy="534240"/>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278960" y="0"/>
            <a:ext cx="3280680" cy="534240"/>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0" y="10157400"/>
            <a:ext cx="3280680" cy="534240"/>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278960" y="10157400"/>
            <a:ext cx="3280680" cy="534240"/>
          </a:xfrm>
          <a:prstGeom prst="rect">
            <a:avLst/>
          </a:prstGeom>
        </p:spPr>
        <p:txBody>
          <a:bodyPr lIns="0" tIns="0" rIns="0" bIns="0" anchor="b"/>
          <a:lstStyle/>
          <a:p>
            <a:pPr algn="r"/>
            <a:fld id="{155B5BBB-525B-4A1E-9F31-CE196A4F41BE}" type="slidenum">
              <a:rPr lang="de-DE"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endParaRP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en-US"/>
              <a:t>And here is the test result for the side Nucleo receiving. As we can see is, higher pracket rate will cause the successrate drop. And compare two different SPI speed, we can find the 4MHz have a little higher successrate. The reason here is that, our transmition is based on interrupt on the embedded chip. higher SPI speed means the duration of transmission one packet is short. so less chance for other kinds of interrupt on the UAV can influences this transmission. And in fact if we disable all other interrupt, the successrate can achive nearly 98%. But more faster SPI speed like 5MHz will lead to signnifficantly low successrate. So we will say the best configuration is at 500Hz packet rate and 4MHz SPI speed.</a:t>
            </a:r>
          </a:p>
          <a:p>
            <a:r>
              <a:rPr lang="en-US" altLang="en-US"/>
              <a:t>And for the HLP receiving, the </a:t>
            </a:r>
            <a:r>
              <a:rPr lang="en-US" altLang="en-US">
                <a:sym typeface="+mn-ea"/>
              </a:rPr>
              <a:t>test result</a:t>
            </a:r>
            <a:r>
              <a:rPr lang="en-US" altLang="en-US"/>
              <a:t>is is similar as Nucleo.</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11</a:t>
            </a:fld>
            <a:endParaRPr lang="de-DE" sz="1000">
              <a:solidFill>
                <a:srgbClr val="000000"/>
              </a:solidFill>
              <a:latin typeface="Stafford"/>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rPr lang="en-US" altLang="en-US" dirty="0"/>
              <a:t>so now we have a tested protocol, which guarantees a reliable and fast enough packet exchange speed. After we implement our protocol in both HLP and </a:t>
            </a:r>
            <a:r>
              <a:rPr lang="en-US" altLang="en-US" dirty="0" err="1"/>
              <a:t>Nucleo</a:t>
            </a:r>
            <a:r>
              <a:rPr lang="en-US" altLang="en-US" dirty="0"/>
              <a:t>, we can send all sensor data through the HLP to the high-performance </a:t>
            </a:r>
            <a:r>
              <a:rPr lang="en-US" altLang="en-US" dirty="0" err="1"/>
              <a:t>Nucleo</a:t>
            </a:r>
            <a:r>
              <a:rPr lang="en-US" altLang="en-US" dirty="0"/>
              <a:t>.</a:t>
            </a:r>
          </a:p>
          <a:p>
            <a:pPr marL="285750" indent="-285750">
              <a:buFont typeface="Arial" panose="020B0604020202020204" pitchFamily="34" charset="0"/>
              <a:buChar char="•"/>
            </a:pPr>
            <a:r>
              <a:rPr lang="en-US" altLang="en-US" dirty="0"/>
              <a:t>consider the error packet in our case will be </a:t>
            </a:r>
            <a:r>
              <a:rPr lang="en-US" altLang="en-US" dirty="0" err="1"/>
              <a:t>direcktly</a:t>
            </a:r>
            <a:r>
              <a:rPr lang="en-US" altLang="en-US" dirty="0"/>
              <a:t> </a:t>
            </a:r>
            <a:r>
              <a:rPr lang="en-US" altLang="en-US" dirty="0" err="1"/>
              <a:t>droped</a:t>
            </a:r>
            <a:r>
              <a:rPr lang="en-US" altLang="en-US" dirty="0"/>
              <a:t>, at a given SPI speed the protocol can reach ideally 500Hz </a:t>
            </a:r>
            <a:r>
              <a:rPr lang="en-US" altLang="zh-CN" dirty="0">
                <a:sym typeface="+mn-ea"/>
              </a:rPr>
              <a:t>packet exchange rate. </a:t>
            </a:r>
          </a:p>
          <a:p>
            <a:pPr marL="285750" indent="-285750">
              <a:buFont typeface="Arial" panose="020B0604020202020204" pitchFamily="34" charset="0"/>
              <a:buChar char="•"/>
            </a:pPr>
            <a:r>
              <a:rPr lang="en-US" altLang="zh-CN" dirty="0">
                <a:sym typeface="+mn-ea"/>
              </a:rPr>
              <a:t>Although we still </a:t>
            </a:r>
            <a:r>
              <a:rPr lang="en-US" altLang="zh-CN" dirty="0" err="1">
                <a:sym typeface="+mn-ea"/>
              </a:rPr>
              <a:t>dont</a:t>
            </a:r>
            <a:r>
              <a:rPr lang="en-US" altLang="zh-CN" dirty="0">
                <a:sym typeface="+mn-ea"/>
              </a:rPr>
              <a:t> test, to implement our </a:t>
            </a:r>
            <a:r>
              <a:rPr lang="en-US" altLang="zh-CN" dirty="0" err="1">
                <a:sym typeface="+mn-ea"/>
              </a:rPr>
              <a:t>procotol</a:t>
            </a:r>
            <a:r>
              <a:rPr lang="en-US" altLang="zh-CN" dirty="0">
                <a:sym typeface="+mn-ea"/>
              </a:rPr>
              <a:t> in the real control situation of the UAV, we are not sure the real performance of the protocol. Future work can be based on this protocol, which allows to implement </a:t>
            </a:r>
            <a:r>
              <a:rPr lang="en-US" altLang="zh-CN" dirty="0" err="1">
                <a:sym typeface="+mn-ea"/>
              </a:rPr>
              <a:t>komplex</a:t>
            </a:r>
            <a:r>
              <a:rPr lang="en-US" altLang="zh-CN" dirty="0">
                <a:sym typeface="+mn-ea"/>
              </a:rPr>
              <a:t> control algorithm on the </a:t>
            </a:r>
            <a:r>
              <a:rPr lang="en-US" altLang="zh-CN" dirty="0" err="1">
                <a:sym typeface="+mn-ea"/>
              </a:rPr>
              <a:t>Nucleo</a:t>
            </a:r>
            <a:r>
              <a:rPr lang="en-US" altLang="zh-CN" dirty="0">
                <a:sym typeface="+mn-ea"/>
              </a:rPr>
              <a:t> and integrate additional sensors to improve the control performance.</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a:p>
            <a:endParaRPr lang="en-US" altLang="en-US"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12</a:t>
            </a:fld>
            <a:endParaRPr lang="de-DE" sz="1000">
              <a:solidFill>
                <a:srgbClr val="000000"/>
              </a:solidFill>
              <a:latin typeface="Stafford"/>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13</a:t>
            </a:fld>
            <a:endParaRPr lang="de-DE" sz="1000">
              <a:solidFill>
                <a:srgbClr val="000000"/>
              </a:solidFill>
              <a:latin typeface="Stafford"/>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sz="1200" b="0" i="0" kern="1200" dirty="0" smtClean="0">
                <a:solidFill>
                  <a:schemeClr val="tx1"/>
                </a:solidFill>
                <a:effectLst/>
                <a:latin typeface="+mn-lt"/>
                <a:ea typeface="+mn-ea"/>
                <a:cs typeface="+mn-cs"/>
              </a:rPr>
              <a:t>Actually, </a:t>
            </a:r>
            <a:r>
              <a:rPr lang="en-US" altLang="zh-CN" sz="1200" b="0" i="0" kern="1200" dirty="0" smtClean="0">
                <a:solidFill>
                  <a:schemeClr val="tx1"/>
                </a:solidFill>
                <a:effectLst/>
                <a:latin typeface="+mn-lt"/>
                <a:ea typeface="+mn-ea"/>
                <a:cs typeface="+mn-cs"/>
              </a:rPr>
              <a:t>our project belongs to a bigger project about implementing </a:t>
            </a:r>
            <a:r>
              <a:rPr lang="en-US" altLang="zh-CN" sz="1200" b="0" i="0" kern="1200" dirty="0" err="1" smtClean="0">
                <a:solidFill>
                  <a:schemeClr val="tx1"/>
                </a:solidFill>
                <a:effectLst/>
                <a:latin typeface="+mn-lt"/>
                <a:ea typeface="+mn-ea"/>
                <a:cs typeface="+mn-cs"/>
              </a:rPr>
              <a:t>Sensorfusion</a:t>
            </a:r>
            <a:r>
              <a:rPr lang="en-US" altLang="zh-CN" sz="1200" b="0" i="0" kern="1200" dirty="0" smtClean="0">
                <a:solidFill>
                  <a:schemeClr val="tx1"/>
                </a:solidFill>
                <a:effectLst/>
                <a:latin typeface="+mn-lt"/>
                <a:ea typeface="+mn-ea"/>
                <a:cs typeface="+mn-cs"/>
              </a:rPr>
              <a:t> algorithm in </a:t>
            </a:r>
            <a:r>
              <a:rPr lang="en-US" altLang="zh-CN" sz="1200" b="0" i="0" kern="1200" dirty="0" smtClean="0">
                <a:solidFill>
                  <a:schemeClr val="tx1"/>
                </a:solidFill>
                <a:effectLst/>
                <a:latin typeface="+mn-lt"/>
                <a:ea typeface="+mn-ea"/>
                <a:cs typeface="+mn-cs"/>
              </a:rPr>
              <a:t>UAV. </a:t>
            </a:r>
            <a:r>
              <a:rPr lang="en-US" altLang="zh-CN" sz="1200" b="0" i="0" kern="1200" dirty="0" err="1" smtClean="0">
                <a:solidFill>
                  <a:schemeClr val="tx1"/>
                </a:solidFill>
                <a:effectLst/>
                <a:latin typeface="+mn-lt"/>
                <a:ea typeface="+mn-ea"/>
                <a:cs typeface="+mn-cs"/>
              </a:rPr>
              <a:t>UAV</a:t>
            </a:r>
            <a:r>
              <a:rPr lang="en-US" altLang="zh-CN" sz="1200" b="0" i="0" kern="1200" dirty="0" smtClean="0">
                <a:solidFill>
                  <a:schemeClr val="tx1"/>
                </a:solidFill>
                <a:effectLst/>
                <a:latin typeface="+mn-lt"/>
                <a:ea typeface="+mn-ea"/>
                <a:cs typeface="+mn-cs"/>
              </a:rPr>
              <a:t> means unmanned aerial vehicle, commonly known as a drone.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Theoretically</a:t>
            </a:r>
            <a:r>
              <a:rPr lang="en-US" altLang="zh-CN" sz="1200" b="0" i="0" kern="1200" baseline="0" dirty="0" smtClean="0">
                <a:solidFill>
                  <a:schemeClr val="tx1"/>
                </a:solidFill>
                <a:effectLst/>
                <a:latin typeface="+mn-lt"/>
                <a:ea typeface="+mn-ea"/>
                <a:cs typeface="+mn-cs"/>
              </a:rPr>
              <a:t> there are two approaches to implement the algorithm. One is , another is .</a:t>
            </a:r>
          </a:p>
          <a:p>
            <a:r>
              <a:rPr lang="en-US" altLang="zh-CN" sz="1200" b="0" i="0" kern="1200" baseline="0" dirty="0" smtClean="0">
                <a:solidFill>
                  <a:schemeClr val="tx1"/>
                </a:solidFill>
                <a:effectLst/>
                <a:latin typeface="+mn-lt"/>
                <a:ea typeface="+mn-ea"/>
                <a:cs typeface="+mn-cs"/>
              </a:rPr>
              <a:t>But actually 1. </a:t>
            </a:r>
            <a:r>
              <a:rPr lang="en-US" altLang="zh-CN" sz="1200" b="0" i="0" kern="1200" baseline="0" dirty="0" err="1" smtClean="0">
                <a:solidFill>
                  <a:schemeClr val="tx1"/>
                </a:solidFill>
                <a:effectLst/>
                <a:latin typeface="+mn-lt"/>
                <a:ea typeface="+mn-ea"/>
                <a:cs typeface="+mn-cs"/>
              </a:rPr>
              <a:t>aproach</a:t>
            </a:r>
            <a:r>
              <a:rPr lang="en-US" altLang="zh-CN" sz="1200" b="0" i="0" kern="1200" baseline="0" dirty="0" smtClean="0">
                <a:solidFill>
                  <a:schemeClr val="tx1"/>
                </a:solidFill>
                <a:effectLst/>
                <a:latin typeface="+mn-lt"/>
                <a:ea typeface="+mn-ea"/>
                <a:cs typeface="+mn-cs"/>
              </a:rPr>
              <a:t> is not realistic. The Processor in UAV </a:t>
            </a:r>
            <a:r>
              <a:rPr lang="en-US" altLang="zh-CN" sz="1200" kern="1200" baseline="0" dirty="0" smtClean="0">
                <a:solidFill>
                  <a:schemeClr val="tx1"/>
                </a:solidFill>
                <a:effectLst/>
                <a:latin typeface="+mn-lt"/>
                <a:ea typeface="+mn-ea"/>
                <a:cs typeface="+mn-cs"/>
              </a:rPr>
              <a:t>can not afford </a:t>
            </a:r>
            <a:r>
              <a:rPr lang="en-US" altLang="zh-CN" sz="1200" kern="1200" baseline="0" dirty="0" smtClean="0">
                <a:solidFill>
                  <a:schemeClr val="tx1"/>
                </a:solidFill>
                <a:effectLst/>
                <a:latin typeface="+mn-lt"/>
                <a:ea typeface="+mn-ea"/>
                <a:cs typeface="+mn-cs"/>
              </a:rPr>
              <a:t>the </a:t>
            </a:r>
            <a:r>
              <a:rPr lang="en-US" altLang="zh-CN" sz="1200" b="1" kern="1200" baseline="0" dirty="0" smtClean="0">
                <a:solidFill>
                  <a:schemeClr val="tx1"/>
                </a:solidFill>
                <a:effectLst/>
                <a:latin typeface="+mn-lt"/>
                <a:ea typeface="+mn-ea"/>
                <a:cs typeface="+mn-cs"/>
              </a:rPr>
              <a:t>large calculation requirement </a:t>
            </a:r>
            <a:r>
              <a:rPr lang="en-US" altLang="zh-CN" sz="1200" kern="1200" baseline="0" dirty="0" smtClean="0">
                <a:solidFill>
                  <a:schemeClr val="tx1"/>
                </a:solidFill>
                <a:effectLst/>
                <a:latin typeface="+mn-lt"/>
                <a:ea typeface="+mn-ea"/>
                <a:cs typeface="+mn-cs"/>
              </a:rPr>
              <a:t>of </a:t>
            </a:r>
            <a:r>
              <a:rPr lang="en-US" altLang="zh-CN" sz="1200" kern="1200" baseline="0" dirty="0" err="1" smtClean="0">
                <a:solidFill>
                  <a:schemeClr val="tx1"/>
                </a:solidFill>
                <a:effectLst/>
                <a:latin typeface="+mn-lt"/>
                <a:ea typeface="+mn-ea"/>
                <a:cs typeface="+mn-cs"/>
              </a:rPr>
              <a:t>sensorfusion</a:t>
            </a:r>
            <a:r>
              <a:rPr lang="en-US" altLang="zh-CN" sz="1200" kern="1200" baseline="0" dirty="0" smtClean="0">
                <a:solidFill>
                  <a:schemeClr val="tx1"/>
                </a:solidFill>
                <a:effectLst/>
                <a:latin typeface="+mn-lt"/>
                <a:ea typeface="+mn-ea"/>
                <a:cs typeface="+mn-cs"/>
              </a:rPr>
              <a:t>.  </a:t>
            </a:r>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For example, processing speed low, memory small, matrix arithmetic </a:t>
            </a:r>
            <a:r>
              <a:rPr lang="en-US" altLang="zh-CN" sz="1200" kern="1200" baseline="0" dirty="0" smtClean="0">
                <a:solidFill>
                  <a:schemeClr val="tx1"/>
                </a:solidFill>
                <a:effectLst/>
                <a:latin typeface="+mn-lt"/>
                <a:ea typeface="+mn-ea"/>
                <a:cs typeface="+mn-cs"/>
              </a:rPr>
              <a:t>not good enough…..  </a:t>
            </a:r>
            <a:r>
              <a:rPr lang="en-US" altLang="zh-CN" sz="1200" kern="1200" baseline="0" dirty="0" smtClean="0">
                <a:solidFill>
                  <a:schemeClr val="tx1"/>
                </a:solidFill>
                <a:effectLst/>
                <a:latin typeface="+mn-lt"/>
                <a:ea typeface="+mn-ea"/>
                <a:cs typeface="+mn-cs"/>
              </a:rPr>
              <a:t>Also, for example, the architecture of processor, the calculation speed, the clock frequency. all of those in the processor of UAV are far not enough for the </a:t>
            </a:r>
            <a:r>
              <a:rPr lang="en-US" altLang="zh-CN" sz="1200" kern="1200" baseline="0" dirty="0" err="1" smtClean="0">
                <a:solidFill>
                  <a:schemeClr val="tx1"/>
                </a:solidFill>
                <a:effectLst/>
                <a:latin typeface="+mn-lt"/>
                <a:ea typeface="+mn-ea"/>
                <a:cs typeface="+mn-cs"/>
              </a:rPr>
              <a:t>sensorfusion</a:t>
            </a:r>
            <a:r>
              <a:rPr lang="en-US" altLang="zh-CN" sz="1200" kern="1200" baseline="0" dirty="0" smtClean="0">
                <a:solidFill>
                  <a:schemeClr val="tx1"/>
                </a:solidFill>
                <a:effectLst/>
                <a:latin typeface="+mn-lt"/>
                <a:ea typeface="+mn-ea"/>
                <a:cs typeface="+mn-cs"/>
              </a:rPr>
              <a:t>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So sensor fusion will be implemented in a new additional powerful specific processor to do so.</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But this new processor still need to get data from UAV and send the result to UAV.  The communication must </a:t>
            </a:r>
            <a:r>
              <a:rPr lang="en-US" altLang="zh-CN" sz="1200" kern="1200" baseline="0" dirty="0" smtClean="0">
                <a:solidFill>
                  <a:schemeClr val="tx1"/>
                </a:solidFill>
                <a:effectLst/>
                <a:latin typeface="+mn-lt"/>
                <a:ea typeface="+mn-ea"/>
                <a:cs typeface="+mn-cs"/>
              </a:rPr>
              <a:t>be firstly </a:t>
            </a:r>
            <a:r>
              <a:rPr lang="en-US" altLang="zh-CN" sz="1200" kern="1200" baseline="0" dirty="0" smtClean="0">
                <a:solidFill>
                  <a:schemeClr val="tx1"/>
                </a:solidFill>
                <a:effectLst/>
                <a:latin typeface="+mn-lt"/>
                <a:ea typeface="+mn-ea"/>
                <a:cs typeface="+mn-cs"/>
              </a:rPr>
              <a:t>precise guaranteed. </a:t>
            </a:r>
          </a:p>
          <a:p>
            <a:r>
              <a:rPr lang="en-US" altLang="zh-CN" sz="1200" kern="1200" baseline="0" dirty="0" smtClean="0">
                <a:solidFill>
                  <a:schemeClr val="tx1"/>
                </a:solidFill>
                <a:effectLst/>
                <a:latin typeface="+mn-lt"/>
                <a:ea typeface="+mn-ea"/>
                <a:cs typeface="+mn-cs"/>
              </a:rPr>
              <a:t>So our task is to achieve it. -- …………….  So we design this protocol. </a:t>
            </a:r>
            <a:r>
              <a:rPr lang="en-US" altLang="zh-CN" sz="1200" kern="1200" baseline="0" dirty="0" smtClean="0">
                <a:solidFill>
                  <a:schemeClr val="tx1"/>
                </a:solidFill>
                <a:effectLst/>
                <a:latin typeface="+mn-lt"/>
                <a:ea typeface="+mn-ea"/>
                <a:cs typeface="+mn-cs"/>
              </a:rPr>
              <a:t>Also the protocol </a:t>
            </a:r>
            <a:r>
              <a:rPr lang="en-US" altLang="zh-CN" sz="1200" kern="1200" baseline="0" dirty="0" smtClean="0">
                <a:solidFill>
                  <a:schemeClr val="tx1"/>
                </a:solidFill>
                <a:effectLst/>
                <a:latin typeface="+mn-lt"/>
                <a:ea typeface="+mn-ea"/>
                <a:cs typeface="+mn-cs"/>
              </a:rPr>
              <a:t>should fulfil these requirements.</a:t>
            </a:r>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e.g. The </a:t>
            </a:r>
            <a:r>
              <a:rPr lang="en-US" altLang="zh-CN" dirty="0" smtClean="0"/>
              <a:t>protocol should be easily expandable, so it should be possible to add and remove new sensory by small effort. </a:t>
            </a:r>
            <a:endParaRPr lang="en-US" altLang="zh-CN" sz="1200" kern="1200" dirty="0" smtClean="0">
              <a:solidFill>
                <a:schemeClr val="tx1"/>
              </a:solidFill>
              <a:effectLst/>
              <a:latin typeface="+mn-lt"/>
              <a:ea typeface="+mn-ea"/>
              <a:cs typeface="+mn-cs"/>
            </a:endParaRPr>
          </a:p>
          <a:p>
            <a:endParaRPr lang="en-US" altLang="zh-CN" dirty="0" smtClean="0">
              <a:effectLst/>
            </a:endParaRPr>
          </a:p>
          <a:p>
            <a:r>
              <a:rPr lang="en-US" altLang="zh-CN" dirty="0" smtClean="0"/>
              <a:t/>
            </a:r>
            <a:br>
              <a:rPr lang="en-US" altLang="zh-CN" dirty="0" smtClean="0"/>
            </a:br>
            <a:endParaRPr lang="en-US" altLang="zh-CN"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dirty="0" smtClean="0"/>
              <a:t>There</a:t>
            </a:r>
            <a:r>
              <a:rPr lang="en-US" altLang="zh-CN" baseline="0" dirty="0" smtClean="0"/>
              <a:t> are</a:t>
            </a:r>
            <a:r>
              <a:rPr lang="en-US" altLang="zh-CN" dirty="0" smtClean="0"/>
              <a:t> two parts, 1. part</a:t>
            </a:r>
            <a:r>
              <a:rPr lang="en-US" altLang="zh-CN" baseline="0" dirty="0" smtClean="0"/>
              <a:t> is </a:t>
            </a:r>
            <a:r>
              <a:rPr lang="en-US" altLang="zh-CN" dirty="0" smtClean="0"/>
              <a:t>UAV</a:t>
            </a:r>
            <a:r>
              <a:rPr lang="en-US" altLang="zh-CN" baseline="0" dirty="0" smtClean="0"/>
              <a:t> here, second part is additional things. </a:t>
            </a:r>
          </a:p>
          <a:p>
            <a:endParaRPr lang="en-US" altLang="zh-CN" baseline="0" dirty="0" smtClean="0"/>
          </a:p>
          <a:p>
            <a:r>
              <a:rPr lang="en-US" altLang="zh-CN" baseline="0" dirty="0" err="1" smtClean="0"/>
              <a:t>Nucleo</a:t>
            </a:r>
            <a:r>
              <a:rPr lang="en-US" altLang="zh-CN" baseline="0" dirty="0" smtClean="0"/>
              <a:t> is added to do </a:t>
            </a:r>
            <a:r>
              <a:rPr lang="en-US" altLang="zh-CN" baseline="0" dirty="0" err="1" smtClean="0"/>
              <a:t>sensorfusion</a:t>
            </a:r>
            <a:r>
              <a:rPr lang="en-US" altLang="zh-CN" baseline="0" dirty="0" smtClean="0"/>
              <a:t> task. </a:t>
            </a:r>
            <a:endParaRPr lang="en-US" altLang="zh-CN" baseline="0" dirty="0" smtClean="0"/>
          </a:p>
          <a:p>
            <a:r>
              <a:rPr lang="en-US" altLang="zh-CN" baseline="0" dirty="0" smtClean="0"/>
              <a:t>Library </a:t>
            </a:r>
            <a:r>
              <a:rPr lang="en-US" altLang="zh-CN" baseline="0" dirty="0" smtClean="0"/>
              <a:t>functions, code generating tools, </a:t>
            </a:r>
            <a:r>
              <a:rPr lang="en-US" altLang="zh-CN" baseline="0" dirty="0" err="1" smtClean="0"/>
              <a:t>convienient</a:t>
            </a:r>
            <a:r>
              <a:rPr lang="en-US" altLang="zh-CN" baseline="0" dirty="0" smtClean="0"/>
              <a:t> and fast to make prototyping. </a:t>
            </a:r>
          </a:p>
          <a:p>
            <a:r>
              <a:rPr lang="en-US" altLang="zh-CN" baseline="0" dirty="0" smtClean="0"/>
              <a:t>The calculation efficiency is very good.</a:t>
            </a:r>
          </a:p>
          <a:p>
            <a:endParaRPr lang="en-US" altLang="zh-CN" baseline="0" dirty="0" smtClean="0"/>
          </a:p>
          <a:p>
            <a:r>
              <a:rPr lang="en-US" altLang="zh-CN" baseline="0" dirty="0" smtClean="0"/>
              <a:t>Extern sensors like Lidar, optical flow, is added to adjust complicated environment.</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LL </a:t>
            </a:r>
            <a:r>
              <a:rPr lang="en-US" altLang="zh-CN" b="1" baseline="0" dirty="0" smtClean="0"/>
              <a:t>closed</a:t>
            </a:r>
            <a:r>
              <a:rPr lang="en-US" altLang="zh-CN" baseline="0" dirty="0" smtClean="0"/>
              <a:t>,.  </a:t>
            </a:r>
            <a:r>
              <a:rPr lang="en-US" altLang="zh-CN" dirty="0" smtClean="0"/>
              <a:t>LL Directly</a:t>
            </a:r>
            <a:r>
              <a:rPr lang="en-US" altLang="zh-CN" baseline="0" dirty="0" smtClean="0"/>
              <a:t> control. </a:t>
            </a:r>
          </a:p>
          <a:p>
            <a:r>
              <a:rPr lang="en-US" altLang="zh-CN" baseline="0" dirty="0" smtClean="0"/>
              <a:t>But HL is open for us, HL have SDK, we can write the control command </a:t>
            </a:r>
            <a:r>
              <a:rPr lang="en-US" altLang="zh-CN" baseline="0" dirty="0" smtClean="0"/>
              <a:t>here</a:t>
            </a:r>
          </a:p>
          <a:p>
            <a:r>
              <a:rPr lang="en-US" altLang="zh-CN" baseline="0" dirty="0" smtClean="0"/>
              <a:t>Our programming about UAV is mainly based on programming on HL.</a:t>
            </a:r>
            <a:endParaRPr lang="en-US" altLang="zh-CN" baseline="0" dirty="0" smtClean="0"/>
          </a:p>
          <a:p>
            <a:r>
              <a:rPr lang="en-US" altLang="zh-CN" baseline="0" dirty="0" smtClean="0"/>
              <a:t>But just like we have said, calculation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Our project, the communication protocol between </a:t>
            </a:r>
            <a:r>
              <a:rPr lang="en-US" altLang="zh-CN" baseline="0" dirty="0" err="1" smtClean="0"/>
              <a:t>Nucleo</a:t>
            </a:r>
            <a:r>
              <a:rPr lang="en-US" altLang="zh-CN" baseline="0" dirty="0" smtClean="0"/>
              <a:t> and UAV is here, it’s based on SPI bus. The HL will send big package about </a:t>
            </a:r>
            <a:r>
              <a:rPr lang="en-US" altLang="zh-CN" baseline="0" dirty="0" err="1" smtClean="0"/>
              <a:t>sensordata</a:t>
            </a:r>
            <a:r>
              <a:rPr lang="en-US" altLang="zh-CN" baseline="0" dirty="0" smtClean="0"/>
              <a:t> and </a:t>
            </a:r>
            <a:r>
              <a:rPr lang="en-US" altLang="zh-CN" baseline="0" dirty="0" err="1" smtClean="0"/>
              <a:t>Nucleo</a:t>
            </a:r>
            <a:r>
              <a:rPr lang="en-US" altLang="zh-CN" baseline="0" dirty="0" smtClean="0"/>
              <a:t> send data about attitude estimation back to HL.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Pure SPI Communication is easy between empty </a:t>
            </a:r>
            <a:r>
              <a:rPr lang="en-US" altLang="zh-CN" baseline="0" dirty="0" err="1" smtClean="0"/>
              <a:t>Nucleo</a:t>
            </a:r>
            <a:r>
              <a:rPr lang="en-US" altLang="zh-CN" baseline="0" dirty="0" smtClean="0"/>
              <a:t>. But </a:t>
            </a:r>
            <a:r>
              <a:rPr lang="en-US" altLang="zh-CN" baseline="0" dirty="0" smtClean="0"/>
              <a:t>actually the </a:t>
            </a:r>
            <a:r>
              <a:rPr lang="en-US" altLang="zh-CN" baseline="0" dirty="0" smtClean="0"/>
              <a:t>control logic in both sides is very complicated, the design of protocol must concern those parts. </a:t>
            </a:r>
            <a:r>
              <a:rPr lang="en-US" altLang="zh-CN" baseline="0" dirty="0" smtClean="0"/>
              <a:t>To </a:t>
            </a:r>
            <a:r>
              <a:rPr lang="en-US" altLang="zh-CN" baseline="0" dirty="0" smtClean="0"/>
              <a:t>communicate efficiently, we use interrupt based communication. Also we have many requirements introduced in last </a:t>
            </a:r>
            <a:r>
              <a:rPr lang="en-US" altLang="zh-CN" baseline="0" dirty="0" smtClean="0"/>
              <a:t>slide to </a:t>
            </a:r>
            <a:r>
              <a:rPr lang="en-US" altLang="zh-CN" baseline="0" dirty="0" err="1" smtClean="0"/>
              <a:t>fullfill</a:t>
            </a:r>
            <a:r>
              <a:rPr lang="en-US" altLang="zh-CN" baseline="0" dirty="0" smtClean="0"/>
              <a:t>, </a:t>
            </a:r>
            <a:r>
              <a:rPr lang="en-US" altLang="zh-CN" baseline="0" dirty="0" smtClean="0"/>
              <a:t>error detection </a:t>
            </a:r>
            <a:r>
              <a:rPr lang="en-US" altLang="zh-CN" baseline="0" dirty="0" smtClean="0"/>
              <a:t>or </a:t>
            </a:r>
            <a:r>
              <a:rPr lang="en-US" altLang="zh-CN" baseline="0" dirty="0" err="1" smtClean="0"/>
              <a:t>expandale</a:t>
            </a:r>
            <a:r>
              <a:rPr lang="en-US" altLang="zh-CN" baseline="0" dirty="0" smtClean="0"/>
              <a:t> </a:t>
            </a:r>
            <a:r>
              <a:rPr lang="en-US" altLang="zh-CN" baseline="0" dirty="0" smtClean="0"/>
              <a:t>like those.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a:t>
            </a:r>
            <a:r>
              <a:rPr lang="en-US" altLang="zh-CN" baseline="0" dirty="0" smtClean="0"/>
              <a:t>details of protocol </a:t>
            </a:r>
            <a:r>
              <a:rPr lang="en-US" altLang="zh-CN" baseline="0" dirty="0" err="1" smtClean="0"/>
              <a:t>analyse</a:t>
            </a:r>
            <a:r>
              <a:rPr lang="en-US" altLang="zh-CN" baseline="0" dirty="0" smtClean="0"/>
              <a:t>,…</a:t>
            </a:r>
            <a:endParaRPr lang="en-US" altLang="zh-CN"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start by explaining to you what a </a:t>
            </a:r>
            <a:r>
              <a:rPr lang="en-US" b="1" dirty="0"/>
              <a:t>communication protocol </a:t>
            </a:r>
            <a:r>
              <a:rPr lang="en-US" dirty="0"/>
              <a:t>is in information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it’s a</a:t>
            </a:r>
            <a:r>
              <a:rPr lang="en-GB" dirty="0"/>
              <a:t> set of rules allowing communication partners to transmit information.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must be defined what the first byte of each packet means and the second and so on… </a:t>
            </a:r>
            <a:r>
              <a:rPr lang="en-GB" dirty="0"/>
              <a:t>[CLICK]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a successful communication, both partners need to provide several </a:t>
            </a:r>
            <a:r>
              <a:rPr lang="en-GB" dirty="0"/>
              <a:t>protocol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De-/Encoding of PDUs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Error detection, to detect errors while transmission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serves the layer above and is served by the layer below (but does not need to know how the other layers are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sz="1200" b="0"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Also on the used Fletchers Checksum for error detection, which is a </a:t>
            </a:r>
            <a:r>
              <a:rPr lang="en-US" dirty="0"/>
              <a:t>good compromise between error detection rate and computational requirements [CLICK]</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many other communications are already running there, to which we had to adapt our protocol. [CLICK]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easy access of the incoming an outgoing packets, an easy expandable C-struct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highest layer is the application layer, here it’s possible to fill a new packet for example with the latest speed reading for the next packet to be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packet is ready to </a:t>
            </a:r>
            <a:r>
              <a:rPr lang="en-GB"/>
              <a:t>get sent </a:t>
            </a:r>
            <a:r>
              <a:rPr lang="en-GB" dirty="0"/>
              <a:t>(so basically all data is updated, happening in 500Hz), the next layer comes 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called </a:t>
            </a:r>
            <a:r>
              <a:rPr lang="en-GB" dirty="0" err="1"/>
              <a:t>tansmission</a:t>
            </a:r>
            <a:r>
              <a:rPr lang="en-GB" dirty="0"/>
              <a:t> insurance layer, with the goal of detecting transmission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a checksum is calculated </a:t>
            </a:r>
            <a:r>
              <a:rPr lang="en-US" dirty="0"/>
              <a:t>based on the byte sequence and is </a:t>
            </a:r>
            <a:r>
              <a:rPr lang="en-GB" dirty="0"/>
              <a:t>attached to the PDU.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said before, the COBS algorithm is used to de and encode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Last Layer is the Physical layer, here the </a:t>
            </a:r>
            <a:r>
              <a:rPr lang="en-GB" dirty="0" err="1"/>
              <a:t>Bittransfer</a:t>
            </a:r>
            <a:r>
              <a:rPr lang="en-GB" dirty="0"/>
              <a:t> between both partners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message gets received on the right side, decoded, checked for the correct checksum and is now available on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data which was packed here, is now available on the receiving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PDU is of course just a small example for demonstration, I reality the PDU sent to the </a:t>
            </a:r>
            <a:r>
              <a:rPr lang="en-GB" dirty="0" err="1"/>
              <a:t>Nucleo</a:t>
            </a:r>
            <a:r>
              <a:rPr lang="en-GB" dirty="0"/>
              <a:t> looks like the following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dirty="0"/>
              <a:t>There is a </a:t>
            </a:r>
            <a:r>
              <a:rPr lang="en-GB" dirty="0" err="1"/>
              <a:t>Startbyte</a:t>
            </a:r>
            <a:r>
              <a:rPr lang="en-GB" dirty="0"/>
              <a:t> at the beginning of each Packet to transmit some status flags. </a:t>
            </a:r>
          </a:p>
          <a:p>
            <a:r>
              <a:rPr lang="en-GB" dirty="0"/>
              <a:t>Right behind the actual sensory readings are separated in groups. Each group has it’s own timestamp, which is an indicator for the age of the transmitted readings.</a:t>
            </a:r>
          </a:p>
          <a:p>
            <a:r>
              <a:rPr lang="en-GB" dirty="0"/>
              <a:t>That’s important because there is just one single format of a PDU, including </a:t>
            </a:r>
            <a:r>
              <a:rPr lang="en-GB" b="1" dirty="0"/>
              <a:t>all</a:t>
            </a:r>
            <a:r>
              <a:rPr lang="en-GB" dirty="0"/>
              <a:t> the sensory data, which get’s sent in regular 500Hz.</a:t>
            </a:r>
          </a:p>
          <a:p>
            <a:r>
              <a:rPr lang="en-GB" dirty="0"/>
              <a:t>How satisfying the protocol really works, Mr. Chen will now discuss [CLICK]</a:t>
            </a:r>
          </a:p>
        </p:txBody>
      </p:sp>
      <p:sp>
        <p:nvSpPr>
          <p:cNvPr id="4" name="Foliennummernplatzhalter 3"/>
          <p:cNvSpPr>
            <a:spLocks noGrp="1"/>
          </p:cNvSpPr>
          <p:nvPr>
            <p:ph type="sldNum" idx="10"/>
          </p:nvPr>
        </p:nvSpPr>
        <p:spPr/>
        <p:txBody>
          <a:bodyPr/>
          <a:lstStyle/>
          <a:p>
            <a:pPr algn="r"/>
            <a:fld id="{155B5BBB-525B-4A1E-9F31-CE196A4F41BE}" type="slidenum">
              <a:rPr lang="de-DE" sz="1400" smtClean="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rPr dirty="0"/>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285750" indent="-285750">
              <a:buFont typeface="Arial" panose="020B0604020202020204" pitchFamily="34" charset="0"/>
              <a:buChar char="•"/>
            </a:pPr>
            <a:r>
              <a:rPr dirty="0"/>
              <a:t>In our project are </a:t>
            </a:r>
            <a:r>
              <a:rPr dirty="0" err="1"/>
              <a:t>focoused</a:t>
            </a:r>
            <a:r>
              <a:rPr dirty="0"/>
              <a:t> on the existing HLP and </a:t>
            </a:r>
            <a:r>
              <a:rPr dirty="0" err="1"/>
              <a:t>Nucleo</a:t>
            </a:r>
            <a:r>
              <a:rPr dirty="0"/>
              <a:t>, so the </a:t>
            </a:r>
            <a:r>
              <a:rPr dirty="0" err="1"/>
              <a:t>follwing</a:t>
            </a:r>
            <a:r>
              <a:rPr dirty="0"/>
              <a:t> last two criterion: Performance and robust of the protocol are more important and will be tested. The Performance will show how fast using this protocol </a:t>
            </a:r>
            <a:r>
              <a:rPr lang="en-US" altLang="en-US" dirty="0"/>
              <a:t>transmission </a:t>
            </a:r>
            <a:r>
              <a:rPr dirty="0"/>
              <a:t>information. and for Robust means under some influence factors, to what extend will the performance be affected. </a:t>
            </a:r>
          </a:p>
          <a:p>
            <a:pPr marL="285750" indent="-285750">
              <a:buFont typeface="Arial" panose="020B0604020202020204" pitchFamily="34" charset="0"/>
              <a:buChar char="•"/>
            </a:pPr>
            <a:r>
              <a:rPr dirty="0"/>
              <a:t>In our </a:t>
            </a:r>
            <a:r>
              <a:rPr dirty="0" err="1"/>
              <a:t>caces</a:t>
            </a:r>
            <a:r>
              <a:rPr dirty="0"/>
              <a:t> there are mainly </a:t>
            </a:r>
            <a:r>
              <a:rPr lang="en-US" altLang="en-US" dirty="0"/>
              <a:t>4</a:t>
            </a:r>
            <a:r>
              <a:rPr dirty="0"/>
              <a:t> factors could affect protocol's performance.</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9</a:t>
            </a:fld>
            <a:endParaRPr lang="de-DE" sz="1000">
              <a:solidFill>
                <a:srgbClr val="000000"/>
              </a:solidFill>
              <a:latin typeface="Stafford"/>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For testing </a:t>
            </a:r>
            <a:r>
              <a:rPr lang="en-US" altLang="en-US"/>
              <a:t>reasons </a:t>
            </a:r>
            <a:r>
              <a:t>there are </a:t>
            </a:r>
            <a:r>
              <a:rPr lang="en-US" altLang="en-US"/>
              <a:t>several</a:t>
            </a:r>
            <a:r>
              <a:t> </a:t>
            </a:r>
            <a:r>
              <a:rPr lang="en-US" altLang="en-US"/>
              <a:t>s</a:t>
            </a:r>
            <a:r>
              <a:t>ituation need to </a:t>
            </a:r>
            <a:r>
              <a:rPr lang="en-US" altLang="en-US"/>
              <a:t>be </a:t>
            </a:r>
            <a:r>
              <a:t>considered</a:t>
            </a:r>
            <a:r>
              <a:rPr lang="en-US" altLang="en-US"/>
              <a:t>. Onec one side receive a packet, it will be unpack it and compare the checksum, with the compare result the protocol can accept or reject this message. During our test, we send a fixed message, so that we can see if the accepted packet are truely correct or not.</a:t>
            </a:r>
          </a:p>
          <a:p>
            <a:pPr marL="285750" indent="-285750">
              <a:buFont typeface="Arial" panose="020B0604020202020204" pitchFamily="34" charset="0"/>
              <a:buChar char="•"/>
            </a:pPr>
            <a:r>
              <a:rPr lang="en-US" altLang="en-US"/>
              <a:t>For the best situation, is that </a:t>
            </a:r>
            <a:r>
              <a:rPr lang="en-US" altLang="zh-CN">
                <a:solidFill>
                  <a:srgbClr val="D0D8E8"/>
                </a:solidFill>
                <a:sym typeface="+mn-ea"/>
              </a:rPr>
              <a:t>protocol accepts the packet and in fact the packet is also ture.</a:t>
            </a:r>
            <a:r>
              <a:rPr lang="en-US" altLang="en-US"/>
              <a:t>In this case we can say the protocol works correctly and consider it as a success transmisson.</a:t>
            </a:r>
          </a:p>
          <a:p>
            <a:pPr marL="285750" indent="-285750">
              <a:buFont typeface="Arial" panose="020B0604020202020204" pitchFamily="34" charset="0"/>
              <a:buChar char="•"/>
            </a:pPr>
            <a:r>
              <a:rPr lang="en-US" altLang="en-US"/>
              <a:t>And the worst situation is... because the accepted packet will be further processed, and if a wrong control command is sended to the UAV, it could lead to maybe an accident.</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10</a:t>
            </a:fld>
            <a:endParaRPr lang="de-DE" sz="1000">
              <a:solidFill>
                <a:srgbClr val="000000"/>
              </a:solidFill>
              <a:latin typeface="Stafford"/>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Protocol Development | Breitenbach, Chen, Hu </a:t>
            </a:r>
            <a:r>
              <a:rPr lang="de-DE" sz="1000" dirty="0">
                <a:solidFill>
                  <a:srgbClr val="000000"/>
                </a:solidFill>
                <a:latin typeface="Arial"/>
              </a:rPr>
              <a:t>|  </a:t>
            </a:r>
            <a:fld id="{B2A0D58B-2A5A-4331-BEDD-8E02C0196125}" type="slidenum">
              <a:rPr lang="de-DE" sz="1000">
                <a:solidFill>
                  <a:srgbClr val="000000"/>
                </a:solidFill>
                <a:latin typeface="Arial"/>
              </a:rPr>
              <a:t>‹#›</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a:t>
            </a:r>
            <a:r>
              <a:rPr lang="de-DE" sz="1000" dirty="0">
                <a:solidFill>
                  <a:srgbClr val="000000"/>
                </a:solidFill>
                <a:latin typeface="+mn-lt"/>
              </a:rPr>
              <a:t>Protocol Development </a:t>
            </a:r>
            <a:r>
              <a:rPr lang="de-DE" sz="1000" dirty="0">
                <a:solidFill>
                  <a:srgbClr val="000000"/>
                </a:solidFill>
                <a:latin typeface="Arial"/>
              </a:rPr>
              <a:t>| Breitenbach, Chen, Hu |  </a:t>
            </a:r>
            <a:fld id="{D533869A-5E8B-4926-9AC7-B37A707100D4}" type="slidenum">
              <a:rPr lang="de-DE" sz="1000">
                <a:solidFill>
                  <a:srgbClr val="000000"/>
                </a:solidFill>
                <a:latin typeface="Arial"/>
              </a:rPr>
              <a:t>‹#›</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FFFFFF"/>
                </a:solidFill>
              </a:rPr>
              <a:t>Development of a protocol for inclusion of an microcontroller in an </a:t>
            </a:r>
            <a:r>
              <a:rPr lang="en-GB" sz="2400" b="1" dirty="0" err="1">
                <a:solidFill>
                  <a:srgbClr val="FFFFFF"/>
                </a:solidFill>
              </a:rPr>
              <a:t>multicopter</a:t>
            </a:r>
            <a:r>
              <a:rPr lang="en-GB" sz="2400" b="1" dirty="0">
                <a:solidFill>
                  <a:srgbClr val="FFFFFF"/>
                </a:solidFill>
              </a:rPr>
              <a:t> system </a:t>
            </a:r>
            <a:endParaRPr lang="en-GB"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sym typeface="+mn-ea"/>
              </a:rPr>
              <a:t>Analyzing </a:t>
            </a:r>
            <a:r>
              <a:rPr lang="en-US" altLang="de-DE" sz="2400" b="1" dirty="0">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correct.</a:t>
            </a:r>
          </a:p>
          <a:p>
            <a:pPr marL="285750" indent="-285750">
              <a:buFont typeface="Arial" panose="020B0604020202020204" pitchFamily="34" charset="0"/>
              <a:buChar char="•"/>
            </a:pPr>
            <a:r>
              <a:rPr lang="en-US" altLang="zh-CN" sz="2000" dirty="0">
                <a:solidFill>
                  <a:schemeClr val="tx1"/>
                </a:solidFill>
              </a:rPr>
              <a:t>Worst situation C: </a:t>
            </a:r>
            <a:r>
              <a:rPr lang="en-US" altLang="zh-CN" sz="2000" dirty="0"/>
              <a:t>Protocol accepts the packet </a:t>
            </a:r>
            <a:r>
              <a:rPr lang="en-US" altLang="zh-CN" sz="2000" dirty="0">
                <a:solidFill>
                  <a:schemeClr val="tx1"/>
                </a:solidFill>
              </a:rPr>
              <a:t>but the packet is incorrect.</a:t>
            </a:r>
          </a:p>
        </p:txBody>
      </p:sp>
      <p:pic>
        <p:nvPicPr>
          <p:cNvPr id="10" name="图片 9"/>
          <p:cNvPicPr>
            <a:picLocks noChangeAspect="1"/>
          </p:cNvPicPr>
          <p:nvPr/>
        </p:nvPicPr>
        <p:blipFill>
          <a:blip r:embed="rId3"/>
          <a:stretch>
            <a:fillRect/>
          </a:stretch>
        </p:blipFill>
        <p:spPr>
          <a:xfrm>
            <a:off x="589280" y="1839595"/>
            <a:ext cx="4008755" cy="2374900"/>
          </a:xfrm>
          <a:prstGeom prst="rect">
            <a:avLst/>
          </a:prstGeom>
        </p:spPr>
      </p:pic>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Benchmark Results</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Successrate</a:t>
            </a:r>
            <a:r>
              <a:rPr lang="en-US" altLang="zh-CN" dirty="0">
                <a:solidFill>
                  <a:schemeClr val="tx1"/>
                </a:solidFill>
              </a:rPr>
              <a:t>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5" name="Textplatzhalter 2">
            <a:extLst>
              <a:ext uri="{FF2B5EF4-FFF2-40B4-BE49-F238E27FC236}">
                <a16:creationId xmlns:a16="http://schemas.microsoft.com/office/drawing/2014/main" id="{89DCDE72-36AA-4E81-91AA-B12F183868B5}"/>
              </a:ext>
            </a:extLst>
          </p:cNvPr>
          <p:cNvSpPr txBox="1">
            <a:spLocks/>
          </p:cNvSpPr>
          <p:nvPr/>
        </p:nvSpPr>
        <p:spPr>
          <a:xfrm>
            <a:off x="457200" y="3598184"/>
            <a:ext cx="8229240" cy="1983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 protocol has been developed that meets most expectations</a:t>
            </a:r>
          </a:p>
          <a:p>
            <a:pPr lvl="1"/>
            <a:r>
              <a:rPr lang="en-GB" sz="1600" dirty="0"/>
              <a:t>500Hz Packet rate</a:t>
            </a:r>
          </a:p>
          <a:p>
            <a:pPr lvl="1"/>
            <a:r>
              <a:rPr lang="en-GB" sz="1600" dirty="0"/>
              <a:t>Reliable error detection</a:t>
            </a:r>
          </a:p>
          <a:p>
            <a:pPr lvl="1"/>
            <a:r>
              <a:rPr lang="en-GB" sz="1600" dirty="0"/>
              <a:t>Expandable by small effort</a:t>
            </a:r>
          </a:p>
          <a:p>
            <a:pPr lvl="1"/>
            <a:r>
              <a:rPr lang="en-US" altLang="zh-CN" sz="1600" dirty="0"/>
              <a:t>Success rate is still improvable</a:t>
            </a:r>
          </a:p>
          <a:p>
            <a:pPr marL="285750" indent="-285750">
              <a:lnSpc>
                <a:spcPct val="150000"/>
              </a:lnSpc>
            </a:pPr>
            <a:r>
              <a:rPr lang="en-US" altLang="zh-CN" sz="2000" dirty="0"/>
              <a:t>Real control performance not tested (future work)</a:t>
            </a:r>
          </a:p>
          <a:p>
            <a:endParaRPr lang="en-GB" sz="2000" dirty="0"/>
          </a:p>
          <a:p>
            <a:endParaRPr lang="en-GB" sz="2000" dirty="0"/>
          </a:p>
        </p:txBody>
      </p:sp>
      <p:pic>
        <p:nvPicPr>
          <p:cNvPr id="6" name="Grafik 5">
            <a:extLst>
              <a:ext uri="{FF2B5EF4-FFF2-40B4-BE49-F238E27FC236}">
                <a16:creationId xmlns:a16="http://schemas.microsoft.com/office/drawing/2014/main" id="{436528BE-B930-43B3-89EC-6ED60B0DE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95425"/>
            <a:ext cx="3429000" cy="1933575"/>
          </a:xfrm>
          <a:prstGeom prst="rect">
            <a:avLst/>
          </a:prstGeom>
        </p:spPr>
      </p:pic>
      <p:pic>
        <p:nvPicPr>
          <p:cNvPr id="7" name="Grafik 6">
            <a:extLst>
              <a:ext uri="{FF2B5EF4-FFF2-40B4-BE49-F238E27FC236}">
                <a16:creationId xmlns:a16="http://schemas.microsoft.com/office/drawing/2014/main" id="{766180EF-ECA1-406D-AAB1-F0DE20A9F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0" y="1503362"/>
            <a:ext cx="1917700" cy="1917700"/>
          </a:xfrm>
          <a:prstGeom prst="rect">
            <a:avLst/>
          </a:prstGeom>
        </p:spPr>
      </p:pic>
      <p:cxnSp>
        <p:nvCxnSpPr>
          <p:cNvPr id="8" name="Gerade Verbindung mit Pfeil 7">
            <a:extLst>
              <a:ext uri="{FF2B5EF4-FFF2-40B4-BE49-F238E27FC236}">
                <a16:creationId xmlns:a16="http://schemas.microsoft.com/office/drawing/2014/main" id="{2C38F474-5292-4793-B5CA-BA71C535F7E0}"/>
              </a:ext>
            </a:extLst>
          </p:cNvPr>
          <p:cNvCxnSpPr/>
          <p:nvPr/>
        </p:nvCxnSpPr>
        <p:spPr>
          <a:xfrm flipH="1">
            <a:off x="4603750" y="2365375"/>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55853D3-9A3C-4DE5-8EEE-9ABFD413695B}"/>
              </a:ext>
            </a:extLst>
          </p:cNvPr>
          <p:cNvCxnSpPr>
            <a:cxnSpLocks/>
          </p:cNvCxnSpPr>
          <p:nvPr/>
        </p:nvCxnSpPr>
        <p:spPr>
          <a:xfrm>
            <a:off x="4676775" y="2551112"/>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647426"/>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Motivation</a:t>
            </a:r>
          </a:p>
          <a:p>
            <a:pPr>
              <a:lnSpc>
                <a:spcPct val="150000"/>
              </a:lnSpc>
            </a:pPr>
            <a:r>
              <a:rPr lang="en-GB" sz="2000" dirty="0"/>
              <a:t>Basics</a:t>
            </a:r>
          </a:p>
          <a:p>
            <a:pPr lvl="1"/>
            <a:r>
              <a:rPr lang="en-GB" sz="2000" dirty="0"/>
              <a:t>System description</a:t>
            </a:r>
          </a:p>
          <a:p>
            <a:pPr lvl="1"/>
            <a:r>
              <a:rPr lang="en-GB" sz="2000" dirty="0"/>
              <a:t>Protocols</a:t>
            </a:r>
          </a:p>
          <a:p>
            <a:pPr>
              <a:lnSpc>
                <a:spcPct val="150000"/>
              </a:lnSpc>
            </a:pPr>
            <a:r>
              <a:rPr lang="en-GB" sz="2000" dirty="0"/>
              <a:t>Protocol design</a:t>
            </a:r>
          </a:p>
          <a:p>
            <a:pPr lvl="1"/>
            <a:r>
              <a:rPr lang="en-GB" sz="2000" dirty="0"/>
              <a:t>Presentation</a:t>
            </a:r>
          </a:p>
          <a:p>
            <a:pPr lvl="1"/>
            <a:r>
              <a:rPr lang="en-GB" sz="2000" dirty="0"/>
              <a:t>Results</a:t>
            </a:r>
          </a:p>
          <a:p>
            <a:pPr>
              <a:lnSpc>
                <a:spcPct val="150000"/>
              </a:lnSpc>
            </a:pPr>
            <a:r>
              <a:rPr lang="en-GB" sz="2000"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358920" y="2847"/>
            <a:ext cx="6822720" cy="4479120"/>
          </a:xfrm>
          <a:prstGeom prst="rect">
            <a:avLst/>
          </a:prstGeom>
          <a:noFill/>
          <a:ln>
            <a:noFill/>
          </a:ln>
        </p:spPr>
      </p:sp>
      <p:sp>
        <p:nvSpPr>
          <p:cNvPr id="2" name="下箭头 1"/>
          <p:cNvSpPr/>
          <p:nvPr/>
        </p:nvSpPr>
        <p:spPr>
          <a:xfrm>
            <a:off x="5645406" y="3326325"/>
            <a:ext cx="369735" cy="9888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98411" y="4708754"/>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grpSp>
        <p:nvGrpSpPr>
          <p:cNvPr id="19" name="组合 18">
            <a:extLst>
              <a:ext uri="{FF2B5EF4-FFF2-40B4-BE49-F238E27FC236}">
                <a16:creationId xmlns:a16="http://schemas.microsoft.com/office/drawing/2014/main" id="{F398A18F-C333-4F32-A4CA-6D7BDEC5DE47}"/>
              </a:ext>
            </a:extLst>
          </p:cNvPr>
          <p:cNvGrpSpPr/>
          <p:nvPr/>
        </p:nvGrpSpPr>
        <p:grpSpPr>
          <a:xfrm>
            <a:off x="363943" y="4472635"/>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363943" y="5148411"/>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US" altLang="zh-CN" sz="2000" dirty="0"/>
                <a:t>Reliable and high</a:t>
              </a:r>
              <a:r>
                <a:rPr lang="zh-CN" altLang="en-US" sz="2000" dirty="0"/>
                <a:t> </a:t>
              </a:r>
              <a:r>
                <a:rPr lang="en-US" altLang="zh-CN" sz="2000" dirty="0"/>
                <a:t>speed </a:t>
              </a:r>
              <a:br>
                <a:rPr lang="en-US" altLang="zh-CN" sz="2000" dirty="0"/>
              </a:br>
              <a:r>
                <a:rPr lang="en-US" altLang="zh-CN" sz="2000" dirty="0"/>
                <a:t>communication </a:t>
              </a:r>
              <a:r>
                <a:rPr lang="en-GB" altLang="zh-CN" sz="2000" dirty="0"/>
                <a:t>to</a:t>
              </a:r>
              <a:r>
                <a:rPr lang="de-DE" altLang="zh-CN" sz="2000" dirty="0"/>
                <a:t> </a:t>
              </a:r>
              <a:r>
                <a:rPr lang="en-GB" altLang="zh-CN" sz="2000" dirty="0"/>
                <a:t>the </a:t>
              </a:r>
              <a:br>
                <a:rPr lang="en-GB" altLang="zh-CN" sz="2000" dirty="0"/>
              </a:br>
              <a:r>
                <a:rPr lang="en-GB" altLang="zh-CN" sz="2000" dirty="0"/>
                <a:t>UAV is required</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Requirements for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sp>
        <p:nvSpPr>
          <p:cNvPr id="25" name="下箭头 24"/>
          <p:cNvSpPr/>
          <p:nvPr/>
        </p:nvSpPr>
        <p:spPr>
          <a:xfrm rot="15212754">
            <a:off x="4184130" y="1146492"/>
            <a:ext cx="336371" cy="168129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7100000">
            <a:off x="4167992" y="1876648"/>
            <a:ext cx="336371" cy="15949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F841A08-2BEC-48D8-B6E0-1BC79FCA6B50}"/>
              </a:ext>
            </a:extLst>
          </p:cNvPr>
          <p:cNvGrpSpPr/>
          <p:nvPr/>
        </p:nvGrpSpPr>
        <p:grpSpPr>
          <a:xfrm>
            <a:off x="5330739" y="1603779"/>
            <a:ext cx="3139826" cy="746182"/>
            <a:chOff x="3288" y="1945767"/>
            <a:chExt cx="1977147" cy="1641252"/>
          </a:xfrm>
        </p:grpSpPr>
        <p:sp>
          <p:nvSpPr>
            <p:cNvPr id="32" name="矩形 31">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3" name="文本框 32">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2000" dirty="0"/>
                <a:t>Processor provided by UAV</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35" name="组合 34">
            <a:extLst>
              <a:ext uri="{FF2B5EF4-FFF2-40B4-BE49-F238E27FC236}">
                <a16:creationId xmlns:a16="http://schemas.microsoft.com/office/drawing/2014/main" id="{DF841A08-2BEC-48D8-B6E0-1BC79FCA6B50}"/>
              </a:ext>
            </a:extLst>
          </p:cNvPr>
          <p:cNvGrpSpPr/>
          <p:nvPr/>
        </p:nvGrpSpPr>
        <p:grpSpPr>
          <a:xfrm>
            <a:off x="5330739" y="2708239"/>
            <a:ext cx="3255368" cy="440266"/>
            <a:chOff x="3288" y="1945767"/>
            <a:chExt cx="1977147" cy="1641252"/>
          </a:xfrm>
        </p:grpSpPr>
        <p:sp>
          <p:nvSpPr>
            <p:cNvPr id="36" name="矩形 35">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41" name="文本框 40">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sz="2000" dirty="0"/>
                <a:t>A new powerful processor</a:t>
              </a:r>
              <a:endParaRPr lang="en-GB" sz="2000" kern="1200" dirty="0"/>
            </a:p>
          </p:txBody>
        </p:sp>
      </p:grpSp>
      <p:sp>
        <p:nvSpPr>
          <p:cNvPr id="42" name="Freihandform: Form 2">
            <a:extLst>
              <a:ext uri="{FF2B5EF4-FFF2-40B4-BE49-F238E27FC236}">
                <a16:creationId xmlns:a16="http://schemas.microsoft.com/office/drawing/2014/main" id="{D0B23CD9-5234-4841-9579-ACFF2C7E72B0}"/>
              </a:ext>
            </a:extLst>
          </p:cNvPr>
          <p:cNvSpPr/>
          <p:nvPr/>
        </p:nvSpPr>
        <p:spPr>
          <a:xfrm>
            <a:off x="6900652" y="3501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2000" kern="1200" dirty="0"/>
              <a:t>Requirements</a:t>
            </a:r>
            <a:endParaRPr lang="en-GB" sz="1700" kern="1200" dirty="0"/>
          </a:p>
        </p:txBody>
      </p:sp>
      <p:sp>
        <p:nvSpPr>
          <p:cNvPr id="43" name="Freihandform: Form 3">
            <a:extLst>
              <a:ext uri="{FF2B5EF4-FFF2-40B4-BE49-F238E27FC236}">
                <a16:creationId xmlns:a16="http://schemas.microsoft.com/office/drawing/2014/main" id="{125B5C43-BB9D-4640-9E89-0BDC2F71919F}"/>
              </a:ext>
            </a:extLst>
          </p:cNvPr>
          <p:cNvSpPr/>
          <p:nvPr/>
        </p:nvSpPr>
        <p:spPr>
          <a:xfrm>
            <a:off x="6900652" y="4091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4" name="乘号 3"/>
          <p:cNvSpPr/>
          <p:nvPr/>
        </p:nvSpPr>
        <p:spPr>
          <a:xfrm>
            <a:off x="5414293" y="1151755"/>
            <a:ext cx="3171813" cy="1682432"/>
          </a:xfrm>
          <a:prstGeom prst="mathMultiply">
            <a:avLst>
              <a:gd name="adj1" fmla="val 685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1">
            <a:extLst>
              <a:ext uri="{FF2B5EF4-FFF2-40B4-BE49-F238E27FC236}">
                <a16:creationId xmlns:a16="http://schemas.microsoft.com/office/drawing/2014/main" id="{12FAF61E-5D79-40D1-831C-BE398FA76230}"/>
              </a:ext>
            </a:extLst>
          </p:cNvPr>
          <p:cNvSpPr/>
          <p:nvPr/>
        </p:nvSpPr>
        <p:spPr>
          <a:xfrm rot="16200000">
            <a:off x="5011982" y="4032251"/>
            <a:ext cx="549180" cy="321402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42" grpId="0" animBg="1"/>
      <p:bldP spid="43" grpId="0" animBg="1"/>
      <p:bldP spid="4"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9" y="1546910"/>
            <a:ext cx="2858984" cy="16121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55648" y="2208916"/>
            <a:ext cx="6053305" cy="4051413"/>
          </a:xfrm>
          <a:prstGeom prst="rect">
            <a:avLst/>
          </a:prstGeom>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5808028" y="2957479"/>
            <a:ext cx="1092644" cy="114637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924791"/>
            <a:ext cx="1"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985589" y="2720542"/>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40405" y="1924791"/>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924791"/>
            <a:ext cx="0"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3" name="组合 32">
            <a:extLst>
              <a:ext uri="{FF2B5EF4-FFF2-40B4-BE49-F238E27FC236}">
                <a16:creationId xmlns:a16="http://schemas.microsoft.com/office/drawing/2014/main" id="{BF985023-0BA6-4DB5-BAED-E4206B82F4D6}"/>
              </a:ext>
            </a:extLst>
          </p:cNvPr>
          <p:cNvGrpSpPr/>
          <p:nvPr/>
        </p:nvGrpSpPr>
        <p:grpSpPr>
          <a:xfrm>
            <a:off x="7000200" y="2076268"/>
            <a:ext cx="1450603" cy="447075"/>
            <a:chOff x="3288" y="1291966"/>
            <a:chExt cx="1977147" cy="653800"/>
          </a:xfrm>
        </p:grpSpPr>
        <p:sp>
          <p:nvSpPr>
            <p:cNvPr id="34" name="矩形 33">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5" name="文本框 34">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err="1"/>
                <a:t>Nucleo</a:t>
              </a:r>
              <a:endParaRPr lang="en-GB" sz="1900" kern="1200" dirty="0"/>
            </a:p>
          </p:txBody>
        </p:sp>
      </p:grp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692214" y="4369981"/>
            <a:ext cx="3200886"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Packing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panose="020B0604020202020204"/>
              </a:rPr>
              <a:t>Evaluation Standards</a:t>
            </a:r>
            <a:endParaRPr lang="en-US" altLang="de-DE" sz="2400" b="1" dirty="0">
              <a:solidFill>
                <a:srgbClr val="000000"/>
              </a:solidFill>
              <a:latin typeface="Arial" panose="020B0604020202020204"/>
            </a:endParaRP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dirty="0"/>
              <a:t>Conformity</a:t>
            </a:r>
          </a:p>
          <a:p>
            <a:pPr marL="285750" indent="-285750" fontAlgn="auto">
              <a:lnSpc>
                <a:spcPts val="3680"/>
              </a:lnSpc>
              <a:buFont typeface="Arial" panose="020B0604020202020204" pitchFamily="34" charset="0"/>
              <a:buChar char="•"/>
            </a:pPr>
            <a:r>
              <a:rPr lang="en-US" altLang="zh-CN" sz="2000" dirty="0"/>
              <a:t>Interoperability</a:t>
            </a:r>
          </a:p>
          <a:p>
            <a:pPr marL="285750" indent="-285750" fontAlgn="auto">
              <a:lnSpc>
                <a:spcPts val="3680"/>
              </a:lnSpc>
              <a:buFont typeface="Arial" panose="020B0604020202020204" pitchFamily="34" charset="0"/>
              <a:buChar char="•"/>
            </a:pPr>
            <a:r>
              <a:rPr lang="en-US" altLang="zh-CN" sz="2000" dirty="0">
                <a:solidFill>
                  <a:srgbClr val="D0D8E8"/>
                </a:solidFill>
                <a:sym typeface="+mn-ea"/>
              </a:rPr>
              <a:t>Performance</a:t>
            </a:r>
            <a:endParaRPr lang="en-US" altLang="zh-CN" sz="2000" dirty="0">
              <a:solidFill>
                <a:srgbClr val="D0D8E8"/>
              </a:solidFill>
            </a:endParaRPr>
          </a:p>
          <a:p>
            <a:pPr marL="285750" indent="-285750" fontAlgn="auto">
              <a:lnSpc>
                <a:spcPts val="3680"/>
              </a:lnSpc>
              <a:buFont typeface="Arial" panose="020B0604020202020204" pitchFamily="34" charset="0"/>
              <a:buChar char="•"/>
            </a:pPr>
            <a:r>
              <a:rPr lang="en-US" altLang="zh-CN" sz="2000" dirty="0">
                <a:solidFill>
                  <a:srgbClr val="D0D8E8"/>
                </a:solidFill>
                <a:sym typeface="+mn-ea"/>
              </a:rPr>
              <a:t>Robust</a:t>
            </a:r>
          </a:p>
        </p:txBody>
      </p:sp>
      <p:sp>
        <p:nvSpPr>
          <p:cNvPr id="2" name="文本框 1"/>
          <p:cNvSpPr txBox="1"/>
          <p:nvPr/>
        </p:nvSpPr>
        <p:spPr>
          <a:xfrm>
            <a:off x="-44450" y="3598545"/>
            <a:ext cx="8059420" cy="2727960"/>
          </a:xfrm>
          <a:prstGeom prst="rect">
            <a:avLst/>
          </a:prstGeom>
          <a:noFill/>
        </p:spPr>
        <p:txBody>
          <a:bodyPr wrap="square" rtlCol="0">
            <a:spAutoFit/>
          </a:bodyPr>
          <a:lstStyle/>
          <a:p>
            <a:pPr lvl="1" indent="0" fontAlgn="auto">
              <a:lnSpc>
                <a:spcPts val="3680"/>
              </a:lnSpc>
              <a:buNone/>
            </a:pPr>
            <a:r>
              <a:rPr lang="en-US" altLang="zh-CN" sz="2000" dirty="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SPI transfer speed (in bits per second)</a:t>
            </a:r>
            <a:endParaRPr lang="en-US" altLang="zh-CN" sz="2000" dirty="0">
              <a:solidFill>
                <a:srgbClr val="D0D8E8"/>
              </a:solidFill>
            </a:endParaRP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exchange rate (number of </a:t>
            </a:r>
            <a:r>
              <a:rPr lang="en-US" altLang="zh-CN" sz="2000" dirty="0" err="1">
                <a:solidFill>
                  <a:srgbClr val="D0D8E8"/>
                </a:solidFill>
                <a:sym typeface="+mn-ea"/>
              </a:rPr>
              <a:t>transmited</a:t>
            </a:r>
            <a:r>
              <a:rPr lang="en-US" altLang="zh-CN" sz="2000" dirty="0">
                <a:solidFill>
                  <a:srgbClr val="D0D8E8"/>
                </a:solidFill>
                <a:sym typeface="+mn-ea"/>
              </a:rPr>
              <a:t> PDUs per second)</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Operating status of UAV (calibration/initialization)</a:t>
            </a:r>
            <a:endParaRPr lang="en-US" altLang="zh-CN" dirty="0">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2700</Words>
  <Application>Microsoft Office PowerPoint</Application>
  <PresentationFormat>全屏显示(4:3)</PresentationFormat>
  <Paragraphs>351</Paragraphs>
  <Slides>13</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DejaVu Sans</vt:lpstr>
      <vt:lpstr>Stafford</vt:lpstr>
      <vt:lpstr>StarSymbol</vt:lpstr>
      <vt:lpstr>Arial</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胡致远</cp:lastModifiedBy>
  <cp:revision>123</cp:revision>
  <dcterms:modified xsi:type="dcterms:W3CDTF">2018-07-11T20:35:58Z</dcterms:modified>
</cp:coreProperties>
</file>