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64" r:id="rId5"/>
    <p:sldId id="265" r:id="rId6"/>
    <p:sldId id="260" r:id="rId7"/>
    <p:sldId id="261" r:id="rId8"/>
    <p:sldId id="262" r:id="rId9"/>
    <p:sldId id="259" r:id="rId10"/>
    <p:sldId id="266" r:id="rId11"/>
    <p:sldId id="267" r:id="rId12"/>
    <p:sldId id="268"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33" autoAdjust="0"/>
  </p:normalViewPr>
  <p:slideViewPr>
    <p:cSldViewPr snapToGrid="0">
      <p:cViewPr>
        <p:scale>
          <a:sx n="75" d="100"/>
          <a:sy n="75" d="100"/>
        </p:scale>
        <p:origin x="1266" y="-324"/>
      </p:cViewPr>
      <p:guideLst/>
    </p:cSldViewPr>
  </p:slideViewPr>
  <p:notesTextViewPr>
    <p:cViewPr>
      <p:scale>
        <a:sx n="1" d="1"/>
        <a:sy n="1" d="1"/>
      </p:scale>
      <p:origin x="0" y="0"/>
    </p:cViewPr>
  </p:notesTextViewPr>
  <p:notesViewPr>
    <p:cSldViewPr snapToGrid="0">
      <p:cViewPr varScale="1">
        <p:scale>
          <a:sx n="125" d="100"/>
          <a:sy n="125" d="100"/>
        </p:scale>
        <p:origin x="492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8923D-1C02-4F0A-BA97-113C006F84F3}"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GB"/>
        </a:p>
      </dgm:t>
    </dgm:pt>
    <dgm:pt modelId="{25B20CE3-F2BA-4B66-8727-7C1AD8C6CC89}">
      <dgm:prSet phldrT="[Text]"/>
      <dgm:spPr/>
      <dgm:t>
        <a:bodyPr/>
        <a:lstStyle/>
        <a:p>
          <a:r>
            <a:rPr lang="en-GB" dirty="0"/>
            <a:t>Requirement analysis</a:t>
          </a:r>
        </a:p>
      </dgm:t>
    </dgm:pt>
    <dgm:pt modelId="{EF6C7BA1-221E-4667-A8DD-F0C4008692CD}" type="parTrans" cxnId="{65A2AF46-B545-49B2-82B7-01F62900F06A}">
      <dgm:prSet/>
      <dgm:spPr/>
      <dgm:t>
        <a:bodyPr/>
        <a:lstStyle/>
        <a:p>
          <a:endParaRPr lang="en-GB"/>
        </a:p>
      </dgm:t>
    </dgm:pt>
    <dgm:pt modelId="{319ADE62-7907-4649-9428-8DAD0D0CBD9D}" type="sibTrans" cxnId="{65A2AF46-B545-49B2-82B7-01F62900F06A}">
      <dgm:prSet/>
      <dgm:spPr/>
      <dgm:t>
        <a:bodyPr/>
        <a:lstStyle/>
        <a:p>
          <a:endParaRPr lang="en-GB"/>
        </a:p>
      </dgm:t>
    </dgm:pt>
    <dgm:pt modelId="{1B3D78F2-D344-49FA-AD5F-204135470CA8}">
      <dgm:prSet phldrT="[Text]"/>
      <dgm:spPr/>
      <dgm:t>
        <a:bodyPr/>
        <a:lstStyle/>
        <a:p>
          <a:r>
            <a:rPr lang="en-GB" dirty="0"/>
            <a:t>Robust</a:t>
          </a:r>
        </a:p>
      </dgm:t>
    </dgm:pt>
    <dgm:pt modelId="{761BFC96-8461-41DB-810D-638524723C5C}" type="parTrans" cxnId="{21C21081-CB9F-4F3B-A4B8-9D1F6B3F9961}">
      <dgm:prSet/>
      <dgm:spPr/>
      <dgm:t>
        <a:bodyPr/>
        <a:lstStyle/>
        <a:p>
          <a:endParaRPr lang="en-GB"/>
        </a:p>
      </dgm:t>
    </dgm:pt>
    <dgm:pt modelId="{BF3FF03A-4910-4EC8-89F2-70CF5A5B9CE8}" type="sibTrans" cxnId="{21C21081-CB9F-4F3B-A4B8-9D1F6B3F9961}">
      <dgm:prSet/>
      <dgm:spPr/>
      <dgm:t>
        <a:bodyPr/>
        <a:lstStyle/>
        <a:p>
          <a:endParaRPr lang="en-GB"/>
        </a:p>
      </dgm:t>
    </dgm:pt>
    <dgm:pt modelId="{58833EB1-48C3-44FE-839D-3712D350D848}">
      <dgm:prSet phldrT="[Text]"/>
      <dgm:spPr/>
      <dgm:t>
        <a:bodyPr/>
        <a:lstStyle/>
        <a:p>
          <a:r>
            <a:rPr lang="en-GB" dirty="0"/>
            <a:t>Fast</a:t>
          </a:r>
        </a:p>
      </dgm:t>
    </dgm:pt>
    <dgm:pt modelId="{1B9E803A-827C-4642-A48F-7AFB8610B5C5}" type="parTrans" cxnId="{85A5A836-DFEE-4A31-AE75-7913054C7464}">
      <dgm:prSet/>
      <dgm:spPr/>
      <dgm:t>
        <a:bodyPr/>
        <a:lstStyle/>
        <a:p>
          <a:endParaRPr lang="en-GB"/>
        </a:p>
      </dgm:t>
    </dgm:pt>
    <dgm:pt modelId="{43E2ECC0-A17E-4DA3-9BE9-E5797E83C1C3}" type="sibTrans" cxnId="{85A5A836-DFEE-4A31-AE75-7913054C7464}">
      <dgm:prSet/>
      <dgm:spPr/>
      <dgm:t>
        <a:bodyPr/>
        <a:lstStyle/>
        <a:p>
          <a:endParaRPr lang="en-GB"/>
        </a:p>
      </dgm:t>
    </dgm:pt>
    <dgm:pt modelId="{FE2D95C6-68AA-414F-9718-ED6C7C224D4A}">
      <dgm:prSet phldrT="[Text]"/>
      <dgm:spPr/>
      <dgm:t>
        <a:bodyPr/>
        <a:lstStyle/>
        <a:p>
          <a:r>
            <a:rPr lang="en-GB" dirty="0"/>
            <a:t>Protocol design</a:t>
          </a:r>
        </a:p>
      </dgm:t>
    </dgm:pt>
    <dgm:pt modelId="{BC2B293B-101C-4351-87A4-0853CFBB9BB1}" type="parTrans" cxnId="{FBA2B149-ACF4-4045-8700-66EF7CAF0EB9}">
      <dgm:prSet/>
      <dgm:spPr/>
      <dgm:t>
        <a:bodyPr/>
        <a:lstStyle/>
        <a:p>
          <a:endParaRPr lang="en-GB"/>
        </a:p>
      </dgm:t>
    </dgm:pt>
    <dgm:pt modelId="{7E1F24A0-0F70-46F9-8A9E-24FCE1959228}" type="sibTrans" cxnId="{FBA2B149-ACF4-4045-8700-66EF7CAF0EB9}">
      <dgm:prSet/>
      <dgm:spPr/>
      <dgm:t>
        <a:bodyPr/>
        <a:lstStyle/>
        <a:p>
          <a:endParaRPr lang="en-GB"/>
        </a:p>
      </dgm:t>
    </dgm:pt>
    <dgm:pt modelId="{20AE3CD3-9581-4BAD-BAF3-4EB02E8FA467}">
      <dgm:prSet phldrT="[Text]" custT="1"/>
      <dgm:spPr/>
      <dgm:t>
        <a:bodyPr/>
        <a:lstStyle/>
        <a:p>
          <a:r>
            <a:rPr lang="en-GB" sz="1900" dirty="0"/>
            <a:t>COBS (</a:t>
          </a:r>
          <a:r>
            <a:rPr lang="en-GB" sz="2000" b="0" dirty="0"/>
            <a:t>Consistent Overhead Byte Stuffing</a:t>
          </a:r>
          <a:r>
            <a:rPr lang="en-GB" sz="1900" dirty="0"/>
            <a:t>)</a:t>
          </a:r>
        </a:p>
      </dgm:t>
    </dgm:pt>
    <dgm:pt modelId="{CFD50D0D-8D20-4766-A970-253FA1E473EF}" type="parTrans" cxnId="{9F06EA8E-54A3-442E-ACB9-1BE166D05200}">
      <dgm:prSet/>
      <dgm:spPr/>
      <dgm:t>
        <a:bodyPr/>
        <a:lstStyle/>
        <a:p>
          <a:endParaRPr lang="en-GB"/>
        </a:p>
      </dgm:t>
    </dgm:pt>
    <dgm:pt modelId="{C9342DA7-9594-4CF3-876E-D093BDEFD202}" type="sibTrans" cxnId="{9F06EA8E-54A3-442E-ACB9-1BE166D05200}">
      <dgm:prSet/>
      <dgm:spPr/>
      <dgm:t>
        <a:bodyPr/>
        <a:lstStyle/>
        <a:p>
          <a:endParaRPr lang="en-GB"/>
        </a:p>
      </dgm:t>
    </dgm:pt>
    <dgm:pt modelId="{19A4407C-924F-4918-A9FF-12011F4CEA9B}">
      <dgm:prSet phldrT="[Text]"/>
      <dgm:spPr/>
      <dgm:t>
        <a:bodyPr/>
        <a:lstStyle/>
        <a:p>
          <a:r>
            <a:rPr lang="en-GB" dirty="0"/>
            <a:t>Implementation</a:t>
          </a:r>
        </a:p>
      </dgm:t>
    </dgm:pt>
    <dgm:pt modelId="{9E2DFBE2-FF0F-4F86-B67D-D6E14A8D35B5}" type="parTrans" cxnId="{7EDD64B9-A0D2-445F-88B2-9A34FAC7208B}">
      <dgm:prSet/>
      <dgm:spPr/>
      <dgm:t>
        <a:bodyPr/>
        <a:lstStyle/>
        <a:p>
          <a:endParaRPr lang="en-GB"/>
        </a:p>
      </dgm:t>
    </dgm:pt>
    <dgm:pt modelId="{47CFE9ED-B482-4493-864F-59AE7A543522}" type="sibTrans" cxnId="{7EDD64B9-A0D2-445F-88B2-9A34FAC7208B}">
      <dgm:prSet/>
      <dgm:spPr/>
      <dgm:t>
        <a:bodyPr/>
        <a:lstStyle/>
        <a:p>
          <a:endParaRPr lang="en-GB"/>
        </a:p>
      </dgm:t>
    </dgm:pt>
    <dgm:pt modelId="{367259CD-3583-4C6D-8E0A-46093B187AEB}">
      <dgm:prSet phldrT="[Text]"/>
      <dgm:spPr/>
      <dgm:t>
        <a:bodyPr/>
        <a:lstStyle/>
        <a:p>
          <a:r>
            <a:rPr lang="en-GB" dirty="0"/>
            <a:t>Different implementation on both microcontrollers</a:t>
          </a:r>
        </a:p>
      </dgm:t>
    </dgm:pt>
    <dgm:pt modelId="{B75DB198-3B90-4A98-A3BA-38C178332DD7}" type="parTrans" cxnId="{69D9CD58-8573-4AD5-911D-19D2CC0389DE}">
      <dgm:prSet/>
      <dgm:spPr/>
      <dgm:t>
        <a:bodyPr/>
        <a:lstStyle/>
        <a:p>
          <a:endParaRPr lang="en-GB"/>
        </a:p>
      </dgm:t>
    </dgm:pt>
    <dgm:pt modelId="{C6623FFE-EA17-4BF5-A819-B525C5C09E98}" type="sibTrans" cxnId="{69D9CD58-8573-4AD5-911D-19D2CC0389DE}">
      <dgm:prSet/>
      <dgm:spPr/>
      <dgm:t>
        <a:bodyPr/>
        <a:lstStyle/>
        <a:p>
          <a:endParaRPr lang="en-GB"/>
        </a:p>
      </dgm:t>
    </dgm:pt>
    <dgm:pt modelId="{3380A10D-84CC-408C-9017-5D39B8D8C920}">
      <dgm:prSet phldrT="[Text]"/>
      <dgm:spPr/>
      <dgm:t>
        <a:bodyPr/>
        <a:lstStyle/>
        <a:p>
          <a:r>
            <a:rPr lang="en-GB" dirty="0"/>
            <a:t>Testing</a:t>
          </a:r>
        </a:p>
      </dgm:t>
    </dgm:pt>
    <dgm:pt modelId="{13213F54-13A0-4DAE-BDC7-C9E912B2606F}" type="parTrans" cxnId="{DDEC9806-A7A7-48F8-9939-04A8C03C04FF}">
      <dgm:prSet/>
      <dgm:spPr/>
      <dgm:t>
        <a:bodyPr/>
        <a:lstStyle/>
        <a:p>
          <a:endParaRPr lang="en-GB"/>
        </a:p>
      </dgm:t>
    </dgm:pt>
    <dgm:pt modelId="{E023B4D1-F107-4758-A6D3-2F60C239E738}" type="sibTrans" cxnId="{DDEC9806-A7A7-48F8-9939-04A8C03C04FF}">
      <dgm:prSet/>
      <dgm:spPr/>
      <dgm:t>
        <a:bodyPr/>
        <a:lstStyle/>
        <a:p>
          <a:endParaRPr lang="en-GB"/>
        </a:p>
      </dgm:t>
    </dgm:pt>
    <dgm:pt modelId="{ED974D52-B76B-49A3-8E99-54C9BE615D44}">
      <dgm:prSet phldrT="[Text]"/>
      <dgm:spPr/>
      <dgm:t>
        <a:bodyPr/>
        <a:lstStyle/>
        <a:p>
          <a:r>
            <a:rPr lang="en-GB" dirty="0"/>
            <a:t>SPI drivers</a:t>
          </a:r>
        </a:p>
      </dgm:t>
    </dgm:pt>
    <dgm:pt modelId="{B9DFA131-4203-4431-A072-C95F8A14FB48}" type="parTrans" cxnId="{CFE1F63D-D1C3-495E-A31B-87973EF3016A}">
      <dgm:prSet/>
      <dgm:spPr/>
      <dgm:t>
        <a:bodyPr/>
        <a:lstStyle/>
        <a:p>
          <a:endParaRPr lang="en-GB"/>
        </a:p>
      </dgm:t>
    </dgm:pt>
    <dgm:pt modelId="{D2CC2640-6A42-4F1F-B15E-7DC63E8F8932}" type="sibTrans" cxnId="{CFE1F63D-D1C3-495E-A31B-87973EF3016A}">
      <dgm:prSet/>
      <dgm:spPr/>
      <dgm:t>
        <a:bodyPr/>
        <a:lstStyle/>
        <a:p>
          <a:endParaRPr lang="en-GB"/>
        </a:p>
      </dgm:t>
    </dgm:pt>
    <dgm:pt modelId="{CDB271D0-6E9C-4853-BEBF-8C0C58ED76B3}">
      <dgm:prSet phldrT="[Text]"/>
      <dgm:spPr/>
      <dgm:t>
        <a:bodyPr/>
        <a:lstStyle/>
        <a:p>
          <a:endParaRPr lang="en-GB" dirty="0"/>
        </a:p>
      </dgm:t>
    </dgm:pt>
    <dgm:pt modelId="{27973728-C45A-4C7B-892A-7D75D8BD9E14}" type="parTrans" cxnId="{FA4CD924-E3FE-4CFB-840C-634FBE4DCED8}">
      <dgm:prSet/>
      <dgm:spPr/>
      <dgm:t>
        <a:bodyPr/>
        <a:lstStyle/>
        <a:p>
          <a:endParaRPr lang="en-GB"/>
        </a:p>
      </dgm:t>
    </dgm:pt>
    <dgm:pt modelId="{C1B4149F-5318-4D31-9BA7-C2EB5138B223}" type="sibTrans" cxnId="{FA4CD924-E3FE-4CFB-840C-634FBE4DCED8}">
      <dgm:prSet/>
      <dgm:spPr/>
      <dgm:t>
        <a:bodyPr/>
        <a:lstStyle/>
        <a:p>
          <a:endParaRPr lang="en-GB"/>
        </a:p>
      </dgm:t>
    </dgm:pt>
    <dgm:pt modelId="{DDBEC27C-3A33-4C94-BCCF-51589B63D2AF}">
      <dgm:prSet phldrT="[Text]" custT="1"/>
      <dgm:spPr/>
      <dgm:t>
        <a:bodyPr/>
        <a:lstStyle/>
        <a:p>
          <a:r>
            <a:rPr lang="en-GB" sz="2000" dirty="0"/>
            <a:t>Performance</a:t>
          </a:r>
        </a:p>
      </dgm:t>
    </dgm:pt>
    <dgm:pt modelId="{A14B49BE-7643-4DCD-AD45-3563E5AC3BF7}" type="parTrans" cxnId="{FE009DCA-024D-4DA0-9320-A795D416E7E0}">
      <dgm:prSet/>
      <dgm:spPr/>
      <dgm:t>
        <a:bodyPr/>
        <a:lstStyle/>
        <a:p>
          <a:endParaRPr lang="en-GB"/>
        </a:p>
      </dgm:t>
    </dgm:pt>
    <dgm:pt modelId="{AABB19A2-C92F-42E8-8712-302C7F729B5B}" type="sibTrans" cxnId="{FE009DCA-024D-4DA0-9320-A795D416E7E0}">
      <dgm:prSet/>
      <dgm:spPr/>
      <dgm:t>
        <a:bodyPr/>
        <a:lstStyle/>
        <a:p>
          <a:endParaRPr lang="en-GB"/>
        </a:p>
      </dgm:t>
    </dgm:pt>
    <dgm:pt modelId="{95EE15FC-DA97-491E-AE7F-E3D2B7EA693C}">
      <dgm:prSet phldrT="[Text]"/>
      <dgm:spPr/>
      <dgm:t>
        <a:bodyPr/>
        <a:lstStyle/>
        <a:p>
          <a:r>
            <a:rPr lang="en-GB" dirty="0"/>
            <a:t>Real time</a:t>
          </a:r>
        </a:p>
      </dgm:t>
    </dgm:pt>
    <dgm:pt modelId="{78F6FB82-91C7-4B9C-A745-DEC58C5993F5}" type="parTrans" cxnId="{E231095B-1E09-466B-9C4B-62D589739689}">
      <dgm:prSet/>
      <dgm:spPr/>
      <dgm:t>
        <a:bodyPr/>
        <a:lstStyle/>
        <a:p>
          <a:endParaRPr lang="en-GB"/>
        </a:p>
      </dgm:t>
    </dgm:pt>
    <dgm:pt modelId="{5AB2D185-E547-433B-A306-06014310D3D2}" type="sibTrans" cxnId="{E231095B-1E09-466B-9C4B-62D589739689}">
      <dgm:prSet/>
      <dgm:spPr/>
      <dgm:t>
        <a:bodyPr/>
        <a:lstStyle/>
        <a:p>
          <a:endParaRPr lang="en-GB"/>
        </a:p>
      </dgm:t>
    </dgm:pt>
    <dgm:pt modelId="{D78BEAA3-1769-40AF-BB21-1FEDE668C53D}">
      <dgm:prSet phldrT="[Text]"/>
      <dgm:spPr/>
      <dgm:t>
        <a:bodyPr/>
        <a:lstStyle/>
        <a:p>
          <a:r>
            <a:rPr lang="en-GB" dirty="0"/>
            <a:t>Expandable</a:t>
          </a:r>
        </a:p>
      </dgm:t>
    </dgm:pt>
    <dgm:pt modelId="{B59CD722-B21F-40DA-B29F-16010C0B90D8}" type="parTrans" cxnId="{54C0C30E-F177-4159-A831-EC8F5CA2C483}">
      <dgm:prSet/>
      <dgm:spPr/>
      <dgm:t>
        <a:bodyPr/>
        <a:lstStyle/>
        <a:p>
          <a:endParaRPr lang="en-GB"/>
        </a:p>
      </dgm:t>
    </dgm:pt>
    <dgm:pt modelId="{B298F9B3-89E4-4591-A05F-DDB23112CC09}" type="sibTrans" cxnId="{54C0C30E-F177-4159-A831-EC8F5CA2C483}">
      <dgm:prSet/>
      <dgm:spPr/>
      <dgm:t>
        <a:bodyPr/>
        <a:lstStyle/>
        <a:p>
          <a:endParaRPr lang="en-GB"/>
        </a:p>
      </dgm:t>
    </dgm:pt>
    <dgm:pt modelId="{51CD9286-5F51-443B-B9DC-7862A0B12C37}">
      <dgm:prSet phldrT="[Text]"/>
      <dgm:spPr/>
      <dgm:t>
        <a:bodyPr/>
        <a:lstStyle/>
        <a:p>
          <a:r>
            <a:rPr lang="en-GB" sz="1900" dirty="0"/>
            <a:t>Fletcher’s Checksum</a:t>
          </a:r>
        </a:p>
      </dgm:t>
    </dgm:pt>
    <dgm:pt modelId="{87D17C0F-5FC3-4D87-AA4F-2CAB601B6EAF}" type="parTrans" cxnId="{E08687D1-2C0C-477C-A924-A9F7D1799115}">
      <dgm:prSet/>
      <dgm:spPr/>
      <dgm:t>
        <a:bodyPr/>
        <a:lstStyle/>
        <a:p>
          <a:endParaRPr lang="en-GB"/>
        </a:p>
      </dgm:t>
    </dgm:pt>
    <dgm:pt modelId="{78222FC3-EE74-47A7-B42F-8F2691729E9B}" type="sibTrans" cxnId="{E08687D1-2C0C-477C-A924-A9F7D1799115}">
      <dgm:prSet/>
      <dgm:spPr/>
      <dgm:t>
        <a:bodyPr/>
        <a:lstStyle/>
        <a:p>
          <a:endParaRPr lang="en-GB"/>
        </a:p>
      </dgm:t>
    </dgm:pt>
    <dgm:pt modelId="{22DB3E3D-CB24-4FE3-ACD5-B36A55FAE080}">
      <dgm:prSet phldrT="[Text]"/>
      <dgm:spPr/>
      <dgm:t>
        <a:bodyPr/>
        <a:lstStyle/>
        <a:p>
          <a:r>
            <a:rPr lang="en-GB" dirty="0"/>
            <a:t>Error detection</a:t>
          </a:r>
        </a:p>
      </dgm:t>
    </dgm:pt>
    <dgm:pt modelId="{D4CC8E52-B687-4FF5-BB63-5DD86A39EA88}" type="parTrans" cxnId="{AA69C404-48DA-4BAF-948F-F5C77EAF9CD2}">
      <dgm:prSet/>
      <dgm:spPr/>
      <dgm:t>
        <a:bodyPr/>
        <a:lstStyle/>
        <a:p>
          <a:endParaRPr lang="en-GB"/>
        </a:p>
      </dgm:t>
    </dgm:pt>
    <dgm:pt modelId="{5F6250BB-4F4B-4A74-9669-A8C2F7D42D31}" type="sibTrans" cxnId="{AA69C404-48DA-4BAF-948F-F5C77EAF9CD2}">
      <dgm:prSet/>
      <dgm:spPr/>
      <dgm:t>
        <a:bodyPr/>
        <a:lstStyle/>
        <a:p>
          <a:endParaRPr lang="en-GB"/>
        </a:p>
      </dgm:t>
    </dgm:pt>
    <dgm:pt modelId="{DB28B0CC-0545-4664-9DB1-DF5F57C2885B}">
      <dgm:prSet phldrT="[Text]"/>
      <dgm:spPr/>
      <dgm:t>
        <a:bodyPr/>
        <a:lstStyle/>
        <a:p>
          <a:r>
            <a:rPr lang="en-GB" dirty="0"/>
            <a:t>Reliability</a:t>
          </a:r>
        </a:p>
      </dgm:t>
    </dgm:pt>
    <dgm:pt modelId="{1DAE4590-32A0-40D3-B796-7921EE8BC91D}" type="parTrans" cxnId="{B02DC051-4474-448A-8416-8223223D69C6}">
      <dgm:prSet/>
      <dgm:spPr/>
      <dgm:t>
        <a:bodyPr/>
        <a:lstStyle/>
        <a:p>
          <a:endParaRPr lang="en-GB"/>
        </a:p>
      </dgm:t>
    </dgm:pt>
    <dgm:pt modelId="{C0C88451-6F36-4AD9-9533-81EFEFE202BF}" type="sibTrans" cxnId="{B02DC051-4474-448A-8416-8223223D69C6}">
      <dgm:prSet/>
      <dgm:spPr/>
      <dgm:t>
        <a:bodyPr/>
        <a:lstStyle/>
        <a:p>
          <a:endParaRPr lang="en-GB"/>
        </a:p>
      </dgm:t>
    </dgm:pt>
    <dgm:pt modelId="{900DA08A-CB03-49A3-A51F-560CB31758AE}">
      <dgm:prSet phldrT="[Text]" custT="1"/>
      <dgm:spPr/>
      <dgm:t>
        <a:bodyPr/>
        <a:lstStyle/>
        <a:p>
          <a:r>
            <a:rPr lang="en-GB" sz="2000" dirty="0"/>
            <a:t>Robustness</a:t>
          </a:r>
        </a:p>
      </dgm:t>
    </dgm:pt>
    <dgm:pt modelId="{07D0AA38-18C7-4360-8B95-69F6578CEB18}" type="parTrans" cxnId="{219C2599-CBDE-4D8A-B8A3-D8CA8A3CF351}">
      <dgm:prSet/>
      <dgm:spPr/>
      <dgm:t>
        <a:bodyPr/>
        <a:lstStyle/>
        <a:p>
          <a:endParaRPr lang="en-GB"/>
        </a:p>
      </dgm:t>
    </dgm:pt>
    <dgm:pt modelId="{A8FCCD37-FDA8-4152-B9CC-9C3A58939BDA}" type="sibTrans" cxnId="{219C2599-CBDE-4D8A-B8A3-D8CA8A3CF351}">
      <dgm:prSet/>
      <dgm:spPr/>
      <dgm:t>
        <a:bodyPr/>
        <a:lstStyle/>
        <a:p>
          <a:endParaRPr lang="en-GB"/>
        </a:p>
      </dgm:t>
    </dgm:pt>
    <dgm:pt modelId="{90476383-FCAD-49A9-A8C2-5FCA3FABFAD2}">
      <dgm:prSet phldrT="[Text]"/>
      <dgm:spPr/>
      <dgm:t>
        <a:bodyPr/>
        <a:lstStyle/>
        <a:p>
          <a:r>
            <a:rPr lang="en-GB" dirty="0"/>
            <a:t>Easy access by a struct</a:t>
          </a:r>
        </a:p>
      </dgm:t>
    </dgm:pt>
    <dgm:pt modelId="{17CB4363-828D-4B3E-93EF-D9D991BF5349}" type="parTrans" cxnId="{D399E4BA-4459-4435-B2D5-93AB53B7473D}">
      <dgm:prSet/>
      <dgm:spPr/>
      <dgm:t>
        <a:bodyPr/>
        <a:lstStyle/>
        <a:p>
          <a:endParaRPr lang="de-DE"/>
        </a:p>
      </dgm:t>
    </dgm:pt>
    <dgm:pt modelId="{28922084-9DC7-4C41-81C3-B06C468E9F2A}" type="sibTrans" cxnId="{D399E4BA-4459-4435-B2D5-93AB53B7473D}">
      <dgm:prSet/>
      <dgm:spPr/>
      <dgm:t>
        <a:bodyPr/>
        <a:lstStyle/>
        <a:p>
          <a:endParaRPr lang="de-DE"/>
        </a:p>
      </dgm:t>
    </dgm:pt>
    <dgm:pt modelId="{A9A4DDB9-E64E-4F0E-B2BD-F8419AC57381}" type="pres">
      <dgm:prSet presAssocID="{FCC8923D-1C02-4F0A-BA97-113C006F84F3}" presName="Name0" presStyleCnt="0">
        <dgm:presLayoutVars>
          <dgm:dir/>
          <dgm:animLvl val="lvl"/>
          <dgm:resizeHandles val="exact"/>
        </dgm:presLayoutVars>
      </dgm:prSet>
      <dgm:spPr/>
    </dgm:pt>
    <dgm:pt modelId="{9BCF8619-5F75-41E7-BC9B-15EE2797A200}" type="pres">
      <dgm:prSet presAssocID="{25B20CE3-F2BA-4B66-8727-7C1AD8C6CC89}" presName="composite" presStyleCnt="0"/>
      <dgm:spPr/>
    </dgm:pt>
    <dgm:pt modelId="{C9BAEBD8-2202-419E-947D-E128E1D1799C}" type="pres">
      <dgm:prSet presAssocID="{25B20CE3-F2BA-4B66-8727-7C1AD8C6CC89}" presName="parTx" presStyleLbl="alignNode1" presStyleIdx="0" presStyleCnt="4">
        <dgm:presLayoutVars>
          <dgm:chMax val="0"/>
          <dgm:chPref val="0"/>
          <dgm:bulletEnabled val="1"/>
        </dgm:presLayoutVars>
      </dgm:prSet>
      <dgm:spPr/>
    </dgm:pt>
    <dgm:pt modelId="{AB3F3ED0-C353-4106-AE9F-58BADC57B5A3}" type="pres">
      <dgm:prSet presAssocID="{25B20CE3-F2BA-4B66-8727-7C1AD8C6CC89}" presName="desTx" presStyleLbl="alignAccFollowNode1" presStyleIdx="0" presStyleCnt="4">
        <dgm:presLayoutVars>
          <dgm:bulletEnabled val="1"/>
        </dgm:presLayoutVars>
      </dgm:prSet>
      <dgm:spPr/>
    </dgm:pt>
    <dgm:pt modelId="{0E8D4E7F-E54D-46D7-A4F7-2E203372E328}" type="pres">
      <dgm:prSet presAssocID="{319ADE62-7907-4649-9428-8DAD0D0CBD9D}" presName="space" presStyleCnt="0"/>
      <dgm:spPr/>
    </dgm:pt>
    <dgm:pt modelId="{22325C39-9132-43F8-BC45-F9FE1053734F}" type="pres">
      <dgm:prSet presAssocID="{FE2D95C6-68AA-414F-9718-ED6C7C224D4A}" presName="composite" presStyleCnt="0"/>
      <dgm:spPr/>
    </dgm:pt>
    <dgm:pt modelId="{FCFA5902-CDA4-44D7-81F4-7642CD4645E5}" type="pres">
      <dgm:prSet presAssocID="{FE2D95C6-68AA-414F-9718-ED6C7C224D4A}" presName="parTx" presStyleLbl="alignNode1" presStyleIdx="1" presStyleCnt="4">
        <dgm:presLayoutVars>
          <dgm:chMax val="0"/>
          <dgm:chPref val="0"/>
          <dgm:bulletEnabled val="1"/>
        </dgm:presLayoutVars>
      </dgm:prSet>
      <dgm:spPr/>
    </dgm:pt>
    <dgm:pt modelId="{071927AB-A6EC-4C09-931D-02BE466E7B3F}" type="pres">
      <dgm:prSet presAssocID="{FE2D95C6-68AA-414F-9718-ED6C7C224D4A}" presName="desTx" presStyleLbl="alignAccFollowNode1" presStyleIdx="1" presStyleCnt="4">
        <dgm:presLayoutVars>
          <dgm:bulletEnabled val="1"/>
        </dgm:presLayoutVars>
      </dgm:prSet>
      <dgm:spPr/>
    </dgm:pt>
    <dgm:pt modelId="{3CFED7FD-68C2-4601-960F-9FFD1105741A}" type="pres">
      <dgm:prSet presAssocID="{7E1F24A0-0F70-46F9-8A9E-24FCE1959228}" presName="space" presStyleCnt="0"/>
      <dgm:spPr/>
    </dgm:pt>
    <dgm:pt modelId="{1D842957-B589-4ADA-B842-A53484ECE499}" type="pres">
      <dgm:prSet presAssocID="{19A4407C-924F-4918-A9FF-12011F4CEA9B}" presName="composite" presStyleCnt="0"/>
      <dgm:spPr/>
    </dgm:pt>
    <dgm:pt modelId="{270C6582-85ED-4E53-9018-63CDC739E4FE}" type="pres">
      <dgm:prSet presAssocID="{19A4407C-924F-4918-A9FF-12011F4CEA9B}" presName="parTx" presStyleLbl="alignNode1" presStyleIdx="2" presStyleCnt="4">
        <dgm:presLayoutVars>
          <dgm:chMax val="0"/>
          <dgm:chPref val="0"/>
          <dgm:bulletEnabled val="1"/>
        </dgm:presLayoutVars>
      </dgm:prSet>
      <dgm:spPr/>
    </dgm:pt>
    <dgm:pt modelId="{F1738DBC-2D18-47D2-97EF-7B3AB1B94588}" type="pres">
      <dgm:prSet presAssocID="{19A4407C-924F-4918-A9FF-12011F4CEA9B}" presName="desTx" presStyleLbl="alignAccFollowNode1" presStyleIdx="2" presStyleCnt="4">
        <dgm:presLayoutVars>
          <dgm:bulletEnabled val="1"/>
        </dgm:presLayoutVars>
      </dgm:prSet>
      <dgm:spPr/>
    </dgm:pt>
    <dgm:pt modelId="{168B8C67-786A-4BE7-A994-05F1E21F7509}" type="pres">
      <dgm:prSet presAssocID="{47CFE9ED-B482-4493-864F-59AE7A543522}" presName="space" presStyleCnt="0"/>
      <dgm:spPr/>
    </dgm:pt>
    <dgm:pt modelId="{E9AD59AB-0904-4A30-82CC-2263ED21CC21}" type="pres">
      <dgm:prSet presAssocID="{3380A10D-84CC-408C-9017-5D39B8D8C920}" presName="composite" presStyleCnt="0"/>
      <dgm:spPr/>
    </dgm:pt>
    <dgm:pt modelId="{195B9F5F-DC90-4DDE-A008-D743D5E18D83}" type="pres">
      <dgm:prSet presAssocID="{3380A10D-84CC-408C-9017-5D39B8D8C920}" presName="parTx" presStyleLbl="alignNode1" presStyleIdx="3" presStyleCnt="4">
        <dgm:presLayoutVars>
          <dgm:chMax val="0"/>
          <dgm:chPref val="0"/>
          <dgm:bulletEnabled val="1"/>
        </dgm:presLayoutVars>
      </dgm:prSet>
      <dgm:spPr/>
    </dgm:pt>
    <dgm:pt modelId="{E4CB8C97-4590-4E34-ADC6-DD42B8BDC192}" type="pres">
      <dgm:prSet presAssocID="{3380A10D-84CC-408C-9017-5D39B8D8C920}" presName="desTx" presStyleLbl="alignAccFollowNode1" presStyleIdx="3" presStyleCnt="4">
        <dgm:presLayoutVars>
          <dgm:bulletEnabled val="1"/>
        </dgm:presLayoutVars>
      </dgm:prSet>
      <dgm:spPr/>
    </dgm:pt>
  </dgm:ptLst>
  <dgm:cxnLst>
    <dgm:cxn modelId="{AA69C404-48DA-4BAF-948F-F5C77EAF9CD2}" srcId="{1B3D78F2-D344-49FA-AD5F-204135470CA8}" destId="{22DB3E3D-CB24-4FE3-ACD5-B36A55FAE080}" srcOrd="0" destOrd="0" parTransId="{D4CC8E52-B687-4FF5-BB63-5DD86A39EA88}" sibTransId="{5F6250BB-4F4B-4A74-9669-A8C2F7D42D31}"/>
    <dgm:cxn modelId="{DDEC9806-A7A7-48F8-9939-04A8C03C04FF}" srcId="{FCC8923D-1C02-4F0A-BA97-113C006F84F3}" destId="{3380A10D-84CC-408C-9017-5D39B8D8C920}" srcOrd="3" destOrd="0" parTransId="{13213F54-13A0-4DAE-BDC7-C9E912B2606F}" sibTransId="{E023B4D1-F107-4758-A6D3-2F60C239E738}"/>
    <dgm:cxn modelId="{92F5F606-8B69-431F-A74E-F88AF8529E40}" type="presOf" srcId="{DB28B0CC-0545-4664-9DB1-DF5F57C2885B}" destId="{AB3F3ED0-C353-4106-AE9F-58BADC57B5A3}" srcOrd="0" destOrd="2" presId="urn:microsoft.com/office/officeart/2005/8/layout/hList1"/>
    <dgm:cxn modelId="{54C0C30E-F177-4159-A831-EC8F5CA2C483}" srcId="{25B20CE3-F2BA-4B66-8727-7C1AD8C6CC89}" destId="{D78BEAA3-1769-40AF-BB21-1FEDE668C53D}" srcOrd="3" destOrd="0" parTransId="{B59CD722-B21F-40DA-B29F-16010C0B90D8}" sibTransId="{B298F9B3-89E4-4591-A05F-DDB23112CC09}"/>
    <dgm:cxn modelId="{504C1D22-6F1E-43EB-B00F-58A0DB036B63}" type="presOf" srcId="{95EE15FC-DA97-491E-AE7F-E3D2B7EA693C}" destId="{AB3F3ED0-C353-4106-AE9F-58BADC57B5A3}" srcOrd="0" destOrd="4" presId="urn:microsoft.com/office/officeart/2005/8/layout/hList1"/>
    <dgm:cxn modelId="{FA4CD924-E3FE-4CFB-840C-634FBE4DCED8}" srcId="{19A4407C-924F-4918-A9FF-12011F4CEA9B}" destId="{CDB271D0-6E9C-4853-BEBF-8C0C58ED76B3}" srcOrd="3" destOrd="0" parTransId="{27973728-C45A-4C7B-892A-7D75D8BD9E14}" sibTransId="{C1B4149F-5318-4D31-9BA7-C2EB5138B223}"/>
    <dgm:cxn modelId="{0670C235-F332-46FE-A5A6-5D53134420AE}" type="presOf" srcId="{1B3D78F2-D344-49FA-AD5F-204135470CA8}" destId="{AB3F3ED0-C353-4106-AE9F-58BADC57B5A3}" srcOrd="0" destOrd="0" presId="urn:microsoft.com/office/officeart/2005/8/layout/hList1"/>
    <dgm:cxn modelId="{E3ED8C36-8848-43DC-8C0C-AD11BF6ABA3E}" type="presOf" srcId="{51CD9286-5F51-443B-B9DC-7862A0B12C37}" destId="{071927AB-A6EC-4C09-931D-02BE466E7B3F}" srcOrd="0" destOrd="1" presId="urn:microsoft.com/office/officeart/2005/8/layout/hList1"/>
    <dgm:cxn modelId="{85A5A836-DFEE-4A31-AE75-7913054C7464}" srcId="{25B20CE3-F2BA-4B66-8727-7C1AD8C6CC89}" destId="{58833EB1-48C3-44FE-839D-3712D350D848}" srcOrd="1" destOrd="0" parTransId="{1B9E803A-827C-4642-A48F-7AFB8610B5C5}" sibTransId="{43E2ECC0-A17E-4DA3-9BE9-E5797E83C1C3}"/>
    <dgm:cxn modelId="{CFE1F63D-D1C3-495E-A31B-87973EF3016A}" srcId="{19A4407C-924F-4918-A9FF-12011F4CEA9B}" destId="{ED974D52-B76B-49A3-8E99-54C9BE615D44}" srcOrd="1" destOrd="0" parTransId="{B9DFA131-4203-4431-A072-C95F8A14FB48}" sibTransId="{D2CC2640-6A42-4F1F-B15E-7DC63E8F8932}"/>
    <dgm:cxn modelId="{E231095B-1E09-466B-9C4B-62D589739689}" srcId="{25B20CE3-F2BA-4B66-8727-7C1AD8C6CC89}" destId="{95EE15FC-DA97-491E-AE7F-E3D2B7EA693C}" srcOrd="2" destOrd="0" parTransId="{78F6FB82-91C7-4B9C-A745-DEC58C5993F5}" sibTransId="{5AB2D185-E547-433B-A306-06014310D3D2}"/>
    <dgm:cxn modelId="{2098DA60-3FC0-48FA-A1AC-069218BB1676}" type="presOf" srcId="{D78BEAA3-1769-40AF-BB21-1FEDE668C53D}" destId="{AB3F3ED0-C353-4106-AE9F-58BADC57B5A3}" srcOrd="0" destOrd="5" presId="urn:microsoft.com/office/officeart/2005/8/layout/hList1"/>
    <dgm:cxn modelId="{65A2AF46-B545-49B2-82B7-01F62900F06A}" srcId="{FCC8923D-1C02-4F0A-BA97-113C006F84F3}" destId="{25B20CE3-F2BA-4B66-8727-7C1AD8C6CC89}" srcOrd="0" destOrd="0" parTransId="{EF6C7BA1-221E-4667-A8DD-F0C4008692CD}" sibTransId="{319ADE62-7907-4649-9428-8DAD0D0CBD9D}"/>
    <dgm:cxn modelId="{FBA2B149-ACF4-4045-8700-66EF7CAF0EB9}" srcId="{FCC8923D-1C02-4F0A-BA97-113C006F84F3}" destId="{FE2D95C6-68AA-414F-9718-ED6C7C224D4A}" srcOrd="1" destOrd="0" parTransId="{BC2B293B-101C-4351-87A4-0853CFBB9BB1}" sibTransId="{7E1F24A0-0F70-46F9-8A9E-24FCE1959228}"/>
    <dgm:cxn modelId="{458D944E-2670-4681-A1B9-8ADDB9C66B5A}" type="presOf" srcId="{900DA08A-CB03-49A3-A51F-560CB31758AE}" destId="{E4CB8C97-4590-4E34-ADC6-DD42B8BDC192}" srcOrd="0" destOrd="1" presId="urn:microsoft.com/office/officeart/2005/8/layout/hList1"/>
    <dgm:cxn modelId="{B02DC051-4474-448A-8416-8223223D69C6}" srcId="{1B3D78F2-D344-49FA-AD5F-204135470CA8}" destId="{DB28B0CC-0545-4664-9DB1-DF5F57C2885B}" srcOrd="1" destOrd="0" parTransId="{1DAE4590-32A0-40D3-B796-7921EE8BC91D}" sibTransId="{C0C88451-6F36-4AD9-9533-81EFEFE202BF}"/>
    <dgm:cxn modelId="{69D9CD58-8573-4AD5-911D-19D2CC0389DE}" srcId="{19A4407C-924F-4918-A9FF-12011F4CEA9B}" destId="{367259CD-3583-4C6D-8E0A-46093B187AEB}" srcOrd="0" destOrd="0" parTransId="{B75DB198-3B90-4A98-A3BA-38C178332DD7}" sibTransId="{C6623FFE-EA17-4BF5-A819-B525C5C09E98}"/>
    <dgm:cxn modelId="{0FF09759-E691-499C-81DA-7A53AC68B6D9}" type="presOf" srcId="{3380A10D-84CC-408C-9017-5D39B8D8C920}" destId="{195B9F5F-DC90-4DDE-A008-D743D5E18D83}" srcOrd="0" destOrd="0" presId="urn:microsoft.com/office/officeart/2005/8/layout/hList1"/>
    <dgm:cxn modelId="{170BEC59-61D6-4755-B7FE-CD925DE27719}" type="presOf" srcId="{20AE3CD3-9581-4BAD-BAF3-4EB02E8FA467}" destId="{071927AB-A6EC-4C09-931D-02BE466E7B3F}" srcOrd="0" destOrd="0" presId="urn:microsoft.com/office/officeart/2005/8/layout/hList1"/>
    <dgm:cxn modelId="{9283C27F-BB9A-4D4B-A326-E05A119FDD08}" type="presOf" srcId="{90476383-FCAD-49A9-A8C2-5FCA3FABFAD2}" destId="{F1738DBC-2D18-47D2-97EF-7B3AB1B94588}" srcOrd="0" destOrd="2" presId="urn:microsoft.com/office/officeart/2005/8/layout/hList1"/>
    <dgm:cxn modelId="{21C21081-CB9F-4F3B-A4B8-9D1F6B3F9961}" srcId="{25B20CE3-F2BA-4B66-8727-7C1AD8C6CC89}" destId="{1B3D78F2-D344-49FA-AD5F-204135470CA8}" srcOrd="0" destOrd="0" parTransId="{761BFC96-8461-41DB-810D-638524723C5C}" sibTransId="{BF3FF03A-4910-4EC8-89F2-70CF5A5B9CE8}"/>
    <dgm:cxn modelId="{DAC39E88-5DA7-4A05-A871-6FF16C05D23E}" type="presOf" srcId="{22DB3E3D-CB24-4FE3-ACD5-B36A55FAE080}" destId="{AB3F3ED0-C353-4106-AE9F-58BADC57B5A3}" srcOrd="0" destOrd="1" presId="urn:microsoft.com/office/officeart/2005/8/layout/hList1"/>
    <dgm:cxn modelId="{9F06EA8E-54A3-442E-ACB9-1BE166D05200}" srcId="{FE2D95C6-68AA-414F-9718-ED6C7C224D4A}" destId="{20AE3CD3-9581-4BAD-BAF3-4EB02E8FA467}" srcOrd="0" destOrd="0" parTransId="{CFD50D0D-8D20-4766-A970-253FA1E473EF}" sibTransId="{C9342DA7-9594-4CF3-876E-D093BDEFD202}"/>
    <dgm:cxn modelId="{4E313295-B0CC-4093-A9E7-37F14EDDADA2}" type="presOf" srcId="{FE2D95C6-68AA-414F-9718-ED6C7C224D4A}" destId="{FCFA5902-CDA4-44D7-81F4-7642CD4645E5}" srcOrd="0" destOrd="0" presId="urn:microsoft.com/office/officeart/2005/8/layout/hList1"/>
    <dgm:cxn modelId="{219C2599-CBDE-4D8A-B8A3-D8CA8A3CF351}" srcId="{3380A10D-84CC-408C-9017-5D39B8D8C920}" destId="{900DA08A-CB03-49A3-A51F-560CB31758AE}" srcOrd="1" destOrd="0" parTransId="{07D0AA38-18C7-4360-8B95-69F6578CEB18}" sibTransId="{A8FCCD37-FDA8-4152-B9CC-9C3A58939BDA}"/>
    <dgm:cxn modelId="{7EDD64B9-A0D2-445F-88B2-9A34FAC7208B}" srcId="{FCC8923D-1C02-4F0A-BA97-113C006F84F3}" destId="{19A4407C-924F-4918-A9FF-12011F4CEA9B}" srcOrd="2" destOrd="0" parTransId="{9E2DFBE2-FF0F-4F86-B67D-D6E14A8D35B5}" sibTransId="{47CFE9ED-B482-4493-864F-59AE7A543522}"/>
    <dgm:cxn modelId="{D399E4BA-4459-4435-B2D5-93AB53B7473D}" srcId="{19A4407C-924F-4918-A9FF-12011F4CEA9B}" destId="{90476383-FCAD-49A9-A8C2-5FCA3FABFAD2}" srcOrd="2" destOrd="0" parTransId="{17CB4363-828D-4B3E-93EF-D9D991BF5349}" sibTransId="{28922084-9DC7-4C41-81C3-B06C468E9F2A}"/>
    <dgm:cxn modelId="{15ED37BB-B3BE-46D6-80E7-C1C42C2D8715}" type="presOf" srcId="{19A4407C-924F-4918-A9FF-12011F4CEA9B}" destId="{270C6582-85ED-4E53-9018-63CDC739E4FE}" srcOrd="0" destOrd="0" presId="urn:microsoft.com/office/officeart/2005/8/layout/hList1"/>
    <dgm:cxn modelId="{891C0DC9-229B-4D4B-A388-042DC5C416D2}" type="presOf" srcId="{CDB271D0-6E9C-4853-BEBF-8C0C58ED76B3}" destId="{F1738DBC-2D18-47D2-97EF-7B3AB1B94588}" srcOrd="0" destOrd="3" presId="urn:microsoft.com/office/officeart/2005/8/layout/hList1"/>
    <dgm:cxn modelId="{FE009DCA-024D-4DA0-9320-A795D416E7E0}" srcId="{3380A10D-84CC-408C-9017-5D39B8D8C920}" destId="{DDBEC27C-3A33-4C94-BCCF-51589B63D2AF}" srcOrd="0" destOrd="0" parTransId="{A14B49BE-7643-4DCD-AD45-3563E5AC3BF7}" sibTransId="{AABB19A2-C92F-42E8-8712-302C7F729B5B}"/>
    <dgm:cxn modelId="{E08687D1-2C0C-477C-A924-A9F7D1799115}" srcId="{FE2D95C6-68AA-414F-9718-ED6C7C224D4A}" destId="{51CD9286-5F51-443B-B9DC-7862A0B12C37}" srcOrd="1" destOrd="0" parTransId="{87D17C0F-5FC3-4D87-AA4F-2CAB601B6EAF}" sibTransId="{78222FC3-EE74-47A7-B42F-8F2691729E9B}"/>
    <dgm:cxn modelId="{B59477E4-71D4-47A3-A50B-54D2ED0D721D}" type="presOf" srcId="{FCC8923D-1C02-4F0A-BA97-113C006F84F3}" destId="{A9A4DDB9-E64E-4F0E-B2BD-F8419AC57381}" srcOrd="0" destOrd="0" presId="urn:microsoft.com/office/officeart/2005/8/layout/hList1"/>
    <dgm:cxn modelId="{1CDF75E6-A943-48A7-80EC-331DAD6A28FB}" type="presOf" srcId="{58833EB1-48C3-44FE-839D-3712D350D848}" destId="{AB3F3ED0-C353-4106-AE9F-58BADC57B5A3}" srcOrd="0" destOrd="3" presId="urn:microsoft.com/office/officeart/2005/8/layout/hList1"/>
    <dgm:cxn modelId="{17D5E1E6-1E6F-4BE2-B84A-4BF98347758B}" type="presOf" srcId="{ED974D52-B76B-49A3-8E99-54C9BE615D44}" destId="{F1738DBC-2D18-47D2-97EF-7B3AB1B94588}" srcOrd="0" destOrd="1" presId="urn:microsoft.com/office/officeart/2005/8/layout/hList1"/>
    <dgm:cxn modelId="{25EA90EF-A92A-415F-AE1C-BA5ECBD4BDA8}" type="presOf" srcId="{25B20CE3-F2BA-4B66-8727-7C1AD8C6CC89}" destId="{C9BAEBD8-2202-419E-947D-E128E1D1799C}" srcOrd="0" destOrd="0" presId="urn:microsoft.com/office/officeart/2005/8/layout/hList1"/>
    <dgm:cxn modelId="{1BE3F6EF-816E-4A50-8D1F-FDAC5E96140D}" type="presOf" srcId="{DDBEC27C-3A33-4C94-BCCF-51589B63D2AF}" destId="{E4CB8C97-4590-4E34-ADC6-DD42B8BDC192}" srcOrd="0" destOrd="0" presId="urn:microsoft.com/office/officeart/2005/8/layout/hList1"/>
    <dgm:cxn modelId="{3C01DCFA-3C73-4F1F-AA6F-36BB31406FFE}" type="presOf" srcId="{367259CD-3583-4C6D-8E0A-46093B187AEB}" destId="{F1738DBC-2D18-47D2-97EF-7B3AB1B94588}" srcOrd="0" destOrd="0" presId="urn:microsoft.com/office/officeart/2005/8/layout/hList1"/>
    <dgm:cxn modelId="{27CC73D6-6698-49D3-945A-7D45FA0017CA}" type="presParOf" srcId="{A9A4DDB9-E64E-4F0E-B2BD-F8419AC57381}" destId="{9BCF8619-5F75-41E7-BC9B-15EE2797A200}" srcOrd="0" destOrd="0" presId="urn:microsoft.com/office/officeart/2005/8/layout/hList1"/>
    <dgm:cxn modelId="{23951400-F5EF-4824-A5A0-D668CCC11BA7}" type="presParOf" srcId="{9BCF8619-5F75-41E7-BC9B-15EE2797A200}" destId="{C9BAEBD8-2202-419E-947D-E128E1D1799C}" srcOrd="0" destOrd="0" presId="urn:microsoft.com/office/officeart/2005/8/layout/hList1"/>
    <dgm:cxn modelId="{3DF485F5-B5D4-4F0B-8466-D1F7B43D262E}" type="presParOf" srcId="{9BCF8619-5F75-41E7-BC9B-15EE2797A200}" destId="{AB3F3ED0-C353-4106-AE9F-58BADC57B5A3}" srcOrd="1" destOrd="0" presId="urn:microsoft.com/office/officeart/2005/8/layout/hList1"/>
    <dgm:cxn modelId="{AF36CD21-2FA3-45F4-9ADA-B7A85B5CAE5C}" type="presParOf" srcId="{A9A4DDB9-E64E-4F0E-B2BD-F8419AC57381}" destId="{0E8D4E7F-E54D-46D7-A4F7-2E203372E328}" srcOrd="1" destOrd="0" presId="urn:microsoft.com/office/officeart/2005/8/layout/hList1"/>
    <dgm:cxn modelId="{82B9DF8B-B16E-4B72-9FDD-FC397C13692E}" type="presParOf" srcId="{A9A4DDB9-E64E-4F0E-B2BD-F8419AC57381}" destId="{22325C39-9132-43F8-BC45-F9FE1053734F}" srcOrd="2" destOrd="0" presId="urn:microsoft.com/office/officeart/2005/8/layout/hList1"/>
    <dgm:cxn modelId="{7B8300AD-DDBD-4954-8549-503A92E0C06D}" type="presParOf" srcId="{22325C39-9132-43F8-BC45-F9FE1053734F}" destId="{FCFA5902-CDA4-44D7-81F4-7642CD4645E5}" srcOrd="0" destOrd="0" presId="urn:microsoft.com/office/officeart/2005/8/layout/hList1"/>
    <dgm:cxn modelId="{94464015-B3CB-4C77-A433-47A8E0DD504F}" type="presParOf" srcId="{22325C39-9132-43F8-BC45-F9FE1053734F}" destId="{071927AB-A6EC-4C09-931D-02BE466E7B3F}" srcOrd="1" destOrd="0" presId="urn:microsoft.com/office/officeart/2005/8/layout/hList1"/>
    <dgm:cxn modelId="{83DAB007-813D-4160-BD5B-9262F7F240B8}" type="presParOf" srcId="{A9A4DDB9-E64E-4F0E-B2BD-F8419AC57381}" destId="{3CFED7FD-68C2-4601-960F-9FFD1105741A}" srcOrd="3" destOrd="0" presId="urn:microsoft.com/office/officeart/2005/8/layout/hList1"/>
    <dgm:cxn modelId="{8AD49B7D-93D1-4956-A6C2-A26E8DBB24E4}" type="presParOf" srcId="{A9A4DDB9-E64E-4F0E-B2BD-F8419AC57381}" destId="{1D842957-B589-4ADA-B842-A53484ECE499}" srcOrd="4" destOrd="0" presId="urn:microsoft.com/office/officeart/2005/8/layout/hList1"/>
    <dgm:cxn modelId="{1520457F-A779-426E-8FF7-D42FC16B2D05}" type="presParOf" srcId="{1D842957-B589-4ADA-B842-A53484ECE499}" destId="{270C6582-85ED-4E53-9018-63CDC739E4FE}" srcOrd="0" destOrd="0" presId="urn:microsoft.com/office/officeart/2005/8/layout/hList1"/>
    <dgm:cxn modelId="{965C5C81-9E68-4685-A340-DB02FC2C70D8}" type="presParOf" srcId="{1D842957-B589-4ADA-B842-A53484ECE499}" destId="{F1738DBC-2D18-47D2-97EF-7B3AB1B94588}" srcOrd="1" destOrd="0" presId="urn:microsoft.com/office/officeart/2005/8/layout/hList1"/>
    <dgm:cxn modelId="{689AAF62-58DA-4AD1-84B4-32DAC6A2036E}" type="presParOf" srcId="{A9A4DDB9-E64E-4F0E-B2BD-F8419AC57381}" destId="{168B8C67-786A-4BE7-A994-05F1E21F7509}" srcOrd="5" destOrd="0" presId="urn:microsoft.com/office/officeart/2005/8/layout/hList1"/>
    <dgm:cxn modelId="{DD5A932B-A863-4C48-8183-0B4C08CC314D}" type="presParOf" srcId="{A9A4DDB9-E64E-4F0E-B2BD-F8419AC57381}" destId="{E9AD59AB-0904-4A30-82CC-2263ED21CC21}" srcOrd="6" destOrd="0" presId="urn:microsoft.com/office/officeart/2005/8/layout/hList1"/>
    <dgm:cxn modelId="{21E1ED17-DF22-45C2-B97F-455F0EC97B48}" type="presParOf" srcId="{E9AD59AB-0904-4A30-82CC-2263ED21CC21}" destId="{195B9F5F-DC90-4DDE-A008-D743D5E18D83}" srcOrd="0" destOrd="0" presId="urn:microsoft.com/office/officeart/2005/8/layout/hList1"/>
    <dgm:cxn modelId="{9F215EE0-550E-48E3-B0E9-2C31794D7E52}" type="presParOf" srcId="{E9AD59AB-0904-4A30-82CC-2263ED21CC21}" destId="{E4CB8C97-4590-4E34-ADC6-DD42B8BDC1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AEBD8-2202-419E-947D-E128E1D1799C}">
      <dsp:nvSpPr>
        <dsp:cNvPr id="0" name=""/>
        <dsp:cNvSpPr/>
      </dsp:nvSpPr>
      <dsp:spPr>
        <a:xfrm>
          <a:off x="3248" y="1099730"/>
          <a:ext cx="1953094" cy="5898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dsp:txBody>
      <dsp:txXfrm>
        <a:off x="3248" y="1099730"/>
        <a:ext cx="1953094" cy="589850"/>
      </dsp:txXfrm>
    </dsp:sp>
    <dsp:sp modelId="{AB3F3ED0-C353-4106-AE9F-58BADC57B5A3}">
      <dsp:nvSpPr>
        <dsp:cNvPr id="0" name=""/>
        <dsp:cNvSpPr/>
      </dsp:nvSpPr>
      <dsp:spPr>
        <a:xfrm>
          <a:off x="3248" y="1689581"/>
          <a:ext cx="1953094" cy="2132007"/>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dsp:txBody>
      <dsp:txXfrm>
        <a:off x="3248" y="1689581"/>
        <a:ext cx="1953094" cy="2132007"/>
      </dsp:txXfrm>
    </dsp:sp>
    <dsp:sp modelId="{FCFA5902-CDA4-44D7-81F4-7642CD4645E5}">
      <dsp:nvSpPr>
        <dsp:cNvPr id="0" name=""/>
        <dsp:cNvSpPr/>
      </dsp:nvSpPr>
      <dsp:spPr>
        <a:xfrm>
          <a:off x="2229776" y="1099730"/>
          <a:ext cx="1953094" cy="5898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dsp:txBody>
      <dsp:txXfrm>
        <a:off x="2229776" y="1099730"/>
        <a:ext cx="1953094" cy="589850"/>
      </dsp:txXfrm>
    </dsp:sp>
    <dsp:sp modelId="{071927AB-A6EC-4C09-931D-02BE466E7B3F}">
      <dsp:nvSpPr>
        <dsp:cNvPr id="0" name=""/>
        <dsp:cNvSpPr/>
      </dsp:nvSpPr>
      <dsp:spPr>
        <a:xfrm>
          <a:off x="2229776" y="1689581"/>
          <a:ext cx="1953094" cy="2132007"/>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dirty="0"/>
            <a:t>COBS (</a:t>
          </a:r>
          <a:r>
            <a:rPr lang="en-GB" sz="2000" b="0" kern="1200" dirty="0"/>
            <a:t>Consistent Overhead Byte Stuffing</a:t>
          </a:r>
          <a:r>
            <a:rPr lang="en-GB" sz="1900" kern="1200" dirty="0"/>
            <a:t>)</a:t>
          </a:r>
        </a:p>
        <a:p>
          <a:pPr marL="171450" lvl="1" indent="-171450" algn="l" defTabSz="844550">
            <a:lnSpc>
              <a:spcPct val="90000"/>
            </a:lnSpc>
            <a:spcBef>
              <a:spcPct val="0"/>
            </a:spcBef>
            <a:spcAft>
              <a:spcPct val="15000"/>
            </a:spcAft>
            <a:buChar char="•"/>
          </a:pPr>
          <a:r>
            <a:rPr lang="en-GB" sz="1900" kern="1200" dirty="0"/>
            <a:t>Fletcher’s Checksum</a:t>
          </a:r>
        </a:p>
      </dsp:txBody>
      <dsp:txXfrm>
        <a:off x="2229776" y="1689581"/>
        <a:ext cx="1953094" cy="2132007"/>
      </dsp:txXfrm>
    </dsp:sp>
    <dsp:sp modelId="{270C6582-85ED-4E53-9018-63CDC739E4FE}">
      <dsp:nvSpPr>
        <dsp:cNvPr id="0" name=""/>
        <dsp:cNvSpPr/>
      </dsp:nvSpPr>
      <dsp:spPr>
        <a:xfrm>
          <a:off x="4456304" y="1099730"/>
          <a:ext cx="1953094" cy="5898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dsp:txBody>
      <dsp:txXfrm>
        <a:off x="4456304" y="1099730"/>
        <a:ext cx="1953094" cy="589850"/>
      </dsp:txXfrm>
    </dsp:sp>
    <dsp:sp modelId="{F1738DBC-2D18-47D2-97EF-7B3AB1B94588}">
      <dsp:nvSpPr>
        <dsp:cNvPr id="0" name=""/>
        <dsp:cNvSpPr/>
      </dsp:nvSpPr>
      <dsp:spPr>
        <a:xfrm>
          <a:off x="4456304" y="1689581"/>
          <a:ext cx="1953094" cy="2132007"/>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dsp:txBody>
      <dsp:txXfrm>
        <a:off x="4456304" y="1689581"/>
        <a:ext cx="1953094" cy="2132007"/>
      </dsp:txXfrm>
    </dsp:sp>
    <dsp:sp modelId="{195B9F5F-DC90-4DDE-A008-D743D5E18D83}">
      <dsp:nvSpPr>
        <dsp:cNvPr id="0" name=""/>
        <dsp:cNvSpPr/>
      </dsp:nvSpPr>
      <dsp:spPr>
        <a:xfrm>
          <a:off x="6682832" y="1099730"/>
          <a:ext cx="1953094" cy="5898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dsp:txBody>
      <dsp:txXfrm>
        <a:off x="6682832" y="1099730"/>
        <a:ext cx="1953094" cy="589850"/>
      </dsp:txXfrm>
    </dsp:sp>
    <dsp:sp modelId="{E4CB8C97-4590-4E34-ADC6-DD42B8BDC192}">
      <dsp:nvSpPr>
        <dsp:cNvPr id="0" name=""/>
        <dsp:cNvSpPr/>
      </dsp:nvSpPr>
      <dsp:spPr>
        <a:xfrm>
          <a:off x="6682832" y="1689581"/>
          <a:ext cx="1953094" cy="2132007"/>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Performance</a:t>
          </a:r>
        </a:p>
        <a:p>
          <a:pPr marL="228600" lvl="1" indent="-228600" algn="l" defTabSz="889000">
            <a:lnSpc>
              <a:spcPct val="90000"/>
            </a:lnSpc>
            <a:spcBef>
              <a:spcPct val="0"/>
            </a:spcBef>
            <a:spcAft>
              <a:spcPct val="15000"/>
            </a:spcAft>
            <a:buChar char="•"/>
          </a:pPr>
          <a:r>
            <a:rPr lang="en-GB" sz="2000" kern="1200" dirty="0"/>
            <a:t>Robustness</a:t>
          </a:r>
        </a:p>
      </dsp:txBody>
      <dsp:txXfrm>
        <a:off x="6682832" y="1689581"/>
        <a:ext cx="1953094" cy="21320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
              <a:t>500Hz, </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why we need</a:t>
            </a:r>
            <a:r>
              <a:rPr lang="en-GB" altLang="zh-CN" sz="1200" b="0" i="0" kern="1200" baseline="0" dirty="0">
                <a:solidFill>
                  <a:schemeClr val="tx1"/>
                </a:solidFill>
                <a:effectLst/>
                <a:latin typeface="+mn-lt"/>
                <a:ea typeface="+mn-ea"/>
                <a:cs typeface="+mn-cs"/>
              </a:rPr>
              <a:t> an additional processor and protocol </a:t>
            </a:r>
            <a:r>
              <a:rPr lang="en-GB" altLang="zh-CN" sz="1200" b="0" i="0" kern="1200" baseline="0" dirty="0" err="1">
                <a:solidFill>
                  <a:schemeClr val="tx1"/>
                </a:solidFill>
                <a:effectLst/>
                <a:latin typeface="+mn-lt"/>
                <a:ea typeface="+mn-ea"/>
                <a:cs typeface="+mn-cs"/>
              </a:rPr>
              <a:t>specificly</a:t>
            </a:r>
            <a:r>
              <a:rPr lang="en-GB" altLang="zh-CN" sz="1200" b="0" i="0" kern="1200" baseline="0" dirty="0">
                <a:solidFill>
                  <a:schemeClr val="tx1"/>
                </a:solidFill>
                <a:effectLst/>
                <a:latin typeface="+mn-lt"/>
                <a:ea typeface="+mn-ea"/>
                <a:cs typeface="+mn-cs"/>
              </a:rPr>
              <a:t> for the sensor fusion.</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Straightforward if we list</a:t>
            </a:r>
            <a:r>
              <a:rPr lang="en-GB" altLang="zh-CN" sz="1200" b="0" i="0" kern="1200" baseline="0" dirty="0">
                <a:solidFill>
                  <a:schemeClr val="tx1"/>
                </a:solidFill>
                <a:effectLst/>
                <a:latin typeface="+mn-lt"/>
                <a:ea typeface="+mn-ea"/>
                <a:cs typeface="+mn-cs"/>
              </a:rPr>
              <a:t> the </a:t>
            </a:r>
            <a:r>
              <a:rPr lang="en-GB" altLang="zh-CN" sz="1200" kern="1200" dirty="0">
                <a:solidFill>
                  <a:schemeClr val="tx1"/>
                </a:solidFill>
                <a:effectLst/>
                <a:latin typeface="+mn-lt"/>
                <a:ea typeface="+mn-ea"/>
                <a:cs typeface="+mn-cs"/>
              </a:rPr>
              <a:t>requirement</a:t>
            </a:r>
            <a:r>
              <a:rPr lang="en-GB" altLang="zh-CN" sz="1200" kern="1200" baseline="0" dirty="0">
                <a:solidFill>
                  <a:schemeClr val="tx1"/>
                </a:solidFill>
                <a:effectLst/>
                <a:latin typeface="+mn-lt"/>
                <a:ea typeface="+mn-ea"/>
                <a:cs typeface="+mn-cs"/>
              </a:rPr>
              <a:t> of sensor fusion and </a:t>
            </a:r>
            <a:r>
              <a:rPr lang="en-GB" altLang="zh-CN" sz="1200" kern="1200" baseline="0" dirty="0" err="1">
                <a:solidFill>
                  <a:schemeClr val="tx1"/>
                </a:solidFill>
                <a:effectLst/>
                <a:latin typeface="+mn-lt"/>
                <a:ea typeface="+mn-ea"/>
                <a:cs typeface="+mn-cs"/>
              </a:rPr>
              <a:t>propoties</a:t>
            </a:r>
            <a:r>
              <a:rPr lang="en-GB" altLang="zh-CN" sz="1200" kern="1200" baseline="0" dirty="0">
                <a:solidFill>
                  <a:schemeClr val="tx1"/>
                </a:solidFill>
                <a:effectLst/>
                <a:latin typeface="+mn-lt"/>
                <a:ea typeface="+mn-ea"/>
                <a:cs typeface="+mn-cs"/>
              </a:rPr>
              <a:t> of HLP in UAV</a:t>
            </a:r>
            <a:endParaRPr lang="en-GB"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can not afford calculation.</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real-time property and also demands sources to do many calculation tasks.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So we add a specific processor to do sensor fusion task. </a:t>
            </a: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a:t>
            </a:r>
          </a:p>
          <a:p>
            <a:endParaRPr lang="en-GB"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Besides,  data comes from many different sensors, so we need large quantity of variables to save them. But the memory of HLP not very enough.</a:t>
            </a:r>
          </a:p>
          <a:p>
            <a:endParaRPr lang="en-GB" altLang="zh-CN" sz="1200" kern="1200" dirty="0">
              <a:solidFill>
                <a:schemeClr val="tx1"/>
              </a:solidFill>
              <a:effectLst/>
              <a:latin typeface="+mn-lt"/>
              <a:ea typeface="+mn-ea"/>
              <a:cs typeface="+mn-cs"/>
            </a:endParaRPr>
          </a:p>
          <a:p>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high level control, like flying along a certain trajectory, but can not afford  large quantity of calculations.</a:t>
            </a:r>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Library functions, </a:t>
            </a:r>
            <a:r>
              <a:rPr lang="en-US" baseline="0" dirty="0" err="1"/>
              <a:t>c</a:t>
            </a:r>
            <a:r>
              <a:rPr lang="en-US" altLang="zh-CN" baseline="0" dirty="0" err="1"/>
              <a:t>onvienient</a:t>
            </a:r>
            <a:r>
              <a:rPr lang="en-US" altLang="zh-CN" baseline="0" dirty="0"/>
              <a:t> and fast to make prototyping. The calculation efficiency is very good.</a:t>
            </a:r>
          </a:p>
          <a:p>
            <a:r>
              <a:rPr lang="en-US" altLang="zh-CN" baseline="0" dirty="0"/>
              <a:t>The communication between </a:t>
            </a:r>
            <a:r>
              <a:rPr lang="en-US" altLang="zh-CN" baseline="0" dirty="0" err="1"/>
              <a:t>Nucleo</a:t>
            </a:r>
            <a:r>
              <a:rPr lang="en-US" altLang="zh-CN" baseline="0" dirty="0"/>
              <a:t> and UAV is based on SPI bus.  Also our protocol is based on this bus.</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also a </a:t>
            </a:r>
            <a:r>
              <a:rPr lang="de-DE" dirty="0" err="1"/>
              <a:t>good</a:t>
            </a:r>
            <a:r>
              <a:rPr lang="de-DE" dirty="0"/>
              <a:t> </a:t>
            </a:r>
            <a:r>
              <a:rPr lang="de-DE" dirty="0" err="1"/>
              <a:t>afternoon</a:t>
            </a:r>
            <a:r>
              <a:rPr lang="de-DE" dirty="0"/>
              <a:t> </a:t>
            </a:r>
            <a:r>
              <a:rPr lang="de-DE" dirty="0" err="1"/>
              <a:t>from</a:t>
            </a:r>
            <a:r>
              <a:rPr lang="de-DE" dirty="0"/>
              <a:t> </a:t>
            </a:r>
            <a:r>
              <a:rPr lang="de-DE" dirty="0" err="1"/>
              <a:t>my</a:t>
            </a:r>
            <a:r>
              <a:rPr lang="de-DE" dirty="0"/>
              <a:t> </a:t>
            </a:r>
            <a:r>
              <a:rPr lang="de-DE" dirty="0" err="1"/>
              <a:t>side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communication protocol 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timing of communication actions,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dirty="0"/>
              <a:t>PDUs,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known for what the first three bytes are, is there  a </a:t>
            </a:r>
            <a:r>
              <a:rPr lang="en-US" dirty="0" err="1"/>
              <a:t>Startbyte</a:t>
            </a:r>
            <a:r>
              <a:rPr lang="en-US" dirty="0"/>
              <a:t>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functions</a:t>
            </a:r>
            <a:r>
              <a:rPr lang="de-DE" dirty="0"/>
              <a:t> </a:t>
            </a:r>
            <a:r>
              <a:rPr lang="en-US" dirty="0"/>
              <a:t>to fulfill a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like the protocol needs to be robust.</a:t>
            </a:r>
          </a:p>
          <a:p>
            <a:r>
              <a:rPr lang="en-US" dirty="0"/>
              <a:t>In this context robust means, that </a:t>
            </a:r>
            <a:r>
              <a:rPr lang="de-DE" dirty="0" err="1"/>
              <a:t>transmission</a:t>
            </a:r>
            <a:r>
              <a:rPr lang="de-DE" dirty="0"/>
              <a:t> </a:t>
            </a:r>
            <a:r>
              <a:rPr lang="de-DE" dirty="0" err="1"/>
              <a:t>errors</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detected</a:t>
            </a:r>
            <a:r>
              <a:rPr lang="de-DE" dirty="0"/>
              <a:t> and </a:t>
            </a:r>
            <a:r>
              <a:rPr lang="de-DE" dirty="0" err="1"/>
              <a:t>handeld</a:t>
            </a:r>
            <a:r>
              <a:rPr lang="de-DE" dirty="0"/>
              <a:t> AND </a:t>
            </a:r>
            <a:r>
              <a:rPr lang="de-DE" dirty="0" err="1"/>
              <a:t>there</a:t>
            </a:r>
            <a:r>
              <a:rPr lang="de-DE" dirty="0"/>
              <a:t> </a:t>
            </a:r>
            <a:r>
              <a:rPr lang="de-DE" dirty="0" err="1"/>
              <a:t>should</a:t>
            </a:r>
            <a:r>
              <a:rPr lang="de-DE" dirty="0"/>
              <a:t> </a:t>
            </a:r>
            <a:r>
              <a:rPr lang="de-DE" dirty="0" err="1"/>
              <a:t>never</a:t>
            </a:r>
            <a:r>
              <a:rPr lang="de-DE" dirty="0"/>
              <a:t> </a:t>
            </a:r>
            <a:r>
              <a:rPr lang="de-DE" dirty="0" err="1"/>
              <a:t>be</a:t>
            </a:r>
            <a:r>
              <a:rPr lang="de-DE" dirty="0"/>
              <a:t> a Live- </a:t>
            </a:r>
            <a:r>
              <a:rPr lang="de-DE" dirty="0" err="1"/>
              <a:t>or</a:t>
            </a:r>
            <a:r>
              <a:rPr lang="de-DE" dirty="0"/>
              <a:t> a Deadlock. So </a:t>
            </a:r>
            <a:r>
              <a:rPr lang="en-US" dirty="0"/>
              <a:t>the program must never hang up.</a:t>
            </a:r>
          </a:p>
          <a:p>
            <a:endParaRPr lang="en-US" dirty="0"/>
          </a:p>
          <a:p>
            <a:r>
              <a:rPr lang="en-US" dirty="0"/>
              <a:t>The transfer needs to be fast of course, to reach a high data </a:t>
            </a:r>
            <a:r>
              <a:rPr lang="en-US" dirty="0" err="1"/>
              <a:t>throuput</a:t>
            </a:r>
            <a:r>
              <a:rPr lang="en-US" dirty="0"/>
              <a:t> (so the </a:t>
            </a:r>
            <a:r>
              <a:rPr lang="en-US" dirty="0" err="1"/>
              <a:t>hexacopter</a:t>
            </a:r>
            <a:r>
              <a:rPr lang="en-US" dirty="0"/>
              <a:t> can be </a:t>
            </a:r>
            <a:r>
              <a:rPr lang="de-DE" dirty="0" err="1"/>
              <a:t>stably</a:t>
            </a:r>
            <a:r>
              <a:rPr lang="de-DE" dirty="0"/>
              <a:t> </a:t>
            </a:r>
            <a:r>
              <a:rPr lang="de-DE" dirty="0" err="1"/>
              <a:t>controlled</a:t>
            </a:r>
            <a:r>
              <a:rPr lang="en-US" dirty="0"/>
              <a:t>).</a:t>
            </a:r>
          </a:p>
          <a:p>
            <a:r>
              <a:rPr lang="de-DE" dirty="0" err="1"/>
              <a:t>For</a:t>
            </a:r>
            <a:r>
              <a:rPr lang="de-DE" dirty="0"/>
              <a:t> </a:t>
            </a:r>
            <a:r>
              <a:rPr lang="de-DE" dirty="0" err="1"/>
              <a:t>the</a:t>
            </a:r>
            <a:r>
              <a:rPr lang="de-DE" dirty="0"/>
              <a:t> same </a:t>
            </a:r>
            <a:r>
              <a:rPr lang="de-DE" dirty="0" err="1"/>
              <a:t>reason</a:t>
            </a:r>
            <a:r>
              <a:rPr lang="de-DE" dirty="0"/>
              <a:t> </a:t>
            </a:r>
            <a:r>
              <a:rPr lang="de-DE" dirty="0" err="1"/>
              <a:t>the</a:t>
            </a:r>
            <a:r>
              <a:rPr lang="de-DE" dirty="0"/>
              <a:t> hole </a:t>
            </a:r>
            <a:r>
              <a:rPr lang="de-DE" dirty="0" err="1"/>
              <a:t>implementation</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realtime</a:t>
            </a:r>
            <a:r>
              <a:rPr lang="de-DE" dirty="0"/>
              <a:t> – </a:t>
            </a:r>
            <a:r>
              <a:rPr lang="de-DE" dirty="0" err="1"/>
              <a:t>capable</a:t>
            </a:r>
            <a:r>
              <a:rPr lang="de-DE" dirty="0"/>
              <a:t>.</a:t>
            </a:r>
          </a:p>
          <a:p>
            <a:endParaRPr lang="de-DE" dirty="0"/>
          </a:p>
          <a:p>
            <a:r>
              <a:rPr lang="de-DE" dirty="0"/>
              <a:t>Last but not least, </a:t>
            </a:r>
            <a:r>
              <a:rPr lang="de-DE" dirty="0" err="1"/>
              <a:t>the</a:t>
            </a:r>
            <a:r>
              <a:rPr lang="de-DE" dirty="0"/>
              <a:t> </a:t>
            </a:r>
            <a:r>
              <a:rPr lang="de-DE" dirty="0" err="1"/>
              <a:t>implementation</a:t>
            </a:r>
            <a:r>
              <a:rPr lang="de-DE" dirty="0"/>
              <a:t> </a:t>
            </a:r>
            <a:r>
              <a:rPr lang="de-DE" dirty="0" err="1"/>
              <a:t>should</a:t>
            </a:r>
            <a:r>
              <a:rPr lang="de-DE" dirty="0"/>
              <a:t> </a:t>
            </a:r>
            <a:r>
              <a:rPr lang="de-DE" dirty="0" err="1"/>
              <a:t>be</a:t>
            </a:r>
            <a:r>
              <a:rPr lang="de-DE" dirty="0"/>
              <a:t> </a:t>
            </a:r>
            <a:r>
              <a:rPr lang="de-DE" dirty="0" err="1"/>
              <a:t>easily</a:t>
            </a:r>
            <a:r>
              <a:rPr lang="de-DE" dirty="0"/>
              <a:t> </a:t>
            </a:r>
            <a:r>
              <a:rPr lang="de-DE" dirty="0" err="1"/>
              <a:t>expandable</a:t>
            </a:r>
            <a:r>
              <a:rPr lang="de-DE" dirty="0"/>
              <a:t>, so </a:t>
            </a:r>
            <a:r>
              <a:rPr lang="de-DE" dirty="0" err="1"/>
              <a:t>it</a:t>
            </a:r>
            <a:r>
              <a:rPr lang="de-DE" dirty="0"/>
              <a:t> </a:t>
            </a:r>
            <a:r>
              <a:rPr lang="de-DE" dirty="0" err="1"/>
              <a:t>should</a:t>
            </a:r>
            <a:r>
              <a:rPr lang="de-DE" dirty="0"/>
              <a:t> </a:t>
            </a:r>
            <a:r>
              <a:rPr lang="de-DE" dirty="0" err="1"/>
              <a:t>be</a:t>
            </a:r>
            <a:r>
              <a:rPr lang="de-DE" dirty="0"/>
              <a:t> possible </a:t>
            </a:r>
            <a:r>
              <a:rPr lang="de-DE" dirty="0" err="1"/>
              <a:t>to</a:t>
            </a:r>
            <a:r>
              <a:rPr lang="de-DE" dirty="0"/>
              <a:t> </a:t>
            </a:r>
            <a:r>
              <a:rPr lang="de-DE" dirty="0" err="1"/>
              <a:t>add</a:t>
            </a:r>
            <a:r>
              <a:rPr lang="de-DE" dirty="0"/>
              <a:t> and </a:t>
            </a:r>
            <a:r>
              <a:rPr lang="de-DE" dirty="0" err="1"/>
              <a:t>remove</a:t>
            </a:r>
            <a:r>
              <a:rPr lang="de-DE" dirty="0"/>
              <a:t> </a:t>
            </a:r>
            <a:r>
              <a:rPr lang="de-DE" dirty="0" err="1"/>
              <a:t>new</a:t>
            </a:r>
            <a:r>
              <a:rPr lang="de-DE" dirty="0"/>
              <a:t> </a:t>
            </a:r>
            <a:r>
              <a:rPr lang="de-DE" dirty="0" err="1"/>
              <a:t>sensory</a:t>
            </a:r>
            <a:r>
              <a:rPr lang="de-DE" dirty="0"/>
              <a:t> </a:t>
            </a:r>
            <a:r>
              <a:rPr lang="de-DE" dirty="0" err="1"/>
              <a:t>by</a:t>
            </a:r>
            <a:r>
              <a:rPr lang="de-DE" dirty="0"/>
              <a:t> </a:t>
            </a:r>
            <a:r>
              <a:rPr lang="de-DE" dirty="0" err="1"/>
              <a:t>small</a:t>
            </a:r>
            <a:r>
              <a:rPr lang="de-DE" dirty="0"/>
              <a:t> </a:t>
            </a:r>
            <a:r>
              <a:rPr lang="de-DE" dirty="0" err="1"/>
              <a:t>effort</a:t>
            </a:r>
            <a:r>
              <a:rPr lang="de-DE" dirty="0"/>
              <a: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The </a:t>
            </a:r>
            <a:r>
              <a:rPr lang="de-DE" dirty="0" err="1"/>
              <a:t>next</a:t>
            </a:r>
            <a:r>
              <a:rPr lang="de-DE" dirty="0"/>
              <a:t> </a:t>
            </a:r>
            <a:r>
              <a:rPr lang="de-DE" dirty="0" err="1"/>
              <a:t>step</a:t>
            </a:r>
            <a:r>
              <a:rPr lang="de-DE" dirty="0"/>
              <a:t> </a:t>
            </a:r>
            <a:r>
              <a:rPr lang="de-DE" dirty="0" err="1"/>
              <a:t>is</a:t>
            </a:r>
            <a:r>
              <a:rPr lang="de-DE" dirty="0"/>
              <a:t> </a:t>
            </a:r>
            <a:r>
              <a:rPr lang="de-DE" dirty="0" err="1"/>
              <a:t>the</a:t>
            </a:r>
            <a:r>
              <a:rPr lang="de-DE" dirty="0"/>
              <a:t> </a:t>
            </a:r>
            <a:r>
              <a:rPr lang="de-DE" dirty="0" err="1"/>
              <a:t>protocol</a:t>
            </a:r>
            <a:r>
              <a:rPr lang="de-DE" dirty="0"/>
              <a:t> design. </a:t>
            </a: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the</a:t>
            </a:r>
            <a:r>
              <a:rPr lang="de-DE" dirty="0"/>
              <a:t> </a:t>
            </a:r>
            <a:r>
              <a:rPr lang="en-GB" dirty="0"/>
              <a:t>Error detection the Fletchers Checksum is used. This means, we are calculating a checksum </a:t>
            </a:r>
            <a:r>
              <a:rPr lang="en-US" dirty="0"/>
              <a:t>based on the byte sequence to be sent. This calculated Checksum is then </a:t>
            </a:r>
            <a:r>
              <a:rPr lang="de-DE" dirty="0" err="1"/>
              <a:t>attached</a:t>
            </a:r>
            <a:r>
              <a:rPr lang="de-DE" dirty="0"/>
              <a:t> </a:t>
            </a:r>
            <a:r>
              <a:rPr lang="de-DE" dirty="0" err="1"/>
              <a:t>to</a:t>
            </a:r>
            <a:r>
              <a:rPr lang="de-DE" dirty="0"/>
              <a:t> </a:t>
            </a:r>
            <a:r>
              <a:rPr lang="de-DE" dirty="0" err="1"/>
              <a:t>the</a:t>
            </a:r>
            <a:r>
              <a:rPr lang="de-DE" dirty="0"/>
              <a:t> send-</a:t>
            </a:r>
            <a:r>
              <a:rPr lang="de-DE" dirty="0" err="1"/>
              <a:t>package</a:t>
            </a:r>
            <a:r>
              <a:rPr lang="de-DE" dirty="0"/>
              <a:t>, and </a:t>
            </a:r>
            <a:r>
              <a:rPr lang="de-DE" dirty="0" err="1"/>
              <a:t>can</a:t>
            </a:r>
            <a:r>
              <a:rPr lang="de-DE" dirty="0"/>
              <a:t> </a:t>
            </a:r>
            <a:r>
              <a:rPr lang="de-DE" dirty="0" err="1"/>
              <a:t>be</a:t>
            </a:r>
            <a:r>
              <a:rPr lang="de-DE" dirty="0"/>
              <a:t> </a:t>
            </a:r>
            <a:r>
              <a:rPr lang="de-DE" dirty="0" err="1"/>
              <a:t>checked</a:t>
            </a:r>
            <a:r>
              <a:rPr lang="de-DE" dirty="0"/>
              <a:t> on </a:t>
            </a:r>
            <a:r>
              <a:rPr lang="de-DE" dirty="0" err="1"/>
              <a:t>the</a:t>
            </a:r>
            <a:r>
              <a:rPr lang="de-DE" dirty="0"/>
              <a:t> </a:t>
            </a:r>
            <a:r>
              <a:rPr lang="de-DE" dirty="0" err="1"/>
              <a:t>receiving</a:t>
            </a:r>
            <a:r>
              <a:rPr lang="de-DE" dirty="0"/>
              <a:t> </a:t>
            </a:r>
            <a:r>
              <a:rPr lang="de-DE" dirty="0" err="1"/>
              <a:t>side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endParaRPr lang="de-DE" dirty="0"/>
          </a:p>
          <a:p>
            <a:r>
              <a:rPr lang="de-DE" dirty="0" err="1"/>
              <a:t>executable</a:t>
            </a:r>
            <a:r>
              <a:rPr lang="de-DE" dirty="0"/>
              <a:t> </a:t>
            </a:r>
            <a:r>
              <a:rPr lang="de-DE" dirty="0" err="1"/>
              <a:t>program</a:t>
            </a:r>
            <a:r>
              <a:rPr lang="de-DE" dirty="0"/>
              <a:t> </a:t>
            </a:r>
            <a:r>
              <a:rPr lang="de-DE" dirty="0" err="1"/>
              <a:t>code</a:t>
            </a:r>
            <a:r>
              <a:rPr lang="en-GB" dirty="0"/>
              <a:t>. </a:t>
            </a:r>
          </a:p>
          <a:p>
            <a:r>
              <a:rPr lang="en-GB" dirty="0"/>
              <a:t>here are two different microcontrollers (as Mr. Hu already </a:t>
            </a:r>
            <a:r>
              <a:rPr lang="en-GB" dirty="0" err="1"/>
              <a:t>meantiond</a:t>
            </a:r>
            <a:r>
              <a:rPr lang="en-GB" dirty="0"/>
              <a:t>), so two different implementations are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SPI drivers have to be implemented and tested on both sides.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variables, a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test the design and implementation, at the end some benchmarks and testing sequences </a:t>
            </a:r>
            <a:r>
              <a:rPr lang="en-US" dirty="0"/>
              <a:t>have to be run through, Mr. Chen will go into more detail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on that layer you can fill a new package for example with the latest speed reading for the next package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package is finished (so basically all data is updated, happening in 500Hz), the next layer comes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tansmitssion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content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a COBS algorithm is used to de and encode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you can this Delimiter (in that case 0x00) to set </a:t>
            </a:r>
            <a:r>
              <a:rPr lang="en-GB" dirty="0" err="1"/>
              <a:t>boundarys</a:t>
            </a:r>
            <a:r>
              <a:rPr lang="en-GB" dirty="0"/>
              <a:t> between the messages, so you can easily see the </a:t>
            </a:r>
            <a:r>
              <a:rPr lang="en-GB" dirty="0" err="1"/>
              <a:t>strat</a:t>
            </a:r>
            <a:r>
              <a:rPr lang="en-GB" dirty="0"/>
              <a:t> and the end of each single package.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t>In order to evaluate a communication protocol, there are basically four criterion, which are...  Conformity... Interoperability...And the last two criterion: Effectiveness and robust of the protocol are in our project more important and so we do..Effectiveness ..Robust..   Using the... much time will it take to transfer a message and the success rate. When a error occurred, what excatly goes wrong?</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8</a:t>
            </a:fld>
            <a:endParaRPr lang="de-DE" sz="1000">
              <a:solidFill>
                <a:srgbClr val="000000"/>
              </a:solidFill>
              <a:latin typeface="Stafford"/>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t>Result analyse</a:t>
            </a:r>
          </a:p>
          <a:p>
            <a:r>
              <a:t>For testing there are 4 diff. Situation need to considered...Both sides send fixed message to each other. So when one receive, unpack, check the checksum to see...</a:t>
            </a:r>
            <a:r>
              <a:rPr lang="en-US" altLang=""/>
              <a:t>two main situation...other situation like reject but correct can also happen, like when we face the padding problem. </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first as we can see is... two factor will effect the sucess rate: speed and the size of packet. For the size is apprant,, send and receive a whole packet at once, the longer the packet is , more chance a error occur, and this considered as a error receive case and drop...For the SPI speed needs to mention, According to the common sense...and it's true if both system just do simple SPI communication. but under the cirucumenten the existed UAV is a quite complex system, in </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a:solidFill>
                  <a:srgbClr val="000000"/>
                </a:solidFill>
                <a:latin typeface="Arial"/>
              </a:rPr>
              <a:t>[Datum]  | [Thema] | [Student] |  </a:t>
            </a:r>
            <a:fld id="{B2A0D58B-2A5A-4331-BEDD-8E02C0196125}" type="slidenum">
              <a:rPr lang="de-DE" sz="1000">
                <a:solidFill>
                  <a:srgbClr val="000000"/>
                </a:solidFill>
                <a:latin typeface="Arial"/>
              </a:rPr>
              <a:t>‹Nr.›</a:t>
            </a:fld>
            <a:endParaRPr/>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3" name="CustomShape 12"/>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a:solidFill>
                  <a:srgbClr val="000000"/>
                </a:solidFill>
                <a:latin typeface="Arial"/>
              </a:rPr>
              <a:t>[Datum]  | [Thema] | [Student] |  </a:t>
            </a:r>
            <a:fld id="{79F4984B-0AF7-45EB-AE51-C781B42E6B4A}" type="slidenum">
              <a:rPr lang="de-DE" sz="1000">
                <a:solidFill>
                  <a:srgbClr val="000000"/>
                </a:solidFill>
                <a:latin typeface="Arial"/>
              </a:rPr>
              <a:t>‹Nr.›</a:t>
            </a:fld>
            <a:endParaRPr/>
          </a:p>
        </p:txBody>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Projektseminar |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FFFFFF"/>
                </a:solidFill>
              </a:rPr>
              <a:t>Protocol design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Nucleo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8730" y="1507490"/>
            <a:ext cx="6372860" cy="4822825"/>
          </a:xfrm>
          <a:prstGeom prst="rect">
            <a:avLst/>
          </a:prstGeom>
        </p:spPr>
      </p:pic>
      <p:sp>
        <p:nvSpPr>
          <p:cNvPr id="4" name="矩形 3"/>
          <p:cNvSpPr/>
          <p:nvPr/>
        </p:nvSpPr>
        <p:spPr>
          <a:xfrm>
            <a:off x="350647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22345"/>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Successrate in %</a:t>
            </a:r>
          </a:p>
        </p:txBody>
      </p:sp>
      <p:sp>
        <p:nvSpPr>
          <p:cNvPr id="6" name="矩形 5"/>
          <p:cNvSpPr/>
          <p:nvPr/>
        </p:nvSpPr>
        <p:spPr>
          <a:xfrm>
            <a:off x="5783580" y="1704340"/>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1985645"/>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HLP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tretch>
            <a:fillRect/>
          </a:stretch>
        </p:blipFill>
        <p:spPr>
          <a:xfrm>
            <a:off x="1779270" y="1711325"/>
            <a:ext cx="5586095" cy="4387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2" name="流程图: 过程 1"/>
          <p:cNvSpPr/>
          <p:nvPr/>
        </p:nvSpPr>
        <p:spPr>
          <a:xfrm>
            <a:off x="1233170" y="2025015"/>
            <a:ext cx="2013585" cy="648335"/>
          </a:xfrm>
          <a:prstGeom prst="flowChartProcess">
            <a:avLst/>
          </a:prstGeom>
          <a:solidFill>
            <a:srgbClr val="99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Demand Analysis</a:t>
            </a:r>
          </a:p>
        </p:txBody>
      </p:sp>
      <p:sp>
        <p:nvSpPr>
          <p:cNvPr id="4" name="流程图: 过程 3"/>
          <p:cNvSpPr/>
          <p:nvPr/>
        </p:nvSpPr>
        <p:spPr>
          <a:xfrm>
            <a:off x="1233170" y="3642995"/>
            <a:ext cx="2013585" cy="648335"/>
          </a:xfrm>
          <a:prstGeom prst="flowChartProcess">
            <a:avLst/>
          </a:prstGeom>
          <a:solidFill>
            <a:srgbClr val="99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Protocol Design</a:t>
            </a:r>
          </a:p>
        </p:txBody>
      </p:sp>
      <p:sp>
        <p:nvSpPr>
          <p:cNvPr id="5" name="流程图: 过程 4"/>
          <p:cNvSpPr/>
          <p:nvPr/>
        </p:nvSpPr>
        <p:spPr>
          <a:xfrm>
            <a:off x="1233170" y="5260975"/>
            <a:ext cx="2013585" cy="648335"/>
          </a:xfrm>
          <a:prstGeom prst="flowChartProcess">
            <a:avLst/>
          </a:prstGeom>
          <a:solidFill>
            <a:srgbClr val="99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Test</a:t>
            </a:r>
          </a:p>
        </p:txBody>
      </p:sp>
      <p:cxnSp>
        <p:nvCxnSpPr>
          <p:cNvPr id="6" name="直接箭头连接符 5"/>
          <p:cNvCxnSpPr>
            <a:endCxn id="4" idx="0"/>
          </p:cNvCxnSpPr>
          <p:nvPr/>
        </p:nvCxnSpPr>
        <p:spPr>
          <a:xfrm>
            <a:off x="2240280" y="2673985"/>
            <a:ext cx="0" cy="969010"/>
          </a:xfrm>
          <a:prstGeom prst="straightConnector1">
            <a:avLst/>
          </a:prstGeom>
          <a:ln>
            <a:solidFill>
              <a:srgbClr val="99C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267585" y="4293235"/>
            <a:ext cx="0" cy="935990"/>
          </a:xfrm>
          <a:prstGeom prst="straightConnector1">
            <a:avLst/>
          </a:prstGeom>
          <a:ln>
            <a:solidFill>
              <a:srgbClr val="99C00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5" idx="3"/>
            <a:endCxn id="4" idx="3"/>
          </p:cNvCxnSpPr>
          <p:nvPr/>
        </p:nvCxnSpPr>
        <p:spPr>
          <a:xfrm flipV="1">
            <a:off x="3246755" y="3967480"/>
            <a:ext cx="3175" cy="1617980"/>
          </a:xfrm>
          <a:prstGeom prst="bentConnector3">
            <a:avLst>
              <a:gd name="adj1" fmla="val 7500000"/>
            </a:avLst>
          </a:prstGeom>
          <a:ln>
            <a:solidFill>
              <a:srgbClr val="99C00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111750" y="2025015"/>
            <a:ext cx="2656840" cy="1014730"/>
          </a:xfrm>
          <a:prstGeom prst="rect">
            <a:avLst/>
          </a:prstGeom>
          <a:noFill/>
        </p:spPr>
        <p:txBody>
          <a:bodyPr wrap="square" rtlCol="0">
            <a:spAutoFit/>
          </a:bodyPr>
          <a:lstStyle/>
          <a:p>
            <a:r>
              <a:rPr lang="en-US" altLang="zh-CN" sz="2400"/>
              <a:t>Improvement:</a:t>
            </a:r>
            <a:endParaRPr lang="en-US" altLang="zh-CN"/>
          </a:p>
          <a:p>
            <a:pPr marL="285750" indent="-285750">
              <a:buFont typeface="Arial" panose="020B0604020202020204" pitchFamily="34" charset="0"/>
              <a:buChar char="•"/>
            </a:pPr>
            <a:r>
              <a:rPr lang="en-US" altLang="zh-CN"/>
              <a:t>CRC16</a:t>
            </a:r>
          </a:p>
          <a:p>
            <a:pPr marL="285750" indent="-285750">
              <a:buFont typeface="Arial" panose="020B0604020202020204" pitchFamily="34" charset="0"/>
              <a:buChar char="•"/>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755795" y="2936170"/>
            <a:ext cx="6641280" cy="837360"/>
          </a:xfrm>
          <a:prstGeom prst="rect">
            <a:avLst/>
          </a:prstGeom>
          <a:noFill/>
          <a:ln>
            <a:noFill/>
          </a:ln>
        </p:spPr>
        <p:txBody>
          <a:bodyPr lIns="0" tIns="0" rIns="0" bIns="0" anchor="ctr"/>
          <a:lstStyle/>
          <a:p>
            <a:pPr algn="ctr">
              <a:lnSpc>
                <a:spcPct val="100000"/>
              </a:lnSpc>
            </a:pPr>
            <a:r>
              <a:rPr lang="en-US" altLang="de-DE" sz="4000" b="1">
                <a:solidFill>
                  <a:srgbClr val="000000"/>
                </a:solidFill>
                <a:latin typeface="Arial" panose="020B0604020202020204"/>
              </a:rPr>
              <a:t>Thank you!</a:t>
            </a:r>
          </a:p>
        </p:txBody>
      </p:sp>
      <p:sp>
        <p:nvSpPr>
          <p:cNvPr id="105" name="CustomShape 2"/>
          <p:cNvSpPr/>
          <p:nvPr/>
        </p:nvSpPr>
        <p:spPr>
          <a:xfrm>
            <a:off x="360000" y="1620000"/>
            <a:ext cx="6822720" cy="4479120"/>
          </a:xfrm>
          <a:prstGeom prst="rect">
            <a:avLst/>
          </a:prstGeom>
          <a:no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Motivation</a:t>
            </a:r>
          </a:p>
          <a:p>
            <a:r>
              <a:rPr lang="de-DE" dirty="0"/>
              <a:t>Basics</a:t>
            </a:r>
          </a:p>
          <a:p>
            <a:pPr lvl="1"/>
            <a:r>
              <a:rPr lang="de-DE" dirty="0"/>
              <a:t>System </a:t>
            </a:r>
            <a:r>
              <a:rPr lang="de-DE" dirty="0" err="1"/>
              <a:t>description</a:t>
            </a:r>
            <a:endParaRPr lang="de-DE" dirty="0"/>
          </a:p>
          <a:p>
            <a:pPr lvl="1"/>
            <a:r>
              <a:rPr lang="de-DE" dirty="0" err="1"/>
              <a:t>Protocols</a:t>
            </a:r>
            <a:endParaRPr lang="de-DE" dirty="0"/>
          </a:p>
          <a:p>
            <a:r>
              <a:rPr lang="de-DE" dirty="0" err="1"/>
              <a:t>Protocoldesign</a:t>
            </a:r>
            <a:endParaRPr lang="de-DE" dirty="0"/>
          </a:p>
          <a:p>
            <a:pPr lvl="1"/>
            <a:r>
              <a:rPr lang="de-DE" dirty="0" err="1"/>
              <a:t>Presentation</a:t>
            </a:r>
            <a:endParaRPr lang="de-DE" dirty="0"/>
          </a:p>
          <a:p>
            <a:pPr lvl="1"/>
            <a:r>
              <a:rPr lang="de-DE" dirty="0" err="1"/>
              <a:t>Results</a:t>
            </a:r>
            <a:endParaRPr lang="de-DE" dirty="0"/>
          </a:p>
          <a:p>
            <a:r>
              <a:rPr lang="de-DE"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177480" y="1189440"/>
            <a:ext cx="6822720" cy="4479120"/>
          </a:xfrm>
          <a:prstGeom prst="rect">
            <a:avLst/>
          </a:prstGeom>
          <a:noFill/>
          <a:ln>
            <a:noFill/>
          </a:ln>
        </p:spPr>
      </p:sp>
      <p:sp>
        <p:nvSpPr>
          <p:cNvPr id="2" name="下箭头 1"/>
          <p:cNvSpPr/>
          <p:nvPr/>
        </p:nvSpPr>
        <p:spPr>
          <a:xfrm>
            <a:off x="4248437" y="3746749"/>
            <a:ext cx="549180" cy="59404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716629" y="4694973"/>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cxnSp>
        <p:nvCxnSpPr>
          <p:cNvPr id="10" name="直接箭头连接符 9">
            <a:extLst>
              <a:ext uri="{FF2B5EF4-FFF2-40B4-BE49-F238E27FC236}">
                <a16:creationId xmlns:a16="http://schemas.microsoft.com/office/drawing/2014/main" id="{9F642B10-260F-4752-BCC0-59C63F07CA05}"/>
              </a:ext>
            </a:extLst>
          </p:cNvPr>
          <p:cNvCxnSpPr>
            <a:cxnSpLocks/>
          </p:cNvCxnSpPr>
          <p:nvPr/>
        </p:nvCxnSpPr>
        <p:spPr>
          <a:xfrm>
            <a:off x="3588840" y="2485095"/>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D1C4C74-CCE0-4F97-9272-63184E26A203}"/>
              </a:ext>
            </a:extLst>
          </p:cNvPr>
          <p:cNvCxnSpPr>
            <a:cxnSpLocks/>
          </p:cNvCxnSpPr>
          <p:nvPr/>
        </p:nvCxnSpPr>
        <p:spPr>
          <a:xfrm>
            <a:off x="3588840" y="280764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19ED372-05FD-48D5-A341-7B9B1ED2867D}"/>
              </a:ext>
            </a:extLst>
          </p:cNvPr>
          <p:cNvCxnSpPr>
            <a:cxnSpLocks/>
          </p:cNvCxnSpPr>
          <p:nvPr/>
        </p:nvCxnSpPr>
        <p:spPr>
          <a:xfrm>
            <a:off x="3588840" y="3156383"/>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72B561-4467-42B8-A228-D8AFC1A3BDA1}"/>
              </a:ext>
            </a:extLst>
          </p:cNvPr>
          <p:cNvCxnSpPr>
            <a:cxnSpLocks/>
          </p:cNvCxnSpPr>
          <p:nvPr/>
        </p:nvCxnSpPr>
        <p:spPr>
          <a:xfrm>
            <a:off x="3588840" y="353335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F398A18F-C333-4F32-A4CA-6D7BDEC5DE47}"/>
              </a:ext>
            </a:extLst>
          </p:cNvPr>
          <p:cNvGrpSpPr/>
          <p:nvPr/>
        </p:nvGrpSpPr>
        <p:grpSpPr>
          <a:xfrm>
            <a:off x="1682161" y="4458854"/>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1682161" y="5134630"/>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1900" dirty="0"/>
                <a:t>1.</a:t>
              </a:r>
              <a:r>
                <a:rPr lang="zh-CN" altLang="en-US" sz="1900" dirty="0"/>
                <a:t> </a:t>
              </a:r>
              <a:r>
                <a:rPr lang="en-US" altLang="zh-CN" sz="1900" dirty="0"/>
                <a:t>Reliable and High</a:t>
              </a:r>
              <a:r>
                <a:rPr lang="zh-CN" altLang="en-US" sz="1900" dirty="0"/>
                <a:t> </a:t>
              </a:r>
              <a:r>
                <a:rPr lang="en-US" altLang="zh-CN" sz="1900" dirty="0"/>
                <a:t>Speed Communication</a:t>
              </a:r>
            </a:p>
            <a:p>
              <a:pPr marL="0" lvl="1" algn="l" defTabSz="844550">
                <a:lnSpc>
                  <a:spcPct val="90000"/>
                </a:lnSpc>
                <a:spcBef>
                  <a:spcPct val="0"/>
                </a:spcBef>
                <a:spcAft>
                  <a:spcPct val="15000"/>
                </a:spcAft>
              </a:pPr>
              <a:r>
                <a:rPr lang="en-US" altLang="zh-CN" sz="1900" dirty="0"/>
                <a:t>2. …</a:t>
              </a:r>
            </a:p>
            <a:p>
              <a:pPr marL="0" lvl="1" algn="l" defTabSz="844550">
                <a:lnSpc>
                  <a:spcPct val="90000"/>
                </a:lnSpc>
                <a:spcBef>
                  <a:spcPct val="0"/>
                </a:spcBef>
                <a:spcAft>
                  <a:spcPct val="15000"/>
                </a:spcAft>
              </a:pPr>
              <a:r>
                <a:rPr lang="en-US" altLang="zh-CN" sz="1900" dirty="0"/>
                <a:t>3. …</a:t>
              </a:r>
              <a:r>
                <a:rPr lang="zh-CN" altLang="en-US" sz="1900" dirty="0"/>
                <a:t> </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 of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grpSp>
        <p:nvGrpSpPr>
          <p:cNvPr id="31" name="组合 30">
            <a:extLst>
              <a:ext uri="{FF2B5EF4-FFF2-40B4-BE49-F238E27FC236}">
                <a16:creationId xmlns:a16="http://schemas.microsoft.com/office/drawing/2014/main" id="{64ED3988-CCF2-4396-A0ED-EE0A8F2EDAE6}"/>
              </a:ext>
            </a:extLst>
          </p:cNvPr>
          <p:cNvGrpSpPr/>
          <p:nvPr/>
        </p:nvGrpSpPr>
        <p:grpSpPr>
          <a:xfrm>
            <a:off x="5999580" y="1588607"/>
            <a:ext cx="2477173" cy="653800"/>
            <a:chOff x="2257236" y="1291966"/>
            <a:chExt cx="1977147" cy="653800"/>
          </a:xfrm>
        </p:grpSpPr>
        <p:sp>
          <p:nvSpPr>
            <p:cNvPr id="35" name="矩形 34">
              <a:extLst>
                <a:ext uri="{FF2B5EF4-FFF2-40B4-BE49-F238E27FC236}">
                  <a16:creationId xmlns:a16="http://schemas.microsoft.com/office/drawing/2014/main" id="{40A5F236-752C-4953-AAC4-90DB24AF9439}"/>
                </a:ext>
              </a:extLst>
            </p:cNvPr>
            <p:cNvSpPr/>
            <p:nvPr/>
          </p:nvSpPr>
          <p:spPr>
            <a:xfrm>
              <a:off x="2257236"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FD3CB231-E347-4761-98D3-DBD697F228D6}"/>
                </a:ext>
              </a:extLst>
            </p:cNvPr>
            <p:cNvSpPr txBox="1"/>
            <p:nvPr/>
          </p:nvSpPr>
          <p:spPr>
            <a:xfrm>
              <a:off x="2257236"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de-DE" altLang="zh-CN" sz="2000" dirty="0"/>
                <a:t>Properties of </a:t>
              </a:r>
              <a:r>
                <a:rPr lang="en-US" altLang="zh-CN" sz="2000" dirty="0"/>
                <a:t>Processor</a:t>
              </a:r>
              <a:r>
                <a:rPr lang="de-DE" altLang="zh-CN" sz="2000" dirty="0"/>
                <a:t> in UAV</a:t>
              </a:r>
            </a:p>
          </p:txBody>
        </p:sp>
      </p:grpSp>
      <p:grpSp>
        <p:nvGrpSpPr>
          <p:cNvPr id="32" name="组合 31">
            <a:extLst>
              <a:ext uri="{FF2B5EF4-FFF2-40B4-BE49-F238E27FC236}">
                <a16:creationId xmlns:a16="http://schemas.microsoft.com/office/drawing/2014/main" id="{95D65243-0ACC-4EE2-98D4-75F67C6746C5}"/>
              </a:ext>
            </a:extLst>
          </p:cNvPr>
          <p:cNvGrpSpPr/>
          <p:nvPr/>
        </p:nvGrpSpPr>
        <p:grpSpPr>
          <a:xfrm>
            <a:off x="5999580" y="2242408"/>
            <a:ext cx="2477173" cy="1641252"/>
            <a:chOff x="2257236" y="1945767"/>
            <a:chExt cx="1977147" cy="1641252"/>
          </a:xfrm>
        </p:grpSpPr>
        <p:sp>
          <p:nvSpPr>
            <p:cNvPr id="33" name="矩形 32">
              <a:extLst>
                <a:ext uri="{FF2B5EF4-FFF2-40B4-BE49-F238E27FC236}">
                  <a16:creationId xmlns:a16="http://schemas.microsoft.com/office/drawing/2014/main" id="{539AC879-2539-42ED-95E3-995FA9A106AB}"/>
                </a:ext>
              </a:extLst>
            </p:cNvPr>
            <p:cNvSpPr/>
            <p:nvPr/>
          </p:nvSpPr>
          <p:spPr>
            <a:xfrm>
              <a:off x="2257236"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4" name="文本框 33">
              <a:extLst>
                <a:ext uri="{FF2B5EF4-FFF2-40B4-BE49-F238E27FC236}">
                  <a16:creationId xmlns:a16="http://schemas.microsoft.com/office/drawing/2014/main" id="{0F6FA8F5-48CF-40B1-B878-CB6818CAF916}"/>
                </a:ext>
              </a:extLst>
            </p:cNvPr>
            <p:cNvSpPr txBox="1"/>
            <p:nvPr/>
          </p:nvSpPr>
          <p:spPr>
            <a:xfrm>
              <a:off x="2257236"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Char char="•"/>
              </a:pPr>
              <a:r>
                <a:rPr lang="de-DE" altLang="zh-CN" sz="2000" dirty="0"/>
                <a:t>limited</a:t>
              </a:r>
              <a:endParaRPr lang="en-GB" sz="1900" kern="1200" dirty="0"/>
            </a:p>
            <a:p>
              <a:pPr marL="171450" lvl="1" indent="-171450" defTabSz="844550">
                <a:lnSpc>
                  <a:spcPct val="90000"/>
                </a:lnSpc>
                <a:spcBef>
                  <a:spcPct val="0"/>
                </a:spcBef>
                <a:spcAft>
                  <a:spcPct val="15000"/>
                </a:spcAft>
                <a:buChar char="•"/>
              </a:pPr>
              <a:r>
                <a:rPr lang="de-DE" altLang="zh-CN" sz="2000" dirty="0"/>
                <a:t>limited</a:t>
              </a:r>
              <a:r>
                <a:rPr lang="en-US" altLang="zh-CN" sz="2000" dirty="0"/>
                <a:t> </a:t>
              </a:r>
            </a:p>
            <a:p>
              <a:pPr marL="171450" lvl="1" indent="-171450" defTabSz="844550">
                <a:lnSpc>
                  <a:spcPct val="90000"/>
                </a:lnSpc>
                <a:spcBef>
                  <a:spcPct val="0"/>
                </a:spcBef>
                <a:spcAft>
                  <a:spcPct val="15000"/>
                </a:spcAft>
                <a:buChar char="•"/>
              </a:pPr>
              <a:r>
                <a:rPr lang="en-US" altLang="zh-CN" sz="2000" dirty="0"/>
                <a:t>slow</a:t>
              </a:r>
              <a:endParaRPr lang="en-GB" sz="1900" kern="1200" dirty="0"/>
            </a:p>
            <a:p>
              <a:pPr marL="171450" lvl="1" indent="-171450" algn="l" defTabSz="844550">
                <a:lnSpc>
                  <a:spcPct val="90000"/>
                </a:lnSpc>
                <a:spcBef>
                  <a:spcPct val="0"/>
                </a:spcBef>
                <a:spcAft>
                  <a:spcPct val="15000"/>
                </a:spcAft>
                <a:buChar char="•"/>
              </a:pPr>
              <a:r>
                <a:rPr lang="en-US" altLang="zh-CN" sz="1900" dirty="0"/>
                <a:t>Not very enough</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75" y="1504943"/>
            <a:ext cx="2858984" cy="1612150"/>
          </a:xfrm>
          <a:prstGeom prst="rect">
            <a:avLst/>
          </a:prstGeom>
          <a:noFill/>
          <a:extLst>
            <a:ext uri="{909E8E84-426E-40DD-AFC4-6F175D3DCCD1}">
              <a14:hiddenFill xmlns:a14="http://schemas.microsoft.com/office/drawing/2010/main">
                <a:solidFill>
                  <a:srgbClr val="FFFFFF"/>
                </a:solidFill>
              </a14:hiddenFill>
            </a:ext>
          </a:extLst>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388" y="1789203"/>
            <a:ext cx="6222837" cy="4459280"/>
          </a:xfrm>
          <a:prstGeom prst="rect">
            <a:avLst/>
          </a:prstGeom>
        </p:spPr>
      </p:pic>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6358063" y="3196874"/>
            <a:ext cx="787672" cy="9670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93468" y="4510018"/>
            <a:ext cx="192708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p:nvPr/>
        </p:nvCxnSpPr>
        <p:spPr>
          <a:xfrm>
            <a:off x="6738144" y="1546910"/>
            <a:ext cx="0" cy="48955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86267" y="5801407"/>
            <a:ext cx="1511230" cy="513280"/>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grpSp>
        <p:nvGrpSpPr>
          <p:cNvPr id="25" name="组合 24">
            <a:extLst>
              <a:ext uri="{FF2B5EF4-FFF2-40B4-BE49-F238E27FC236}">
                <a16:creationId xmlns:a16="http://schemas.microsoft.com/office/drawing/2014/main" id="{0220BECA-08F2-4AD9-9B69-1A26AC581ECA}"/>
              </a:ext>
            </a:extLst>
          </p:cNvPr>
          <p:cNvGrpSpPr/>
          <p:nvPr/>
        </p:nvGrpSpPr>
        <p:grpSpPr>
          <a:xfrm>
            <a:off x="7054874" y="1648012"/>
            <a:ext cx="1511229" cy="780939"/>
            <a:chOff x="3288" y="1291966"/>
            <a:chExt cx="1977147" cy="653800"/>
          </a:xfrm>
        </p:grpSpPr>
        <p:sp>
          <p:nvSpPr>
            <p:cNvPr id="26" name="矩形 25">
              <a:extLst>
                <a:ext uri="{FF2B5EF4-FFF2-40B4-BE49-F238E27FC236}">
                  <a16:creationId xmlns:a16="http://schemas.microsoft.com/office/drawing/2014/main" id="{FC16A95B-4241-41B9-BFB2-01FE1283CE77}"/>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文本框 26">
              <a:extLst>
                <a:ext uri="{FF2B5EF4-FFF2-40B4-BE49-F238E27FC236}">
                  <a16:creationId xmlns:a16="http://schemas.microsoft.com/office/drawing/2014/main" id="{AC696439-72CB-4FA9-93AD-40687E2FEBF1}"/>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Additional Processor</a:t>
              </a:r>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093842" y="2771306"/>
            <a:ext cx="803655" cy="154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414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de-DE" sz="2400" b="1" dirty="0" err="1">
                <a:solidFill>
                  <a:srgbClr val="000000"/>
                </a:solidFill>
                <a:latin typeface="Arial"/>
              </a:rPr>
              <a:t>Protocols</a:t>
            </a:r>
            <a:endParaRPr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135086"/>
            <a:ext cx="8229240" cy="3077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Defined timing of communication actions</a:t>
            </a:r>
          </a:p>
          <a:p>
            <a:r>
              <a:rPr lang="en-GB" dirty="0"/>
              <a:t>Defined format of PDUs </a:t>
            </a:r>
          </a:p>
          <a:p>
            <a:r>
              <a:rPr lang="en-GB" dirty="0"/>
              <a:t>Partners need to provide serval protocol features</a:t>
            </a:r>
          </a:p>
          <a:p>
            <a:pPr lvl="1"/>
            <a:r>
              <a:rPr lang="en-GB" dirty="0"/>
              <a:t>De- / Encoding of PDUs</a:t>
            </a:r>
          </a:p>
          <a:p>
            <a:pPr lvl="1"/>
            <a:r>
              <a:rPr lang="en-GB" dirty="0"/>
              <a:t>Error detection</a:t>
            </a:r>
          </a:p>
          <a:p>
            <a:r>
              <a:rPr lang="en-GB" dirty="0"/>
              <a:t>Layer (provides functions)</a:t>
            </a:r>
          </a:p>
          <a:p>
            <a:pPr lvl="1"/>
            <a:r>
              <a:rPr lang="en-GB" dirty="0"/>
              <a:t>serves the layer above ,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413486"/>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Communication protocol</a:t>
            </a:r>
          </a:p>
          <a:p>
            <a:pPr marL="0" indent="0">
              <a:buNone/>
            </a:pPr>
            <a:r>
              <a:rPr lang="en-GB" dirty="0"/>
              <a:t>A set of rules allowing communication partners to transmit information.</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latin typeface="Arial"/>
              </a:rPr>
              <a:t> - Presentation</a:t>
            </a:r>
            <a:endParaRPr lang="en-GB" dirty="0"/>
          </a:p>
        </p:txBody>
      </p:sp>
      <p:graphicFrame>
        <p:nvGraphicFramePr>
          <p:cNvPr id="5" name="Diagramm 4">
            <a:extLst>
              <a:ext uri="{FF2B5EF4-FFF2-40B4-BE49-F238E27FC236}">
                <a16:creationId xmlns:a16="http://schemas.microsoft.com/office/drawing/2014/main" id="{0EB26BDD-F70B-4BE1-9E78-A116EAF411A8}"/>
              </a:ext>
            </a:extLst>
          </p:cNvPr>
          <p:cNvGraphicFramePr/>
          <p:nvPr>
            <p:extLst>
              <p:ext uri="{D42A27DB-BD31-4B8C-83A1-F6EECF244321}">
                <p14:modId xmlns:p14="http://schemas.microsoft.com/office/powerpoint/2010/main" val="1894475053"/>
              </p:ext>
            </p:extLst>
          </p:nvPr>
        </p:nvGraphicFramePr>
        <p:xfrm>
          <a:off x="257175" y="1447800"/>
          <a:ext cx="8639175" cy="4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876550"/>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Waterfall</a:t>
            </a:r>
            <a:r>
              <a:rPr lang="de-DE" dirty="0"/>
              <a:t> </a:t>
            </a:r>
            <a:r>
              <a:rPr lang="de-DE" dirty="0" err="1"/>
              <a:t>model</a:t>
            </a:r>
            <a:endParaRPr lang="de-DE"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874285"/>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874285"/>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5486400" y="1661039"/>
            <a:ext cx="334598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r"/>
            <a:r>
              <a:rPr lang="en-GB" dirty="0"/>
              <a:t>Application Layer</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5486400" y="1654682"/>
            <a:ext cx="334598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r"/>
            <a:r>
              <a:rPr lang="en-GB" dirty="0"/>
              <a:t>Transmission assurance Layer</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5486400" y="1653932"/>
            <a:ext cx="334598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r"/>
            <a:r>
              <a:rPr lang="en-GB" dirty="0"/>
              <a:t>De- /Encoding Layer</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Layer </a:t>
            </a:r>
            <a:r>
              <a:rPr lang="en-GB"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messages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7" y="458032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39767" y="3931440"/>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678488"/>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678488"/>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4" name="Freihandform: Form 213">
            <a:extLst>
              <a:ext uri="{FF2B5EF4-FFF2-40B4-BE49-F238E27FC236}">
                <a16:creationId xmlns:a16="http://schemas.microsoft.com/office/drawing/2014/main" id="{CBA6BE56-F47F-4FD7-8C85-1D558AB8ED46}"/>
              </a:ext>
            </a:extLst>
          </p:cNvPr>
          <p:cNvSpPr/>
          <p:nvPr/>
        </p:nvSpPr>
        <p:spPr>
          <a:xfrm>
            <a:off x="6113315" y="3818755"/>
            <a:ext cx="53651" cy="214669"/>
          </a:xfrm>
          <a:custGeom>
            <a:avLst/>
            <a:gdLst>
              <a:gd name="connsiteX0" fmla="*/ 3694 w 53650"/>
              <a:gd name="connsiteY0" fmla="*/ 3695 h 214669"/>
              <a:gd name="connsiteX1" fmla="*/ 70025 w 53650"/>
              <a:gd name="connsiteY1" fmla="*/ 3695 h 214669"/>
              <a:gd name="connsiteX2" fmla="*/ 70025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5" y="3695"/>
                </a:lnTo>
                <a:lnTo>
                  <a:pt x="70025"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780981" y="3271298"/>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795198" y="3931419"/>
            <a:ext cx="1126663" cy="26834"/>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806545" y="4580325"/>
            <a:ext cx="1126663" cy="26834"/>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18733"/>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18727"/>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15086" y="4462767"/>
            <a:ext cx="831584"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3324182739"/>
              </p:ext>
            </p:extLst>
          </p:nvPr>
        </p:nvGraphicFramePr>
        <p:xfrm>
          <a:off x="242675" y="3685898"/>
          <a:ext cx="3844577" cy="509516"/>
        </p:xfrm>
        <a:graphic>
          <a:graphicData uri="http://schemas.openxmlformats.org/drawingml/2006/table">
            <a:tbl>
              <a:tblPr firstRow="1" bandRow="1">
                <a:tableStyleId>{8799B23B-EC83-4686-B30A-512413B5E67A}</a:tableStyleId>
              </a:tblPr>
              <a:tblGrid>
                <a:gridCol w="882470">
                  <a:extLst>
                    <a:ext uri="{9D8B030D-6E8A-4147-A177-3AD203B41FA5}">
                      <a16:colId xmlns:a16="http://schemas.microsoft.com/office/drawing/2014/main" val="2613248472"/>
                    </a:ext>
                  </a:extLst>
                </a:gridCol>
                <a:gridCol w="2006675">
                  <a:extLst>
                    <a:ext uri="{9D8B030D-6E8A-4147-A177-3AD203B41FA5}">
                      <a16:colId xmlns:a16="http://schemas.microsoft.com/office/drawing/2014/main" val="111009139"/>
                    </a:ext>
                  </a:extLst>
                </a:gridCol>
                <a:gridCol w="955432">
                  <a:extLst>
                    <a:ext uri="{9D8B030D-6E8A-4147-A177-3AD203B41FA5}">
                      <a16:colId xmlns:a16="http://schemas.microsoft.com/office/drawing/2014/main" val="3474785680"/>
                    </a:ext>
                  </a:extLst>
                </a:gridCol>
              </a:tblGrid>
              <a:tr h="253642">
                <a:tc>
                  <a:txBody>
                    <a:bodyPr/>
                    <a:lstStyle/>
                    <a:p>
                      <a:r>
                        <a:rPr lang="en-GB" sz="1000" b="0" dirty="0"/>
                        <a:t>Stuffed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3883986468"/>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5486400" y="1657736"/>
            <a:ext cx="334598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a:t>
            </a:r>
          </a:p>
        </p:txBody>
      </p:sp>
      <p:sp>
        <p:nvSpPr>
          <p:cNvPr id="244" name="Textfeld 243">
            <a:extLst>
              <a:ext uri="{FF2B5EF4-FFF2-40B4-BE49-F238E27FC236}">
                <a16:creationId xmlns:a16="http://schemas.microsoft.com/office/drawing/2014/main" id="{D742721C-2F6B-44CE-93FB-8AA6A3B9C89D}"/>
              </a:ext>
            </a:extLst>
          </p:cNvPr>
          <p:cNvSpPr txBox="1"/>
          <p:nvPr/>
        </p:nvSpPr>
        <p:spPr>
          <a:xfrm>
            <a:off x="4727440" y="1992474"/>
            <a:ext cx="1031051" cy="369332"/>
          </a:xfrm>
          <a:prstGeom prst="rect">
            <a:avLst/>
          </a:prstGeom>
          <a:noFill/>
        </p:spPr>
        <p:txBody>
          <a:bodyPr wrap="none" rtlCol="0">
            <a:spAutoFit/>
          </a:bodyPr>
          <a:lstStyle/>
          <a:p>
            <a:r>
              <a:rPr lang="en-GB" dirty="0"/>
              <a:t>Sending</a:t>
            </a:r>
          </a:p>
        </p:txBody>
      </p:sp>
      <p:sp>
        <p:nvSpPr>
          <p:cNvPr id="245" name="Textfeld 244">
            <a:extLst>
              <a:ext uri="{FF2B5EF4-FFF2-40B4-BE49-F238E27FC236}">
                <a16:creationId xmlns:a16="http://schemas.microsoft.com/office/drawing/2014/main" id="{2D237F96-9D3A-4D44-8A81-D0E83DA0D1DC}"/>
              </a:ext>
            </a:extLst>
          </p:cNvPr>
          <p:cNvSpPr txBox="1"/>
          <p:nvPr/>
        </p:nvSpPr>
        <p:spPr>
          <a:xfrm>
            <a:off x="7125564" y="1963601"/>
            <a:ext cx="1197764" cy="369332"/>
          </a:xfrm>
          <a:prstGeom prst="rect">
            <a:avLst/>
          </a:prstGeom>
          <a:noFill/>
        </p:spPr>
        <p:txBody>
          <a:bodyPr wrap="none" rtlCol="0">
            <a:spAutoFit/>
          </a:bodyPr>
          <a:lstStyle/>
          <a:p>
            <a:r>
              <a:rPr lang="en-GB" dirty="0"/>
              <a:t>Receiving</a:t>
            </a:r>
          </a:p>
        </p:txBody>
      </p:sp>
      <p:cxnSp>
        <p:nvCxnSpPr>
          <p:cNvPr id="247" name="Gerade Verbindung mit Pfeil 246">
            <a:extLst>
              <a:ext uri="{FF2B5EF4-FFF2-40B4-BE49-F238E27FC236}">
                <a16:creationId xmlns:a16="http://schemas.microsoft.com/office/drawing/2014/main" id="{23BFFEA9-0A7B-4D20-BC33-437732217BFF}"/>
              </a:ext>
            </a:extLst>
          </p:cNvPr>
          <p:cNvCxnSpPr>
            <a:stCxn id="244" idx="2"/>
          </p:cNvCxnSpPr>
          <p:nvPr/>
        </p:nvCxnSpPr>
        <p:spPr>
          <a:xfrm>
            <a:off x="5242966" y="2361806"/>
            <a:ext cx="5309" cy="247290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8" name="Gerade Verbindung mit Pfeil 247">
            <a:extLst>
              <a:ext uri="{FF2B5EF4-FFF2-40B4-BE49-F238E27FC236}">
                <a16:creationId xmlns:a16="http://schemas.microsoft.com/office/drawing/2014/main" id="{860FF276-D703-4993-AC16-F619ADDB546A}"/>
              </a:ext>
            </a:extLst>
          </p:cNvPr>
          <p:cNvCxnSpPr>
            <a:cxnSpLocks/>
            <a:endCxn id="245" idx="2"/>
          </p:cNvCxnSpPr>
          <p:nvPr/>
        </p:nvCxnSpPr>
        <p:spPr>
          <a:xfrm flipH="1" flipV="1">
            <a:off x="7724446" y="2332933"/>
            <a:ext cx="12974" cy="24946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205"/>
                                        </p:tgtEl>
                                        <p:attrNameLst>
                                          <p:attrName>style.opacity</p:attrName>
                                        </p:attrNameLst>
                                      </p:cBhvr>
                                      <p:to>
                                        <p:strVal val="0.25"/>
                                      </p:to>
                                    </p:set>
                                    <p:animEffect filter="image" prLst="opacity: 0.25">
                                      <p:cBhvr rctx="IE">
                                        <p:cTn id="7" dur="indefinite"/>
                                        <p:tgtEl>
                                          <p:spTgt spid="205"/>
                                        </p:tgtEl>
                                      </p:cBhvr>
                                    </p:animEffect>
                                  </p:childTnLst>
                                </p:cTn>
                              </p:par>
                              <p:par>
                                <p:cTn id="8" presetID="9" presetClass="emph" presetSubtype="0" grpId="0" nodeType="withEffect">
                                  <p:stCondLst>
                                    <p:cond delay="0"/>
                                  </p:stCondLst>
                                  <p:childTnLst>
                                    <p:set>
                                      <p:cBhvr>
                                        <p:cTn id="9" dur="indefinite"/>
                                        <p:tgtEl>
                                          <p:spTgt spid="206"/>
                                        </p:tgtEl>
                                        <p:attrNameLst>
                                          <p:attrName>style.opacity</p:attrName>
                                        </p:attrNameLst>
                                      </p:cBhvr>
                                      <p:to>
                                        <p:strVal val="0.25"/>
                                      </p:to>
                                    </p:set>
                                    <p:animEffect filter="image" prLst="opacity: 0.25">
                                      <p:cBhvr rctx="IE">
                                        <p:cTn id="10" dur="indefinite"/>
                                        <p:tgtEl>
                                          <p:spTgt spid="206"/>
                                        </p:tgtEl>
                                      </p:cBhvr>
                                    </p:animEffect>
                                  </p:childTnLst>
                                </p:cTn>
                              </p:par>
                              <p:par>
                                <p:cTn id="11" presetID="9" presetClass="emph" presetSubtype="0" grpId="0" nodeType="withEffect">
                                  <p:stCondLst>
                                    <p:cond delay="0"/>
                                  </p:stCondLst>
                                  <p:childTnLst>
                                    <p:set>
                                      <p:cBhvr>
                                        <p:cTn id="12" dur="indefinite"/>
                                        <p:tgtEl>
                                          <p:spTgt spid="207"/>
                                        </p:tgtEl>
                                        <p:attrNameLst>
                                          <p:attrName>style.opacity</p:attrName>
                                        </p:attrNameLst>
                                      </p:cBhvr>
                                      <p:to>
                                        <p:strVal val="0.25"/>
                                      </p:to>
                                    </p:set>
                                    <p:animEffect filter="image" prLst="opacity: 0.25">
                                      <p:cBhvr rctx="IE">
                                        <p:cTn id="13" dur="indefinite"/>
                                        <p:tgtEl>
                                          <p:spTgt spid="207"/>
                                        </p:tgtEl>
                                      </p:cBhvr>
                                    </p:animEffect>
                                  </p:childTnLst>
                                </p:cTn>
                              </p:par>
                              <p:par>
                                <p:cTn id="14" presetID="9" presetClass="emph" presetSubtype="0" grpId="0" nodeType="withEffect">
                                  <p:stCondLst>
                                    <p:cond delay="0"/>
                                  </p:stCondLst>
                                  <p:childTnLst>
                                    <p:set>
                                      <p:cBhvr>
                                        <p:cTn id="15" dur="indefinite"/>
                                        <p:tgtEl>
                                          <p:spTgt spid="208"/>
                                        </p:tgtEl>
                                        <p:attrNameLst>
                                          <p:attrName>style.opacity</p:attrName>
                                        </p:attrNameLst>
                                      </p:cBhvr>
                                      <p:to>
                                        <p:strVal val="0.25"/>
                                      </p:to>
                                    </p:set>
                                    <p:animEffect filter="image" prLst="opacity: 0.25">
                                      <p:cBhvr rctx="IE">
                                        <p:cTn id="16" dur="indefinite"/>
                                        <p:tgtEl>
                                          <p:spTgt spid="208"/>
                                        </p:tgtEl>
                                      </p:cBhvr>
                                    </p:animEffect>
                                  </p:childTnLst>
                                </p:cTn>
                              </p:par>
                              <p:par>
                                <p:cTn id="17" presetID="9" presetClass="emph" presetSubtype="0" grpId="0" nodeType="withEffect">
                                  <p:stCondLst>
                                    <p:cond delay="0"/>
                                  </p:stCondLst>
                                  <p:childTnLst>
                                    <p:set>
                                      <p:cBhvr>
                                        <p:cTn id="18" dur="indefinite"/>
                                        <p:tgtEl>
                                          <p:spTgt spid="209"/>
                                        </p:tgtEl>
                                        <p:attrNameLst>
                                          <p:attrName>style.opacity</p:attrName>
                                        </p:attrNameLst>
                                      </p:cBhvr>
                                      <p:to>
                                        <p:strVal val="0.25"/>
                                      </p:to>
                                    </p:set>
                                    <p:animEffect filter="image" prLst="opacity: 0.25">
                                      <p:cBhvr rctx="IE">
                                        <p:cTn id="19" dur="indefinite"/>
                                        <p:tgtEl>
                                          <p:spTgt spid="209"/>
                                        </p:tgtEl>
                                      </p:cBhvr>
                                    </p:animEffect>
                                  </p:childTnLst>
                                </p:cTn>
                              </p:par>
                              <p:par>
                                <p:cTn id="20" presetID="9" presetClass="emph" presetSubtype="0" grpId="0" nodeType="withEffect">
                                  <p:stCondLst>
                                    <p:cond delay="0"/>
                                  </p:stCondLst>
                                  <p:childTnLst>
                                    <p:set>
                                      <p:cBhvr>
                                        <p:cTn id="21" dur="indefinite"/>
                                        <p:tgtEl>
                                          <p:spTgt spid="210"/>
                                        </p:tgtEl>
                                        <p:attrNameLst>
                                          <p:attrName>style.opacity</p:attrName>
                                        </p:attrNameLst>
                                      </p:cBhvr>
                                      <p:to>
                                        <p:strVal val="0.25"/>
                                      </p:to>
                                    </p:set>
                                    <p:animEffect filter="image" prLst="opacity: 0.25">
                                      <p:cBhvr rctx="IE">
                                        <p:cTn id="22" dur="indefinite"/>
                                        <p:tgtEl>
                                          <p:spTgt spid="210"/>
                                        </p:tgtEl>
                                      </p:cBhvr>
                                    </p:animEffect>
                                  </p:childTnLst>
                                </p:cTn>
                              </p:par>
                              <p:par>
                                <p:cTn id="23" presetID="9" presetClass="emph" presetSubtype="0" grpId="0" nodeType="withEffect">
                                  <p:stCondLst>
                                    <p:cond delay="0"/>
                                  </p:stCondLst>
                                  <p:childTnLst>
                                    <p:set>
                                      <p:cBhvr>
                                        <p:cTn id="24" dur="indefinite"/>
                                        <p:tgtEl>
                                          <p:spTgt spid="211"/>
                                        </p:tgtEl>
                                        <p:attrNameLst>
                                          <p:attrName>style.opacity</p:attrName>
                                        </p:attrNameLst>
                                      </p:cBhvr>
                                      <p:to>
                                        <p:strVal val="0.25"/>
                                      </p:to>
                                    </p:set>
                                    <p:animEffect filter="image" prLst="opacity: 0.25">
                                      <p:cBhvr rctx="IE">
                                        <p:cTn id="25" dur="indefinite"/>
                                        <p:tgtEl>
                                          <p:spTgt spid="211"/>
                                        </p:tgtEl>
                                      </p:cBhvr>
                                    </p:animEffect>
                                  </p:childTnLst>
                                </p:cTn>
                              </p:par>
                              <p:par>
                                <p:cTn id="26" presetID="9" presetClass="emph" presetSubtype="0" grpId="0" nodeType="withEffect">
                                  <p:stCondLst>
                                    <p:cond delay="0"/>
                                  </p:stCondLst>
                                  <p:childTnLst>
                                    <p:set>
                                      <p:cBhvr>
                                        <p:cTn id="27" dur="indefinite"/>
                                        <p:tgtEl>
                                          <p:spTgt spid="212"/>
                                        </p:tgtEl>
                                        <p:attrNameLst>
                                          <p:attrName>style.opacity</p:attrName>
                                        </p:attrNameLst>
                                      </p:cBhvr>
                                      <p:to>
                                        <p:strVal val="0.25"/>
                                      </p:to>
                                    </p:set>
                                    <p:animEffect filter="image" prLst="opacity: 0.25">
                                      <p:cBhvr rctx="IE">
                                        <p:cTn id="28" dur="indefinite"/>
                                        <p:tgtEl>
                                          <p:spTgt spid="212"/>
                                        </p:tgtEl>
                                      </p:cBhvr>
                                    </p:animEffect>
                                  </p:childTnLst>
                                </p:cTn>
                              </p:par>
                              <p:par>
                                <p:cTn id="29" presetID="9" presetClass="emph" presetSubtype="0" grpId="0" nodeType="withEffect">
                                  <p:stCondLst>
                                    <p:cond delay="0"/>
                                  </p:stCondLst>
                                  <p:childTnLst>
                                    <p:set>
                                      <p:cBhvr>
                                        <p:cTn id="30" dur="indefinite"/>
                                        <p:tgtEl>
                                          <p:spTgt spid="213"/>
                                        </p:tgtEl>
                                        <p:attrNameLst>
                                          <p:attrName>style.opacity</p:attrName>
                                        </p:attrNameLst>
                                      </p:cBhvr>
                                      <p:to>
                                        <p:strVal val="0.25"/>
                                      </p:to>
                                    </p:set>
                                    <p:animEffect filter="image" prLst="opacity: 0.25">
                                      <p:cBhvr rctx="IE">
                                        <p:cTn id="31" dur="indefinite"/>
                                        <p:tgtEl>
                                          <p:spTgt spid="213"/>
                                        </p:tgtEl>
                                      </p:cBhvr>
                                    </p:animEffect>
                                  </p:childTnLst>
                                </p:cTn>
                              </p:par>
                              <p:par>
                                <p:cTn id="32" presetID="9" presetClass="emph" presetSubtype="0" grpId="0" nodeType="withEffect">
                                  <p:stCondLst>
                                    <p:cond delay="0"/>
                                  </p:stCondLst>
                                  <p:childTnLst>
                                    <p:set>
                                      <p:cBhvr>
                                        <p:cTn id="33" dur="indefinite"/>
                                        <p:tgtEl>
                                          <p:spTgt spid="214"/>
                                        </p:tgtEl>
                                        <p:attrNameLst>
                                          <p:attrName>style.opacity</p:attrName>
                                        </p:attrNameLst>
                                      </p:cBhvr>
                                      <p:to>
                                        <p:strVal val="0.25"/>
                                      </p:to>
                                    </p:set>
                                    <p:animEffect filter="image" prLst="opacity: 0.25">
                                      <p:cBhvr rctx="IE">
                                        <p:cTn id="34" dur="indefinite"/>
                                        <p:tgtEl>
                                          <p:spTgt spid="214"/>
                                        </p:tgtEl>
                                      </p:cBhvr>
                                    </p:animEffect>
                                  </p:childTnLst>
                                </p:cTn>
                              </p:par>
                              <p:par>
                                <p:cTn id="35" presetID="9" presetClass="emph" presetSubtype="0" grpId="0" nodeType="withEffect">
                                  <p:stCondLst>
                                    <p:cond delay="0"/>
                                  </p:stCondLst>
                                  <p:childTnLst>
                                    <p:set>
                                      <p:cBhvr>
                                        <p:cTn id="36" dur="indefinite"/>
                                        <p:tgtEl>
                                          <p:spTgt spid="215"/>
                                        </p:tgtEl>
                                        <p:attrNameLst>
                                          <p:attrName>style.opacity</p:attrName>
                                        </p:attrNameLst>
                                      </p:cBhvr>
                                      <p:to>
                                        <p:strVal val="0.25"/>
                                      </p:to>
                                    </p:set>
                                    <p:animEffect filter="image" prLst="opacity: 0.25">
                                      <p:cBhvr rctx="IE">
                                        <p:cTn id="37" dur="indefinite"/>
                                        <p:tgtEl>
                                          <p:spTgt spid="215"/>
                                        </p:tgtEl>
                                      </p:cBhvr>
                                    </p:animEffect>
                                  </p:childTnLst>
                                </p:cTn>
                              </p:par>
                              <p:par>
                                <p:cTn id="38" presetID="9" presetClass="emph" presetSubtype="0" grpId="0" nodeType="withEffect">
                                  <p:stCondLst>
                                    <p:cond delay="0"/>
                                  </p:stCondLst>
                                  <p:childTnLst>
                                    <p:set>
                                      <p:cBhvr>
                                        <p:cTn id="39" dur="indefinite"/>
                                        <p:tgtEl>
                                          <p:spTgt spid="216"/>
                                        </p:tgtEl>
                                        <p:attrNameLst>
                                          <p:attrName>style.opacity</p:attrName>
                                        </p:attrNameLst>
                                      </p:cBhvr>
                                      <p:to>
                                        <p:strVal val="0.25"/>
                                      </p:to>
                                    </p:set>
                                    <p:animEffect filter="image" prLst="opacity: 0.25">
                                      <p:cBhvr rctx="IE">
                                        <p:cTn id="40" dur="indefinite"/>
                                        <p:tgtEl>
                                          <p:spTgt spid="216"/>
                                        </p:tgtEl>
                                      </p:cBhvr>
                                    </p:animEffect>
                                  </p:childTnLst>
                                </p:cTn>
                              </p:par>
                              <p:par>
                                <p:cTn id="41" presetID="9" presetClass="emph" presetSubtype="0" grpId="0" nodeType="withEffect">
                                  <p:stCondLst>
                                    <p:cond delay="0"/>
                                  </p:stCondLst>
                                  <p:childTnLst>
                                    <p:set>
                                      <p:cBhvr>
                                        <p:cTn id="42" dur="indefinite"/>
                                        <p:tgtEl>
                                          <p:spTgt spid="217"/>
                                        </p:tgtEl>
                                        <p:attrNameLst>
                                          <p:attrName>style.opacity</p:attrName>
                                        </p:attrNameLst>
                                      </p:cBhvr>
                                      <p:to>
                                        <p:strVal val="0.25"/>
                                      </p:to>
                                    </p:set>
                                    <p:animEffect filter="image" prLst="opacity: 0.25">
                                      <p:cBhvr rctx="IE">
                                        <p:cTn id="43" dur="indefinite"/>
                                        <p:tgtEl>
                                          <p:spTgt spid="217"/>
                                        </p:tgtEl>
                                      </p:cBhvr>
                                    </p:animEffect>
                                  </p:childTnLst>
                                </p:cTn>
                              </p:par>
                              <p:par>
                                <p:cTn id="44" presetID="9" presetClass="emph" presetSubtype="0" grpId="0" nodeType="withEffect">
                                  <p:stCondLst>
                                    <p:cond delay="0"/>
                                  </p:stCondLst>
                                  <p:childTnLst>
                                    <p:set>
                                      <p:cBhvr>
                                        <p:cTn id="45" dur="indefinite"/>
                                        <p:tgtEl>
                                          <p:spTgt spid="218"/>
                                        </p:tgtEl>
                                        <p:attrNameLst>
                                          <p:attrName>style.opacity</p:attrName>
                                        </p:attrNameLst>
                                      </p:cBhvr>
                                      <p:to>
                                        <p:strVal val="0.25"/>
                                      </p:to>
                                    </p:set>
                                    <p:animEffect filter="image" prLst="opacity: 0.25">
                                      <p:cBhvr rctx="IE">
                                        <p:cTn id="46" dur="indefinite"/>
                                        <p:tgtEl>
                                          <p:spTgt spid="218"/>
                                        </p:tgtEl>
                                      </p:cBhvr>
                                    </p:animEffect>
                                  </p:childTnLst>
                                </p:cTn>
                              </p:par>
                              <p:par>
                                <p:cTn id="47" presetID="9" presetClass="emph" presetSubtype="0" grpId="0" nodeType="withEffect">
                                  <p:stCondLst>
                                    <p:cond delay="0"/>
                                  </p:stCondLst>
                                  <p:childTnLst>
                                    <p:set>
                                      <p:cBhvr>
                                        <p:cTn id="48" dur="indefinite"/>
                                        <p:tgtEl>
                                          <p:spTgt spid="224"/>
                                        </p:tgtEl>
                                        <p:attrNameLst>
                                          <p:attrName>style.opacity</p:attrName>
                                        </p:attrNameLst>
                                      </p:cBhvr>
                                      <p:to>
                                        <p:strVal val="0.25"/>
                                      </p:to>
                                    </p:set>
                                    <p:animEffect filter="image" prLst="opacity: 0.25">
                                      <p:cBhvr rctx="IE">
                                        <p:cTn id="49" dur="indefinite"/>
                                        <p:tgtEl>
                                          <p:spTgt spid="224"/>
                                        </p:tgtEl>
                                      </p:cBhvr>
                                    </p:animEffect>
                                  </p:childTnLst>
                                </p:cTn>
                              </p:par>
                              <p:par>
                                <p:cTn id="50" presetID="9" presetClass="emph" presetSubtype="0" grpId="0" nodeType="withEffect">
                                  <p:stCondLst>
                                    <p:cond delay="0"/>
                                  </p:stCondLst>
                                  <p:childTnLst>
                                    <p:set>
                                      <p:cBhvr>
                                        <p:cTn id="51" dur="indefinite"/>
                                        <p:tgtEl>
                                          <p:spTgt spid="225"/>
                                        </p:tgtEl>
                                        <p:attrNameLst>
                                          <p:attrName>style.opacity</p:attrName>
                                        </p:attrNameLst>
                                      </p:cBhvr>
                                      <p:to>
                                        <p:strVal val="0.25"/>
                                      </p:to>
                                    </p:set>
                                    <p:animEffect filter="image" prLst="opacity: 0.25">
                                      <p:cBhvr rctx="IE">
                                        <p:cTn id="52" dur="indefinite"/>
                                        <p:tgtEl>
                                          <p:spTgt spid="225"/>
                                        </p:tgtEl>
                                      </p:cBhvr>
                                    </p:animEffect>
                                  </p:childTnLst>
                                </p:cTn>
                              </p:par>
                              <p:par>
                                <p:cTn id="53" presetID="9" presetClass="emph" presetSubtype="0" grpId="0" nodeType="withEffect">
                                  <p:stCondLst>
                                    <p:cond delay="0"/>
                                  </p:stCondLst>
                                  <p:childTnLst>
                                    <p:set>
                                      <p:cBhvr>
                                        <p:cTn id="54" dur="indefinite"/>
                                        <p:tgtEl>
                                          <p:spTgt spid="226"/>
                                        </p:tgtEl>
                                        <p:attrNameLst>
                                          <p:attrName>style.opacity</p:attrName>
                                        </p:attrNameLst>
                                      </p:cBhvr>
                                      <p:to>
                                        <p:strVal val="0.25"/>
                                      </p:to>
                                    </p:set>
                                    <p:animEffect filter="image" prLst="opacity: 0.25">
                                      <p:cBhvr rctx="IE">
                                        <p:cTn id="55" dur="indefinite"/>
                                        <p:tgtEl>
                                          <p:spTgt spid="226"/>
                                        </p:tgtEl>
                                      </p:cBhvr>
                                    </p:animEffect>
                                  </p:childTnLst>
                                </p:cTn>
                              </p:par>
                              <p:par>
                                <p:cTn id="56" presetID="9" presetClass="emph" presetSubtype="0" grpId="0" nodeType="withEffect">
                                  <p:stCondLst>
                                    <p:cond delay="0"/>
                                  </p:stCondLst>
                                  <p:childTnLst>
                                    <p:set>
                                      <p:cBhvr>
                                        <p:cTn id="57" dur="indefinite"/>
                                        <p:tgtEl>
                                          <p:spTgt spid="227"/>
                                        </p:tgtEl>
                                        <p:attrNameLst>
                                          <p:attrName>style.opacity</p:attrName>
                                        </p:attrNameLst>
                                      </p:cBhvr>
                                      <p:to>
                                        <p:strVal val="0.25"/>
                                      </p:to>
                                    </p:set>
                                    <p:animEffect filter="image" prLst="opacity: 0.25">
                                      <p:cBhvr rctx="IE">
                                        <p:cTn id="58" dur="indefinite"/>
                                        <p:tgtEl>
                                          <p:spTgt spid="227"/>
                                        </p:tgtEl>
                                      </p:cBhvr>
                                    </p:animEffect>
                                  </p:childTnLst>
                                </p:cTn>
                              </p:par>
                              <p:par>
                                <p:cTn id="59" presetID="9" presetClass="emph" presetSubtype="0" nodeType="withEffect">
                                  <p:stCondLst>
                                    <p:cond delay="0"/>
                                  </p:stCondLst>
                                  <p:childTnLst>
                                    <p:set>
                                      <p:cBhvr>
                                        <p:cTn id="60" dur="indefinite"/>
                                        <p:tgtEl>
                                          <p:spTgt spid="234"/>
                                        </p:tgtEl>
                                        <p:attrNameLst>
                                          <p:attrName>style.opacity</p:attrName>
                                        </p:attrNameLst>
                                      </p:cBhvr>
                                      <p:to>
                                        <p:strVal val="0.25"/>
                                      </p:to>
                                    </p:set>
                                    <p:animEffect filter="image" prLst="opacity: 0.25">
                                      <p:cBhvr rctx="IE">
                                        <p:cTn id="61" dur="indefinite"/>
                                        <p:tgtEl>
                                          <p:spTgt spid="234"/>
                                        </p:tgtEl>
                                      </p:cBhvr>
                                    </p:animEffect>
                                  </p:childTnLst>
                                </p:cTn>
                              </p:par>
                              <p:par>
                                <p:cTn id="62" presetID="9" presetClass="emph" presetSubtype="0" nodeType="withEffect">
                                  <p:stCondLst>
                                    <p:cond delay="0"/>
                                  </p:stCondLst>
                                  <p:childTnLst>
                                    <p:set>
                                      <p:cBhvr>
                                        <p:cTn id="63" dur="indefinite"/>
                                        <p:tgtEl>
                                          <p:spTgt spid="235"/>
                                        </p:tgtEl>
                                        <p:attrNameLst>
                                          <p:attrName>style.opacity</p:attrName>
                                        </p:attrNameLst>
                                      </p:cBhvr>
                                      <p:to>
                                        <p:strVal val="0.25"/>
                                      </p:to>
                                    </p:set>
                                    <p:animEffect filter="image" prLst="opacity: 0.25">
                                      <p:cBhvr rctx="IE">
                                        <p:cTn id="64" dur="indefinite"/>
                                        <p:tgtEl>
                                          <p:spTgt spid="235"/>
                                        </p:tgtEl>
                                      </p:cBhvr>
                                    </p:animEffect>
                                  </p:childTnLst>
                                </p:cTn>
                              </p:par>
                              <p:par>
                                <p:cTn id="65" presetID="9" presetClass="emph" presetSubtype="0" nodeType="withEffect">
                                  <p:stCondLst>
                                    <p:cond delay="0"/>
                                  </p:stCondLst>
                                  <p:childTnLst>
                                    <p:set>
                                      <p:cBhvr>
                                        <p:cTn id="66" dur="indefinite"/>
                                        <p:tgtEl>
                                          <p:spTgt spid="236"/>
                                        </p:tgtEl>
                                        <p:attrNameLst>
                                          <p:attrName>style.opacity</p:attrName>
                                        </p:attrNameLst>
                                      </p:cBhvr>
                                      <p:to>
                                        <p:strVal val="0.25"/>
                                      </p:to>
                                    </p:set>
                                    <p:animEffect filter="image" prLst="opacity: 0.25">
                                      <p:cBhvr rctx="IE">
                                        <p:cTn id="67" dur="indefinite"/>
                                        <p:tgtEl>
                                          <p:spTgt spid="2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1"/>
                                        </p:tgtEl>
                                        <p:attrNameLst>
                                          <p:attrName>style.visibility</p:attrName>
                                        </p:attrNameLst>
                                      </p:cBhvr>
                                      <p:to>
                                        <p:strVal val="visible"/>
                                      </p:to>
                                    </p:set>
                                    <p:animEffect transition="in" filter="fade">
                                      <p:cBhvr>
                                        <p:cTn id="72" dur="100"/>
                                        <p:tgtEl>
                                          <p:spTgt spid="241"/>
                                        </p:tgtEl>
                                      </p:cBhvr>
                                    </p:animEffect>
                                  </p:childTnLst>
                                </p:cTn>
                              </p:par>
                              <p:par>
                                <p:cTn id="73" presetID="9" presetClass="emph" presetSubtype="0" grpId="1" nodeType="withEffect">
                                  <p:stCondLst>
                                    <p:cond delay="0"/>
                                  </p:stCondLst>
                                  <p:childTnLst>
                                    <p:set>
                                      <p:cBhvr>
                                        <p:cTn id="74" dur="indefinite"/>
                                        <p:tgtEl>
                                          <p:spTgt spid="207"/>
                                        </p:tgtEl>
                                        <p:attrNameLst>
                                          <p:attrName>style.opacity</p:attrName>
                                        </p:attrNameLst>
                                      </p:cBhvr>
                                      <p:to>
                                        <p:strVal val="1"/>
                                      </p:to>
                                    </p:set>
                                    <p:animEffect filter="image" prLst="opacity: 1">
                                      <p:cBhvr rctx="IE">
                                        <p:cTn id="75" dur="indefinite"/>
                                        <p:tgtEl>
                                          <p:spTgt spid="207"/>
                                        </p:tgtEl>
                                      </p:cBhvr>
                                    </p:animEffect>
                                  </p:childTnLst>
                                </p:cTn>
                              </p:par>
                              <p:par>
                                <p:cTn id="76" presetID="9" presetClass="emph" presetSubtype="0" grpId="1" nodeType="withEffect">
                                  <p:stCondLst>
                                    <p:cond delay="0"/>
                                  </p:stCondLst>
                                  <p:childTnLst>
                                    <p:set>
                                      <p:cBhvr>
                                        <p:cTn id="77" dur="indefinite"/>
                                        <p:tgtEl>
                                          <p:spTgt spid="210"/>
                                        </p:tgtEl>
                                        <p:attrNameLst>
                                          <p:attrName>style.opacity</p:attrName>
                                        </p:attrNameLst>
                                      </p:cBhvr>
                                      <p:to>
                                        <p:strVal val="1"/>
                                      </p:to>
                                    </p:set>
                                    <p:animEffect filter="image" prLst="opacity: 1">
                                      <p:cBhvr rctx="IE">
                                        <p:cTn id="78" dur="indefinite"/>
                                        <p:tgtEl>
                                          <p:spTgt spid="210"/>
                                        </p:tgtEl>
                                      </p:cBhvr>
                                    </p:animEffect>
                                  </p:childTnLst>
                                </p:cTn>
                              </p:par>
                              <p:par>
                                <p:cTn id="79" presetID="9" presetClass="emph" presetSubtype="0" grpId="1" nodeType="withEffect">
                                  <p:stCondLst>
                                    <p:cond delay="0"/>
                                  </p:stCondLst>
                                  <p:childTnLst>
                                    <p:set>
                                      <p:cBhvr>
                                        <p:cTn id="80" dur="indefinite"/>
                                        <p:tgtEl>
                                          <p:spTgt spid="213"/>
                                        </p:tgtEl>
                                        <p:attrNameLst>
                                          <p:attrName>style.opacity</p:attrName>
                                        </p:attrNameLst>
                                      </p:cBhvr>
                                      <p:to>
                                        <p:strVal val="1"/>
                                      </p:to>
                                    </p:set>
                                    <p:animEffect filter="image" prLst="opacity: 1">
                                      <p:cBhvr rctx="IE">
                                        <p:cTn id="81" dur="indefinite"/>
                                        <p:tgtEl>
                                          <p:spTgt spid="213"/>
                                        </p:tgtEl>
                                      </p:cBhvr>
                                    </p:animEffect>
                                  </p:childTnLst>
                                </p:cTn>
                              </p:par>
                              <p:par>
                                <p:cTn id="82" presetID="9" presetClass="emph" presetSubtype="0" grpId="1" nodeType="withEffect">
                                  <p:stCondLst>
                                    <p:cond delay="0"/>
                                  </p:stCondLst>
                                  <p:childTnLst>
                                    <p:set>
                                      <p:cBhvr>
                                        <p:cTn id="83" dur="indefinite"/>
                                        <p:tgtEl>
                                          <p:spTgt spid="215"/>
                                        </p:tgtEl>
                                        <p:attrNameLst>
                                          <p:attrName>style.opacity</p:attrName>
                                        </p:attrNameLst>
                                      </p:cBhvr>
                                      <p:to>
                                        <p:strVal val="1"/>
                                      </p:to>
                                    </p:set>
                                    <p:animEffect filter="image" prLst="opacity: 1">
                                      <p:cBhvr rctx="IE">
                                        <p:cTn id="84" dur="indefinite"/>
                                        <p:tgtEl>
                                          <p:spTgt spid="215"/>
                                        </p:tgtEl>
                                      </p:cBhvr>
                                    </p:animEffect>
                                  </p:childTnLst>
                                </p:cTn>
                              </p:par>
                              <p:par>
                                <p:cTn id="85" presetID="9" presetClass="emph" presetSubtype="0" grpId="1" nodeType="withEffect">
                                  <p:stCondLst>
                                    <p:cond delay="0"/>
                                  </p:stCondLst>
                                  <p:childTnLst>
                                    <p:set>
                                      <p:cBhvr>
                                        <p:cTn id="86" dur="indefinite"/>
                                        <p:tgtEl>
                                          <p:spTgt spid="216"/>
                                        </p:tgtEl>
                                        <p:attrNameLst>
                                          <p:attrName>style.opacity</p:attrName>
                                        </p:attrNameLst>
                                      </p:cBhvr>
                                      <p:to>
                                        <p:strVal val="1"/>
                                      </p:to>
                                    </p:set>
                                    <p:animEffect filter="image" prLst="opacity: 1">
                                      <p:cBhvr rctx="IE">
                                        <p:cTn id="87" dur="indefinite"/>
                                        <p:tgtEl>
                                          <p:spTgt spid="216"/>
                                        </p:tgtEl>
                                      </p:cBhvr>
                                    </p:animEffect>
                                  </p:childTnLst>
                                </p:cTn>
                              </p:par>
                              <p:par>
                                <p:cTn id="88" presetID="9" presetClass="emph" presetSubtype="0" grpId="1" nodeType="withEffect">
                                  <p:stCondLst>
                                    <p:cond delay="0"/>
                                  </p:stCondLst>
                                  <p:childTnLst>
                                    <p:set>
                                      <p:cBhvr>
                                        <p:cTn id="89" dur="indefinite"/>
                                        <p:tgtEl>
                                          <p:spTgt spid="224"/>
                                        </p:tgtEl>
                                        <p:attrNameLst>
                                          <p:attrName>style.opacity</p:attrName>
                                        </p:attrNameLst>
                                      </p:cBhvr>
                                      <p:to>
                                        <p:strVal val="1"/>
                                      </p:to>
                                    </p:set>
                                    <p:animEffect filter="image" prLst="opacity: 1">
                                      <p:cBhvr rctx="IE">
                                        <p:cTn id="90" dur="indefinite"/>
                                        <p:tgtEl>
                                          <p:spTgt spid="224"/>
                                        </p:tgtEl>
                                      </p:cBhvr>
                                    </p:animEffect>
                                  </p:childTnLst>
                                </p:cTn>
                              </p:par>
                              <p:par>
                                <p:cTn id="91" presetID="9" presetClass="emph" presetSubtype="0" nodeType="withEffect">
                                  <p:stCondLst>
                                    <p:cond delay="0"/>
                                  </p:stCondLst>
                                  <p:childTnLst>
                                    <p:set>
                                      <p:cBhvr>
                                        <p:cTn id="92" dur="indefinite"/>
                                        <p:tgtEl>
                                          <p:spTgt spid="234"/>
                                        </p:tgtEl>
                                        <p:attrNameLst>
                                          <p:attrName>style.opacity</p:attrName>
                                        </p:attrNameLst>
                                      </p:cBhvr>
                                      <p:to>
                                        <p:strVal val="1"/>
                                      </p:to>
                                    </p:set>
                                    <p:animEffect filter="image" prLst="opacity: 1">
                                      <p:cBhvr rctx="IE">
                                        <p:cTn id="93" dur="indefinite"/>
                                        <p:tgtEl>
                                          <p:spTgt spid="23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37"/>
                                        </p:tgtEl>
                                        <p:attrNameLst>
                                          <p:attrName>style.visibility</p:attrName>
                                        </p:attrNameLst>
                                      </p:cBhvr>
                                      <p:to>
                                        <p:strVal val="visible"/>
                                      </p:to>
                                    </p:set>
                                    <p:animEffect transition="in" filter="fade">
                                      <p:cBhvr>
                                        <p:cTn id="96" dur="100"/>
                                        <p:tgtEl>
                                          <p:spTgt spid="237"/>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mph" presetSubtype="0" fill="hold" grpId="2" nodeType="clickEffect">
                                  <p:stCondLst>
                                    <p:cond delay="0"/>
                                  </p:stCondLst>
                                  <p:childTnLst>
                                    <p:animEffect transition="out" filter="fade">
                                      <p:cBhvr>
                                        <p:cTn id="100" dur="500" tmFilter="0, 0; .2, .5; .8, .5; 1, 0"/>
                                        <p:tgtEl>
                                          <p:spTgt spid="224"/>
                                        </p:tgtEl>
                                      </p:cBhvr>
                                    </p:animEffect>
                                    <p:animScale>
                                      <p:cBhvr>
                                        <p:cTn id="101" dur="250" autoRev="1" fill="hold"/>
                                        <p:tgtEl>
                                          <p:spTgt spid="224"/>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9" presetClass="emph" presetSubtype="0" grpId="1" nodeType="clickEffect">
                                  <p:stCondLst>
                                    <p:cond delay="0"/>
                                  </p:stCondLst>
                                  <p:childTnLst>
                                    <p:set>
                                      <p:cBhvr>
                                        <p:cTn id="105" dur="indefinite"/>
                                        <p:tgtEl>
                                          <p:spTgt spid="206"/>
                                        </p:tgtEl>
                                        <p:attrNameLst>
                                          <p:attrName>style.opacity</p:attrName>
                                        </p:attrNameLst>
                                      </p:cBhvr>
                                      <p:to>
                                        <p:strVal val="1"/>
                                      </p:to>
                                    </p:set>
                                    <p:animEffect filter="image" prLst="opacity: 1">
                                      <p:cBhvr rctx="IE">
                                        <p:cTn id="106" dur="indefinite"/>
                                        <p:tgtEl>
                                          <p:spTgt spid="206"/>
                                        </p:tgtEl>
                                      </p:cBhvr>
                                    </p:animEffect>
                                  </p:childTnLst>
                                </p:cTn>
                              </p:par>
                              <p:par>
                                <p:cTn id="107" presetID="9" presetClass="emph" presetSubtype="0" grpId="1" nodeType="withEffect">
                                  <p:stCondLst>
                                    <p:cond delay="0"/>
                                  </p:stCondLst>
                                  <p:childTnLst>
                                    <p:set>
                                      <p:cBhvr>
                                        <p:cTn id="108" dur="indefinite"/>
                                        <p:tgtEl>
                                          <p:spTgt spid="208"/>
                                        </p:tgtEl>
                                        <p:attrNameLst>
                                          <p:attrName>style.opacity</p:attrName>
                                        </p:attrNameLst>
                                      </p:cBhvr>
                                      <p:to>
                                        <p:strVal val="1"/>
                                      </p:to>
                                    </p:set>
                                    <p:animEffect filter="image" prLst="opacity: 1">
                                      <p:cBhvr rctx="IE">
                                        <p:cTn id="109" dur="indefinite"/>
                                        <p:tgtEl>
                                          <p:spTgt spid="208"/>
                                        </p:tgtEl>
                                      </p:cBhvr>
                                    </p:animEffect>
                                  </p:childTnLst>
                                </p:cTn>
                              </p:par>
                              <p:par>
                                <p:cTn id="110" presetID="9" presetClass="emph" presetSubtype="0" grpId="1" nodeType="withEffect">
                                  <p:stCondLst>
                                    <p:cond delay="0"/>
                                  </p:stCondLst>
                                  <p:childTnLst>
                                    <p:set>
                                      <p:cBhvr>
                                        <p:cTn id="111" dur="indefinite"/>
                                        <p:tgtEl>
                                          <p:spTgt spid="211"/>
                                        </p:tgtEl>
                                        <p:attrNameLst>
                                          <p:attrName>style.opacity</p:attrName>
                                        </p:attrNameLst>
                                      </p:cBhvr>
                                      <p:to>
                                        <p:strVal val="1"/>
                                      </p:to>
                                    </p:set>
                                    <p:animEffect filter="image" prLst="opacity: 1">
                                      <p:cBhvr rctx="IE">
                                        <p:cTn id="112" dur="indefinite"/>
                                        <p:tgtEl>
                                          <p:spTgt spid="211"/>
                                        </p:tgtEl>
                                      </p:cBhvr>
                                    </p:animEffect>
                                  </p:childTnLst>
                                </p:cTn>
                              </p:par>
                              <p:par>
                                <p:cTn id="113" presetID="9" presetClass="emph" presetSubtype="0" grpId="1" nodeType="withEffect">
                                  <p:stCondLst>
                                    <p:cond delay="0"/>
                                  </p:stCondLst>
                                  <p:childTnLst>
                                    <p:set>
                                      <p:cBhvr>
                                        <p:cTn id="114" dur="indefinite"/>
                                        <p:tgtEl>
                                          <p:spTgt spid="214"/>
                                        </p:tgtEl>
                                        <p:attrNameLst>
                                          <p:attrName>style.opacity</p:attrName>
                                        </p:attrNameLst>
                                      </p:cBhvr>
                                      <p:to>
                                        <p:strVal val="1"/>
                                      </p:to>
                                    </p:set>
                                    <p:animEffect filter="image" prLst="opacity: 1">
                                      <p:cBhvr rctx="IE">
                                        <p:cTn id="115" dur="indefinite"/>
                                        <p:tgtEl>
                                          <p:spTgt spid="214"/>
                                        </p:tgtEl>
                                      </p:cBhvr>
                                    </p:animEffect>
                                  </p:childTnLst>
                                </p:cTn>
                              </p:par>
                              <p:par>
                                <p:cTn id="116" presetID="9" presetClass="emph" presetSubtype="0" grpId="1" nodeType="withEffect">
                                  <p:stCondLst>
                                    <p:cond delay="0"/>
                                  </p:stCondLst>
                                  <p:childTnLst>
                                    <p:set>
                                      <p:cBhvr>
                                        <p:cTn id="117" dur="indefinite"/>
                                        <p:tgtEl>
                                          <p:spTgt spid="217"/>
                                        </p:tgtEl>
                                        <p:attrNameLst>
                                          <p:attrName>style.opacity</p:attrName>
                                        </p:attrNameLst>
                                      </p:cBhvr>
                                      <p:to>
                                        <p:strVal val="1"/>
                                      </p:to>
                                    </p:set>
                                    <p:animEffect filter="image" prLst="opacity: 1">
                                      <p:cBhvr rctx="IE">
                                        <p:cTn id="118" dur="indefinite"/>
                                        <p:tgtEl>
                                          <p:spTgt spid="217"/>
                                        </p:tgtEl>
                                      </p:cBhvr>
                                    </p:animEffect>
                                  </p:childTnLst>
                                </p:cTn>
                              </p:par>
                              <p:par>
                                <p:cTn id="119" presetID="9" presetClass="emph" presetSubtype="0" grpId="1" nodeType="withEffect">
                                  <p:stCondLst>
                                    <p:cond delay="0"/>
                                  </p:stCondLst>
                                  <p:childTnLst>
                                    <p:set>
                                      <p:cBhvr>
                                        <p:cTn id="120" dur="indefinite"/>
                                        <p:tgtEl>
                                          <p:spTgt spid="225"/>
                                        </p:tgtEl>
                                        <p:attrNameLst>
                                          <p:attrName>style.opacity</p:attrName>
                                        </p:attrNameLst>
                                      </p:cBhvr>
                                      <p:to>
                                        <p:strVal val="1"/>
                                      </p:to>
                                    </p:set>
                                    <p:animEffect filter="image" prLst="opacity: 1">
                                      <p:cBhvr rctx="IE">
                                        <p:cTn id="121" dur="indefinite"/>
                                        <p:tgtEl>
                                          <p:spTgt spid="225"/>
                                        </p:tgtEl>
                                      </p:cBhvr>
                                    </p:animEffect>
                                  </p:childTnLst>
                                </p:cTn>
                              </p:par>
                              <p:par>
                                <p:cTn id="122" presetID="9" presetClass="emph" presetSubtype="0" grpId="1" nodeType="withEffect">
                                  <p:stCondLst>
                                    <p:cond delay="0"/>
                                  </p:stCondLst>
                                  <p:childTnLst>
                                    <p:set>
                                      <p:cBhvr>
                                        <p:cTn id="123" dur="indefinite"/>
                                        <p:tgtEl>
                                          <p:spTgt spid="226"/>
                                        </p:tgtEl>
                                        <p:attrNameLst>
                                          <p:attrName>style.opacity</p:attrName>
                                        </p:attrNameLst>
                                      </p:cBhvr>
                                      <p:to>
                                        <p:strVal val="1"/>
                                      </p:to>
                                    </p:set>
                                    <p:animEffect filter="image" prLst="opacity: 1">
                                      <p:cBhvr rctx="IE">
                                        <p:cTn id="124" dur="indefinite"/>
                                        <p:tgtEl>
                                          <p:spTgt spid="226"/>
                                        </p:tgtEl>
                                      </p:cBhvr>
                                    </p:animEffect>
                                  </p:childTnLst>
                                </p:cTn>
                              </p:par>
                              <p:par>
                                <p:cTn id="125" presetID="9" presetClass="emph" presetSubtype="0" nodeType="withEffect">
                                  <p:stCondLst>
                                    <p:cond delay="0"/>
                                  </p:stCondLst>
                                  <p:childTnLst>
                                    <p:set>
                                      <p:cBhvr>
                                        <p:cTn id="126" dur="indefinite"/>
                                        <p:tgtEl>
                                          <p:spTgt spid="235"/>
                                        </p:tgtEl>
                                        <p:attrNameLst>
                                          <p:attrName>style.opacity</p:attrName>
                                        </p:attrNameLst>
                                      </p:cBhvr>
                                      <p:to>
                                        <p:strVal val="1"/>
                                      </p:to>
                                    </p:set>
                                    <p:animEffect filter="image" prLst="opacity: 1">
                                      <p:cBhvr rctx="IE">
                                        <p:cTn id="127" dur="indefinite"/>
                                        <p:tgtEl>
                                          <p:spTgt spid="2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42"/>
                                        </p:tgtEl>
                                        <p:attrNameLst>
                                          <p:attrName>style.visibility</p:attrName>
                                        </p:attrNameLst>
                                      </p:cBhvr>
                                      <p:to>
                                        <p:strVal val="visible"/>
                                      </p:to>
                                    </p:set>
                                    <p:animEffect transition="in" filter="fade">
                                      <p:cBhvr>
                                        <p:cTn id="130" dur="100"/>
                                        <p:tgtEl>
                                          <p:spTgt spid="24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mph" presetSubtype="0" grpId="1" nodeType="clickEffect">
                                  <p:stCondLst>
                                    <p:cond delay="0"/>
                                  </p:stCondLst>
                                  <p:childTnLst>
                                    <p:set>
                                      <p:cBhvr>
                                        <p:cTn id="134" dur="indefinite"/>
                                        <p:tgtEl>
                                          <p:spTgt spid="205"/>
                                        </p:tgtEl>
                                        <p:attrNameLst>
                                          <p:attrName>style.opacity</p:attrName>
                                        </p:attrNameLst>
                                      </p:cBhvr>
                                      <p:to>
                                        <p:strVal val="1"/>
                                      </p:to>
                                    </p:set>
                                    <p:animEffect filter="image" prLst="opacity: 1">
                                      <p:cBhvr rctx="IE">
                                        <p:cTn id="135" dur="indefinite"/>
                                        <p:tgtEl>
                                          <p:spTgt spid="205"/>
                                        </p:tgtEl>
                                      </p:cBhvr>
                                    </p:animEffect>
                                  </p:childTnLst>
                                </p:cTn>
                              </p:par>
                              <p:par>
                                <p:cTn id="136" presetID="9" presetClass="emph" presetSubtype="0" grpId="1" nodeType="withEffect">
                                  <p:stCondLst>
                                    <p:cond delay="0"/>
                                  </p:stCondLst>
                                  <p:childTnLst>
                                    <p:set>
                                      <p:cBhvr>
                                        <p:cTn id="137" dur="indefinite"/>
                                        <p:tgtEl>
                                          <p:spTgt spid="209"/>
                                        </p:tgtEl>
                                        <p:attrNameLst>
                                          <p:attrName>style.opacity</p:attrName>
                                        </p:attrNameLst>
                                      </p:cBhvr>
                                      <p:to>
                                        <p:strVal val="1"/>
                                      </p:to>
                                    </p:set>
                                    <p:animEffect filter="image" prLst="opacity: 1">
                                      <p:cBhvr rctx="IE">
                                        <p:cTn id="138" dur="indefinite"/>
                                        <p:tgtEl>
                                          <p:spTgt spid="209"/>
                                        </p:tgtEl>
                                      </p:cBhvr>
                                    </p:animEffect>
                                  </p:childTnLst>
                                </p:cTn>
                              </p:par>
                              <p:par>
                                <p:cTn id="139" presetID="9" presetClass="emph" presetSubtype="0" grpId="1" nodeType="withEffect">
                                  <p:stCondLst>
                                    <p:cond delay="0"/>
                                  </p:stCondLst>
                                  <p:childTnLst>
                                    <p:set>
                                      <p:cBhvr>
                                        <p:cTn id="140" dur="indefinite"/>
                                        <p:tgtEl>
                                          <p:spTgt spid="212"/>
                                        </p:tgtEl>
                                        <p:attrNameLst>
                                          <p:attrName>style.opacity</p:attrName>
                                        </p:attrNameLst>
                                      </p:cBhvr>
                                      <p:to>
                                        <p:strVal val="1"/>
                                      </p:to>
                                    </p:set>
                                    <p:animEffect filter="image" prLst="opacity: 1">
                                      <p:cBhvr rctx="IE">
                                        <p:cTn id="141" dur="indefinite"/>
                                        <p:tgtEl>
                                          <p:spTgt spid="212"/>
                                        </p:tgtEl>
                                      </p:cBhvr>
                                    </p:animEffect>
                                  </p:childTnLst>
                                </p:cTn>
                              </p:par>
                              <p:par>
                                <p:cTn id="142" presetID="9" presetClass="emph" presetSubtype="0" grpId="1" nodeType="withEffect">
                                  <p:stCondLst>
                                    <p:cond delay="0"/>
                                  </p:stCondLst>
                                  <p:childTnLst>
                                    <p:set>
                                      <p:cBhvr>
                                        <p:cTn id="143" dur="indefinite"/>
                                        <p:tgtEl>
                                          <p:spTgt spid="218"/>
                                        </p:tgtEl>
                                        <p:attrNameLst>
                                          <p:attrName>style.opacity</p:attrName>
                                        </p:attrNameLst>
                                      </p:cBhvr>
                                      <p:to>
                                        <p:strVal val="1"/>
                                      </p:to>
                                    </p:set>
                                    <p:animEffect filter="image" prLst="opacity: 1">
                                      <p:cBhvr rctx="IE">
                                        <p:cTn id="144" dur="indefinite"/>
                                        <p:tgtEl>
                                          <p:spTgt spid="218"/>
                                        </p:tgtEl>
                                      </p:cBhvr>
                                    </p:animEffect>
                                  </p:childTnLst>
                                </p:cTn>
                              </p:par>
                              <p:par>
                                <p:cTn id="145" presetID="9" presetClass="emph" presetSubtype="0" grpId="1" nodeType="withEffect">
                                  <p:stCondLst>
                                    <p:cond delay="0"/>
                                  </p:stCondLst>
                                  <p:childTnLst>
                                    <p:set>
                                      <p:cBhvr>
                                        <p:cTn id="146" dur="indefinite"/>
                                        <p:tgtEl>
                                          <p:spTgt spid="227"/>
                                        </p:tgtEl>
                                        <p:attrNameLst>
                                          <p:attrName>style.opacity</p:attrName>
                                        </p:attrNameLst>
                                      </p:cBhvr>
                                      <p:to>
                                        <p:strVal val="1"/>
                                      </p:to>
                                    </p:set>
                                    <p:animEffect filter="image" prLst="opacity: 1">
                                      <p:cBhvr rctx="IE">
                                        <p:cTn id="147" dur="indefinite"/>
                                        <p:tgtEl>
                                          <p:spTgt spid="227"/>
                                        </p:tgtEl>
                                      </p:cBhvr>
                                    </p:animEffect>
                                  </p:childTnLst>
                                </p:cTn>
                              </p:par>
                              <p:par>
                                <p:cTn id="148" presetID="9" presetClass="emph" presetSubtype="0" nodeType="withEffect">
                                  <p:stCondLst>
                                    <p:cond delay="0"/>
                                  </p:stCondLst>
                                  <p:childTnLst>
                                    <p:set>
                                      <p:cBhvr>
                                        <p:cTn id="149" dur="indefinite"/>
                                        <p:tgtEl>
                                          <p:spTgt spid="236"/>
                                        </p:tgtEl>
                                        <p:attrNameLst>
                                          <p:attrName>style.opacity</p:attrName>
                                        </p:attrNameLst>
                                      </p:cBhvr>
                                      <p:to>
                                        <p:strVal val="1"/>
                                      </p:to>
                                    </p:set>
                                    <p:animEffect filter="image" prLst="opacity: 1">
                                      <p:cBhvr rctx="IE">
                                        <p:cTn id="150" dur="indefinite"/>
                                        <p:tgtEl>
                                          <p:spTgt spid="23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3"/>
                                        </p:tgtEl>
                                        <p:attrNameLst>
                                          <p:attrName>style.visibility</p:attrName>
                                        </p:attrNameLst>
                                      </p:cBhvr>
                                      <p:to>
                                        <p:strVal val="visible"/>
                                      </p:to>
                                    </p:set>
                                    <p:animEffect transition="in" filter="fade">
                                      <p:cBhvr>
                                        <p:cTn id="153" dur="100"/>
                                        <p:tgtEl>
                                          <p:spTgt spid="243"/>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241"/>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37"/>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242"/>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243"/>
                                        </p:tgtEl>
                                        <p:attrNameLst>
                                          <p:attrName>style.visibility</p:attrName>
                                        </p:attrNameLst>
                                      </p:cBhvr>
                                      <p:to>
                                        <p:strVal val="hidden"/>
                                      </p:to>
                                    </p:set>
                                  </p:childTnLst>
                                </p:cTn>
                              </p:par>
                              <p:par>
                                <p:cTn id="164" presetID="1" presetClass="entr" presetSubtype="0" fill="hold" grpId="0" nodeType="withEffect">
                                  <p:stCondLst>
                                    <p:cond delay="0"/>
                                  </p:stCondLst>
                                  <p:childTnLst>
                                    <p:set>
                                      <p:cBhvr>
                                        <p:cTn id="165" dur="1" fill="hold">
                                          <p:stCondLst>
                                            <p:cond delay="0"/>
                                          </p:stCondLst>
                                        </p:cTn>
                                        <p:tgtEl>
                                          <p:spTgt spid="244"/>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247"/>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24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4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4">
                                            <p:txEl>
                                              <p:pRg st="7" end="7"/>
                                            </p:txEl>
                                          </p:spTgt>
                                        </p:tgtEl>
                                        <p:attrNameLst>
                                          <p:attrName>style.visibility</p:attrName>
                                        </p:attrNameLst>
                                      </p:cBhvr>
                                      <p:to>
                                        <p:strVal val="visible"/>
                                      </p:to>
                                    </p:set>
                                    <p:animEffect transition="in" filter="fade">
                                      <p:cBhvr>
                                        <p:cTn id="176" dur="500"/>
                                        <p:tgtEl>
                                          <p:spTgt spid="4">
                                            <p:txEl>
                                              <p:pRg st="7" end="7"/>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xEl>
                                              <p:pRg st="8" end="8"/>
                                            </p:txEl>
                                          </p:spTgt>
                                        </p:tgtEl>
                                        <p:attrNameLst>
                                          <p:attrName>style.visibility</p:attrName>
                                        </p:attrNameLst>
                                      </p:cBhvr>
                                      <p:to>
                                        <p:strVal val="visible"/>
                                      </p:to>
                                    </p:set>
                                    <p:animEffect transition="in" filter="fade">
                                      <p:cBhvr>
                                        <p:cTn id="17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1" grpId="1" animBg="1"/>
      <p:bldP spid="237" grpId="0" animBg="1"/>
      <p:bldP spid="237" grpId="1" animBg="1"/>
      <p:bldP spid="242" grpId="0" animBg="1"/>
      <p:bldP spid="242" grpId="1"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24" grpId="0" animBg="1"/>
      <p:bldP spid="224" grpId="1" animBg="1"/>
      <p:bldP spid="224" grpId="2" animBg="1"/>
      <p:bldP spid="225" grpId="0" animBg="1"/>
      <p:bldP spid="225" grpId="1" animBg="1"/>
      <p:bldP spid="226" grpId="0" animBg="1"/>
      <p:bldP spid="226" grpId="1" animBg="1"/>
      <p:bldP spid="227" grpId="0" animBg="1"/>
      <p:bldP spid="227" grpId="1" animBg="1"/>
      <p:bldP spid="243" grpId="0" animBg="1"/>
      <p:bldP spid="243" grpId="1" animBg="1"/>
      <p:bldP spid="244" grpId="0"/>
      <p:bldP spid="2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a:solidFill>
                  <a:srgbClr val="000000"/>
                </a:solidFill>
                <a:latin typeface="Arial" panose="020B0604020202020204"/>
              </a:rPr>
              <a:t>Evaluation </a:t>
            </a:r>
            <a:r>
              <a:rPr lang="en-US" altLang="de-DE" sz="2400" b="1">
                <a:solidFill>
                  <a:srgbClr val="000000"/>
                </a:solidFill>
                <a:latin typeface="Arial" panose="020B0604020202020204"/>
              </a:rPr>
              <a:t>S</a:t>
            </a:r>
            <a:r>
              <a:rPr lang="de-DE" sz="2400" b="1">
                <a:solidFill>
                  <a:srgbClr val="000000"/>
                </a:solidFill>
                <a:latin typeface="Arial" panose="020B0604020202020204"/>
              </a:rPr>
              <a:t>tandard</a:t>
            </a:r>
            <a:r>
              <a:rPr lang="en-US" altLang="de-DE" sz="2400" b="1">
                <a:solidFill>
                  <a:srgbClr val="000000"/>
                </a:solidFill>
                <a:latin typeface="Arial" panose="020B0604020202020204"/>
              </a:rPr>
              <a:t>s</a:t>
            </a: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413385" y="1819275"/>
            <a:ext cx="8047355" cy="48107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800"/>
              <a:t>Conformity</a:t>
            </a:r>
          </a:p>
          <a:p>
            <a:pPr marL="285750" indent="-285750" fontAlgn="auto">
              <a:lnSpc>
                <a:spcPts val="3680"/>
              </a:lnSpc>
              <a:buFont typeface="Arial" panose="020B0604020202020204" pitchFamily="34" charset="0"/>
              <a:buChar char="•"/>
            </a:pPr>
            <a:r>
              <a:rPr lang="en-US" altLang="zh-CN" sz="2800"/>
              <a:t>Interoperability</a:t>
            </a:r>
          </a:p>
          <a:p>
            <a:pPr marL="285750" indent="-285750" fontAlgn="auto">
              <a:lnSpc>
                <a:spcPts val="3680"/>
              </a:lnSpc>
              <a:buFont typeface="Arial" panose="020B0604020202020204" pitchFamily="34" charset="0"/>
              <a:buChar char="•"/>
            </a:pPr>
            <a:r>
              <a:rPr lang="en-US" altLang="zh-CN" sz="2800">
                <a:sym typeface="+mn-ea"/>
              </a:rPr>
              <a:t>Effectiveness</a:t>
            </a:r>
            <a:endParaRPr lang="en-US" altLang="zh-CN" sz="2400">
              <a:sym typeface="+mn-ea"/>
            </a:endParaRPr>
          </a:p>
          <a:p>
            <a:pPr marL="742950" lvl="1" indent="-285750" fontAlgn="auto">
              <a:lnSpc>
                <a:spcPts val="3680"/>
              </a:lnSpc>
              <a:buFont typeface="Arial" panose="020B0604020202020204" pitchFamily="34" charset="0"/>
              <a:buChar char="•"/>
            </a:pPr>
            <a:r>
              <a:rPr lang="en-US" altLang="zh-CN" sz="2400"/>
              <a:t>Speed</a:t>
            </a:r>
          </a:p>
          <a:p>
            <a:pPr marL="285750" indent="-285750" fontAlgn="auto">
              <a:lnSpc>
                <a:spcPts val="3680"/>
              </a:lnSpc>
              <a:buFont typeface="Arial" panose="020B0604020202020204" pitchFamily="34" charset="0"/>
              <a:buChar char="•"/>
            </a:pPr>
            <a:r>
              <a:rPr lang="en-US" altLang="zh-CN" sz="2800">
                <a:sym typeface="+mn-ea"/>
              </a:rPr>
              <a:t>Robust</a:t>
            </a:r>
            <a:endParaRPr lang="en-US" altLang="zh-CN" sz="2400">
              <a:sym typeface="+mn-ea"/>
            </a:endParaRPr>
          </a:p>
          <a:p>
            <a:pPr marL="742950" lvl="1" indent="-285750" fontAlgn="auto">
              <a:lnSpc>
                <a:spcPts val="3680"/>
              </a:lnSpc>
              <a:buFont typeface="Arial" panose="020B0604020202020204" pitchFamily="34" charset="0"/>
              <a:buChar char="•"/>
            </a:pPr>
            <a:r>
              <a:rPr lang="en-US" altLang="zh-CN" sz="2400">
                <a:sym typeface="+mn-ea"/>
              </a:rPr>
              <a:t>SPI transfer speed(in bit/second)</a:t>
            </a:r>
            <a:endParaRPr lang="en-US" altLang="zh-CN" sz="2400"/>
          </a:p>
          <a:p>
            <a:pPr marL="742950" lvl="1" indent="-285750" fontAlgn="auto">
              <a:lnSpc>
                <a:spcPts val="3680"/>
              </a:lnSpc>
              <a:buFont typeface="Arial" panose="020B0604020202020204" pitchFamily="34" charset="0"/>
              <a:buChar char="•"/>
            </a:pPr>
            <a:r>
              <a:rPr lang="en-US" altLang="zh-CN" sz="2400">
                <a:sym typeface="+mn-ea"/>
              </a:rPr>
              <a:t>Packet size(in bytes)</a:t>
            </a:r>
          </a:p>
          <a:p>
            <a:pPr marL="742950" lvl="1" indent="-285750" fontAlgn="auto">
              <a:lnSpc>
                <a:spcPts val="3680"/>
              </a:lnSpc>
              <a:buFont typeface="Arial" panose="020B0604020202020204" pitchFamily="34" charset="0"/>
              <a:buChar char="•"/>
            </a:pPr>
            <a:r>
              <a:rPr lang="en-US" altLang="zh-CN" sz="2400">
                <a:sym typeface="+mn-ea"/>
              </a:rPr>
              <a:t>Operating status of UAV(calibration/initialization)</a:t>
            </a:r>
          </a:p>
          <a:p>
            <a:pPr marL="285750" indent="-285750" fontAlgn="auto">
              <a:lnSpc>
                <a:spcPts val="3680"/>
              </a:lnSpc>
              <a:buFont typeface="Arial" panose="020B0604020202020204" pitchFamily="34" charset="0"/>
              <a:buChar char="•"/>
            </a:pPr>
            <a:endParaRPr lang="en-US" altLang="zh-CN" sz="2400">
              <a:sym typeface="+mn-ea"/>
            </a:endParaRPr>
          </a:p>
          <a:p>
            <a:pPr marL="742950" lvl="1" indent="-285750" fontAlgn="auto">
              <a:lnSpc>
                <a:spcPts val="3680"/>
              </a:lnSpc>
              <a:buFont typeface="Arial" panose="020B0604020202020204" pitchFamily="34" charset="0"/>
              <a:buChar char="•"/>
            </a:pPr>
            <a:endParaRPr lang="en-US" altLang="zh-CN"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sym typeface="+mn-ea"/>
              </a:rPr>
              <a:t>Analysing </a:t>
            </a:r>
            <a:r>
              <a:rPr lang="en-US" altLang="de-DE" sz="2400" b="1">
                <a:solidFill>
                  <a:srgbClr val="000000"/>
                </a:solidFill>
                <a:latin typeface="Arial" panose="020B0604020202020204"/>
              </a:rPr>
              <a:t>Results</a:t>
            </a:r>
          </a:p>
        </p:txBody>
      </p:sp>
      <p:sp>
        <p:nvSpPr>
          <p:cNvPr id="103" name="CustomShape 2"/>
          <p:cNvSpPr/>
          <p:nvPr/>
        </p:nvSpPr>
        <p:spPr>
          <a:xfrm>
            <a:off x="360000" y="1620000"/>
            <a:ext cx="6822720" cy="4479120"/>
          </a:xfrm>
          <a:prstGeom prst="rect">
            <a:avLst/>
          </a:prstGeom>
          <a:noFill/>
          <a:ln>
            <a:noFill/>
          </a:ln>
        </p:spPr>
      </p:sp>
      <p:graphicFrame>
        <p:nvGraphicFramePr>
          <p:cNvPr id="2" name="表格 1"/>
          <p:cNvGraphicFramePr/>
          <p:nvPr/>
        </p:nvGraphicFramePr>
        <p:xfrm>
          <a:off x="1343660" y="1792605"/>
          <a:ext cx="6197600" cy="2042160"/>
        </p:xfrm>
        <a:graphic>
          <a:graphicData uri="http://schemas.openxmlformats.org/drawingml/2006/table">
            <a:tbl>
              <a:tblPr firstRow="1" bandRow="1">
                <a:tableStyleId>{5C22544A-7EE6-4342-B048-85BDC9FD1C3A}</a:tableStyleId>
              </a:tblPr>
              <a:tblGrid>
                <a:gridCol w="3098800">
                  <a:extLst>
                    <a:ext uri="{9D8B030D-6E8A-4147-A177-3AD203B41FA5}">
                      <a16:colId xmlns:a16="http://schemas.microsoft.com/office/drawing/2014/main" val="20000"/>
                    </a:ext>
                  </a:extLst>
                </a:gridCol>
                <a:gridCol w="3098800">
                  <a:extLst>
                    <a:ext uri="{9D8B030D-6E8A-4147-A177-3AD203B41FA5}">
                      <a16:colId xmlns:a16="http://schemas.microsoft.com/office/drawing/2014/main" val="20001"/>
                    </a:ext>
                  </a:extLst>
                </a:gridCol>
              </a:tblGrid>
              <a:tr h="680720">
                <a:tc>
                  <a:txBody>
                    <a:bodyPr/>
                    <a:lstStyle/>
                    <a:p>
                      <a:pPr algn="ctr">
                        <a:buNone/>
                      </a:pPr>
                      <a:r>
                        <a:rPr lang="en-US" altLang="zh-CN" sz="2800"/>
                        <a:t>Protocol</a:t>
                      </a:r>
                    </a:p>
                  </a:txBody>
                  <a:tcPr>
                    <a:solidFill>
                      <a:srgbClr val="99C000"/>
                    </a:solidFill>
                  </a:tcPr>
                </a:tc>
                <a:tc>
                  <a:txBody>
                    <a:bodyPr/>
                    <a:lstStyle/>
                    <a:p>
                      <a:pPr algn="ctr">
                        <a:buNone/>
                      </a:pPr>
                      <a:r>
                        <a:rPr lang="en-US" altLang="zh-CN" sz="2800"/>
                        <a:t>Packet</a:t>
                      </a:r>
                    </a:p>
                  </a:txBody>
                  <a:tcPr>
                    <a:solidFill>
                      <a:srgbClr val="99C000"/>
                    </a:solidFill>
                  </a:tcPr>
                </a:tc>
                <a:extLst>
                  <a:ext uri="{0D108BD9-81ED-4DB2-BD59-A6C34878D82A}">
                    <a16:rowId xmlns:a16="http://schemas.microsoft.com/office/drawing/2014/main" val="10000"/>
                  </a:ext>
                </a:extLst>
              </a:tr>
              <a:tr h="680720">
                <a:tc>
                  <a:txBody>
                    <a:bodyPr/>
                    <a:lstStyle/>
                    <a:p>
                      <a:pPr algn="ctr">
                        <a:buNone/>
                      </a:pPr>
                      <a:r>
                        <a:rPr lang="en-US" altLang="zh-CN" sz="2800"/>
                        <a:t>accept</a:t>
                      </a:r>
                    </a:p>
                  </a:txBody>
                  <a:tcPr>
                    <a:solidFill>
                      <a:srgbClr val="E9EDF4"/>
                    </a:solidFill>
                  </a:tcPr>
                </a:tc>
                <a:tc>
                  <a:txBody>
                    <a:bodyPr/>
                    <a:lstStyle/>
                    <a:p>
                      <a:pPr algn="ctr">
                        <a:buNone/>
                      </a:pPr>
                      <a:r>
                        <a:rPr lang="en-US" altLang="zh-CN" sz="2800"/>
                        <a:t>correct</a:t>
                      </a:r>
                    </a:p>
                  </a:txBody>
                  <a:tcPr>
                    <a:solidFill>
                      <a:srgbClr val="E9EDF4"/>
                    </a:solidFill>
                  </a:tcPr>
                </a:tc>
                <a:extLst>
                  <a:ext uri="{0D108BD9-81ED-4DB2-BD59-A6C34878D82A}">
                    <a16:rowId xmlns:a16="http://schemas.microsoft.com/office/drawing/2014/main" val="10001"/>
                  </a:ext>
                </a:extLst>
              </a:tr>
              <a:tr h="680720">
                <a:tc>
                  <a:txBody>
                    <a:bodyPr/>
                    <a:lstStyle/>
                    <a:p>
                      <a:pPr algn="ctr">
                        <a:buNone/>
                      </a:pPr>
                      <a:r>
                        <a:rPr lang="en-US" altLang="zh-CN" sz="2800"/>
                        <a:t>reject</a:t>
                      </a:r>
                    </a:p>
                  </a:txBody>
                  <a:tcPr/>
                </a:tc>
                <a:tc>
                  <a:txBody>
                    <a:bodyPr/>
                    <a:lstStyle/>
                    <a:p>
                      <a:pPr algn="ctr">
                        <a:buNone/>
                      </a:pPr>
                      <a:r>
                        <a:rPr lang="en-US" altLang="zh-CN" sz="2800"/>
                        <a:t>error</a:t>
                      </a:r>
                    </a:p>
                  </a:txBody>
                  <a:tcPr/>
                </a:tc>
                <a:extLst>
                  <a:ext uri="{0D108BD9-81ED-4DB2-BD59-A6C34878D82A}">
                    <a16:rowId xmlns:a16="http://schemas.microsoft.com/office/drawing/2014/main" val="10002"/>
                  </a:ext>
                </a:extLst>
              </a:tr>
            </a:tbl>
          </a:graphicData>
        </a:graphic>
      </p:graphicFrame>
      <p:sp>
        <p:nvSpPr>
          <p:cNvPr id="5" name="文本框 4"/>
          <p:cNvSpPr txBox="1"/>
          <p:nvPr/>
        </p:nvSpPr>
        <p:spPr>
          <a:xfrm>
            <a:off x="958850" y="4175125"/>
            <a:ext cx="6853555" cy="922020"/>
          </a:xfrm>
          <a:prstGeom prst="rect">
            <a:avLst/>
          </a:prstGeom>
          <a:noFill/>
        </p:spPr>
        <p:txBody>
          <a:bodyPr wrap="square" rtlCol="0">
            <a:spAutoFit/>
          </a:bodyPr>
          <a:lstStyle/>
          <a:p>
            <a:pPr marL="285750" indent="-285750">
              <a:buFont typeface="Arial" panose="020B0604020202020204" pitchFamily="34" charset="0"/>
              <a:buChar char="•"/>
            </a:pPr>
            <a:r>
              <a:rPr lang="en-US" altLang="zh-CN"/>
              <a:t>Best situation: when protocol accepts the packet and i</a:t>
            </a:r>
            <a:r>
              <a:rPr lang="en-US" altLang="zh-CN">
                <a:sym typeface="+mn-ea"/>
              </a:rPr>
              <a:t>n fact </a:t>
            </a:r>
            <a:r>
              <a:rPr lang="en-US" altLang="zh-CN"/>
              <a:t>the packet is ture.</a:t>
            </a:r>
          </a:p>
          <a:p>
            <a:pPr marL="285750" indent="-285750">
              <a:buFont typeface="Arial" panose="020B0604020202020204" pitchFamily="34" charset="0"/>
              <a:buChar char="•"/>
            </a:pPr>
            <a:r>
              <a:rPr lang="en-US" altLang="zh-CN"/>
              <a:t>Worst situation: when protocol accepts but it's wrong.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1938</Words>
  <Application>Microsoft Office PowerPoint</Application>
  <PresentationFormat>Bildschirmpräsentation (4:3)</PresentationFormat>
  <Paragraphs>259</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47</cp:revision>
  <dcterms:modified xsi:type="dcterms:W3CDTF">2018-07-10T10:41:05Z</dcterms:modified>
</cp:coreProperties>
</file>