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70667" autoAdjust="0"/>
  </p:normalViewPr>
  <p:slideViewPr>
    <p:cSldViewPr snapToGrid="0">
      <p:cViewPr varScale="1">
        <p:scale>
          <a:sx n="64" d="100"/>
          <a:sy n="64" d="100"/>
        </p:scale>
        <p:origin x="2184" y="60"/>
      </p:cViewPr>
      <p:guideLst/>
    </p:cSldViewPr>
  </p:slideViewPr>
  <p:notesTextViewPr>
    <p:cViewPr>
      <p:scale>
        <a:sx n="3" d="2"/>
        <a:sy n="3" d="2"/>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And here is the test result for the side Nucleo receiving. As we can see is, higher pracket rate will cause the successrate drop. And compare two different SPI speed, we can find the 4MHz have a little higher successrate. The reason here is that, our transmition is based on interrupt on the embedded chip. higher SPI speed means the duration of transmission one packet is short. so less chance for other kinds of interrupt on the UAV can influences this transmission. And in fact if we disable all other interrupt, the successrate can achive nearly 98%. But more faster SPI speed like 5MHz will lead to signnifficantly low successrate. So we will say the best configuration is at 500Hz packet rate and 4MHz SPI speed.</a:t>
            </a:r>
          </a:p>
          <a:p>
            <a:r>
              <a:rPr lang="en-US" altLang="en-US"/>
              <a:t>And for the HLP receiving, the </a:t>
            </a:r>
            <a:r>
              <a:rPr lang="en-US" altLang="en-US">
                <a:sym typeface="+mn-ea"/>
              </a:rPr>
              <a:t>test result</a:t>
            </a:r>
            <a:r>
              <a:rPr lang="en-US" altLang="en-US"/>
              <a:t>is is similar as Nucleo.</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lang="en-US" altLang="en-US" dirty="0"/>
              <a:t>so now we have a tested protocol, which guarantees a reliable and fast enough packet exchange speed. After we implement our protocol in both HLP and </a:t>
            </a:r>
            <a:r>
              <a:rPr lang="en-US" altLang="en-US" dirty="0" err="1"/>
              <a:t>Nucleo</a:t>
            </a:r>
            <a:r>
              <a:rPr lang="en-US" altLang="en-US" dirty="0"/>
              <a:t>, we can send all sensor data through the HLP to the high-performance </a:t>
            </a:r>
            <a:r>
              <a:rPr lang="en-US" altLang="en-US" dirty="0" err="1"/>
              <a:t>Nucleo</a:t>
            </a:r>
            <a:r>
              <a:rPr lang="en-US" altLang="en-US" dirty="0"/>
              <a:t>.</a:t>
            </a:r>
          </a:p>
          <a:p>
            <a:pPr marL="285750" indent="-285750">
              <a:buFont typeface="Arial" panose="020B0604020202020204" pitchFamily="34" charset="0"/>
              <a:buChar char="•"/>
            </a:pPr>
            <a:r>
              <a:rPr lang="en-US" altLang="en-US" dirty="0"/>
              <a:t>consider the error packet in our case will be </a:t>
            </a:r>
            <a:r>
              <a:rPr lang="en-US" altLang="en-US" dirty="0" err="1"/>
              <a:t>direcktly</a:t>
            </a:r>
            <a:r>
              <a:rPr lang="en-US" altLang="en-US" dirty="0"/>
              <a:t> </a:t>
            </a:r>
            <a:r>
              <a:rPr lang="en-US" altLang="en-US" dirty="0" err="1"/>
              <a:t>droped</a:t>
            </a:r>
            <a:r>
              <a:rPr lang="en-US" altLang="en-US" dirty="0"/>
              <a:t>, at a given SPI speed the protocol can reach ideally 500Hz </a:t>
            </a:r>
            <a:r>
              <a:rPr lang="en-US" altLang="zh-CN" dirty="0">
                <a:sym typeface="+mn-ea"/>
              </a:rPr>
              <a:t>packet exchange rate. </a:t>
            </a:r>
          </a:p>
          <a:p>
            <a:pPr marL="285750" indent="-285750">
              <a:buFont typeface="Arial" panose="020B0604020202020204" pitchFamily="34" charset="0"/>
              <a:buChar char="•"/>
            </a:pPr>
            <a:r>
              <a:rPr lang="en-US" altLang="zh-CN" dirty="0">
                <a:sym typeface="+mn-ea"/>
              </a:rPr>
              <a:t>Although we still </a:t>
            </a:r>
            <a:r>
              <a:rPr lang="en-US" altLang="zh-CN" dirty="0" err="1">
                <a:sym typeface="+mn-ea"/>
              </a:rPr>
              <a:t>dont</a:t>
            </a:r>
            <a:r>
              <a:rPr lang="en-US" altLang="zh-CN" dirty="0">
                <a:sym typeface="+mn-ea"/>
              </a:rPr>
              <a:t> test, to implement our </a:t>
            </a:r>
            <a:r>
              <a:rPr lang="en-US" altLang="zh-CN" dirty="0" err="1">
                <a:sym typeface="+mn-ea"/>
              </a:rPr>
              <a:t>procotol</a:t>
            </a:r>
            <a:r>
              <a:rPr lang="en-US" altLang="zh-CN" dirty="0">
                <a:sym typeface="+mn-ea"/>
              </a:rPr>
              <a:t> in the real control situation of the UAV, we are not sure the real performance of the protocol. Future work can be based on this protocol, which allows to implement </a:t>
            </a:r>
            <a:r>
              <a:rPr lang="en-US" altLang="zh-CN" dirty="0" err="1">
                <a:sym typeface="+mn-ea"/>
              </a:rPr>
              <a:t>komplex</a:t>
            </a:r>
            <a:r>
              <a:rPr lang="en-US" altLang="zh-CN" dirty="0">
                <a:sym typeface="+mn-ea"/>
              </a:rPr>
              <a:t> control algorithm on the </a:t>
            </a:r>
            <a:r>
              <a:rPr lang="en-US" altLang="zh-CN" dirty="0" err="1">
                <a:sym typeface="+mn-ea"/>
              </a:rPr>
              <a:t>Nucleo</a:t>
            </a:r>
            <a:r>
              <a:rPr lang="en-US" altLang="zh-CN" dirty="0">
                <a:sym typeface="+mn-ea"/>
              </a:rPr>
              <a:t> and integrate additional sensors to improve the control performance.</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a:p>
            <a:endParaRPr lang="en-US" altLang="en-US"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12</a:t>
            </a:fld>
            <a:endParaRPr lang="de-DE" sz="1000">
              <a:solidFill>
                <a:srgbClr val="000000"/>
              </a:solidFill>
              <a:latin typeface="Stafford"/>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13</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altLang="zh-CN" sz="1200" b="0" i="0" kern="1200" dirty="0">
                <a:solidFill>
                  <a:schemeClr val="tx1"/>
                </a:solidFill>
                <a:effectLst/>
                <a:latin typeface="+mn-lt"/>
                <a:ea typeface="+mn-ea"/>
                <a:cs typeface="+mn-cs"/>
              </a:rPr>
              <a:t>So firstly, our project belongs to a bigger project about </a:t>
            </a:r>
            <a:r>
              <a:rPr lang="en-US" altLang="zh-CN" sz="1200" b="0" i="0" kern="1200" dirty="0">
                <a:solidFill>
                  <a:schemeClr val="tx1"/>
                </a:solidFill>
                <a:effectLst/>
                <a:latin typeface="+mn-lt"/>
                <a:ea typeface="+mn-ea"/>
                <a:cs typeface="+mn-cs"/>
              </a:rPr>
              <a:t>implementing</a:t>
            </a:r>
            <a:r>
              <a:rPr lang="en-GB" altLang="zh-CN" sz="1200" b="0" i="0" kern="1200" dirty="0">
                <a:solidFill>
                  <a:schemeClr val="tx1"/>
                </a:solidFill>
                <a:effectLst/>
                <a:latin typeface="+mn-lt"/>
                <a:ea typeface="+mn-ea"/>
                <a:cs typeface="+mn-cs"/>
              </a:rPr>
              <a:t> </a:t>
            </a:r>
            <a:r>
              <a:rPr lang="en-GB" altLang="zh-CN" sz="1200" b="0" i="0" kern="1200" dirty="0" err="1">
                <a:solidFill>
                  <a:schemeClr val="tx1"/>
                </a:solidFill>
                <a:effectLst/>
                <a:latin typeface="+mn-lt"/>
                <a:ea typeface="+mn-ea"/>
                <a:cs typeface="+mn-cs"/>
              </a:rPr>
              <a:t>Sensorfusion</a:t>
            </a:r>
            <a:r>
              <a:rPr lang="en-GB" altLang="zh-CN" sz="1200" b="0" i="0" kern="1200" dirty="0">
                <a:solidFill>
                  <a:schemeClr val="tx1"/>
                </a:solidFill>
                <a:effectLst/>
                <a:latin typeface="+mn-lt"/>
                <a:ea typeface="+mn-ea"/>
                <a:cs typeface="+mn-cs"/>
              </a:rPr>
              <a:t> algorithm in UAV UAV means unmanned aerial vehicle, </a:t>
            </a:r>
            <a:r>
              <a:rPr lang="en-US" altLang="zh-CN" sz="1200" b="0" i="0" kern="1200" dirty="0">
                <a:solidFill>
                  <a:schemeClr val="tx1"/>
                </a:solidFill>
                <a:effectLst/>
                <a:latin typeface="+mn-lt"/>
                <a:ea typeface="+mn-ea"/>
                <a:cs typeface="+mn-cs"/>
              </a:rPr>
              <a:t>commonly known as a drone.</a:t>
            </a:r>
          </a:p>
          <a:p>
            <a:r>
              <a:rPr lang="en-US" altLang="zh-CN" sz="1200" b="0" i="0" kern="1200" dirty="0">
                <a:solidFill>
                  <a:schemeClr val="tx1"/>
                </a:solidFill>
                <a:effectLst/>
                <a:latin typeface="+mn-lt"/>
                <a:ea typeface="+mn-ea"/>
                <a:cs typeface="+mn-cs"/>
              </a:rPr>
              <a:t>Theoretically</a:t>
            </a:r>
            <a:r>
              <a:rPr lang="en-US" altLang="zh-CN" sz="1200" b="0" i="0" kern="1200" baseline="0" dirty="0">
                <a:solidFill>
                  <a:schemeClr val="tx1"/>
                </a:solidFill>
                <a:effectLst/>
                <a:latin typeface="+mn-lt"/>
                <a:ea typeface="+mn-ea"/>
                <a:cs typeface="+mn-cs"/>
              </a:rPr>
              <a:t> there two approaches to implement the algorithm. One is , another is .</a:t>
            </a:r>
          </a:p>
          <a:p>
            <a:r>
              <a:rPr lang="en-US" altLang="zh-CN" sz="1200" b="0" i="0" kern="1200" baseline="0" dirty="0">
                <a:solidFill>
                  <a:schemeClr val="tx1"/>
                </a:solidFill>
                <a:effectLst/>
                <a:latin typeface="+mn-lt"/>
                <a:ea typeface="+mn-ea"/>
                <a:cs typeface="+mn-cs"/>
              </a:rPr>
              <a:t>But actually we the Processor </a:t>
            </a:r>
            <a:r>
              <a:rPr lang="en-GB" altLang="zh-CN" sz="1200" kern="1200" baseline="0" dirty="0">
                <a:solidFill>
                  <a:schemeClr val="tx1"/>
                </a:solidFill>
                <a:effectLst/>
                <a:latin typeface="+mn-lt"/>
                <a:ea typeface="+mn-ea"/>
                <a:cs typeface="+mn-cs"/>
              </a:rPr>
              <a:t>can not afford calculation requirement.</a:t>
            </a:r>
          </a:p>
          <a:p>
            <a:r>
              <a:rPr lang="en-GB" altLang="zh-CN" sz="1200" kern="1200" baseline="0" dirty="0">
                <a:solidFill>
                  <a:schemeClr val="tx1"/>
                </a:solidFill>
                <a:effectLst/>
                <a:latin typeface="+mn-lt"/>
                <a:ea typeface="+mn-ea"/>
                <a:cs typeface="+mn-cs"/>
              </a:rPr>
              <a:t>The Processor in UAV, the architecture of processor. The calculation speed, the clock </a:t>
            </a:r>
            <a:r>
              <a:rPr lang="en-GB" altLang="zh-CN" sz="1200" kern="1200" baseline="0" dirty="0" err="1">
                <a:solidFill>
                  <a:schemeClr val="tx1"/>
                </a:solidFill>
                <a:effectLst/>
                <a:latin typeface="+mn-lt"/>
                <a:ea typeface="+mn-ea"/>
                <a:cs typeface="+mn-cs"/>
              </a:rPr>
              <a:t>frequcy</a:t>
            </a:r>
            <a:r>
              <a:rPr lang="en-GB" altLang="zh-CN" sz="1200" kern="1200" baseline="0" dirty="0">
                <a:solidFill>
                  <a:schemeClr val="tx1"/>
                </a:solidFill>
                <a:effectLst/>
                <a:latin typeface="+mn-lt"/>
                <a:ea typeface="+mn-ea"/>
                <a:cs typeface="+mn-cs"/>
              </a:rPr>
              <a:t>.</a:t>
            </a: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will do many control task. It demands precise real-time response and also demands calculation sources.</a:t>
            </a:r>
          </a:p>
          <a:p>
            <a:r>
              <a:rPr lang="en-US" altLang="zh-CN" sz="1200" kern="1200" baseline="0" dirty="0">
                <a:solidFill>
                  <a:schemeClr val="tx1"/>
                </a:solidFill>
                <a:effectLst/>
                <a:latin typeface="+mn-lt"/>
                <a:ea typeface="+mn-ea"/>
                <a:cs typeface="+mn-cs"/>
              </a:rPr>
              <a:t>Also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have very big probability to conflict the original control logic, because the calculation takes time and frequently.</a:t>
            </a:r>
            <a:endParaRPr lang="en-GB"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baseline="0" dirty="0">
                <a:solidFill>
                  <a:schemeClr val="tx1"/>
                </a:solidFill>
                <a:effectLst/>
                <a:latin typeface="+mn-lt"/>
                <a:ea typeface="+mn-ea"/>
                <a:cs typeface="+mn-cs"/>
              </a:rPr>
              <a:t>So sensor fusion task need an additional new powerful specific processor to do so.</a:t>
            </a:r>
          </a:p>
          <a:p>
            <a:endParaRPr lang="en-GB" altLang="zh-CN" sz="1200" kern="1200" baseline="0" dirty="0">
              <a:solidFill>
                <a:schemeClr val="tx1"/>
              </a:solidFill>
              <a:effectLst/>
              <a:latin typeface="+mn-lt"/>
              <a:ea typeface="+mn-ea"/>
              <a:cs typeface="+mn-cs"/>
            </a:endParaRPr>
          </a:p>
          <a:p>
            <a:r>
              <a:rPr lang="en-GB" altLang="zh-CN" sz="1200" kern="1200" baseline="0" dirty="0">
                <a:solidFill>
                  <a:schemeClr val="tx1"/>
                </a:solidFill>
                <a:effectLst/>
                <a:latin typeface="+mn-lt"/>
                <a:ea typeface="+mn-ea"/>
                <a:cs typeface="+mn-cs"/>
              </a:rPr>
              <a:t>But firstly, we must ensure the reliable and high speed communication between our specific processer and the HLP, and only then we can make </a:t>
            </a:r>
            <a:r>
              <a:rPr lang="en-GB" altLang="zh-CN" sz="1200" kern="1200" baseline="0" dirty="0" err="1">
                <a:solidFill>
                  <a:schemeClr val="tx1"/>
                </a:solidFill>
                <a:effectLst/>
                <a:latin typeface="+mn-lt"/>
                <a:ea typeface="+mn-ea"/>
                <a:cs typeface="+mn-cs"/>
              </a:rPr>
              <a:t>sensorfusion</a:t>
            </a:r>
            <a:r>
              <a:rPr lang="en-GB" altLang="zh-CN" sz="1200" kern="1200" baseline="0" dirty="0">
                <a:solidFill>
                  <a:schemeClr val="tx1"/>
                </a:solidFill>
                <a:effectLst/>
                <a:latin typeface="+mn-lt"/>
                <a:ea typeface="+mn-ea"/>
                <a:cs typeface="+mn-cs"/>
              </a:rPr>
              <a:t> task. Pure processor is easy but…..</a:t>
            </a:r>
          </a:p>
          <a:p>
            <a:endParaRPr lang="en-GB" altLang="zh-CN" sz="1200" kern="1200" dirty="0">
              <a:solidFill>
                <a:schemeClr val="tx1"/>
              </a:solidFill>
              <a:effectLst/>
              <a:latin typeface="+mn-lt"/>
              <a:ea typeface="+mn-ea"/>
              <a:cs typeface="+mn-cs"/>
            </a:endParaRPr>
          </a:p>
          <a:p>
            <a:r>
              <a:rPr lang="en-US" altLang="zh-CN" dirty="0"/>
              <a:t>This method intends a requirement analysis as the first step. </a:t>
            </a:r>
          </a:p>
          <a:p>
            <a:r>
              <a:rPr lang="en-US" altLang="zh-CN" dirty="0"/>
              <a:t>Here different requirements were set, like the protocol needs to be robust.</a:t>
            </a:r>
          </a:p>
          <a:p>
            <a:endParaRPr lang="en-US" altLang="zh-CN" dirty="0"/>
          </a:p>
          <a:p>
            <a:r>
              <a:rPr lang="en-US" altLang="zh-CN" dirty="0"/>
              <a:t>The transfer needs to be fast of course, to reach a high data </a:t>
            </a:r>
            <a:r>
              <a:rPr lang="en-US" altLang="zh-CN" dirty="0" err="1"/>
              <a:t>throuput</a:t>
            </a:r>
            <a:r>
              <a:rPr lang="en-US" altLang="zh-CN" dirty="0"/>
              <a:t> (so the </a:t>
            </a:r>
            <a:r>
              <a:rPr lang="en-US" altLang="zh-CN" dirty="0" err="1"/>
              <a:t>hexacopter</a:t>
            </a:r>
            <a:r>
              <a:rPr lang="en-US" altLang="zh-CN" dirty="0"/>
              <a:t> can be </a:t>
            </a:r>
            <a:r>
              <a:rPr lang="de-DE" altLang="zh-CN" dirty="0" err="1"/>
              <a:t>stably</a:t>
            </a:r>
            <a:r>
              <a:rPr lang="de-DE" altLang="zh-CN" dirty="0"/>
              <a:t> </a:t>
            </a:r>
            <a:r>
              <a:rPr lang="de-DE" altLang="zh-CN" dirty="0" err="1"/>
              <a:t>controlled</a:t>
            </a:r>
            <a:r>
              <a:rPr lang="en-US" altLang="zh-CN" dirty="0"/>
              <a:t>).</a:t>
            </a:r>
          </a:p>
          <a:p>
            <a:r>
              <a:rPr lang="de-DE" altLang="zh-CN" dirty="0" err="1"/>
              <a:t>For</a:t>
            </a:r>
            <a:r>
              <a:rPr lang="de-DE" altLang="zh-CN" dirty="0"/>
              <a:t> </a:t>
            </a:r>
            <a:r>
              <a:rPr lang="de-DE" altLang="zh-CN" dirty="0" err="1"/>
              <a:t>the</a:t>
            </a:r>
            <a:r>
              <a:rPr lang="de-DE" altLang="zh-CN" dirty="0"/>
              <a:t> same </a:t>
            </a:r>
            <a:r>
              <a:rPr lang="de-DE" altLang="zh-CN" dirty="0" err="1"/>
              <a:t>reason</a:t>
            </a:r>
            <a:r>
              <a:rPr lang="de-DE" altLang="zh-CN" dirty="0"/>
              <a:t> </a:t>
            </a:r>
            <a:r>
              <a:rPr lang="de-DE" altLang="zh-CN" dirty="0" err="1"/>
              <a:t>the</a:t>
            </a:r>
            <a:r>
              <a:rPr lang="de-DE" altLang="zh-CN" dirty="0"/>
              <a:t> hole </a:t>
            </a:r>
            <a:r>
              <a:rPr lang="de-DE" altLang="zh-CN" dirty="0" err="1"/>
              <a:t>implementation</a:t>
            </a:r>
            <a:r>
              <a:rPr lang="de-DE" altLang="zh-CN" dirty="0"/>
              <a:t> </a:t>
            </a:r>
            <a:r>
              <a:rPr lang="de-DE" altLang="zh-CN" dirty="0" err="1"/>
              <a:t>needs</a:t>
            </a:r>
            <a:r>
              <a:rPr lang="de-DE" altLang="zh-CN" dirty="0"/>
              <a:t> </a:t>
            </a:r>
            <a:r>
              <a:rPr lang="de-DE" altLang="zh-CN" dirty="0" err="1"/>
              <a:t>to</a:t>
            </a:r>
            <a:r>
              <a:rPr lang="de-DE" altLang="zh-CN" dirty="0"/>
              <a:t> </a:t>
            </a:r>
            <a:r>
              <a:rPr lang="de-DE" altLang="zh-CN" dirty="0" err="1"/>
              <a:t>be</a:t>
            </a:r>
            <a:r>
              <a:rPr lang="de-DE" altLang="zh-CN" dirty="0"/>
              <a:t> </a:t>
            </a:r>
            <a:r>
              <a:rPr lang="de-DE" altLang="zh-CN" dirty="0" err="1"/>
              <a:t>realtime</a:t>
            </a:r>
            <a:r>
              <a:rPr lang="de-DE" altLang="zh-CN" dirty="0"/>
              <a:t> – </a:t>
            </a:r>
            <a:r>
              <a:rPr lang="de-DE" altLang="zh-CN" dirty="0" err="1"/>
              <a:t>capable</a:t>
            </a:r>
            <a:r>
              <a:rPr lang="de-DE" altLang="zh-CN" dirty="0"/>
              <a:t>.</a:t>
            </a:r>
          </a:p>
          <a:p>
            <a:endParaRPr lang="de-DE" altLang="zh-CN" dirty="0"/>
          </a:p>
          <a:p>
            <a:r>
              <a:rPr lang="de-DE" altLang="zh-CN" dirty="0"/>
              <a:t>Last but not least, </a:t>
            </a:r>
            <a:r>
              <a:rPr lang="de-DE" altLang="zh-CN" dirty="0" err="1"/>
              <a:t>the</a:t>
            </a:r>
            <a:r>
              <a:rPr lang="de-DE" altLang="zh-CN" dirty="0"/>
              <a:t> </a:t>
            </a:r>
            <a:r>
              <a:rPr lang="de-DE" altLang="zh-CN" dirty="0" err="1"/>
              <a:t>protocol</a:t>
            </a:r>
            <a:r>
              <a:rPr lang="de-DE" altLang="zh-CN" dirty="0"/>
              <a:t> </a:t>
            </a:r>
            <a:r>
              <a:rPr lang="de-DE" altLang="zh-CN" dirty="0" err="1"/>
              <a:t>should</a:t>
            </a:r>
            <a:r>
              <a:rPr lang="de-DE" altLang="zh-CN" dirty="0"/>
              <a:t> </a:t>
            </a:r>
            <a:r>
              <a:rPr lang="de-DE" altLang="zh-CN" dirty="0" err="1"/>
              <a:t>be</a:t>
            </a:r>
            <a:r>
              <a:rPr lang="de-DE" altLang="zh-CN" dirty="0"/>
              <a:t> </a:t>
            </a:r>
            <a:r>
              <a:rPr lang="de-DE" altLang="zh-CN" dirty="0" err="1"/>
              <a:t>easily</a:t>
            </a:r>
            <a:r>
              <a:rPr lang="de-DE" altLang="zh-CN" dirty="0"/>
              <a:t> </a:t>
            </a:r>
            <a:r>
              <a:rPr lang="de-DE" altLang="zh-CN" dirty="0" err="1"/>
              <a:t>expandable</a:t>
            </a:r>
            <a:r>
              <a:rPr lang="de-DE" altLang="zh-CN" dirty="0"/>
              <a:t>, so </a:t>
            </a:r>
            <a:r>
              <a:rPr lang="de-DE" altLang="zh-CN" dirty="0" err="1"/>
              <a:t>it</a:t>
            </a:r>
            <a:r>
              <a:rPr lang="de-DE" altLang="zh-CN" dirty="0"/>
              <a:t> </a:t>
            </a:r>
            <a:r>
              <a:rPr lang="de-DE" altLang="zh-CN" dirty="0" err="1"/>
              <a:t>should</a:t>
            </a:r>
            <a:r>
              <a:rPr lang="de-DE" altLang="zh-CN" dirty="0"/>
              <a:t> </a:t>
            </a:r>
            <a:r>
              <a:rPr lang="de-DE" altLang="zh-CN" dirty="0" err="1"/>
              <a:t>be</a:t>
            </a:r>
            <a:r>
              <a:rPr lang="de-DE" altLang="zh-CN" dirty="0"/>
              <a:t> </a:t>
            </a:r>
            <a:r>
              <a:rPr lang="de-DE" altLang="zh-CN" dirty="0" err="1"/>
              <a:t>possible</a:t>
            </a:r>
            <a:r>
              <a:rPr lang="de-DE" altLang="zh-CN" dirty="0"/>
              <a:t> </a:t>
            </a:r>
            <a:r>
              <a:rPr lang="de-DE" altLang="zh-CN" dirty="0" err="1"/>
              <a:t>to</a:t>
            </a:r>
            <a:r>
              <a:rPr lang="de-DE" altLang="zh-CN" dirty="0"/>
              <a:t> </a:t>
            </a:r>
            <a:r>
              <a:rPr lang="de-DE" altLang="zh-CN" dirty="0" err="1"/>
              <a:t>add</a:t>
            </a:r>
            <a:r>
              <a:rPr lang="de-DE" altLang="zh-CN" dirty="0"/>
              <a:t> </a:t>
            </a:r>
            <a:r>
              <a:rPr lang="de-DE" altLang="zh-CN" dirty="0" err="1"/>
              <a:t>and</a:t>
            </a:r>
            <a:r>
              <a:rPr lang="de-DE" altLang="zh-CN" dirty="0"/>
              <a:t> </a:t>
            </a:r>
            <a:r>
              <a:rPr lang="de-DE" altLang="zh-CN" dirty="0" err="1"/>
              <a:t>remove</a:t>
            </a:r>
            <a:r>
              <a:rPr lang="de-DE" altLang="zh-CN" dirty="0"/>
              <a:t> </a:t>
            </a:r>
            <a:r>
              <a:rPr lang="de-DE" altLang="zh-CN" dirty="0" err="1"/>
              <a:t>new</a:t>
            </a:r>
            <a:r>
              <a:rPr lang="de-DE" altLang="zh-CN" dirty="0"/>
              <a:t> </a:t>
            </a:r>
            <a:r>
              <a:rPr lang="de-DE" altLang="zh-CN" dirty="0" err="1"/>
              <a:t>sensory</a:t>
            </a:r>
            <a:r>
              <a:rPr lang="de-DE" altLang="zh-CN" dirty="0"/>
              <a:t> </a:t>
            </a:r>
            <a:r>
              <a:rPr lang="de-DE" altLang="zh-CN" dirty="0" err="1"/>
              <a:t>by</a:t>
            </a:r>
            <a:r>
              <a:rPr lang="de-DE" altLang="zh-CN" dirty="0"/>
              <a:t> </a:t>
            </a:r>
            <a:r>
              <a:rPr lang="de-DE" altLang="zh-CN" dirty="0" err="1"/>
              <a:t>small</a:t>
            </a:r>
            <a:r>
              <a:rPr lang="de-DE" altLang="zh-CN" dirty="0"/>
              <a:t> </a:t>
            </a:r>
            <a:r>
              <a:rPr lang="de-DE" altLang="zh-CN" dirty="0" err="1"/>
              <a:t>effort</a:t>
            </a:r>
            <a:r>
              <a:rPr lang="de-DE" altLang="zh-CN" dirty="0"/>
              <a:t>. </a:t>
            </a:r>
            <a:endParaRPr lang="en-GB" altLang="zh-CN" sz="1200" kern="1200" dirty="0">
              <a:solidFill>
                <a:schemeClr val="tx1"/>
              </a:solidFill>
              <a:effectLst/>
              <a:latin typeface="+mn-lt"/>
              <a:ea typeface="+mn-ea"/>
              <a:cs typeface="+mn-cs"/>
            </a:endParaRPr>
          </a:p>
          <a:p>
            <a:endParaRPr lang="en-GB" altLang="zh-CN" dirty="0">
              <a:effectLst/>
            </a:endParaRPr>
          </a:p>
          <a:p>
            <a:br>
              <a:rPr lang="en-GB" altLang="zh-CN" dirty="0"/>
            </a:b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endParaRPr lang="en-US" altLang="zh-CN" dirty="0"/>
          </a:p>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LL closed, HL have SDK, we can write the control command here. </a:t>
            </a:r>
            <a:endParaRPr lang="en-US" baseline="0" dirty="0"/>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a:t>
            </a:r>
          </a:p>
          <a:p>
            <a:r>
              <a:rPr lang="en-US" baseline="0" dirty="0"/>
              <a:t>Library functions, code generating tools, </a:t>
            </a:r>
            <a:r>
              <a:rPr lang="en-US" baseline="0" dirty="0" err="1"/>
              <a:t>c</a:t>
            </a:r>
            <a:r>
              <a:rPr lang="en-US" altLang="zh-CN" baseline="0" dirty="0" err="1"/>
              <a:t>onvienient</a:t>
            </a:r>
            <a:r>
              <a:rPr lang="en-US" altLang="zh-CN" baseline="0" dirty="0"/>
              <a:t> and fast to make prototyping. </a:t>
            </a:r>
          </a:p>
          <a:p>
            <a:r>
              <a:rPr lang="en-US" altLang="zh-CN" baseline="0" dirty="0"/>
              <a:t>The calculation efficiency is very good.</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communication between </a:t>
            </a:r>
            <a:r>
              <a:rPr lang="en-US" altLang="zh-CN" baseline="0" dirty="0" err="1"/>
              <a:t>Nucleo</a:t>
            </a:r>
            <a:r>
              <a:rPr lang="en-US" altLang="zh-CN" baseline="0" dirty="0"/>
              <a:t> and UAV is based on SPI bus.  Also our protocol is based on this bus. The HL will send big package 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Pure Communication is easy between empty </a:t>
            </a:r>
            <a:r>
              <a:rPr lang="en-US" altLang="zh-CN" baseline="0" dirty="0" err="1"/>
              <a:t>Nucleo</a:t>
            </a:r>
            <a:r>
              <a:rPr lang="en-US" altLang="zh-CN" baseline="0" dirty="0"/>
              <a:t>. But now the logic in both sides is very complicated, the design of protocol must concern those parts. To avoid interference of program running we use interrupted based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more details,…</a:t>
            </a: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a:t>
            </a:r>
            <a:r>
              <a:rPr lang="en-US" b="1" dirty="0"/>
              <a:t>communication protocol </a:t>
            </a:r>
            <a:r>
              <a:rPr lang="en-US" dirty="0"/>
              <a:t>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defined what the first byte of each packet means and the second and so on… </a:t>
            </a:r>
            <a:r>
              <a:rPr lang="en-GB"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several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on the used Fletchers Checksum for error detection, which is a </a:t>
            </a:r>
            <a:r>
              <a:rPr lang="en-US" dirty="0"/>
              <a:t>good compromise between error detection rate and computational requirements [CLICK]</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many other communications are already running there, to which we had to adapt our protocol. [CLICK]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incoming an outgoing packets, an easy expandable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here it’s possible to fill a new packet for example with the latest speed reading for the next packet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packet is ready to </a:t>
            </a:r>
            <a:r>
              <a:rPr lang="en-GB"/>
              <a:t>get sent </a:t>
            </a:r>
            <a:r>
              <a:rPr lang="en-GB" dirty="0"/>
              <a:t>(so basically all data is updated, happening in 500Hz), the next layer comes 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the COBS algorithm is used to de and encode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PDU is of course just a small example for demonstration, I reality the PDU sent to the </a:t>
            </a:r>
            <a:r>
              <a:rPr lang="en-GB" dirty="0" err="1"/>
              <a:t>Nucleo</a:t>
            </a:r>
            <a:r>
              <a:rPr lang="en-GB" dirty="0"/>
              <a:t> looks like the following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smtClean="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dirty="0"/>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rPr dirty="0"/>
              <a:t>In our project are </a:t>
            </a:r>
            <a:r>
              <a:rPr dirty="0" err="1"/>
              <a:t>focoused</a:t>
            </a:r>
            <a:r>
              <a:rPr dirty="0"/>
              <a:t> on the existing HLP and </a:t>
            </a:r>
            <a:r>
              <a:rPr dirty="0" err="1"/>
              <a:t>Nucleo</a:t>
            </a:r>
            <a:r>
              <a:rPr dirty="0"/>
              <a:t>, so the </a:t>
            </a:r>
            <a:r>
              <a:rPr dirty="0" err="1"/>
              <a:t>follwing</a:t>
            </a:r>
            <a:r>
              <a:rPr dirty="0"/>
              <a:t> last two criterion: Performance and robust of the protocol are more important and will be tested. The Performance will show how fast using this protocol </a:t>
            </a:r>
            <a:r>
              <a:rPr lang="en-US" altLang="en-US" dirty="0"/>
              <a:t>transmission </a:t>
            </a:r>
            <a:r>
              <a:rPr dirty="0"/>
              <a:t>information. and for Robust means under some influence factors, to what extend will the performance be affected. </a:t>
            </a:r>
          </a:p>
          <a:p>
            <a:pPr marL="285750" indent="-285750">
              <a:buFont typeface="Arial" panose="020B0604020202020204" pitchFamily="34" charset="0"/>
              <a:buChar char="•"/>
            </a:pPr>
            <a:r>
              <a:rPr dirty="0"/>
              <a:t>In our </a:t>
            </a:r>
            <a:r>
              <a:rPr dirty="0" err="1"/>
              <a:t>caces</a:t>
            </a:r>
            <a:r>
              <a:rPr dirty="0"/>
              <a:t> there are mainly </a:t>
            </a:r>
            <a:r>
              <a:rPr lang="en-US" altLang="en-US" dirty="0"/>
              <a:t>4</a:t>
            </a:r>
            <a:r>
              <a:rPr dirty="0"/>
              <a:t> factors could affect protocol's performance.</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For testing </a:t>
            </a:r>
            <a:r>
              <a:rPr lang="en-US" altLang="en-US"/>
              <a:t>reasons </a:t>
            </a:r>
            <a:r>
              <a:t>there are </a:t>
            </a:r>
            <a:r>
              <a:rPr lang="en-US" altLang="en-US"/>
              <a:t>several</a:t>
            </a:r>
            <a:r>
              <a:t> </a:t>
            </a:r>
            <a:r>
              <a:rPr lang="en-US" altLang="en-US"/>
              <a:t>s</a:t>
            </a:r>
            <a:r>
              <a:t>ituation need to </a:t>
            </a:r>
            <a:r>
              <a:rPr lang="en-US" altLang="en-US"/>
              <a:t>be </a:t>
            </a:r>
            <a:r>
              <a:t>considered</a:t>
            </a:r>
            <a:r>
              <a:rPr lang="en-US" altLang="en-US"/>
              <a:t>. Onec one side receive a packet, it will be unpack it and compare the checksum, with the compare result the protocol can accept or reject this message. During our test, we send a fixed message, so that we can see if the accepted packet are truely correct or not.</a:t>
            </a:r>
          </a:p>
          <a:p>
            <a:pPr marL="285750" indent="-285750">
              <a:buFont typeface="Arial" panose="020B0604020202020204" pitchFamily="34" charset="0"/>
              <a:buChar char="•"/>
            </a:pPr>
            <a:r>
              <a:rPr lang="en-US" altLang="en-US"/>
              <a:t>For the best situation, is that </a:t>
            </a:r>
            <a:r>
              <a:rPr lang="en-US" altLang="zh-CN">
                <a:solidFill>
                  <a:srgbClr val="D0D8E8"/>
                </a:solidFill>
                <a:sym typeface="+mn-ea"/>
              </a:rPr>
              <a:t>protocol accepts the packet and in fact the packet is also ture.</a:t>
            </a:r>
            <a:r>
              <a:rPr lang="en-US" altLang="en-US"/>
              <a:t>In this case we can say the protocol works correctly and consider it as a success transmisson.</a:t>
            </a:r>
          </a:p>
          <a:p>
            <a:pPr marL="285750" indent="-285750">
              <a:buFont typeface="Arial" panose="020B0604020202020204" pitchFamily="34" charset="0"/>
              <a:buChar char="•"/>
            </a:pPr>
            <a:r>
              <a:rPr lang="en-US" altLang="en-US"/>
              <a:t>And the worst situation is... because the accepted packet will be further processed, and if a wrong control command is sended to the UAV, it could lead to maybe an accident.</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‹Nr.›</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sym typeface="+mn-ea"/>
              </a:rPr>
              <a:t>Analyzing </a:t>
            </a:r>
            <a:r>
              <a:rPr lang="en-US" altLang="de-DE" sz="2400" b="1" dirty="0">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correct.</a:t>
            </a:r>
          </a:p>
          <a:p>
            <a:pPr marL="285750" indent="-285750">
              <a:buFont typeface="Arial" panose="020B0604020202020204" pitchFamily="34" charset="0"/>
              <a:buChar char="•"/>
            </a:pPr>
            <a:r>
              <a:rPr lang="en-US" altLang="zh-CN" sz="2000" dirty="0">
                <a:solidFill>
                  <a:schemeClr val="tx1"/>
                </a:solidFill>
              </a:rPr>
              <a:t>Worst situation C: </a:t>
            </a:r>
            <a:r>
              <a:rPr lang="en-US" altLang="zh-CN" sz="2000" dirty="0"/>
              <a:t>Protocol accepts the packet </a:t>
            </a:r>
            <a:r>
              <a:rPr lang="en-US" altLang="zh-CN" sz="2000" dirty="0">
                <a:solidFill>
                  <a:schemeClr val="tx1"/>
                </a:solidFill>
              </a:rPr>
              <a:t>but the packet is incorrect.</a:t>
            </a:r>
          </a:p>
        </p:txBody>
      </p:sp>
      <p:pic>
        <p:nvPicPr>
          <p:cNvPr id="10" name="图片 9"/>
          <p:cNvPicPr>
            <a:picLocks noChangeAspect="1"/>
          </p:cNvPicPr>
          <p:nvPr/>
        </p:nvPicPr>
        <p:blipFill>
          <a:blip r:embed="rId3"/>
          <a:stretch>
            <a:fillRect/>
          </a:stretch>
        </p:blipFill>
        <p:spPr>
          <a:xfrm>
            <a:off x="589280" y="1839595"/>
            <a:ext cx="4008755" cy="2374900"/>
          </a:xfrm>
          <a:prstGeom prst="rect">
            <a:avLst/>
          </a:prstGeom>
        </p:spPr>
      </p:pic>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Benchmark Results</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Successrate</a:t>
            </a:r>
            <a:r>
              <a:rPr lang="en-US" altLang="zh-CN" dirty="0">
                <a:solidFill>
                  <a:schemeClr val="tx1"/>
                </a:solidFill>
              </a:rPr>
              <a:t>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5" name="Textplatzhalter 2">
            <a:extLst>
              <a:ext uri="{FF2B5EF4-FFF2-40B4-BE49-F238E27FC236}">
                <a16:creationId xmlns:a16="http://schemas.microsoft.com/office/drawing/2014/main" id="{89DCDE72-36AA-4E81-91AA-B12F183868B5}"/>
              </a:ext>
            </a:extLst>
          </p:cNvPr>
          <p:cNvSpPr txBox="1">
            <a:spLocks/>
          </p:cNvSpPr>
          <p:nvPr/>
        </p:nvSpPr>
        <p:spPr>
          <a:xfrm>
            <a:off x="457200" y="3598184"/>
            <a:ext cx="8229240" cy="198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protocol has been developed that meets most expectations</a:t>
            </a:r>
          </a:p>
          <a:p>
            <a:pPr lvl="1"/>
            <a:r>
              <a:rPr lang="en-GB" sz="1600" dirty="0"/>
              <a:t>500Hz Packet rate</a:t>
            </a:r>
          </a:p>
          <a:p>
            <a:pPr lvl="1"/>
            <a:r>
              <a:rPr lang="en-GB" sz="1600" dirty="0"/>
              <a:t>Reliable error detection</a:t>
            </a:r>
          </a:p>
          <a:p>
            <a:pPr lvl="1"/>
            <a:r>
              <a:rPr lang="en-GB" sz="1600" dirty="0"/>
              <a:t>Expandable by small effort</a:t>
            </a:r>
          </a:p>
          <a:p>
            <a:pPr lvl="1"/>
            <a:r>
              <a:rPr lang="en-US" altLang="zh-CN" sz="1600" dirty="0"/>
              <a:t>Success rate is still improvable</a:t>
            </a:r>
          </a:p>
          <a:p>
            <a:pPr marL="285750" indent="-285750">
              <a:lnSpc>
                <a:spcPct val="150000"/>
              </a:lnSpc>
            </a:pPr>
            <a:r>
              <a:rPr lang="en-US" altLang="zh-CN" sz="2000" dirty="0"/>
              <a:t>Real control performance not tested (future work)</a:t>
            </a:r>
          </a:p>
          <a:p>
            <a:endParaRPr lang="en-GB" sz="2000" dirty="0"/>
          </a:p>
          <a:p>
            <a:endParaRPr lang="en-GB" sz="2000" dirty="0"/>
          </a:p>
        </p:txBody>
      </p:sp>
      <p:pic>
        <p:nvPicPr>
          <p:cNvPr id="6" name="Grafik 5">
            <a:extLst>
              <a:ext uri="{FF2B5EF4-FFF2-40B4-BE49-F238E27FC236}">
                <a16:creationId xmlns:a16="http://schemas.microsoft.com/office/drawing/2014/main" id="{436528BE-B930-43B3-89EC-6ED60B0DE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5425"/>
            <a:ext cx="3429000" cy="1933575"/>
          </a:xfrm>
          <a:prstGeom prst="rect">
            <a:avLst/>
          </a:prstGeom>
        </p:spPr>
      </p:pic>
      <p:pic>
        <p:nvPicPr>
          <p:cNvPr id="7" name="Grafik 6">
            <a:extLst>
              <a:ext uri="{FF2B5EF4-FFF2-40B4-BE49-F238E27FC236}">
                <a16:creationId xmlns:a16="http://schemas.microsoft.com/office/drawing/2014/main" id="{766180EF-ECA1-406D-AAB1-F0DE20A9F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0" y="1503362"/>
            <a:ext cx="1917700" cy="1917700"/>
          </a:xfrm>
          <a:prstGeom prst="rect">
            <a:avLst/>
          </a:prstGeom>
        </p:spPr>
      </p:pic>
      <p:cxnSp>
        <p:nvCxnSpPr>
          <p:cNvPr id="8" name="Gerade Verbindung mit Pfeil 7">
            <a:extLst>
              <a:ext uri="{FF2B5EF4-FFF2-40B4-BE49-F238E27FC236}">
                <a16:creationId xmlns:a16="http://schemas.microsoft.com/office/drawing/2014/main" id="{2C38F474-5292-4793-B5CA-BA71C535F7E0}"/>
              </a:ext>
            </a:extLst>
          </p:cNvPr>
          <p:cNvCxnSpPr/>
          <p:nvPr/>
        </p:nvCxnSpPr>
        <p:spPr>
          <a:xfrm flipH="1">
            <a:off x="4603750" y="2365375"/>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55853D3-9A3C-4DE5-8EEE-9ABFD413695B}"/>
              </a:ext>
            </a:extLst>
          </p:cNvPr>
          <p:cNvCxnSpPr>
            <a:cxnSpLocks/>
          </p:cNvCxnSpPr>
          <p:nvPr/>
        </p:nvCxnSpPr>
        <p:spPr>
          <a:xfrm>
            <a:off x="4676775" y="2551112"/>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358920" y="2847"/>
            <a:ext cx="6822720" cy="4479120"/>
          </a:xfrm>
          <a:prstGeom prst="rect">
            <a:avLst/>
          </a:prstGeom>
          <a:noFill/>
          <a:ln>
            <a:noFill/>
          </a:ln>
        </p:spPr>
      </p:sp>
      <p:sp>
        <p:nvSpPr>
          <p:cNvPr id="2" name="下箭头 1"/>
          <p:cNvSpPr/>
          <p:nvPr/>
        </p:nvSpPr>
        <p:spPr>
          <a:xfrm>
            <a:off x="5645406" y="3326325"/>
            <a:ext cx="369735" cy="9888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98411" y="4708754"/>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grpSp>
        <p:nvGrpSpPr>
          <p:cNvPr id="19" name="组合 18">
            <a:extLst>
              <a:ext uri="{FF2B5EF4-FFF2-40B4-BE49-F238E27FC236}">
                <a16:creationId xmlns:a16="http://schemas.microsoft.com/office/drawing/2014/main" id="{F398A18F-C333-4F32-A4CA-6D7BDEC5DE47}"/>
              </a:ext>
            </a:extLst>
          </p:cNvPr>
          <p:cNvGrpSpPr/>
          <p:nvPr/>
        </p:nvGrpSpPr>
        <p:grpSpPr>
          <a:xfrm>
            <a:off x="363943" y="4472635"/>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363943" y="5148411"/>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US" altLang="zh-CN" sz="2000" dirty="0"/>
                <a:t>Reliable and high</a:t>
              </a:r>
              <a:r>
                <a:rPr lang="zh-CN" altLang="en-US" sz="2000" dirty="0"/>
                <a:t> </a:t>
              </a:r>
              <a:r>
                <a:rPr lang="en-US" altLang="zh-CN" sz="2000" dirty="0"/>
                <a:t>speed </a:t>
              </a:r>
              <a:br>
                <a:rPr lang="en-US" altLang="zh-CN" sz="2000" dirty="0"/>
              </a:br>
              <a:r>
                <a:rPr lang="en-US" altLang="zh-CN" sz="2000" dirty="0"/>
                <a:t>communication </a:t>
              </a:r>
              <a:r>
                <a:rPr lang="en-GB" altLang="zh-CN" sz="2000" dirty="0"/>
                <a:t>to</a:t>
              </a:r>
              <a:r>
                <a:rPr lang="de-DE" altLang="zh-CN" sz="2000" dirty="0"/>
                <a:t> </a:t>
              </a:r>
              <a:r>
                <a:rPr lang="en-GB" altLang="zh-CN" sz="2000" dirty="0"/>
                <a:t>the </a:t>
              </a:r>
              <a:br>
                <a:rPr lang="en-GB" altLang="zh-CN" sz="2000" dirty="0"/>
              </a:br>
              <a:r>
                <a:rPr lang="en-GB" altLang="zh-CN" sz="2000" dirty="0"/>
                <a:t>UAV is required</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Requirements for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sp>
        <p:nvSpPr>
          <p:cNvPr id="25" name="下箭头 24"/>
          <p:cNvSpPr/>
          <p:nvPr/>
        </p:nvSpPr>
        <p:spPr>
          <a:xfrm rot="15212754">
            <a:off x="4184130" y="1146492"/>
            <a:ext cx="336371" cy="16812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7100000">
            <a:off x="4167992" y="1876648"/>
            <a:ext cx="336371" cy="15949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F841A08-2BEC-48D8-B6E0-1BC79FCA6B50}"/>
              </a:ext>
            </a:extLst>
          </p:cNvPr>
          <p:cNvGrpSpPr/>
          <p:nvPr/>
        </p:nvGrpSpPr>
        <p:grpSpPr>
          <a:xfrm>
            <a:off x="5330739" y="1603779"/>
            <a:ext cx="3139826" cy="746182"/>
            <a:chOff x="3288" y="1945767"/>
            <a:chExt cx="1977147" cy="1641252"/>
          </a:xfrm>
        </p:grpSpPr>
        <p:sp>
          <p:nvSpPr>
            <p:cNvPr id="32" name="矩形 31">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3" name="文本框 32">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2000" dirty="0"/>
                <a:t>Processor provided by UAV</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35" name="组合 34">
            <a:extLst>
              <a:ext uri="{FF2B5EF4-FFF2-40B4-BE49-F238E27FC236}">
                <a16:creationId xmlns:a16="http://schemas.microsoft.com/office/drawing/2014/main" id="{DF841A08-2BEC-48D8-B6E0-1BC79FCA6B50}"/>
              </a:ext>
            </a:extLst>
          </p:cNvPr>
          <p:cNvGrpSpPr/>
          <p:nvPr/>
        </p:nvGrpSpPr>
        <p:grpSpPr>
          <a:xfrm>
            <a:off x="5330739" y="2708239"/>
            <a:ext cx="3255368" cy="440266"/>
            <a:chOff x="3288" y="1945767"/>
            <a:chExt cx="1977147" cy="1641252"/>
          </a:xfrm>
        </p:grpSpPr>
        <p:sp>
          <p:nvSpPr>
            <p:cNvPr id="36" name="矩形 35">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41" name="文本框 40">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sz="2000" dirty="0"/>
                <a:t>A new powerful processor</a:t>
              </a:r>
              <a:endParaRPr lang="en-GB" sz="2000" kern="1200" dirty="0"/>
            </a:p>
          </p:txBody>
        </p:sp>
      </p:grpSp>
      <p:sp>
        <p:nvSpPr>
          <p:cNvPr id="42" name="Freihandform: Form 2">
            <a:extLst>
              <a:ext uri="{FF2B5EF4-FFF2-40B4-BE49-F238E27FC236}">
                <a16:creationId xmlns:a16="http://schemas.microsoft.com/office/drawing/2014/main" id="{D0B23CD9-5234-4841-9579-ACFF2C7E72B0}"/>
              </a:ext>
            </a:extLst>
          </p:cNvPr>
          <p:cNvSpPr/>
          <p:nvPr/>
        </p:nvSpPr>
        <p:spPr>
          <a:xfrm>
            <a:off x="6900652" y="3501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2000" kern="1200" dirty="0"/>
              <a:t>Requirements</a:t>
            </a:r>
            <a:endParaRPr lang="en-GB" sz="1700" kern="1200" dirty="0"/>
          </a:p>
        </p:txBody>
      </p:sp>
      <p:sp>
        <p:nvSpPr>
          <p:cNvPr id="43" name="Freihandform: Form 3">
            <a:extLst>
              <a:ext uri="{FF2B5EF4-FFF2-40B4-BE49-F238E27FC236}">
                <a16:creationId xmlns:a16="http://schemas.microsoft.com/office/drawing/2014/main" id="{125B5C43-BB9D-4640-9E89-0BDC2F71919F}"/>
              </a:ext>
            </a:extLst>
          </p:cNvPr>
          <p:cNvSpPr/>
          <p:nvPr/>
        </p:nvSpPr>
        <p:spPr>
          <a:xfrm>
            <a:off x="6900652" y="4091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4" name="乘号 3"/>
          <p:cNvSpPr/>
          <p:nvPr/>
        </p:nvSpPr>
        <p:spPr>
          <a:xfrm>
            <a:off x="5414293" y="1151755"/>
            <a:ext cx="3171813" cy="1682432"/>
          </a:xfrm>
          <a:prstGeom prst="mathMultiply">
            <a:avLst>
              <a:gd name="adj1" fmla="val 685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
            <a:extLst>
              <a:ext uri="{FF2B5EF4-FFF2-40B4-BE49-F238E27FC236}">
                <a16:creationId xmlns:a16="http://schemas.microsoft.com/office/drawing/2014/main" id="{12FAF61E-5D79-40D1-831C-BE398FA76230}"/>
              </a:ext>
            </a:extLst>
          </p:cNvPr>
          <p:cNvSpPr/>
          <p:nvPr/>
        </p:nvSpPr>
        <p:spPr>
          <a:xfrm rot="16200000">
            <a:off x="5011982" y="4032251"/>
            <a:ext cx="549180" cy="32140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42" grpId="0" animBg="1"/>
      <p:bldP spid="43" grpId="0" animBg="1"/>
      <p:bldP spid="4"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9" y="1546910"/>
            <a:ext cx="2858984" cy="1612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55648" y="2208916"/>
            <a:ext cx="6053305" cy="4051413"/>
          </a:xfrm>
          <a:prstGeom prst="rect">
            <a:avLst/>
          </a:prstGeom>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5808028" y="2957479"/>
            <a:ext cx="1092644" cy="11463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924791"/>
            <a:ext cx="1"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985589" y="2720542"/>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40405" y="1924791"/>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924791"/>
            <a:ext cx="0"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3" name="组合 32">
            <a:extLst>
              <a:ext uri="{FF2B5EF4-FFF2-40B4-BE49-F238E27FC236}">
                <a16:creationId xmlns:a16="http://schemas.microsoft.com/office/drawing/2014/main" id="{BF985023-0BA6-4DB5-BAED-E4206B82F4D6}"/>
              </a:ext>
            </a:extLst>
          </p:cNvPr>
          <p:cNvGrpSpPr/>
          <p:nvPr/>
        </p:nvGrpSpPr>
        <p:grpSpPr>
          <a:xfrm>
            <a:off x="7000200" y="2076268"/>
            <a:ext cx="1450603" cy="447075"/>
            <a:chOff x="3288" y="1291966"/>
            <a:chExt cx="1977147" cy="653800"/>
          </a:xfrm>
        </p:grpSpPr>
        <p:sp>
          <p:nvSpPr>
            <p:cNvPr id="34" name="矩形 33">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文本框 34">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err="1"/>
                <a:t>Nucleo</a:t>
              </a:r>
              <a:endParaRPr lang="en-GB" sz="1900" kern="1200" dirty="0"/>
            </a:p>
          </p:txBody>
        </p:sp>
      </p:grp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6"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panose="020B0604020202020204"/>
              </a:rPr>
              <a:t>Evaluation Standards</a:t>
            </a:r>
            <a:endParaRPr lang="en-US" altLang="de-DE" sz="2400" b="1" dirty="0">
              <a:solidFill>
                <a:srgbClr val="000000"/>
              </a:solidFill>
              <a:latin typeface="Arial" panose="020B0604020202020204"/>
            </a:endParaRP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dirty="0"/>
              <a:t>Conformity</a:t>
            </a:r>
          </a:p>
          <a:p>
            <a:pPr marL="285750" indent="-285750" fontAlgn="auto">
              <a:lnSpc>
                <a:spcPts val="3680"/>
              </a:lnSpc>
              <a:buFont typeface="Arial" panose="020B0604020202020204" pitchFamily="34" charset="0"/>
              <a:buChar char="•"/>
            </a:pPr>
            <a:r>
              <a:rPr lang="en-US" altLang="zh-CN" sz="2000" dirty="0"/>
              <a:t>Interoperability</a:t>
            </a:r>
          </a:p>
          <a:p>
            <a:pPr marL="285750" indent="-285750" fontAlgn="auto">
              <a:lnSpc>
                <a:spcPts val="3680"/>
              </a:lnSpc>
              <a:buFont typeface="Arial" panose="020B0604020202020204" pitchFamily="34" charset="0"/>
              <a:buChar char="•"/>
            </a:pPr>
            <a:r>
              <a:rPr lang="en-US" altLang="zh-CN" sz="2000" dirty="0">
                <a:solidFill>
                  <a:srgbClr val="D0D8E8"/>
                </a:solidFill>
                <a:sym typeface="+mn-ea"/>
              </a:rPr>
              <a:t>Performance</a:t>
            </a:r>
            <a:endParaRPr lang="en-US" altLang="zh-CN" sz="2000" dirty="0">
              <a:solidFill>
                <a:srgbClr val="D0D8E8"/>
              </a:solidFill>
            </a:endParaRPr>
          </a:p>
          <a:p>
            <a:pPr marL="285750" indent="-285750" fontAlgn="auto">
              <a:lnSpc>
                <a:spcPts val="3680"/>
              </a:lnSpc>
              <a:buFont typeface="Arial" panose="020B0604020202020204" pitchFamily="34" charset="0"/>
              <a:buChar char="•"/>
            </a:pPr>
            <a:r>
              <a:rPr lang="en-US" altLang="zh-CN" sz="2000" dirty="0">
                <a:solidFill>
                  <a:srgbClr val="D0D8E8"/>
                </a:solidFill>
                <a:sym typeface="+mn-ea"/>
              </a:rPr>
              <a:t>Robust</a:t>
            </a:r>
          </a:p>
        </p:txBody>
      </p:sp>
      <p:sp>
        <p:nvSpPr>
          <p:cNvPr id="2" name="文本框 1"/>
          <p:cNvSpPr txBox="1"/>
          <p:nvPr/>
        </p:nvSpPr>
        <p:spPr>
          <a:xfrm>
            <a:off x="-44450" y="3598545"/>
            <a:ext cx="8059420" cy="2727960"/>
          </a:xfrm>
          <a:prstGeom prst="rect">
            <a:avLst/>
          </a:prstGeom>
          <a:noFill/>
        </p:spPr>
        <p:txBody>
          <a:bodyPr wrap="square" rtlCol="0">
            <a:spAutoFit/>
          </a:bodyPr>
          <a:lstStyle/>
          <a:p>
            <a:pPr lvl="1" indent="0" fontAlgn="auto">
              <a:lnSpc>
                <a:spcPts val="3680"/>
              </a:lnSpc>
              <a:buNone/>
            </a:pPr>
            <a:r>
              <a:rPr lang="en-US" altLang="zh-CN" sz="2000" dirty="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SPI transfer speed (in bits per second)</a:t>
            </a:r>
            <a:endParaRPr lang="en-US" altLang="zh-CN" sz="2000" dirty="0">
              <a:solidFill>
                <a:srgbClr val="D0D8E8"/>
              </a:solidFill>
            </a:endParaRP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exchange rate (number of </a:t>
            </a:r>
            <a:r>
              <a:rPr lang="en-US" altLang="zh-CN" sz="2000" dirty="0" err="1">
                <a:solidFill>
                  <a:srgbClr val="D0D8E8"/>
                </a:solidFill>
                <a:sym typeface="+mn-ea"/>
              </a:rPr>
              <a:t>transmited</a:t>
            </a:r>
            <a:r>
              <a:rPr lang="en-US" altLang="zh-CN" sz="2000" dirty="0">
                <a:solidFill>
                  <a:srgbClr val="D0D8E8"/>
                </a:solidFill>
                <a:sym typeface="+mn-ea"/>
              </a:rPr>
              <a:t> PDUs per second)</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Operating status of UAV (calibration/initialization)</a:t>
            </a:r>
            <a:endParaRPr lang="en-US" altLang="zh-CN" dirty="0">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2852</Words>
  <Application>Microsoft Office PowerPoint</Application>
  <PresentationFormat>Bildschirmpräsentation (4:3)</PresentationFormat>
  <Paragraphs>352</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105</cp:revision>
  <dcterms:modified xsi:type="dcterms:W3CDTF">2018-07-11T19:34:26Z</dcterms:modified>
</cp:coreProperties>
</file>