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85630" autoAdjust="0"/>
  </p:normalViewPr>
  <p:slideViewPr>
    <p:cSldViewPr snapToGrid="0">
      <p:cViewPr>
        <p:scale>
          <a:sx n="75" d="100"/>
          <a:sy n="75" d="100"/>
        </p:scale>
        <p:origin x="1854" y="114"/>
      </p:cViewPr>
      <p:guideLst/>
    </p:cSldViewPr>
  </p:slideViewPr>
  <p:notesTextViewPr>
    <p:cViewPr>
      <p:scale>
        <a:sx n="3" d="2"/>
        <a:sy n="3" d="2"/>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83126" y="5684243"/>
            <a:ext cx="6264627" cy="5384857"/>
          </a:xfrm>
          <a:prstGeom prst="rect">
            <a:avLst/>
          </a:prstGeom>
        </p:spPr>
        <p:txBody>
          <a:bodyPr lIns="0" tIns="0" rIns="0" bIns="0"/>
          <a:lstStyle/>
          <a:p>
            <a:r>
              <a:rPr lang="de-DE" sz="2300">
                <a:latin typeface="Arial"/>
              </a:rPr>
              <a:t>Click to edit the notes format</a:t>
            </a:r>
            <a:endParaRPr/>
          </a:p>
        </p:txBody>
      </p:sp>
      <p:sp>
        <p:nvSpPr>
          <p:cNvPr id="96" name="PlaceHolder 2"/>
          <p:cNvSpPr>
            <a:spLocks noGrp="1"/>
          </p:cNvSpPr>
          <p:nvPr>
            <p:ph type="hdr"/>
          </p:nvPr>
        </p:nvSpPr>
        <p:spPr>
          <a:xfrm>
            <a:off x="1" y="2"/>
            <a:ext cx="3398389" cy="597959"/>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432489" y="2"/>
            <a:ext cx="3398389" cy="597959"/>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1" y="11368884"/>
            <a:ext cx="3398389" cy="597959"/>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432489" y="11368884"/>
            <a:ext cx="3398389" cy="597959"/>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endParaRP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5"/>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r>
              <a:rPr lang="en-US" altLang="en-US"/>
              <a:t>And here is the test result for the side Nucleo receiving. As we can see is, higher pracket rate will cause the successrate drop. And compare two different SPI speed, we can find the 4MHz have a little higher successrate. The reason here is that, our transmition is based on interrupt on the embedded chip. higher SPI speed means the duration of transmission one packet is short. so less chance for other kinds of interrupt on the UAV can influences this transmission. And in fact if we disable all other interrupt, the successrate can achive nearly 98%. But more faster SPI speed like 5MHz will lead to signnifficantly low successrate. So we will say the best configuration is at 500Hz packet rate and 4MHz SPI speed.</a:t>
            </a:r>
          </a:p>
          <a:p>
            <a:r>
              <a:rPr lang="en-US" altLang="en-US"/>
              <a:t>And for the HLP receiving, the </a:t>
            </a:r>
            <a:r>
              <a:rPr lang="en-US" altLang="en-US">
                <a:sym typeface="+mn-ea"/>
              </a:rPr>
              <a:t>test result</a:t>
            </a:r>
            <a:r>
              <a:rPr lang="en-US" altLang="en-US"/>
              <a:t>is is similar as Nucleo.</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11</a:t>
            </a:fld>
            <a:endParaRPr lang="de-DE" sz="1000">
              <a:solidFill>
                <a:srgbClr val="000000"/>
              </a:solidFill>
              <a:latin typeface="Staffor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marL="309554" indent="-309554">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309554" indent="-309554">
              <a:buFont typeface="Arial" panose="020B0604020202020204" pitchFamily="34" charset="0"/>
              <a:buChar char="•"/>
            </a:pPr>
            <a:r>
              <a:rPr lang="en-US" altLang="en-US" dirty="0"/>
              <a:t>consider the error packet in our case will be </a:t>
            </a:r>
            <a:r>
              <a:rPr lang="en-US" altLang="en-US" dirty="0" err="1"/>
              <a:t>direcktly</a:t>
            </a:r>
            <a:r>
              <a:rPr lang="en-US" altLang="en-US" dirty="0"/>
              <a:t> </a:t>
            </a:r>
            <a:r>
              <a:rPr lang="en-US" altLang="en-US" dirty="0" err="1"/>
              <a:t>droped</a:t>
            </a:r>
            <a:r>
              <a:rPr lang="en-US" altLang="en-US" dirty="0"/>
              <a:t>, at a given SPI speed the protocol can reach ideally 500Hz </a:t>
            </a:r>
            <a:r>
              <a:rPr lang="en-US" altLang="zh-CN" dirty="0">
                <a:sym typeface="+mn-ea"/>
              </a:rPr>
              <a:t>packet exchange rate. </a:t>
            </a:r>
          </a:p>
          <a:p>
            <a:pPr marL="309554" indent="-309554">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309554" indent="-309554">
              <a:buFont typeface="Arial" panose="020B0604020202020204" pitchFamily="34" charset="0"/>
              <a:buChar char="•"/>
            </a:pPr>
            <a:endParaRPr lang="en-US" altLang="en-US" dirty="0"/>
          </a:p>
          <a:p>
            <a:pPr marL="309554" indent="-309554">
              <a:buFont typeface="Arial" panose="020B0604020202020204" pitchFamily="34" charset="0"/>
              <a:buChar char="•"/>
            </a:pPr>
            <a:endParaRPr lang="en-US" altLang="en-US" dirty="0"/>
          </a:p>
          <a:p>
            <a:pPr marL="309554" indent="-309554">
              <a:buFont typeface="Arial" panose="020B0604020202020204" pitchFamily="34" charset="0"/>
              <a:buChar char="•"/>
            </a:pPr>
            <a:endParaRPr lang="en-US" altLang="en-US" dirty="0"/>
          </a:p>
          <a:p>
            <a:endParaRPr lang="en-US" altLang="en-US"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12</a:t>
            </a:fld>
            <a:endParaRPr lang="de-DE" sz="1000">
              <a:solidFill>
                <a:srgbClr val="000000"/>
              </a:solidFill>
              <a:latin typeface="Staffor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13</a:t>
            </a:fld>
            <a:endParaRPr lang="de-DE" sz="1000">
              <a:solidFill>
                <a:srgbClr val="000000"/>
              </a:solidFill>
              <a:latin typeface="Staffor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GB" altLang="zh-CN" dirty="0"/>
              <a:t>So firstly, our project belongs to a bigger project about </a:t>
            </a:r>
            <a:r>
              <a:rPr lang="en-US" altLang="zh-CN" dirty="0"/>
              <a:t>implementing</a:t>
            </a:r>
            <a:r>
              <a:rPr lang="en-GB" altLang="zh-CN" dirty="0"/>
              <a:t> </a:t>
            </a:r>
            <a:r>
              <a:rPr lang="en-GB" altLang="zh-CN" dirty="0" err="1"/>
              <a:t>Sensorfusion</a:t>
            </a:r>
            <a:r>
              <a:rPr lang="en-GB" altLang="zh-CN" dirty="0"/>
              <a:t> algorithm in UAV UAV means unmanned aerial vehicle, </a:t>
            </a:r>
            <a:r>
              <a:rPr lang="en-US" altLang="zh-CN" dirty="0"/>
              <a:t>commonly known as a drone.</a:t>
            </a:r>
          </a:p>
          <a:p>
            <a:r>
              <a:rPr lang="en-US" altLang="zh-CN" dirty="0"/>
              <a:t>Theoretically there two approaches to implement the algorithm. One is , another is .</a:t>
            </a:r>
          </a:p>
          <a:p>
            <a:r>
              <a:rPr lang="en-US" altLang="zh-CN" dirty="0"/>
              <a:t>But actually we the Processor </a:t>
            </a:r>
            <a:r>
              <a:rPr lang="en-GB" altLang="zh-CN" dirty="0"/>
              <a:t>can not afford calculation requirement.</a:t>
            </a:r>
          </a:p>
          <a:p>
            <a:r>
              <a:rPr lang="en-GB" altLang="zh-CN" dirty="0"/>
              <a:t>The Processor in UAV, the architecture of processor. The calculation speed, the clock </a:t>
            </a:r>
            <a:r>
              <a:rPr lang="en-GB" altLang="zh-CN" dirty="0" err="1"/>
              <a:t>frequcy</a:t>
            </a:r>
            <a:r>
              <a:rPr lang="en-GB" altLang="zh-CN" dirty="0"/>
              <a:t>.</a:t>
            </a:r>
          </a:p>
          <a:p>
            <a:r>
              <a:rPr lang="en-GB" altLang="zh-CN" dirty="0"/>
              <a:t>Pro in UAV will do many control task. It demands precise real-time response and also demands calculation sources.</a:t>
            </a:r>
          </a:p>
          <a:p>
            <a:r>
              <a:rPr lang="en-US" altLang="zh-CN" dirty="0"/>
              <a:t>Also the </a:t>
            </a:r>
            <a:r>
              <a:rPr lang="en-US" altLang="zh-CN" dirty="0" err="1"/>
              <a:t>sensorfusion</a:t>
            </a:r>
            <a:r>
              <a:rPr lang="en-US" altLang="zh-CN" dirty="0"/>
              <a:t> have very big probability to conflict the original control logic, because the calculation takes time and frequently.</a:t>
            </a:r>
            <a:endParaRPr lang="en-GB" altLang="zh-CN" dirty="0"/>
          </a:p>
          <a:p>
            <a:pPr defTabSz="990572">
              <a:defRPr/>
            </a:pPr>
            <a:r>
              <a:rPr lang="en-GB" altLang="zh-CN" dirty="0"/>
              <a:t>So sensor fusion task need an additional new powerful specific processor to do so.</a:t>
            </a:r>
          </a:p>
          <a:p>
            <a:endParaRPr lang="en-GB" altLang="zh-CN" dirty="0"/>
          </a:p>
          <a:p>
            <a:r>
              <a:rPr lang="en-GB" altLang="zh-CN" dirty="0"/>
              <a:t>But firstly, we must ensure the reliable and high speed communication between our specific processer and the HLP, and only then we can make </a:t>
            </a:r>
            <a:r>
              <a:rPr lang="en-GB" altLang="zh-CN" dirty="0" err="1"/>
              <a:t>sensorfusion</a:t>
            </a:r>
            <a:r>
              <a:rPr lang="en-GB" altLang="zh-CN" dirty="0"/>
              <a:t> task. Pure processor is easy but…..</a:t>
            </a:r>
          </a:p>
          <a:p>
            <a:endParaRPr lang="en-GB" altLang="zh-CN" dirty="0"/>
          </a:p>
          <a:p>
            <a:r>
              <a:rPr lang="en-US" altLang="zh-CN" dirty="0"/>
              <a:t>This method intends a requirement analysis as the first step. </a:t>
            </a:r>
          </a:p>
          <a:p>
            <a:r>
              <a:rPr lang="en-US" altLang="zh-CN" dirty="0"/>
              <a:t>Here different requirements were set, like the protocol needs to be robust.</a:t>
            </a:r>
          </a:p>
          <a:p>
            <a:endParaRPr lang="en-US" altLang="zh-CN" dirty="0"/>
          </a:p>
          <a:p>
            <a:r>
              <a:rPr lang="en-US" altLang="zh-CN" dirty="0"/>
              <a:t>The transfer needs to be fast of course, to reach a high data </a:t>
            </a:r>
            <a:r>
              <a:rPr lang="en-US" altLang="zh-CN" dirty="0" err="1"/>
              <a:t>throuput</a:t>
            </a:r>
            <a:r>
              <a:rPr lang="en-US" altLang="zh-CN" dirty="0"/>
              <a:t> (so the </a:t>
            </a:r>
            <a:r>
              <a:rPr lang="en-US" altLang="zh-CN" dirty="0" err="1"/>
              <a:t>hexacopter</a:t>
            </a:r>
            <a:r>
              <a:rPr lang="en-US" altLang="zh-CN" dirty="0"/>
              <a:t> can be </a:t>
            </a:r>
            <a:r>
              <a:rPr lang="de-DE" altLang="zh-CN" dirty="0" err="1"/>
              <a:t>stably</a:t>
            </a:r>
            <a:r>
              <a:rPr lang="de-DE" altLang="zh-CN" dirty="0"/>
              <a:t> </a:t>
            </a:r>
            <a:r>
              <a:rPr lang="de-DE" altLang="zh-CN" dirty="0" err="1"/>
              <a:t>controlled</a:t>
            </a:r>
            <a:r>
              <a:rPr lang="en-US" altLang="zh-CN" dirty="0"/>
              <a:t>).</a:t>
            </a:r>
          </a:p>
          <a:p>
            <a:r>
              <a:rPr lang="de-DE" altLang="zh-CN" dirty="0" err="1"/>
              <a:t>For</a:t>
            </a:r>
            <a:r>
              <a:rPr lang="de-DE" altLang="zh-CN" dirty="0"/>
              <a:t> </a:t>
            </a:r>
            <a:r>
              <a:rPr lang="de-DE" altLang="zh-CN" dirty="0" err="1"/>
              <a:t>the</a:t>
            </a:r>
            <a:r>
              <a:rPr lang="de-DE" altLang="zh-CN" dirty="0"/>
              <a:t> same </a:t>
            </a:r>
            <a:r>
              <a:rPr lang="de-DE" altLang="zh-CN" dirty="0" err="1"/>
              <a:t>reason</a:t>
            </a:r>
            <a:r>
              <a:rPr lang="de-DE" altLang="zh-CN" dirty="0"/>
              <a:t> </a:t>
            </a:r>
            <a:r>
              <a:rPr lang="de-DE" altLang="zh-CN" dirty="0" err="1"/>
              <a:t>the</a:t>
            </a:r>
            <a:r>
              <a:rPr lang="de-DE" altLang="zh-CN" dirty="0"/>
              <a:t> hole </a:t>
            </a:r>
            <a:r>
              <a:rPr lang="de-DE" altLang="zh-CN" dirty="0" err="1"/>
              <a:t>implementation</a:t>
            </a:r>
            <a:r>
              <a:rPr lang="de-DE" altLang="zh-CN" dirty="0"/>
              <a:t> </a:t>
            </a:r>
            <a:r>
              <a:rPr lang="de-DE" altLang="zh-CN" dirty="0" err="1"/>
              <a:t>needs</a:t>
            </a:r>
            <a:r>
              <a:rPr lang="de-DE" altLang="zh-CN" dirty="0"/>
              <a:t> </a:t>
            </a:r>
            <a:r>
              <a:rPr lang="de-DE" altLang="zh-CN" dirty="0" err="1"/>
              <a:t>to</a:t>
            </a:r>
            <a:r>
              <a:rPr lang="de-DE" altLang="zh-CN" dirty="0"/>
              <a:t> </a:t>
            </a:r>
            <a:r>
              <a:rPr lang="de-DE" altLang="zh-CN" dirty="0" err="1"/>
              <a:t>be</a:t>
            </a:r>
            <a:r>
              <a:rPr lang="de-DE" altLang="zh-CN" dirty="0"/>
              <a:t> </a:t>
            </a:r>
            <a:r>
              <a:rPr lang="de-DE" altLang="zh-CN" dirty="0" err="1"/>
              <a:t>realtime</a:t>
            </a:r>
            <a:r>
              <a:rPr lang="de-DE" altLang="zh-CN" dirty="0"/>
              <a:t> – </a:t>
            </a:r>
            <a:r>
              <a:rPr lang="de-DE" altLang="zh-CN" dirty="0" err="1"/>
              <a:t>capable</a:t>
            </a:r>
            <a:r>
              <a:rPr lang="de-DE" altLang="zh-CN" dirty="0"/>
              <a:t>.</a:t>
            </a:r>
          </a:p>
          <a:p>
            <a:endParaRPr lang="de-DE" altLang="zh-CN" dirty="0"/>
          </a:p>
          <a:p>
            <a:r>
              <a:rPr lang="de-DE" altLang="zh-CN" dirty="0"/>
              <a:t>Last but not least, </a:t>
            </a:r>
            <a:r>
              <a:rPr lang="de-DE" altLang="zh-CN" dirty="0" err="1"/>
              <a:t>the</a:t>
            </a:r>
            <a:r>
              <a:rPr lang="de-DE" altLang="zh-CN" dirty="0"/>
              <a:t> </a:t>
            </a:r>
            <a:r>
              <a:rPr lang="de-DE" altLang="zh-CN" dirty="0" err="1"/>
              <a:t>protocol</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easily</a:t>
            </a:r>
            <a:r>
              <a:rPr lang="de-DE" altLang="zh-CN" dirty="0"/>
              <a:t> </a:t>
            </a:r>
            <a:r>
              <a:rPr lang="de-DE" altLang="zh-CN" dirty="0" err="1"/>
              <a:t>expandable</a:t>
            </a:r>
            <a:r>
              <a:rPr lang="de-DE" altLang="zh-CN" dirty="0"/>
              <a:t>, so </a:t>
            </a:r>
            <a:r>
              <a:rPr lang="de-DE" altLang="zh-CN" dirty="0" err="1"/>
              <a:t>it</a:t>
            </a:r>
            <a:r>
              <a:rPr lang="de-DE" altLang="zh-CN" dirty="0"/>
              <a:t> </a:t>
            </a:r>
            <a:r>
              <a:rPr lang="de-DE" altLang="zh-CN" dirty="0" err="1"/>
              <a:t>should</a:t>
            </a:r>
            <a:r>
              <a:rPr lang="de-DE" altLang="zh-CN" dirty="0"/>
              <a:t> </a:t>
            </a:r>
            <a:r>
              <a:rPr lang="de-DE" altLang="zh-CN" dirty="0" err="1"/>
              <a:t>be</a:t>
            </a:r>
            <a:r>
              <a:rPr lang="de-DE" altLang="zh-CN" dirty="0"/>
              <a:t> </a:t>
            </a:r>
            <a:r>
              <a:rPr lang="de-DE" altLang="zh-CN" dirty="0" err="1"/>
              <a:t>possible</a:t>
            </a:r>
            <a:r>
              <a:rPr lang="de-DE" altLang="zh-CN" dirty="0"/>
              <a:t> </a:t>
            </a:r>
            <a:r>
              <a:rPr lang="de-DE" altLang="zh-CN" dirty="0" err="1"/>
              <a:t>to</a:t>
            </a:r>
            <a:r>
              <a:rPr lang="de-DE" altLang="zh-CN" dirty="0"/>
              <a:t> </a:t>
            </a:r>
            <a:r>
              <a:rPr lang="de-DE" altLang="zh-CN" dirty="0" err="1"/>
              <a:t>add</a:t>
            </a:r>
            <a:r>
              <a:rPr lang="de-DE" altLang="zh-CN" dirty="0"/>
              <a:t> </a:t>
            </a:r>
            <a:r>
              <a:rPr lang="de-DE" altLang="zh-CN" dirty="0" err="1"/>
              <a:t>and</a:t>
            </a:r>
            <a:r>
              <a:rPr lang="de-DE" altLang="zh-CN" dirty="0"/>
              <a:t> </a:t>
            </a:r>
            <a:r>
              <a:rPr lang="de-DE" altLang="zh-CN" dirty="0" err="1"/>
              <a:t>remove</a:t>
            </a:r>
            <a:r>
              <a:rPr lang="de-DE" altLang="zh-CN" dirty="0"/>
              <a:t> </a:t>
            </a:r>
            <a:r>
              <a:rPr lang="de-DE" altLang="zh-CN" dirty="0" err="1"/>
              <a:t>new</a:t>
            </a:r>
            <a:r>
              <a:rPr lang="de-DE" altLang="zh-CN" dirty="0"/>
              <a:t> </a:t>
            </a:r>
            <a:r>
              <a:rPr lang="de-DE" altLang="zh-CN" dirty="0" err="1"/>
              <a:t>sensory</a:t>
            </a:r>
            <a:r>
              <a:rPr lang="de-DE" altLang="zh-CN" dirty="0"/>
              <a:t> </a:t>
            </a:r>
            <a:r>
              <a:rPr lang="de-DE" altLang="zh-CN" dirty="0" err="1"/>
              <a:t>by</a:t>
            </a:r>
            <a:r>
              <a:rPr lang="de-DE" altLang="zh-CN" dirty="0"/>
              <a:t> </a:t>
            </a:r>
            <a:r>
              <a:rPr lang="de-DE" altLang="zh-CN" dirty="0" err="1"/>
              <a:t>small</a:t>
            </a:r>
            <a:r>
              <a:rPr lang="de-DE" altLang="zh-CN" dirty="0"/>
              <a:t> </a:t>
            </a:r>
            <a:r>
              <a:rPr lang="de-DE" altLang="zh-CN" dirty="0" err="1"/>
              <a:t>effort</a:t>
            </a:r>
            <a:r>
              <a:rPr lang="de-DE" altLang="zh-CN" dirty="0"/>
              <a:t>. </a:t>
            </a:r>
            <a:endParaRPr lang="en-GB" altLang="zh-CN" dirty="0"/>
          </a:p>
          <a:p>
            <a:endParaRPr lang="en-GB" altLang="zh-CN" dirty="0">
              <a:effectLst/>
            </a:endParaRPr>
          </a:p>
          <a:p>
            <a:br>
              <a:rPr lang="en-GB" altLang="zh-CN" dirty="0"/>
            </a:b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endParaRPr lang="en-US" altLang="zh-CN" dirty="0"/>
          </a:p>
          <a:p>
            <a:r>
              <a:rPr lang="en-US" altLang="zh-CN" dirty="0"/>
              <a:t>1.  Object of sensor fusion</a:t>
            </a:r>
            <a:r>
              <a:rPr lang="en-US" altLang="zh-CN" baseline="0" dirty="0"/>
              <a:t> task</a:t>
            </a:r>
            <a:endParaRPr lang="en-US" altLang="zh-CN" dirty="0"/>
          </a:p>
          <a:p>
            <a:r>
              <a:rPr lang="en-US" altLang="zh-CN" dirty="0"/>
              <a:t>HL LL Directly</a:t>
            </a:r>
            <a:r>
              <a:rPr lang="en-US" altLang="zh-CN" baseline="0" dirty="0"/>
              <a:t> control. </a:t>
            </a:r>
          </a:p>
          <a:p>
            <a:r>
              <a:rPr lang="en-US" altLang="zh-CN" baseline="0" dirty="0"/>
              <a:t>LL closed, HL have SDK, we can write the control command here. </a:t>
            </a:r>
            <a:endParaRPr lang="en-US" baseline="0" dirty="0"/>
          </a:p>
          <a:p>
            <a:r>
              <a:rPr lang="en-US" baseline="0" dirty="0"/>
              <a:t>2. </a:t>
            </a:r>
            <a:r>
              <a:rPr lang="en-US" baseline="0" dirty="0" err="1"/>
              <a:t>Nucleo</a:t>
            </a:r>
            <a:r>
              <a:rPr lang="en-US" baseline="0" dirty="0"/>
              <a:t>,</a:t>
            </a:r>
          </a:p>
          <a:p>
            <a:r>
              <a:rPr lang="en-US" baseline="0" dirty="0"/>
              <a:t>Very advanced and popular in </a:t>
            </a:r>
            <a:r>
              <a:rPr lang="en-US" baseline="0" dirty="0" err="1"/>
              <a:t>embeded</a:t>
            </a:r>
            <a:r>
              <a:rPr lang="en-US" baseline="0" dirty="0"/>
              <a:t> system field. </a:t>
            </a:r>
          </a:p>
          <a:p>
            <a:r>
              <a:rPr lang="en-US" baseline="0" dirty="0"/>
              <a:t>Library functions, code generating tools, </a:t>
            </a:r>
            <a:r>
              <a:rPr lang="en-US" baseline="0" dirty="0" err="1"/>
              <a:t>c</a:t>
            </a:r>
            <a:r>
              <a:rPr lang="en-US" altLang="zh-CN" baseline="0" dirty="0" err="1"/>
              <a:t>onvienient</a:t>
            </a:r>
            <a:r>
              <a:rPr lang="en-US" altLang="zh-CN" baseline="0" dirty="0"/>
              <a:t> and fast to make prototyping. </a:t>
            </a:r>
          </a:p>
          <a:p>
            <a:r>
              <a:rPr lang="en-US" altLang="zh-CN" baseline="0" dirty="0"/>
              <a:t>The calculation efficiency is very good.</a:t>
            </a:r>
          </a:p>
          <a:p>
            <a:r>
              <a:rPr lang="en-US" baseline="0" dirty="0"/>
              <a:t>3. Firstly is intern sensors, they are very commonly used sensor, and they are already integrated in the UAV. Like ………..</a:t>
            </a:r>
          </a:p>
          <a:p>
            <a:r>
              <a:rPr lang="en-US" baseline="0" dirty="0"/>
              <a:t>   </a:t>
            </a:r>
            <a:r>
              <a:rPr lang="en-US" altLang="zh-CN" baseline="0" dirty="0"/>
              <a:t>But in some special situation, it doesn’t work well.  For, example, when UAV is flying indoors, GPS will not work.</a:t>
            </a:r>
            <a:endParaRPr lang="en-US" baseline="0" dirty="0"/>
          </a:p>
          <a:p>
            <a:r>
              <a:rPr lang="en-US" baseline="0" dirty="0"/>
              <a:t>    Like optical flow, Lidar, camera.</a:t>
            </a:r>
          </a:p>
          <a:p>
            <a:r>
              <a:rPr lang="en-US" baseline="0" dirty="0"/>
              <a:t>    for example,  if we want to locate the position indoors, or avoid barrier.</a:t>
            </a:r>
          </a:p>
          <a:p>
            <a:pPr defTabSz="990572">
              <a:defRPr/>
            </a:pPr>
            <a:r>
              <a:rPr lang="en-US" altLang="zh-CN" baseline="0" dirty="0"/>
              <a:t>The communication between </a:t>
            </a:r>
            <a:r>
              <a:rPr lang="en-US" altLang="zh-CN" baseline="0" dirty="0" err="1"/>
              <a:t>Nucleo</a:t>
            </a:r>
            <a:r>
              <a:rPr lang="en-US" altLang="zh-CN" baseline="0" dirty="0"/>
              <a:t> and UAV is based on SPI bus.  Also our protocol is based on this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pPr defTabSz="990572">
              <a:defRPr/>
            </a:pPr>
            <a:r>
              <a:rPr lang="en-US" altLang="zh-CN" baseline="0" dirty="0"/>
              <a:t>Pure Communication is easy between empty </a:t>
            </a:r>
            <a:r>
              <a:rPr lang="en-US" altLang="zh-CN" baseline="0" dirty="0" err="1"/>
              <a:t>Nucleo</a:t>
            </a:r>
            <a:r>
              <a:rPr lang="en-US" altLang="zh-CN" baseline="0" dirty="0"/>
              <a:t>. But now the logic in both sides is very complicated, the design of protocol must concern those parts. To avoid interference of program running we use interrupted based communication.</a:t>
            </a:r>
          </a:p>
          <a:p>
            <a:pPr defTabSz="990572">
              <a:defRPr/>
            </a:pPr>
            <a:r>
              <a:rPr lang="en-US" baseline="0" dirty="0"/>
              <a:t>For more details,…</a:t>
            </a: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defTabSz="990572">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defTabSz="990572">
              <a:defRPr/>
            </a:pPr>
            <a:r>
              <a:rPr lang="en-US" dirty="0"/>
              <a:t>I would start by explaining to you what a </a:t>
            </a:r>
            <a:r>
              <a:rPr lang="en-US" b="1" dirty="0"/>
              <a:t>communication protocol </a:t>
            </a:r>
            <a:r>
              <a:rPr lang="en-US" dirty="0"/>
              <a:t>is in information technology. </a:t>
            </a:r>
          </a:p>
          <a:p>
            <a:pPr defTabSz="990572">
              <a:defRPr/>
            </a:pPr>
            <a:r>
              <a:rPr lang="en-US" dirty="0"/>
              <a:t>Basically it’s a</a:t>
            </a:r>
            <a:r>
              <a:rPr lang="en-GB" dirty="0"/>
              <a:t> set of rules allowing communication partners to transmit information. [CLICK]</a:t>
            </a:r>
          </a:p>
          <a:p>
            <a:pPr defTabSz="990572">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defTabSz="990572">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defTabSz="990572">
              <a:defRPr/>
            </a:pPr>
            <a:r>
              <a:rPr lang="en-US" dirty="0"/>
              <a:t>So it must be defined what the first byte of each packet means and the second and so on… </a:t>
            </a:r>
            <a:r>
              <a:rPr lang="en-GB" dirty="0"/>
              <a:t>[CLICK]</a:t>
            </a:r>
            <a:endParaRPr lang="en-US" dirty="0"/>
          </a:p>
          <a:p>
            <a:pPr defTabSz="990572">
              <a:defRPr/>
            </a:pPr>
            <a:endParaRPr lang="en-US" dirty="0"/>
          </a:p>
          <a:p>
            <a:pPr defTabSz="990572">
              <a:defRPr/>
            </a:pPr>
            <a:r>
              <a:rPr lang="en-US" dirty="0"/>
              <a:t>To achieve a successful communication, both partners need to provide several </a:t>
            </a:r>
            <a:r>
              <a:rPr lang="en-GB" dirty="0"/>
              <a:t>protocol features</a:t>
            </a:r>
          </a:p>
          <a:p>
            <a:pPr defTabSz="990572">
              <a:defRPr/>
            </a:pPr>
            <a:r>
              <a:rPr lang="en-GB" dirty="0"/>
              <a:t>-&gt; De-/Encoding of PDUs</a:t>
            </a:r>
          </a:p>
          <a:p>
            <a:pPr defTabSz="990572">
              <a:defRPr/>
            </a:pPr>
            <a:r>
              <a:rPr lang="en-GB" dirty="0"/>
              <a:t>-&gt; Error detection, to detect errors while transmission [CLICK]</a:t>
            </a:r>
          </a:p>
          <a:p>
            <a:pPr defTabSz="990572">
              <a:defRPr/>
            </a:pPr>
            <a:endParaRPr lang="en-GB" dirty="0"/>
          </a:p>
          <a:p>
            <a:pPr defTabSz="990572">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defTabSz="990572">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defTabSz="990572">
              <a:defRPr/>
            </a:pPr>
            <a:r>
              <a:rPr lang="en-GB" dirty="0"/>
              <a:t>-&gt; serves the layer above and is served by the layer below (but does not need to know how the other layers are implemented)</a:t>
            </a:r>
          </a:p>
          <a:p>
            <a:pPr defTabSz="990572">
              <a:defRPr/>
            </a:pPr>
            <a:endParaRPr lang="en-US" dirty="0"/>
          </a:p>
          <a:p>
            <a:pPr defTabSz="990572">
              <a:defRPr/>
            </a:pPr>
            <a:endParaRPr lang="en-US" dirty="0"/>
          </a:p>
          <a:p>
            <a:pPr defTabSz="990572">
              <a:defRPr/>
            </a:pPr>
            <a:endParaRPr lang="en-US" dirty="0"/>
          </a:p>
          <a:p>
            <a:pPr defTabSz="990572">
              <a:defRPr/>
            </a:pPr>
            <a:endParaRPr lang="en-US" dirty="0"/>
          </a:p>
          <a:p>
            <a:pPr defTabSz="990572">
              <a:defRPr/>
            </a:pP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defTabSz="990572">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defTabSz="990572">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defTabSz="990572">
              <a:defRPr/>
            </a:pPr>
            <a:r>
              <a:rPr lang="en-GB" dirty="0"/>
              <a:t>Also on the used Fletchers Checksum for error detection, which is a </a:t>
            </a:r>
            <a:r>
              <a:rPr lang="en-US" dirty="0"/>
              <a:t>good compromise between error detection rate and computational requirements [CLICK]</a:t>
            </a:r>
            <a:endParaRPr lang="de-DE" dirty="0"/>
          </a:p>
          <a:p>
            <a:pPr defTabSz="990572">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defTabSz="990572">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defTabSz="990572">
              <a:defRPr/>
            </a:pPr>
            <a:r>
              <a:rPr lang="en-GB" dirty="0"/>
              <a:t>Because many other communications are already running there, to which we had to adapt our protocol. [CLICK]</a:t>
            </a:r>
            <a:endParaRPr lang="en-US" dirty="0"/>
          </a:p>
          <a:p>
            <a:pPr defTabSz="990572">
              <a:defRPr/>
            </a:pPr>
            <a:endParaRPr lang="en-US" dirty="0"/>
          </a:p>
          <a:p>
            <a:pPr defTabSz="990572">
              <a:defRPr/>
            </a:pPr>
            <a:r>
              <a:rPr lang="en-US" dirty="0"/>
              <a:t>For an easy access of the incoming an outgoing packets, an easy expandable C-struct is used.</a:t>
            </a:r>
          </a:p>
          <a:p>
            <a:pPr defTabSz="990572">
              <a:defRPr/>
            </a:pPr>
            <a:endParaRPr lang="en-GB" dirty="0"/>
          </a:p>
          <a:p>
            <a:pPr defTabSz="990572">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defTabSz="990572">
              <a:defRPr/>
            </a:pPr>
            <a:endParaRPr lang="en-US" dirty="0"/>
          </a:p>
          <a:p>
            <a:pPr defTabSz="990572">
              <a:defRPr/>
            </a:pPr>
            <a:endParaRPr lang="en-US" dirty="0"/>
          </a:p>
          <a:p>
            <a:endParaRPr lang="en-US"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defTabSz="990572">
              <a:defRPr/>
            </a:pPr>
            <a:r>
              <a:rPr lang="en-GB" dirty="0"/>
              <a:t>The highest layer is the application layer, here it’s possible to fill a new packet for example with the latest speed reading for the next packet to be sent.</a:t>
            </a:r>
          </a:p>
          <a:p>
            <a:pPr defTabSz="990572">
              <a:defRPr/>
            </a:pPr>
            <a:r>
              <a:rPr lang="en-GB" dirty="0"/>
              <a:t>When a packet is ready to </a:t>
            </a:r>
            <a:r>
              <a:rPr lang="en-GB"/>
              <a:t>get sent </a:t>
            </a:r>
            <a:r>
              <a:rPr lang="en-GB" dirty="0"/>
              <a:t>(so basically all data is updated, happening in 500Hz), the next layer comes on.  [CLICK]</a:t>
            </a:r>
          </a:p>
          <a:p>
            <a:pPr defTabSz="990572">
              <a:defRPr/>
            </a:pPr>
            <a:r>
              <a:rPr lang="en-GB" dirty="0"/>
              <a:t>It’s called </a:t>
            </a:r>
            <a:r>
              <a:rPr lang="en-GB" dirty="0" err="1"/>
              <a:t>tansmission</a:t>
            </a:r>
            <a:r>
              <a:rPr lang="en-GB" dirty="0"/>
              <a:t> insurance layer, with the goal of detecting transmission errors.</a:t>
            </a:r>
          </a:p>
          <a:p>
            <a:pPr defTabSz="990572">
              <a:defRPr/>
            </a:pPr>
            <a:r>
              <a:rPr lang="en-GB" dirty="0"/>
              <a:t>Here a checksum is calculated </a:t>
            </a:r>
            <a:r>
              <a:rPr lang="en-US" dirty="0"/>
              <a:t>based on the byte sequence and is </a:t>
            </a:r>
            <a:r>
              <a:rPr lang="en-GB" dirty="0"/>
              <a:t>attached to the PDU. [CLICK]</a:t>
            </a:r>
          </a:p>
          <a:p>
            <a:pPr defTabSz="990572">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defTabSz="990572">
              <a:defRPr/>
            </a:pPr>
            <a:r>
              <a:rPr lang="en-GB" dirty="0"/>
              <a:t>As I said before, the COBS algorithm is used to de and encode the packet.</a:t>
            </a:r>
          </a:p>
          <a:p>
            <a:pPr defTabSz="990572">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defTabSz="990572">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defTabSz="990572">
              <a:defRPr/>
            </a:pPr>
            <a:r>
              <a:rPr lang="en-GB" dirty="0"/>
              <a:t>Last Layer is the Physical layer, here the </a:t>
            </a:r>
            <a:r>
              <a:rPr lang="en-GB" dirty="0" err="1"/>
              <a:t>Bittransfer</a:t>
            </a:r>
            <a:r>
              <a:rPr lang="en-GB" dirty="0"/>
              <a:t> between both partners is taking place. </a:t>
            </a:r>
          </a:p>
          <a:p>
            <a:pPr defTabSz="990572">
              <a:defRPr/>
            </a:pPr>
            <a:r>
              <a:rPr lang="en-GB" dirty="0"/>
              <a:t>When a message gets received on the right side, decoded, checked for the correct checksum and is now available on the application layer.</a:t>
            </a:r>
          </a:p>
          <a:p>
            <a:pPr defTabSz="990572">
              <a:defRPr/>
            </a:pPr>
            <a:r>
              <a:rPr lang="en-GB" dirty="0"/>
              <a:t>SO the data which was packed here, is now available on the receiving side.</a:t>
            </a:r>
          </a:p>
          <a:p>
            <a:pPr defTabSz="990572">
              <a:defRPr/>
            </a:pPr>
            <a:endParaRPr lang="en-GB" dirty="0"/>
          </a:p>
          <a:p>
            <a:pPr defTabSz="990572">
              <a:defRPr/>
            </a:pPr>
            <a:r>
              <a:rPr lang="en-GB" dirty="0"/>
              <a:t>This PDU is of course just a small example for demonstration, I reality the PDU sent to the </a:t>
            </a:r>
            <a:r>
              <a:rPr lang="en-GB" dirty="0" err="1"/>
              <a:t>Nucleo</a:t>
            </a:r>
            <a:r>
              <a:rPr lang="en-GB" dirty="0"/>
              <a:t> looks like the following [CLICK]</a:t>
            </a:r>
          </a:p>
          <a:p>
            <a:pPr defTabSz="990572">
              <a:defRPr/>
            </a:pPr>
            <a:endParaRPr lang="en-GB"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46188" y="1277938"/>
            <a:ext cx="4611687" cy="3457575"/>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309554" indent="-309554">
              <a:buFont typeface="Arial" panose="020B0604020202020204" pitchFamily="34" charset="0"/>
              <a:buChar char="•"/>
            </a:pPr>
            <a:r>
              <a:rPr dirty="0"/>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309554" indent="-309554">
              <a:buFont typeface="Arial" panose="020B0604020202020204" pitchFamily="34" charset="0"/>
              <a:buChar char="•"/>
            </a:pPr>
            <a:r>
              <a:rPr dirty="0"/>
              <a:t>In our project are </a:t>
            </a:r>
            <a:r>
              <a:rPr dirty="0" err="1"/>
              <a:t>focoused</a:t>
            </a:r>
            <a:r>
              <a:rPr dirty="0"/>
              <a:t> on the existing HLP and </a:t>
            </a:r>
            <a:r>
              <a:rPr dirty="0" err="1"/>
              <a:t>Nucleo</a:t>
            </a:r>
            <a:r>
              <a:rPr dirty="0"/>
              <a:t>, so the </a:t>
            </a:r>
            <a:r>
              <a:rPr dirty="0" err="1"/>
              <a:t>follwing</a:t>
            </a:r>
            <a:r>
              <a:rPr dirty="0"/>
              <a:t> last two criterion: Performance and robust of the protocol are more important and will be tested. The Performance will show how fast using this protocol </a:t>
            </a:r>
            <a:r>
              <a:rPr lang="en-US" altLang="en-US" dirty="0"/>
              <a:t>transmission </a:t>
            </a:r>
            <a:r>
              <a:rPr dirty="0"/>
              <a:t>information. and for Robust means under some influence factors, to what extend will the performance be affected. </a:t>
            </a:r>
          </a:p>
          <a:p>
            <a:pPr marL="309554" indent="-309554">
              <a:buFont typeface="Arial" panose="020B0604020202020204" pitchFamily="34" charset="0"/>
              <a:buChar char="•"/>
            </a:pPr>
            <a:r>
              <a:rPr dirty="0"/>
              <a:t>In our </a:t>
            </a:r>
            <a:r>
              <a:rPr dirty="0" err="1"/>
              <a:t>caces</a:t>
            </a:r>
            <a:r>
              <a:rPr dirty="0"/>
              <a:t> there are mainly </a:t>
            </a:r>
            <a:r>
              <a:rPr lang="en-US" altLang="en-US" dirty="0"/>
              <a:t>4</a:t>
            </a:r>
            <a:r>
              <a:rPr dirty="0"/>
              <a:t> factors could affect protocol's performance.</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9</a:t>
            </a:fld>
            <a:endParaRPr lang="de-DE" sz="1000">
              <a:solidFill>
                <a:srgbClr val="000000"/>
              </a:solidFill>
              <a:latin typeface="Staffor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309554" indent="-309554">
              <a:buFont typeface="Arial" panose="020B0604020202020204" pitchFamily="34" charset="0"/>
              <a:buChar char="•"/>
            </a:pPr>
            <a:r>
              <a:t>For testing </a:t>
            </a:r>
            <a:r>
              <a:rPr lang="en-US" altLang="en-US"/>
              <a:t>reasons </a:t>
            </a:r>
            <a:r>
              <a:t>there are </a:t>
            </a:r>
            <a:r>
              <a:rPr lang="en-US" altLang="en-US"/>
              <a:t>several</a:t>
            </a:r>
            <a:r>
              <a:t> </a:t>
            </a:r>
            <a:r>
              <a:rPr lang="en-US" altLang="en-US"/>
              <a:t>s</a:t>
            </a:r>
            <a:r>
              <a:t>ituation need to </a:t>
            </a:r>
            <a:r>
              <a:rPr lang="en-US" altLang="en-US"/>
              <a:t>be </a:t>
            </a:r>
            <a:r>
              <a:t>considered</a:t>
            </a:r>
            <a:r>
              <a:rPr lang="en-US" altLang="en-US"/>
              <a:t>. Onec one side receive a packet, it will be unpack it and compare the checksum, with the compare result the protocol can accept or reject this message. During our test, we send a fixed message, so that we can see if the accepted packet are truely correct or not.</a:t>
            </a:r>
          </a:p>
          <a:p>
            <a:pPr marL="309554" indent="-309554">
              <a:buFont typeface="Arial" panose="020B0604020202020204" pitchFamily="34" charset="0"/>
              <a:buChar char="•"/>
            </a:pPr>
            <a:r>
              <a:rPr lang="en-US" altLang="en-US"/>
              <a:t>For the best situation, is that </a:t>
            </a:r>
            <a:r>
              <a:rPr lang="en-US" altLang="zh-CN">
                <a:solidFill>
                  <a:srgbClr val="D0D8E8"/>
                </a:solidFill>
                <a:sym typeface="+mn-ea"/>
              </a:rPr>
              <a:t>protocol accepts the packet and in fact the packet is also ture.</a:t>
            </a:r>
            <a:r>
              <a:rPr lang="en-US" altLang="en-US"/>
              <a:t>In this case we can say the protocol works correctly and consider it as a success transmisson.</a:t>
            </a:r>
          </a:p>
          <a:p>
            <a:pPr marL="309554" indent="-309554">
              <a:buFont typeface="Arial" panose="020B0604020202020204" pitchFamily="34" charset="0"/>
              <a:buChar char="•"/>
            </a:pPr>
            <a:r>
              <a:rPr lang="en-US" altLang="en-US"/>
              <a:t>And the worst situation is... because the accepted packet will be further processed, and if a wrong control command is sended to the UAV, it could lead to maybe an accident.</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10</a:t>
            </a:fld>
            <a:endParaRPr lang="de-DE" sz="1000">
              <a:solidFill>
                <a:srgbClr val="000000"/>
              </a:solidFill>
              <a:latin typeface="Staffor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sym typeface="+mn-ea"/>
              </a:rPr>
              <a:t>Analyzing </a:t>
            </a:r>
            <a:r>
              <a:rPr lang="en-US" altLang="de-DE" sz="2400" b="1" dirty="0">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correct.</a:t>
            </a:r>
          </a:p>
          <a:p>
            <a:pPr marL="285750" indent="-285750">
              <a:buFont typeface="Arial" panose="020B0604020202020204" pitchFamily="34" charset="0"/>
              <a:buChar char="•"/>
            </a:pPr>
            <a:r>
              <a:rPr lang="en-US" altLang="zh-CN" sz="2000" dirty="0">
                <a:solidFill>
                  <a:schemeClr val="tx1"/>
                </a:solidFill>
              </a:rPr>
              <a:t>Worst situation C: </a:t>
            </a:r>
            <a:r>
              <a:rPr lang="en-US" altLang="zh-CN" sz="2000" dirty="0"/>
              <a:t>Protocol accepts the packet </a:t>
            </a:r>
            <a:r>
              <a:rPr lang="en-US" altLang="zh-CN" sz="2000" dirty="0">
                <a:solidFill>
                  <a:schemeClr val="tx1"/>
                </a:solidFill>
              </a:rPr>
              <a:t>but the packet is incorrect.</a:t>
            </a:r>
          </a:p>
        </p:txBody>
      </p:sp>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pic>
        <p:nvPicPr>
          <p:cNvPr id="9" name="图片 18">
            <a:extLst>
              <a:ext uri="{FF2B5EF4-FFF2-40B4-BE49-F238E27FC236}">
                <a16:creationId xmlns:a16="http://schemas.microsoft.com/office/drawing/2014/main" id="{EAB79473-967D-4723-A073-3867869F290C}"/>
              </a:ext>
            </a:extLst>
          </p:cNvPr>
          <p:cNvPicPr>
            <a:picLocks noChangeAspect="1"/>
          </p:cNvPicPr>
          <p:nvPr/>
        </p:nvPicPr>
        <p:blipFill>
          <a:blip r:embed="rId3"/>
          <a:stretch>
            <a:fillRect/>
          </a:stretch>
        </p:blipFill>
        <p:spPr>
          <a:xfrm>
            <a:off x="972185" y="1910440"/>
            <a:ext cx="3547111" cy="2202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Benchmark Results</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Success rate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647426"/>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Filling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panose="020B0604020202020204"/>
              </a:rPr>
              <a:t>Evaluation Standards</a:t>
            </a:r>
            <a:endParaRPr lang="en-US" altLang="de-DE" sz="2400" b="1" dirty="0">
              <a:solidFill>
                <a:srgbClr val="000000"/>
              </a:solidFill>
              <a:latin typeface="Arial" panose="020B0604020202020204"/>
            </a:endParaRP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dirty="0"/>
              <a:t>Conformity</a:t>
            </a:r>
          </a:p>
          <a:p>
            <a:pPr marL="285750" indent="-285750" fontAlgn="auto">
              <a:lnSpc>
                <a:spcPts val="3680"/>
              </a:lnSpc>
              <a:buFont typeface="Arial" panose="020B0604020202020204" pitchFamily="34" charset="0"/>
              <a:buChar char="•"/>
            </a:pPr>
            <a:r>
              <a:rPr lang="en-US" altLang="zh-CN" sz="2000" dirty="0"/>
              <a:t>Interoperability</a:t>
            </a:r>
          </a:p>
          <a:p>
            <a:pPr marL="285750" indent="-285750" fontAlgn="auto">
              <a:lnSpc>
                <a:spcPts val="3680"/>
              </a:lnSpc>
              <a:buFont typeface="Arial" panose="020B0604020202020204" pitchFamily="34" charset="0"/>
              <a:buChar char="•"/>
            </a:pPr>
            <a:r>
              <a:rPr lang="en-US" altLang="zh-CN" sz="2000" dirty="0">
                <a:solidFill>
                  <a:srgbClr val="D0D8E8"/>
                </a:solidFill>
                <a:sym typeface="+mn-ea"/>
              </a:rPr>
              <a:t>Performance</a:t>
            </a:r>
            <a:endParaRPr lang="en-US" altLang="zh-CN" sz="2000" dirty="0">
              <a:solidFill>
                <a:srgbClr val="D0D8E8"/>
              </a:solidFill>
            </a:endParaRPr>
          </a:p>
          <a:p>
            <a:pPr marL="285750" indent="-285750" fontAlgn="auto">
              <a:lnSpc>
                <a:spcPts val="3680"/>
              </a:lnSpc>
              <a:buFont typeface="Arial" panose="020B0604020202020204" pitchFamily="34" charset="0"/>
              <a:buChar char="•"/>
            </a:pPr>
            <a:r>
              <a:rPr lang="en-US" altLang="zh-CN" sz="2000" dirty="0">
                <a:solidFill>
                  <a:srgbClr val="D0D8E8"/>
                </a:solidFill>
                <a:sym typeface="+mn-ea"/>
              </a:rPr>
              <a:t>Robustness</a:t>
            </a:r>
          </a:p>
        </p:txBody>
      </p:sp>
      <p:sp>
        <p:nvSpPr>
          <p:cNvPr id="2" name="文本框 1"/>
          <p:cNvSpPr txBox="1"/>
          <p:nvPr/>
        </p:nvSpPr>
        <p:spPr>
          <a:xfrm>
            <a:off x="-44450" y="3598545"/>
            <a:ext cx="8828450" cy="2741776"/>
          </a:xfrm>
          <a:prstGeom prst="rect">
            <a:avLst/>
          </a:prstGeom>
          <a:noFill/>
        </p:spPr>
        <p:txBody>
          <a:bodyPr wrap="square" rtlCol="0">
            <a:spAutoFit/>
          </a:bodyPr>
          <a:lstStyle/>
          <a:p>
            <a:pPr lvl="1" indent="0" fontAlgn="auto">
              <a:lnSpc>
                <a:spcPts val="3680"/>
              </a:lnSpc>
              <a:buNone/>
            </a:pPr>
            <a:r>
              <a:rPr lang="en-US" altLang="zh-CN" sz="2000" dirty="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SPI transfer speed (in bits per second)</a:t>
            </a:r>
            <a:endParaRPr lang="en-US" altLang="zh-CN" sz="2000" dirty="0">
              <a:solidFill>
                <a:srgbClr val="D0D8E8"/>
              </a:solidFill>
            </a:endParaRP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exchange rate (number of transmitted PDUs per second)</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Operating status of UAV (calibration/initialization)</a:t>
            </a:r>
            <a:endParaRPr lang="en-US" altLang="zh-CN" dirty="0">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2853</Words>
  <Application>Microsoft Office PowerPoint</Application>
  <PresentationFormat>Bildschirmpräsentation (4:3)</PresentationFormat>
  <Paragraphs>352</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111</cp:revision>
  <cp:lastPrinted>2018-07-11T20:18:13Z</cp:lastPrinted>
  <dcterms:modified xsi:type="dcterms:W3CDTF">2018-07-11T20:26:08Z</dcterms:modified>
</cp:coreProperties>
</file>