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72" r:id="rId5"/>
    <p:sldId id="259" r:id="rId6"/>
    <p:sldId id="260" r:id="rId7"/>
    <p:sldId id="261" r:id="rId8"/>
    <p:sldId id="262" r:id="rId9"/>
    <p:sldId id="273" r:id="rId10"/>
    <p:sldId id="274" r:id="rId11"/>
    <p:sldId id="263" r:id="rId12"/>
    <p:sldId id="275" r:id="rId13"/>
    <p:sldId id="258"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79"/>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70667" autoAdjust="0"/>
  </p:normalViewPr>
  <p:slideViewPr>
    <p:cSldViewPr snapToGrid="0">
      <p:cViewPr>
        <p:scale>
          <a:sx n="66" d="100"/>
          <a:sy n="66" d="100"/>
        </p:scale>
        <p:origin x="2124" y="-24"/>
      </p:cViewPr>
      <p:guideLst/>
    </p:cSldViewPr>
  </p:slideViewPr>
  <p:notesTextViewPr>
    <p:cViewPr>
      <p:scale>
        <a:sx n="3" d="2"/>
        <a:sy n="3" d="2"/>
      </p:scale>
      <p:origin x="0" y="0"/>
    </p:cViewPr>
  </p:notesTextViewPr>
  <p:notesViewPr>
    <p:cSldViewPr snapToGrid="0">
      <p:cViewPr varScale="1">
        <p:scale>
          <a:sx n="69" d="100"/>
          <a:sy n="69" d="100"/>
        </p:scale>
        <p:origin x="32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56000" y="5078520"/>
            <a:ext cx="6047640" cy="4811040"/>
          </a:xfrm>
          <a:prstGeom prst="rect">
            <a:avLst/>
          </a:prstGeom>
        </p:spPr>
        <p:txBody>
          <a:bodyPr lIns="0" tIns="0" rIns="0" bIns="0"/>
          <a:lstStyle/>
          <a:p>
            <a:r>
              <a:rPr lang="de-DE" sz="2000">
                <a:latin typeface="Arial"/>
              </a:rPr>
              <a:t>Click to edit the notes format</a:t>
            </a:r>
            <a:endParaRPr/>
          </a:p>
        </p:txBody>
      </p:sp>
      <p:sp>
        <p:nvSpPr>
          <p:cNvPr id="96" name="PlaceHolder 2"/>
          <p:cNvSpPr>
            <a:spLocks noGrp="1"/>
          </p:cNvSpPr>
          <p:nvPr>
            <p:ph type="hdr"/>
          </p:nvPr>
        </p:nvSpPr>
        <p:spPr>
          <a:xfrm>
            <a:off x="0" y="0"/>
            <a:ext cx="3280680" cy="534240"/>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278960" y="0"/>
            <a:ext cx="3280680" cy="534240"/>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0" y="10157400"/>
            <a:ext cx="3280680" cy="534240"/>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278960" y="10157400"/>
            <a:ext cx="3280680" cy="534240"/>
          </a:xfrm>
          <a:prstGeom prst="rect">
            <a:avLst/>
          </a:prstGeom>
        </p:spPr>
        <p:txBody>
          <a:bodyPr lIns="0" tIns="0" rIns="0" bIns="0" anchor="b"/>
          <a:lstStyle/>
          <a:p>
            <a:pPr algn="r"/>
            <a:fld id="{155B5BBB-525B-4A1E-9F31-CE196A4F41BE}" type="slidenum">
              <a:rPr lang="de-DE" sz="1400">
                <a:latin typeface="Times New Roman"/>
              </a:rPr>
              <a:t>‹Nr.›</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endParaRP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rPr lang="en-US" altLang="en-US"/>
              <a:t>And here is the test result for the side Nucleo receiving. As we can see is, higher pracket rate will cause the successrate drop. And compare two different SPI speed, we can find the 4MHz have a little higher successrate. The reason here is that, our transmition is based on interrupt on the embedded chip. higher SPI speed means the duration of transmission one packet is short. so less chance for other kinds of interrupt on the UAV can influences this transmission. And in fact if we disable all other interrupt, the successrate can achive nearly 98%. But more faster SPI speed like 5MHz will lead to signnifficantly low successrate. So we will say the best configuration is at 500Hz packet rate and 4MHz SPI speed.</a:t>
            </a:r>
          </a:p>
          <a:p>
            <a:r>
              <a:rPr lang="en-US" altLang="en-US"/>
              <a:t>And for the HLP receiving, the </a:t>
            </a:r>
            <a:r>
              <a:rPr lang="en-US" altLang="en-US">
                <a:sym typeface="+mn-ea"/>
              </a:rPr>
              <a:t>test result</a:t>
            </a:r>
            <a:r>
              <a:rPr lang="en-US" altLang="en-US"/>
              <a:t>is is similar as Nucleo.</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11</a:t>
            </a:fld>
            <a:endParaRPr lang="de-DE" sz="1000">
              <a:solidFill>
                <a:srgbClr val="000000"/>
              </a:solidFill>
              <a:latin typeface="Stafford"/>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rPr lang="en-US" altLang="en-US" dirty="0"/>
              <a:t>so now we have a tested protocol, which guarantees a reliable and fast enough packet exchange speed. After we implement our protocol in both HLP and </a:t>
            </a:r>
            <a:r>
              <a:rPr lang="en-US" altLang="en-US" dirty="0" err="1"/>
              <a:t>Nucleo</a:t>
            </a:r>
            <a:r>
              <a:rPr lang="en-US" altLang="en-US" dirty="0"/>
              <a:t>, we can send all sensor data through the HLP to the high-performance </a:t>
            </a:r>
            <a:r>
              <a:rPr lang="en-US" altLang="en-US" dirty="0" err="1"/>
              <a:t>Nucleo</a:t>
            </a:r>
            <a:r>
              <a:rPr lang="en-US" altLang="en-US" dirty="0"/>
              <a:t>.</a:t>
            </a:r>
          </a:p>
          <a:p>
            <a:pPr marL="285750" indent="-285750">
              <a:buFont typeface="Arial" panose="020B0604020202020204" pitchFamily="34" charset="0"/>
              <a:buChar char="•"/>
            </a:pPr>
            <a:r>
              <a:rPr lang="en-US" altLang="en-US" dirty="0"/>
              <a:t>consider the error packet in our case will be </a:t>
            </a:r>
            <a:r>
              <a:rPr lang="en-US" altLang="en-US" dirty="0" err="1"/>
              <a:t>direcktly</a:t>
            </a:r>
            <a:r>
              <a:rPr lang="en-US" altLang="en-US" dirty="0"/>
              <a:t> </a:t>
            </a:r>
            <a:r>
              <a:rPr lang="en-US" altLang="en-US" dirty="0" err="1"/>
              <a:t>droped</a:t>
            </a:r>
            <a:r>
              <a:rPr lang="en-US" altLang="en-US" dirty="0"/>
              <a:t>, at a given SPI speed the protocol can reach ideally 500Hz </a:t>
            </a:r>
            <a:r>
              <a:rPr lang="en-US" altLang="zh-CN" dirty="0">
                <a:sym typeface="+mn-ea"/>
              </a:rPr>
              <a:t>packet exchange rate. </a:t>
            </a:r>
          </a:p>
          <a:p>
            <a:pPr marL="285750" indent="-285750">
              <a:buFont typeface="Arial" panose="020B0604020202020204" pitchFamily="34" charset="0"/>
              <a:buChar char="•"/>
            </a:pPr>
            <a:r>
              <a:rPr lang="en-US" altLang="zh-CN" dirty="0">
                <a:sym typeface="+mn-ea"/>
              </a:rPr>
              <a:t>Although we still </a:t>
            </a:r>
            <a:r>
              <a:rPr lang="en-US" altLang="zh-CN" dirty="0" err="1">
                <a:sym typeface="+mn-ea"/>
              </a:rPr>
              <a:t>dont</a:t>
            </a:r>
            <a:r>
              <a:rPr lang="en-US" altLang="zh-CN" dirty="0">
                <a:sym typeface="+mn-ea"/>
              </a:rPr>
              <a:t> test, to implement our </a:t>
            </a:r>
            <a:r>
              <a:rPr lang="en-US" altLang="zh-CN" dirty="0" err="1">
                <a:sym typeface="+mn-ea"/>
              </a:rPr>
              <a:t>procotol</a:t>
            </a:r>
            <a:r>
              <a:rPr lang="en-US" altLang="zh-CN" dirty="0">
                <a:sym typeface="+mn-ea"/>
              </a:rPr>
              <a:t> in the real control situation of the UAV, we are not sure the real performance of the protocol. Future work can be based on this protocol, which allows to implement </a:t>
            </a:r>
            <a:r>
              <a:rPr lang="en-US" altLang="zh-CN" dirty="0" err="1">
                <a:sym typeface="+mn-ea"/>
              </a:rPr>
              <a:t>komplex</a:t>
            </a:r>
            <a:r>
              <a:rPr lang="en-US" altLang="zh-CN" dirty="0">
                <a:sym typeface="+mn-ea"/>
              </a:rPr>
              <a:t> control algorithm on the </a:t>
            </a:r>
            <a:r>
              <a:rPr lang="en-US" altLang="zh-CN" dirty="0" err="1">
                <a:sym typeface="+mn-ea"/>
              </a:rPr>
              <a:t>Nucleo</a:t>
            </a:r>
            <a:r>
              <a:rPr lang="en-US" altLang="zh-CN" dirty="0">
                <a:sym typeface="+mn-ea"/>
              </a:rPr>
              <a:t> and integrate additional sensors to improve the control performance.</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US" altLang="en-US" dirty="0"/>
          </a:p>
          <a:p>
            <a:endParaRPr lang="en-US" altLang="en-US"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12</a:t>
            </a:fld>
            <a:endParaRPr lang="de-DE" sz="1000">
              <a:solidFill>
                <a:srgbClr val="000000"/>
              </a:solidFill>
              <a:latin typeface="Stafford"/>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13</a:t>
            </a:fld>
            <a:endParaRPr lang="de-DE" sz="1000">
              <a:solidFill>
                <a:srgbClr val="000000"/>
              </a:solidFill>
              <a:latin typeface="Stafford"/>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altLang="zh-CN" sz="1200" b="0" i="0" kern="1200" dirty="0">
                <a:solidFill>
                  <a:schemeClr val="tx1"/>
                </a:solidFill>
                <a:effectLst/>
                <a:latin typeface="+mn-lt"/>
                <a:ea typeface="+mn-ea"/>
                <a:cs typeface="+mn-cs"/>
              </a:rPr>
              <a:t>So firstly, our project belongs to a bigger project about </a:t>
            </a:r>
            <a:r>
              <a:rPr lang="en-US" altLang="zh-CN" sz="1200" b="0" i="0" kern="1200" dirty="0">
                <a:solidFill>
                  <a:schemeClr val="tx1"/>
                </a:solidFill>
                <a:effectLst/>
                <a:latin typeface="+mn-lt"/>
                <a:ea typeface="+mn-ea"/>
                <a:cs typeface="+mn-cs"/>
              </a:rPr>
              <a:t>implementing</a:t>
            </a:r>
            <a:r>
              <a:rPr lang="en-GB" altLang="zh-CN" sz="1200" b="0" i="0" kern="1200" dirty="0">
                <a:solidFill>
                  <a:schemeClr val="tx1"/>
                </a:solidFill>
                <a:effectLst/>
                <a:latin typeface="+mn-lt"/>
                <a:ea typeface="+mn-ea"/>
                <a:cs typeface="+mn-cs"/>
              </a:rPr>
              <a:t> </a:t>
            </a:r>
            <a:r>
              <a:rPr lang="en-GB" altLang="zh-CN" sz="1200" b="0" i="0" kern="1200" dirty="0" err="1">
                <a:solidFill>
                  <a:schemeClr val="tx1"/>
                </a:solidFill>
                <a:effectLst/>
                <a:latin typeface="+mn-lt"/>
                <a:ea typeface="+mn-ea"/>
                <a:cs typeface="+mn-cs"/>
              </a:rPr>
              <a:t>Sensorfusion</a:t>
            </a:r>
            <a:r>
              <a:rPr lang="en-GB" altLang="zh-CN" sz="1200" b="0" i="0" kern="1200" dirty="0">
                <a:solidFill>
                  <a:schemeClr val="tx1"/>
                </a:solidFill>
                <a:effectLst/>
                <a:latin typeface="+mn-lt"/>
                <a:ea typeface="+mn-ea"/>
                <a:cs typeface="+mn-cs"/>
              </a:rPr>
              <a:t> algorithm in UAV UAV means unmanned aerial vehicle, </a:t>
            </a:r>
            <a:r>
              <a:rPr lang="en-US" altLang="zh-CN" sz="1200" b="0" i="0" kern="1200" dirty="0">
                <a:solidFill>
                  <a:schemeClr val="tx1"/>
                </a:solidFill>
                <a:effectLst/>
                <a:latin typeface="+mn-lt"/>
                <a:ea typeface="+mn-ea"/>
                <a:cs typeface="+mn-cs"/>
              </a:rPr>
              <a:t>commonly known as a drone.</a:t>
            </a:r>
          </a:p>
          <a:p>
            <a:r>
              <a:rPr lang="en-US" altLang="zh-CN" sz="1200" b="0" i="0" kern="1200" dirty="0">
                <a:solidFill>
                  <a:schemeClr val="tx1"/>
                </a:solidFill>
                <a:effectLst/>
                <a:latin typeface="+mn-lt"/>
                <a:ea typeface="+mn-ea"/>
                <a:cs typeface="+mn-cs"/>
              </a:rPr>
              <a:t>Theoretically</a:t>
            </a:r>
            <a:r>
              <a:rPr lang="en-US" altLang="zh-CN" sz="1200" b="0" i="0" kern="1200" baseline="0" dirty="0">
                <a:solidFill>
                  <a:schemeClr val="tx1"/>
                </a:solidFill>
                <a:effectLst/>
                <a:latin typeface="+mn-lt"/>
                <a:ea typeface="+mn-ea"/>
                <a:cs typeface="+mn-cs"/>
              </a:rPr>
              <a:t> there two approaches to implement the algorithm. One is , another is .</a:t>
            </a:r>
          </a:p>
          <a:p>
            <a:r>
              <a:rPr lang="en-US" altLang="zh-CN" sz="1200" b="0" i="0" kern="1200" baseline="0" dirty="0">
                <a:solidFill>
                  <a:schemeClr val="tx1"/>
                </a:solidFill>
                <a:effectLst/>
                <a:latin typeface="+mn-lt"/>
                <a:ea typeface="+mn-ea"/>
                <a:cs typeface="+mn-cs"/>
              </a:rPr>
              <a:t>But actually we the Processor </a:t>
            </a:r>
            <a:r>
              <a:rPr lang="en-GB" altLang="zh-CN" sz="1200" kern="1200" baseline="0" dirty="0">
                <a:solidFill>
                  <a:schemeClr val="tx1"/>
                </a:solidFill>
                <a:effectLst/>
                <a:latin typeface="+mn-lt"/>
                <a:ea typeface="+mn-ea"/>
                <a:cs typeface="+mn-cs"/>
              </a:rPr>
              <a:t>can not afford calculation requirement.</a:t>
            </a:r>
          </a:p>
          <a:p>
            <a:r>
              <a:rPr lang="en-GB" altLang="zh-CN" sz="1200" kern="1200" baseline="0" dirty="0">
                <a:solidFill>
                  <a:schemeClr val="tx1"/>
                </a:solidFill>
                <a:effectLst/>
                <a:latin typeface="+mn-lt"/>
                <a:ea typeface="+mn-ea"/>
                <a:cs typeface="+mn-cs"/>
              </a:rPr>
              <a:t>The Processor in UAV, the architecture of processor. The calculation speed, the clock </a:t>
            </a:r>
            <a:r>
              <a:rPr lang="en-GB" altLang="zh-CN" sz="1200" kern="1200" baseline="0" dirty="0" err="1">
                <a:solidFill>
                  <a:schemeClr val="tx1"/>
                </a:solidFill>
                <a:effectLst/>
                <a:latin typeface="+mn-lt"/>
                <a:ea typeface="+mn-ea"/>
                <a:cs typeface="+mn-cs"/>
              </a:rPr>
              <a:t>frequcy</a:t>
            </a:r>
            <a:r>
              <a:rPr lang="en-GB" altLang="zh-CN" sz="1200" kern="1200" baseline="0" dirty="0">
                <a:solidFill>
                  <a:schemeClr val="tx1"/>
                </a:solidFill>
                <a:effectLst/>
                <a:latin typeface="+mn-lt"/>
                <a:ea typeface="+mn-ea"/>
                <a:cs typeface="+mn-cs"/>
              </a:rPr>
              <a:t>.</a:t>
            </a:r>
          </a:p>
          <a:p>
            <a:r>
              <a:rPr lang="en-GB" altLang="zh-CN" sz="1200" kern="1200" dirty="0">
                <a:solidFill>
                  <a:schemeClr val="tx1"/>
                </a:solidFill>
                <a:effectLst/>
                <a:latin typeface="+mn-lt"/>
                <a:ea typeface="+mn-ea"/>
                <a:cs typeface="+mn-cs"/>
              </a:rPr>
              <a:t>Pro in UAV</a:t>
            </a:r>
            <a:r>
              <a:rPr lang="en-GB" altLang="zh-CN" sz="1200" kern="1200" baseline="0" dirty="0">
                <a:solidFill>
                  <a:schemeClr val="tx1"/>
                </a:solidFill>
                <a:effectLst/>
                <a:latin typeface="+mn-lt"/>
                <a:ea typeface="+mn-ea"/>
                <a:cs typeface="+mn-cs"/>
              </a:rPr>
              <a:t> will do many control task. It demands precise real-time response and also demands calculation sources.</a:t>
            </a:r>
          </a:p>
          <a:p>
            <a:r>
              <a:rPr lang="en-US" altLang="zh-CN" sz="1200" kern="1200" baseline="0" dirty="0">
                <a:solidFill>
                  <a:schemeClr val="tx1"/>
                </a:solidFill>
                <a:effectLst/>
                <a:latin typeface="+mn-lt"/>
                <a:ea typeface="+mn-ea"/>
                <a:cs typeface="+mn-cs"/>
              </a:rPr>
              <a:t>Also the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have very big probability to conflict the original control logic, because the calculation takes time and frequently.</a:t>
            </a:r>
            <a:endParaRPr lang="en-GB"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baseline="0" dirty="0">
                <a:solidFill>
                  <a:schemeClr val="tx1"/>
                </a:solidFill>
                <a:effectLst/>
                <a:latin typeface="+mn-lt"/>
                <a:ea typeface="+mn-ea"/>
                <a:cs typeface="+mn-cs"/>
              </a:rPr>
              <a:t>So sensor fusion task need an additional new powerful specific processor to do so.</a:t>
            </a:r>
          </a:p>
          <a:p>
            <a:endParaRPr lang="en-GB" altLang="zh-CN" sz="1200" kern="1200" baseline="0" dirty="0">
              <a:solidFill>
                <a:schemeClr val="tx1"/>
              </a:solidFill>
              <a:effectLst/>
              <a:latin typeface="+mn-lt"/>
              <a:ea typeface="+mn-ea"/>
              <a:cs typeface="+mn-cs"/>
            </a:endParaRPr>
          </a:p>
          <a:p>
            <a:r>
              <a:rPr lang="en-GB" altLang="zh-CN" sz="1200" kern="1200" baseline="0" dirty="0">
                <a:solidFill>
                  <a:schemeClr val="tx1"/>
                </a:solidFill>
                <a:effectLst/>
                <a:latin typeface="+mn-lt"/>
                <a:ea typeface="+mn-ea"/>
                <a:cs typeface="+mn-cs"/>
              </a:rPr>
              <a:t>But firstly, we must ensure the reliable and high speed communication between our specific processer and the HLP, and only then we can make </a:t>
            </a:r>
            <a:r>
              <a:rPr lang="en-GB" altLang="zh-CN" sz="1200" kern="1200" baseline="0" dirty="0" err="1">
                <a:solidFill>
                  <a:schemeClr val="tx1"/>
                </a:solidFill>
                <a:effectLst/>
                <a:latin typeface="+mn-lt"/>
                <a:ea typeface="+mn-ea"/>
                <a:cs typeface="+mn-cs"/>
              </a:rPr>
              <a:t>sensorfusion</a:t>
            </a:r>
            <a:r>
              <a:rPr lang="en-GB" altLang="zh-CN" sz="1200" kern="1200" baseline="0" dirty="0">
                <a:solidFill>
                  <a:schemeClr val="tx1"/>
                </a:solidFill>
                <a:effectLst/>
                <a:latin typeface="+mn-lt"/>
                <a:ea typeface="+mn-ea"/>
                <a:cs typeface="+mn-cs"/>
              </a:rPr>
              <a:t> task. Pure processor is easy but…..</a:t>
            </a:r>
          </a:p>
          <a:p>
            <a:endParaRPr lang="en-GB" altLang="zh-CN" sz="1200" kern="1200" dirty="0">
              <a:solidFill>
                <a:schemeClr val="tx1"/>
              </a:solidFill>
              <a:effectLst/>
              <a:latin typeface="+mn-lt"/>
              <a:ea typeface="+mn-ea"/>
              <a:cs typeface="+mn-cs"/>
            </a:endParaRPr>
          </a:p>
          <a:p>
            <a:r>
              <a:rPr lang="en-US" altLang="zh-CN" dirty="0"/>
              <a:t>This method intends a requirement analysis as the first step. </a:t>
            </a:r>
          </a:p>
          <a:p>
            <a:r>
              <a:rPr lang="en-US" altLang="zh-CN" dirty="0"/>
              <a:t>Here different requirements were set, like the protocol needs to be robust.</a:t>
            </a:r>
          </a:p>
          <a:p>
            <a:endParaRPr lang="en-US" altLang="zh-CN" dirty="0"/>
          </a:p>
          <a:p>
            <a:r>
              <a:rPr lang="en-US" altLang="zh-CN" dirty="0"/>
              <a:t>The transfer needs to be fast of course, to reach a high data </a:t>
            </a:r>
            <a:r>
              <a:rPr lang="en-US" altLang="zh-CN" dirty="0" err="1"/>
              <a:t>throuput</a:t>
            </a:r>
            <a:r>
              <a:rPr lang="en-US" altLang="zh-CN" dirty="0"/>
              <a:t> (so the </a:t>
            </a:r>
            <a:r>
              <a:rPr lang="en-US" altLang="zh-CN" dirty="0" err="1"/>
              <a:t>hexacopter</a:t>
            </a:r>
            <a:r>
              <a:rPr lang="en-US" altLang="zh-CN" dirty="0"/>
              <a:t> can be </a:t>
            </a:r>
            <a:r>
              <a:rPr lang="de-DE" altLang="zh-CN" dirty="0" err="1"/>
              <a:t>stably</a:t>
            </a:r>
            <a:r>
              <a:rPr lang="de-DE" altLang="zh-CN" dirty="0"/>
              <a:t> </a:t>
            </a:r>
            <a:r>
              <a:rPr lang="de-DE" altLang="zh-CN" dirty="0" err="1"/>
              <a:t>controlled</a:t>
            </a:r>
            <a:r>
              <a:rPr lang="en-US" altLang="zh-CN" dirty="0"/>
              <a:t>).</a:t>
            </a:r>
          </a:p>
          <a:p>
            <a:r>
              <a:rPr lang="de-DE" altLang="zh-CN" dirty="0" err="1"/>
              <a:t>For</a:t>
            </a:r>
            <a:r>
              <a:rPr lang="de-DE" altLang="zh-CN" dirty="0"/>
              <a:t> </a:t>
            </a:r>
            <a:r>
              <a:rPr lang="de-DE" altLang="zh-CN" dirty="0" err="1"/>
              <a:t>the</a:t>
            </a:r>
            <a:r>
              <a:rPr lang="de-DE" altLang="zh-CN" dirty="0"/>
              <a:t> same </a:t>
            </a:r>
            <a:r>
              <a:rPr lang="de-DE" altLang="zh-CN" dirty="0" err="1"/>
              <a:t>reason</a:t>
            </a:r>
            <a:r>
              <a:rPr lang="de-DE" altLang="zh-CN" dirty="0"/>
              <a:t> </a:t>
            </a:r>
            <a:r>
              <a:rPr lang="de-DE" altLang="zh-CN" dirty="0" err="1"/>
              <a:t>the</a:t>
            </a:r>
            <a:r>
              <a:rPr lang="de-DE" altLang="zh-CN" dirty="0"/>
              <a:t> hole </a:t>
            </a:r>
            <a:r>
              <a:rPr lang="de-DE" altLang="zh-CN" dirty="0" err="1"/>
              <a:t>implementation</a:t>
            </a:r>
            <a:r>
              <a:rPr lang="de-DE" altLang="zh-CN" dirty="0"/>
              <a:t> </a:t>
            </a:r>
            <a:r>
              <a:rPr lang="de-DE" altLang="zh-CN" dirty="0" err="1"/>
              <a:t>needs</a:t>
            </a:r>
            <a:r>
              <a:rPr lang="de-DE" altLang="zh-CN" dirty="0"/>
              <a:t> </a:t>
            </a:r>
            <a:r>
              <a:rPr lang="de-DE" altLang="zh-CN" dirty="0" err="1"/>
              <a:t>to</a:t>
            </a:r>
            <a:r>
              <a:rPr lang="de-DE" altLang="zh-CN" dirty="0"/>
              <a:t> </a:t>
            </a:r>
            <a:r>
              <a:rPr lang="de-DE" altLang="zh-CN" dirty="0" err="1"/>
              <a:t>be</a:t>
            </a:r>
            <a:r>
              <a:rPr lang="de-DE" altLang="zh-CN" dirty="0"/>
              <a:t> </a:t>
            </a:r>
            <a:r>
              <a:rPr lang="de-DE" altLang="zh-CN" dirty="0" err="1"/>
              <a:t>realtime</a:t>
            </a:r>
            <a:r>
              <a:rPr lang="de-DE" altLang="zh-CN" dirty="0"/>
              <a:t> – </a:t>
            </a:r>
            <a:r>
              <a:rPr lang="de-DE" altLang="zh-CN" dirty="0" err="1"/>
              <a:t>capable</a:t>
            </a:r>
            <a:r>
              <a:rPr lang="de-DE" altLang="zh-CN" dirty="0"/>
              <a:t>.</a:t>
            </a:r>
          </a:p>
          <a:p>
            <a:endParaRPr lang="de-DE" altLang="zh-CN" dirty="0"/>
          </a:p>
          <a:p>
            <a:r>
              <a:rPr lang="de-DE" altLang="zh-CN" dirty="0"/>
              <a:t>Last but not least, </a:t>
            </a:r>
            <a:r>
              <a:rPr lang="de-DE" altLang="zh-CN" dirty="0" err="1"/>
              <a:t>the</a:t>
            </a:r>
            <a:r>
              <a:rPr lang="de-DE" altLang="zh-CN" dirty="0"/>
              <a:t> </a:t>
            </a:r>
            <a:r>
              <a:rPr lang="de-DE" altLang="zh-CN" dirty="0" err="1"/>
              <a:t>protocol</a:t>
            </a:r>
            <a:r>
              <a:rPr lang="de-DE" altLang="zh-CN" dirty="0"/>
              <a:t> </a:t>
            </a:r>
            <a:r>
              <a:rPr lang="de-DE" altLang="zh-CN" dirty="0" err="1"/>
              <a:t>should</a:t>
            </a:r>
            <a:r>
              <a:rPr lang="de-DE" altLang="zh-CN" dirty="0"/>
              <a:t> </a:t>
            </a:r>
            <a:r>
              <a:rPr lang="de-DE" altLang="zh-CN" dirty="0" err="1"/>
              <a:t>be</a:t>
            </a:r>
            <a:r>
              <a:rPr lang="de-DE" altLang="zh-CN" dirty="0"/>
              <a:t> </a:t>
            </a:r>
            <a:r>
              <a:rPr lang="de-DE" altLang="zh-CN" dirty="0" err="1"/>
              <a:t>easily</a:t>
            </a:r>
            <a:r>
              <a:rPr lang="de-DE" altLang="zh-CN" dirty="0"/>
              <a:t> </a:t>
            </a:r>
            <a:r>
              <a:rPr lang="de-DE" altLang="zh-CN" dirty="0" err="1"/>
              <a:t>expandable</a:t>
            </a:r>
            <a:r>
              <a:rPr lang="de-DE" altLang="zh-CN" dirty="0"/>
              <a:t>, so </a:t>
            </a:r>
            <a:r>
              <a:rPr lang="de-DE" altLang="zh-CN" dirty="0" err="1"/>
              <a:t>it</a:t>
            </a:r>
            <a:r>
              <a:rPr lang="de-DE" altLang="zh-CN" dirty="0"/>
              <a:t> </a:t>
            </a:r>
            <a:r>
              <a:rPr lang="de-DE" altLang="zh-CN" dirty="0" err="1"/>
              <a:t>should</a:t>
            </a:r>
            <a:r>
              <a:rPr lang="de-DE" altLang="zh-CN" dirty="0"/>
              <a:t> </a:t>
            </a:r>
            <a:r>
              <a:rPr lang="de-DE" altLang="zh-CN" dirty="0" err="1"/>
              <a:t>be</a:t>
            </a:r>
            <a:r>
              <a:rPr lang="de-DE" altLang="zh-CN" dirty="0"/>
              <a:t> </a:t>
            </a:r>
            <a:r>
              <a:rPr lang="de-DE" altLang="zh-CN" dirty="0" err="1"/>
              <a:t>possible</a:t>
            </a:r>
            <a:r>
              <a:rPr lang="de-DE" altLang="zh-CN" dirty="0"/>
              <a:t> </a:t>
            </a:r>
            <a:r>
              <a:rPr lang="de-DE" altLang="zh-CN" dirty="0" err="1"/>
              <a:t>to</a:t>
            </a:r>
            <a:r>
              <a:rPr lang="de-DE" altLang="zh-CN" dirty="0"/>
              <a:t> </a:t>
            </a:r>
            <a:r>
              <a:rPr lang="de-DE" altLang="zh-CN" dirty="0" err="1"/>
              <a:t>add</a:t>
            </a:r>
            <a:r>
              <a:rPr lang="de-DE" altLang="zh-CN" dirty="0"/>
              <a:t> </a:t>
            </a:r>
            <a:r>
              <a:rPr lang="de-DE" altLang="zh-CN" dirty="0" err="1"/>
              <a:t>and</a:t>
            </a:r>
            <a:r>
              <a:rPr lang="de-DE" altLang="zh-CN" dirty="0"/>
              <a:t> </a:t>
            </a:r>
            <a:r>
              <a:rPr lang="de-DE" altLang="zh-CN" dirty="0" err="1"/>
              <a:t>remove</a:t>
            </a:r>
            <a:r>
              <a:rPr lang="de-DE" altLang="zh-CN" dirty="0"/>
              <a:t> </a:t>
            </a:r>
            <a:r>
              <a:rPr lang="de-DE" altLang="zh-CN" dirty="0" err="1"/>
              <a:t>new</a:t>
            </a:r>
            <a:r>
              <a:rPr lang="de-DE" altLang="zh-CN" dirty="0"/>
              <a:t> </a:t>
            </a:r>
            <a:r>
              <a:rPr lang="de-DE" altLang="zh-CN" dirty="0" err="1"/>
              <a:t>sensory</a:t>
            </a:r>
            <a:r>
              <a:rPr lang="de-DE" altLang="zh-CN" dirty="0"/>
              <a:t> </a:t>
            </a:r>
            <a:r>
              <a:rPr lang="de-DE" altLang="zh-CN" dirty="0" err="1"/>
              <a:t>by</a:t>
            </a:r>
            <a:r>
              <a:rPr lang="de-DE" altLang="zh-CN" dirty="0"/>
              <a:t> </a:t>
            </a:r>
            <a:r>
              <a:rPr lang="de-DE" altLang="zh-CN" dirty="0" err="1"/>
              <a:t>small</a:t>
            </a:r>
            <a:r>
              <a:rPr lang="de-DE" altLang="zh-CN" dirty="0"/>
              <a:t> </a:t>
            </a:r>
            <a:r>
              <a:rPr lang="de-DE" altLang="zh-CN" dirty="0" err="1"/>
              <a:t>effort</a:t>
            </a:r>
            <a:r>
              <a:rPr lang="de-DE" altLang="zh-CN" dirty="0"/>
              <a:t>. </a:t>
            </a:r>
            <a:endParaRPr lang="en-GB" altLang="zh-CN" sz="1200" kern="1200" dirty="0">
              <a:solidFill>
                <a:schemeClr val="tx1"/>
              </a:solidFill>
              <a:effectLst/>
              <a:latin typeface="+mn-lt"/>
              <a:ea typeface="+mn-ea"/>
              <a:cs typeface="+mn-cs"/>
            </a:endParaRPr>
          </a:p>
          <a:p>
            <a:endParaRPr lang="en-GB" altLang="zh-CN" dirty="0">
              <a:effectLst/>
            </a:endParaRPr>
          </a:p>
          <a:p>
            <a:br>
              <a:rPr lang="en-GB" altLang="zh-CN" dirty="0"/>
            </a:b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zh-CN" dirty="0"/>
              <a:t>There</a:t>
            </a:r>
            <a:r>
              <a:rPr lang="en-US" altLang="zh-CN" baseline="0" dirty="0"/>
              <a:t> are</a:t>
            </a:r>
            <a:r>
              <a:rPr lang="en-US" altLang="zh-CN" dirty="0"/>
              <a:t> two parts, 1. part</a:t>
            </a:r>
            <a:r>
              <a:rPr lang="en-US" altLang="zh-CN" baseline="0" dirty="0"/>
              <a:t> is </a:t>
            </a:r>
            <a:r>
              <a:rPr lang="en-US" altLang="zh-CN" dirty="0"/>
              <a:t>UAV</a:t>
            </a:r>
            <a:r>
              <a:rPr lang="en-US" altLang="zh-CN" baseline="0" dirty="0"/>
              <a:t> here, second part is additional things. </a:t>
            </a:r>
            <a:endParaRPr lang="en-US" altLang="zh-CN" dirty="0"/>
          </a:p>
          <a:p>
            <a:r>
              <a:rPr lang="en-US" altLang="zh-CN" dirty="0"/>
              <a:t>1.  Object of sensor fusion</a:t>
            </a:r>
            <a:r>
              <a:rPr lang="en-US" altLang="zh-CN" baseline="0" dirty="0"/>
              <a:t> task</a:t>
            </a:r>
            <a:endParaRPr lang="en-US" altLang="zh-CN" dirty="0"/>
          </a:p>
          <a:p>
            <a:r>
              <a:rPr lang="en-US" altLang="zh-CN" dirty="0"/>
              <a:t>HL LL Directly</a:t>
            </a:r>
            <a:r>
              <a:rPr lang="en-US" altLang="zh-CN" baseline="0" dirty="0"/>
              <a:t> control. </a:t>
            </a:r>
          </a:p>
          <a:p>
            <a:r>
              <a:rPr lang="en-US" altLang="zh-CN" baseline="0" dirty="0"/>
              <a:t>LL closed, HL have SDK, we can write the control command here. </a:t>
            </a:r>
            <a:endParaRPr lang="en-US" baseline="0" dirty="0"/>
          </a:p>
          <a:p>
            <a:r>
              <a:rPr lang="en-US" baseline="0" dirty="0"/>
              <a:t>2. </a:t>
            </a:r>
            <a:r>
              <a:rPr lang="en-US" baseline="0" dirty="0" err="1"/>
              <a:t>Nucleo</a:t>
            </a:r>
            <a:r>
              <a:rPr lang="en-US" baseline="0" dirty="0"/>
              <a:t>,</a:t>
            </a:r>
          </a:p>
          <a:p>
            <a:r>
              <a:rPr lang="en-US" baseline="0" dirty="0"/>
              <a:t>Very advanced and popular in </a:t>
            </a:r>
            <a:r>
              <a:rPr lang="en-US" baseline="0" dirty="0" err="1"/>
              <a:t>embeded</a:t>
            </a:r>
            <a:r>
              <a:rPr lang="en-US" baseline="0" dirty="0"/>
              <a:t> system field. </a:t>
            </a:r>
          </a:p>
          <a:p>
            <a:r>
              <a:rPr lang="en-US" baseline="0" dirty="0"/>
              <a:t>Library functions, code generating tools, </a:t>
            </a:r>
            <a:r>
              <a:rPr lang="en-US" baseline="0" dirty="0" err="1"/>
              <a:t>c</a:t>
            </a:r>
            <a:r>
              <a:rPr lang="en-US" altLang="zh-CN" baseline="0" dirty="0" err="1"/>
              <a:t>onvienient</a:t>
            </a:r>
            <a:r>
              <a:rPr lang="en-US" altLang="zh-CN" baseline="0" dirty="0"/>
              <a:t> and fast to make prototyping. </a:t>
            </a:r>
          </a:p>
          <a:p>
            <a:r>
              <a:rPr lang="en-US" altLang="zh-CN" baseline="0" dirty="0"/>
              <a:t>The calculation efficiency is very good.</a:t>
            </a:r>
          </a:p>
          <a:p>
            <a:r>
              <a:rPr lang="en-US" baseline="0" dirty="0"/>
              <a:t>3. Firstly is intern sensors, they are very commonly used sensor, and they are already integrated in the UAV. Like ………..</a:t>
            </a:r>
          </a:p>
          <a:p>
            <a:r>
              <a:rPr lang="en-US" baseline="0" dirty="0"/>
              <a:t>   </a:t>
            </a:r>
            <a:r>
              <a:rPr lang="en-US" altLang="zh-CN" baseline="0" dirty="0"/>
              <a:t>But in some special situation, it doesn’t work well.  For, example, when UAV is flying indoors, GPS will not work.</a:t>
            </a:r>
            <a:endParaRPr lang="en-US" baseline="0" dirty="0"/>
          </a:p>
          <a:p>
            <a:r>
              <a:rPr lang="en-US" baseline="0" dirty="0"/>
              <a:t>    Like optical flow, Lidar, camera.</a:t>
            </a:r>
          </a:p>
          <a:p>
            <a:r>
              <a:rPr lang="en-US" baseline="0" dirty="0"/>
              <a:t>    for example,  if we want to locate the position indoors, or avoid barrier.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communication between </a:t>
            </a:r>
            <a:r>
              <a:rPr lang="en-US" altLang="zh-CN" baseline="0" dirty="0" err="1"/>
              <a:t>Nucleo</a:t>
            </a:r>
            <a:r>
              <a:rPr lang="en-US" altLang="zh-CN" baseline="0" dirty="0"/>
              <a:t> and UAV is based on SPI bus.  Also our protocol is based on this bus. The HL will send big package about </a:t>
            </a:r>
            <a:r>
              <a:rPr lang="en-US" altLang="zh-CN" baseline="0" dirty="0" err="1"/>
              <a:t>sensordata</a:t>
            </a:r>
            <a:r>
              <a:rPr lang="en-US" altLang="zh-CN" baseline="0" dirty="0"/>
              <a:t> and </a:t>
            </a:r>
            <a:r>
              <a:rPr lang="en-US" altLang="zh-CN" baseline="0" dirty="0" err="1"/>
              <a:t>Nucleo</a:t>
            </a:r>
            <a:r>
              <a:rPr lang="en-US" altLang="zh-CN" baseline="0" dirty="0"/>
              <a:t> send data about attitude estimation back to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Pure Communication is easy between empty </a:t>
            </a:r>
            <a:r>
              <a:rPr lang="en-US" altLang="zh-CN" baseline="0" dirty="0" err="1"/>
              <a:t>Nucleo</a:t>
            </a:r>
            <a:r>
              <a:rPr lang="en-US" altLang="zh-CN" baseline="0" dirty="0"/>
              <a:t>. But now the logic in both sides is very complicated, the design of protocol must concern those parts. To avoid interference of program running we use interrupted based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more details,…</a:t>
            </a: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Thank</a:t>
            </a:r>
            <a:r>
              <a:rPr lang="de-DE" dirty="0"/>
              <a:t> </a:t>
            </a:r>
            <a:r>
              <a:rPr lang="de-DE" dirty="0" err="1"/>
              <a:t>you</a:t>
            </a:r>
            <a:r>
              <a:rPr lang="de-DE" dirty="0"/>
              <a:t> Mr. Hu, </a:t>
            </a:r>
            <a:r>
              <a:rPr lang="de-DE" dirty="0" err="1"/>
              <a:t>my</a:t>
            </a:r>
            <a:r>
              <a:rPr lang="de-DE" dirty="0"/>
              <a:t> </a:t>
            </a:r>
            <a:r>
              <a:rPr lang="de-DE" dirty="0" err="1"/>
              <a:t>name</a:t>
            </a:r>
            <a:r>
              <a:rPr lang="de-DE" dirty="0"/>
              <a:t> </a:t>
            </a:r>
            <a:r>
              <a:rPr lang="de-DE" dirty="0" err="1"/>
              <a:t>is</a:t>
            </a:r>
            <a:r>
              <a:rPr lang="de-DE" dirty="0"/>
              <a:t> Malte Breitenbach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start by explaining to you what a </a:t>
            </a:r>
            <a:r>
              <a:rPr lang="en-US" b="1" dirty="0"/>
              <a:t>communication protocol </a:t>
            </a:r>
            <a:r>
              <a:rPr lang="en-US" dirty="0"/>
              <a:t>is in information technology.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it’s a</a:t>
            </a:r>
            <a:r>
              <a:rPr lang="en-GB" dirty="0"/>
              <a:t> set of rules allowing communication partners to transmit information.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both partners have to use </a:t>
            </a:r>
            <a:r>
              <a:rPr lang="en-US" dirty="0"/>
              <a:t>a defined </a:t>
            </a:r>
            <a:r>
              <a:rPr lang="en-US" b="1" dirty="0"/>
              <a:t>timing of communication actions</a:t>
            </a:r>
            <a:r>
              <a:rPr lang="en-US" dirty="0"/>
              <a:t>, like transmitting data or decode some data at a </a:t>
            </a:r>
            <a:r>
              <a:rPr lang="en-US" dirty="0" err="1"/>
              <a:t>a</a:t>
            </a:r>
            <a:r>
              <a:rPr lang="en-US" dirty="0"/>
              <a:t> specified 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both partners share are packed in so called </a:t>
            </a:r>
            <a:r>
              <a:rPr lang="en-GB" b="1" dirty="0"/>
              <a:t>PDUs</a:t>
            </a:r>
            <a:r>
              <a:rPr lang="en-GB" dirty="0"/>
              <a:t>, </a:t>
            </a:r>
            <a:r>
              <a:rPr lang="de-DE" dirty="0" err="1"/>
              <a:t>what</a:t>
            </a:r>
            <a:r>
              <a:rPr lang="de-DE" dirty="0"/>
              <a:t> stands </a:t>
            </a:r>
            <a:r>
              <a:rPr lang="de-DE" dirty="0" err="1"/>
              <a:t>for</a:t>
            </a:r>
            <a:r>
              <a:rPr lang="de-DE" dirty="0"/>
              <a:t> „Packet </a:t>
            </a:r>
            <a:r>
              <a:rPr lang="de-DE" dirty="0" err="1"/>
              <a:t>data</a:t>
            </a:r>
            <a:r>
              <a:rPr lang="de-DE" dirty="0"/>
              <a:t> 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must be defined what the first byte of each packet means and the second and so on… </a:t>
            </a:r>
            <a:r>
              <a:rPr lang="en-GB" dirty="0"/>
              <a:t>[CLICK]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a successful communication, both partners need to provide several </a:t>
            </a:r>
            <a:r>
              <a:rPr lang="en-GB" dirty="0"/>
              <a:t>protocol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De-/Encoding of PDUs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Error detection, to detect errors while transmission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b="1" dirty="0" err="1"/>
              <a:t>layer</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several</a:t>
            </a:r>
            <a:r>
              <a:rPr lang="de-DE" dirty="0"/>
              <a:t> </a:t>
            </a:r>
            <a:r>
              <a:rPr lang="de-DE" dirty="0" err="1"/>
              <a:t>functions</a:t>
            </a:r>
            <a:r>
              <a:rPr lang="de-DE" dirty="0"/>
              <a:t> </a:t>
            </a:r>
            <a:r>
              <a:rPr lang="en-US" dirty="0"/>
              <a:t>to fulfill </a:t>
            </a:r>
            <a:r>
              <a:rPr lang="en-US" b="1" dirty="0"/>
              <a:t>one</a:t>
            </a:r>
            <a:r>
              <a:rPr lang="en-US" dirty="0"/>
              <a:t> specific goal.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serves the layer above and is served by the layer below (but does not need to know how the other layers are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so we need a robust, fast and expandable protocol as Mr. Hu already mentioned</a:t>
            </a:r>
            <a:r>
              <a:rPr lang="de-DE" dirty="0"/>
              <a:t>[CLICK]</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Based</a:t>
            </a:r>
            <a:r>
              <a:rPr lang="de-DE" dirty="0"/>
              <a:t> on </a:t>
            </a:r>
            <a:r>
              <a:rPr lang="de-DE" dirty="0" err="1"/>
              <a:t>that</a:t>
            </a:r>
            <a:r>
              <a:rPr lang="de-DE" dirty="0"/>
              <a:t> </a:t>
            </a:r>
            <a:r>
              <a:rPr lang="de-DE" dirty="0" err="1"/>
              <a:t>requirements</a:t>
            </a:r>
            <a:r>
              <a:rPr lang="de-DE" dirty="0"/>
              <a:t> </a:t>
            </a:r>
            <a:r>
              <a:rPr lang="de-DE" dirty="0" err="1"/>
              <a:t>the</a:t>
            </a:r>
            <a:r>
              <a:rPr lang="de-DE" dirty="0"/>
              <a:t> </a:t>
            </a:r>
            <a:r>
              <a:rPr lang="de-DE" dirty="0" err="1"/>
              <a:t>protocol</a:t>
            </a:r>
            <a:r>
              <a:rPr lang="de-DE" dirty="0"/>
              <a:t> </a:t>
            </a:r>
            <a:r>
              <a:rPr lang="de-DE" dirty="0" err="1"/>
              <a:t>gets</a:t>
            </a:r>
            <a:r>
              <a:rPr lang="de-DE" dirty="0"/>
              <a:t> </a:t>
            </a:r>
            <a:r>
              <a:rPr lang="de-DE" dirty="0" err="1"/>
              <a:t>designed</a:t>
            </a:r>
            <a:r>
              <a:rPr lang="de-DE" dirty="0"/>
              <a:t> in </a:t>
            </a:r>
            <a:r>
              <a:rPr lang="de-DE" dirty="0" err="1"/>
              <a:t>the</a:t>
            </a:r>
            <a:r>
              <a:rPr lang="de-DE" dirty="0"/>
              <a:t> </a:t>
            </a:r>
            <a:r>
              <a:rPr lang="de-DE" dirty="0" err="1"/>
              <a:t>next</a:t>
            </a:r>
            <a:r>
              <a:rPr lang="de-DE" dirty="0"/>
              <a:t> </a:t>
            </a:r>
            <a:r>
              <a:rPr lang="de-DE" dirty="0" err="1"/>
              <a:t>step</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sz="1200" b="0"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Also on the used Fletchers Checksum for error detection, which is a </a:t>
            </a:r>
            <a:r>
              <a:rPr lang="en-US" dirty="0"/>
              <a:t>good compromise between error detection rate and computational requirements [CLICK]</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en-GB" dirty="0"/>
              <a:t>The Design is followed by the Implementation, which should translate the design specification into </a:t>
            </a:r>
            <a:r>
              <a:rPr lang="de-DE" dirty="0" err="1"/>
              <a:t>executable</a:t>
            </a:r>
            <a:r>
              <a:rPr lang="de-DE" dirty="0"/>
              <a:t> </a:t>
            </a:r>
            <a:r>
              <a:rPr lang="de-DE" dirty="0" err="1"/>
              <a:t>program</a:t>
            </a:r>
            <a:r>
              <a:rPr lang="de-DE" dirty="0"/>
              <a:t> </a:t>
            </a:r>
            <a:r>
              <a:rPr lang="de-DE" dirty="0" err="1"/>
              <a:t>code</a:t>
            </a:r>
            <a:r>
              <a:rPr lang="en-GB" dirty="0"/>
              <a:t>. </a:t>
            </a:r>
          </a:p>
          <a:p>
            <a:r>
              <a:rPr lang="en-GB" dirty="0"/>
              <a:t>here two different microcontrollers (as Mr. Hu already </a:t>
            </a:r>
            <a:r>
              <a:rPr lang="en-GB" dirty="0" err="1"/>
              <a:t>meantiond</a:t>
            </a:r>
            <a:r>
              <a:rPr lang="en-GB" dirty="0"/>
              <a:t>) are used, so two different implementations are needed.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high demand for transfer speeds, SPI is chosen as the bus technology. So interrupt based SPI drivers have to be implemented on both sides. </a:t>
            </a:r>
            <a:r>
              <a:rPr lang="en-GB" dirty="0"/>
              <a:t>A major challenge was the implementation on the HLP processor.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many other communications are already running there, to which we had to adapt our protocol. [CLICK]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 easy access of the incoming an outgoing packets, an easy expandable C-struct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t>
            </a:r>
            <a:r>
              <a:rPr lang="de-DE" dirty="0" err="1"/>
              <a:t>the</a:t>
            </a:r>
            <a:r>
              <a:rPr lang="de-DE" dirty="0"/>
              <a:t> end </a:t>
            </a:r>
            <a:r>
              <a:rPr lang="de-DE" dirty="0" err="1"/>
              <a:t>there</a:t>
            </a:r>
            <a:r>
              <a:rPr lang="de-DE" dirty="0"/>
              <a:t> must </a:t>
            </a:r>
            <a:r>
              <a:rPr lang="de-DE" dirty="0" err="1"/>
              <a:t>be</a:t>
            </a:r>
            <a:r>
              <a:rPr lang="de-DE" dirty="0"/>
              <a:t> a </a:t>
            </a:r>
            <a:r>
              <a:rPr lang="en-GB" dirty="0"/>
              <a:t>verification of the protocol, Mr. Chen will go into more detail later.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noProof="0" dirty="0"/>
              <a:t>To see how the actual protocol works, we take a deeper look into the layer representation. [CLICK]</a:t>
            </a:r>
          </a:p>
          <a:p>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highest layer is the application layer, here it’s possible to fill a new packet for example with the latest speed reading for the next packet to be sent.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packet is ready to </a:t>
            </a:r>
            <a:r>
              <a:rPr lang="en-GB"/>
              <a:t>get sent </a:t>
            </a:r>
            <a:r>
              <a:rPr lang="en-GB" dirty="0"/>
              <a:t>(so basically all data is updated, happening in 500Hz), the next layer comes 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called </a:t>
            </a:r>
            <a:r>
              <a:rPr lang="en-GB" dirty="0" err="1"/>
              <a:t>tansmission</a:t>
            </a:r>
            <a:r>
              <a:rPr lang="en-GB" dirty="0"/>
              <a:t> insurance layer, with the goal of detecting transmission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a checksum is calculated </a:t>
            </a:r>
            <a:r>
              <a:rPr lang="en-US" dirty="0"/>
              <a:t>based on the byte sequence and is </a:t>
            </a:r>
            <a:r>
              <a:rPr lang="en-GB" dirty="0"/>
              <a:t>attached to the PDU.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next  De- /</a:t>
            </a:r>
            <a:r>
              <a:rPr lang="en-GB" dirty="0" err="1"/>
              <a:t>Encodelayer</a:t>
            </a:r>
            <a:r>
              <a:rPr lang="en-GB" dirty="0"/>
              <a:t> is not considering the </a:t>
            </a:r>
            <a:r>
              <a:rPr lang="en-GB" b="1" dirty="0"/>
              <a:t>content</a:t>
            </a:r>
            <a:r>
              <a:rPr lang="en-GB" dirty="0"/>
              <a:t> of the PDU, it’s just treated like a simple </a:t>
            </a:r>
            <a:r>
              <a:rPr lang="en-GB" dirty="0" err="1"/>
              <a:t>ByteStream</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 said before, the COBS algorithm is used to de and encode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Delimiter (in that case 0x00) can be used to set </a:t>
            </a:r>
            <a:r>
              <a:rPr lang="en-GB" dirty="0" err="1"/>
              <a:t>boundarys</a:t>
            </a:r>
            <a:r>
              <a:rPr lang="en-GB" dirty="0"/>
              <a:t> between the messages, so you can easily see the start and the end of each single packet.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Last Layer is the Physical layer, here the </a:t>
            </a:r>
            <a:r>
              <a:rPr lang="en-GB" dirty="0" err="1"/>
              <a:t>Bittransfer</a:t>
            </a:r>
            <a:r>
              <a:rPr lang="en-GB" dirty="0"/>
              <a:t> between both partners is taking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message gets received on the right side, decoded, checked for the correct checksum and is now available on the application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data which was packed here, is now available on the receiving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PDU is of course just a small example for demonstration, I reality the PDU sent to the </a:t>
            </a:r>
            <a:r>
              <a:rPr lang="en-GB" dirty="0" err="1"/>
              <a:t>Nucleo</a:t>
            </a:r>
            <a:r>
              <a:rPr lang="en-GB" dirty="0"/>
              <a:t> looks like the following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dirty="0"/>
              <a:t>There is a </a:t>
            </a:r>
            <a:r>
              <a:rPr lang="en-GB" dirty="0" err="1"/>
              <a:t>Startbyte</a:t>
            </a:r>
            <a:r>
              <a:rPr lang="en-GB" dirty="0"/>
              <a:t> at the beginning of each Packet to transmit some status flags. </a:t>
            </a:r>
          </a:p>
          <a:p>
            <a:r>
              <a:rPr lang="en-GB" dirty="0"/>
              <a:t>Right behind the actual sensory readings are separated in groups. Each group has it’s own timestamp, which is an indicator for the age of the transmitted readings.</a:t>
            </a:r>
          </a:p>
          <a:p>
            <a:r>
              <a:rPr lang="en-GB" dirty="0"/>
              <a:t>That’s important because there is just one single format of a PDU, including </a:t>
            </a:r>
            <a:r>
              <a:rPr lang="en-GB" b="1" dirty="0"/>
              <a:t>all</a:t>
            </a:r>
            <a:r>
              <a:rPr lang="en-GB" dirty="0"/>
              <a:t> the sensory data, which get’s sent in regular 500Hz.</a:t>
            </a:r>
          </a:p>
          <a:p>
            <a:r>
              <a:rPr lang="en-GB" dirty="0"/>
              <a:t>How satisfying the protocol really works, Mr. Chen will now discuss [CLICK]</a:t>
            </a:r>
          </a:p>
        </p:txBody>
      </p:sp>
      <p:sp>
        <p:nvSpPr>
          <p:cNvPr id="4" name="Foliennummernplatzhalter 3"/>
          <p:cNvSpPr>
            <a:spLocks noGrp="1"/>
          </p:cNvSpPr>
          <p:nvPr>
            <p:ph type="sldNum" idx="10"/>
          </p:nvPr>
        </p:nvSpPr>
        <p:spPr/>
        <p:txBody>
          <a:bodyPr/>
          <a:lstStyle/>
          <a:p>
            <a:pPr algn="r"/>
            <a:fld id="{155B5BBB-525B-4A1E-9F31-CE196A4F41BE}" type="slidenum">
              <a:rPr lang="de-DE" sz="1400" smtClean="0">
                <a:latin typeface="Times New Roman"/>
              </a:rPr>
              <a:t>8</a:t>
            </a:fld>
            <a:endParaRPr lang="de-DE"/>
          </a:p>
        </p:txBody>
      </p:sp>
    </p:spTree>
    <p:extLst>
      <p:ext uri="{BB962C8B-B14F-4D97-AF65-F5344CB8AC3E}">
        <p14:creationId xmlns:p14="http://schemas.microsoft.com/office/powerpoint/2010/main" val="421317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t>In order to evaluate a communication protocol, there are basically four criterion. Conformity shows whether the protocol meets the demand of the design specification. Interoperability means whether the protocol compatible is when implemented in other microcontroller. </a:t>
            </a:r>
          </a:p>
          <a:p>
            <a:pPr marL="285750" indent="-285750">
              <a:buFont typeface="Arial" panose="020B0604020202020204" pitchFamily="34" charset="0"/>
              <a:buChar char="•"/>
            </a:pPr>
            <a:r>
              <a:t>In our project are focoused on the existing HLP and Nucleo, so the follwing last two criterion: Performance and robust of the protocol are more important and will be tested. The Performance will show how fast using this protocol </a:t>
            </a:r>
            <a:r>
              <a:rPr lang="en-US" altLang="en-US"/>
              <a:t>transmission </a:t>
            </a:r>
            <a:r>
              <a:t>information. and for Robust means under some influence factors, to what extend will the performance be affected. </a:t>
            </a:r>
          </a:p>
          <a:p>
            <a:pPr marL="285750" indent="-285750">
              <a:buFont typeface="Arial" panose="020B0604020202020204" pitchFamily="34" charset="0"/>
              <a:buChar char="•"/>
            </a:pPr>
            <a:r>
              <a:t>In our caces there are mainly </a:t>
            </a:r>
            <a:r>
              <a:rPr lang="en-US" altLang="en-US"/>
              <a:t>4</a:t>
            </a:r>
            <a:r>
              <a:t> factors could affect protocol's performance.</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9</a:t>
            </a:fld>
            <a:endParaRPr lang="de-DE" sz="1000">
              <a:solidFill>
                <a:srgbClr val="000000"/>
              </a:solidFill>
              <a:latin typeface="Stafford"/>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t>For testing </a:t>
            </a:r>
            <a:r>
              <a:rPr lang="en-US" altLang="en-US"/>
              <a:t>reasons </a:t>
            </a:r>
            <a:r>
              <a:t>there are </a:t>
            </a:r>
            <a:r>
              <a:rPr lang="en-US" altLang="en-US"/>
              <a:t>several</a:t>
            </a:r>
            <a:r>
              <a:t> </a:t>
            </a:r>
            <a:r>
              <a:rPr lang="en-US" altLang="en-US"/>
              <a:t>s</a:t>
            </a:r>
            <a:r>
              <a:t>ituation need to </a:t>
            </a:r>
            <a:r>
              <a:rPr lang="en-US" altLang="en-US"/>
              <a:t>be </a:t>
            </a:r>
            <a:r>
              <a:t>considered</a:t>
            </a:r>
            <a:r>
              <a:rPr lang="en-US" altLang="en-US"/>
              <a:t>. Onec one side receive a packet, it will be unpack it and compare the checksum, with the compare result the protocol can accept or reject this message. During our test, we send a fixed message, so that we can see if the accepted packet are truely correct or not.</a:t>
            </a:r>
          </a:p>
          <a:p>
            <a:pPr marL="285750" indent="-285750">
              <a:buFont typeface="Arial" panose="020B0604020202020204" pitchFamily="34" charset="0"/>
              <a:buChar char="•"/>
            </a:pPr>
            <a:r>
              <a:rPr lang="en-US" altLang="en-US"/>
              <a:t>For the best situation, is that </a:t>
            </a:r>
            <a:r>
              <a:rPr lang="en-US" altLang="zh-CN">
                <a:solidFill>
                  <a:srgbClr val="D0D8E8"/>
                </a:solidFill>
                <a:sym typeface="+mn-ea"/>
              </a:rPr>
              <a:t>protocol accepts the packet and in fact the packet is also ture.</a:t>
            </a:r>
            <a:r>
              <a:rPr lang="en-US" altLang="en-US"/>
              <a:t>In this case we can say the protocol works correctly and consider it as a success transmisson.</a:t>
            </a:r>
          </a:p>
          <a:p>
            <a:pPr marL="285750" indent="-285750">
              <a:buFont typeface="Arial" panose="020B0604020202020204" pitchFamily="34" charset="0"/>
              <a:buChar char="•"/>
            </a:pPr>
            <a:r>
              <a:rPr lang="en-US" altLang="en-US"/>
              <a:t>And the worst situation is... because the accepted packet will be further processed, and if a wrong control command is sended to the UAV, it could lead to maybe an accident.</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10</a:t>
            </a:fld>
            <a:endParaRPr lang="de-DE" sz="1000">
              <a:solidFill>
                <a:srgbClr val="000000"/>
              </a:solidFill>
              <a:latin typeface="Stafford"/>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mn-lt"/>
              </a:rPr>
              <a:t>12.08.18 | Protocol Development | Breitenbach, Chen, Hu </a:t>
            </a:r>
            <a:r>
              <a:rPr lang="de-DE" sz="1000" dirty="0">
                <a:solidFill>
                  <a:srgbClr val="000000"/>
                </a:solidFill>
                <a:latin typeface="Arial"/>
              </a:rPr>
              <a:t>|  </a:t>
            </a:r>
            <a:fld id="{B2A0D58B-2A5A-4331-BEDD-8E02C0196125}" type="slidenum">
              <a:rPr lang="de-DE" sz="1000">
                <a:solidFill>
                  <a:srgbClr val="000000"/>
                </a:solidFill>
                <a:latin typeface="Arial"/>
              </a:rPr>
              <a:t>‹Nr.›</a:t>
            </a:fld>
            <a:endParaRPr dirty="0"/>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a:t>
            </a:r>
            <a:r>
              <a:rPr lang="de-DE" sz="1000" dirty="0">
                <a:solidFill>
                  <a:srgbClr val="000000"/>
                </a:solidFill>
                <a:latin typeface="+mn-lt"/>
              </a:rPr>
              <a:t>Protocol Development </a:t>
            </a:r>
            <a:r>
              <a:rPr lang="de-DE" sz="1000" dirty="0">
                <a:solidFill>
                  <a:srgbClr val="000000"/>
                </a:solidFill>
                <a:latin typeface="Arial"/>
              </a:rPr>
              <a:t>| Breitenbach, Chen, Hu |  </a:t>
            </a:r>
            <a:fld id="{D533869A-5E8B-4926-9AC7-B37A707100D4}" type="slidenum">
              <a:rPr lang="de-DE" sz="1000">
                <a:solidFill>
                  <a:srgbClr val="000000"/>
                </a:solidFill>
                <a:latin typeface="Arial"/>
              </a:rPr>
              <a:t>‹Nr.›</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FFFFFF"/>
                </a:solidFill>
              </a:rPr>
              <a:t>Development of a protocol for inclusion of an microcontroller in an </a:t>
            </a:r>
            <a:r>
              <a:rPr lang="en-GB" sz="2400" b="1" dirty="0" err="1">
                <a:solidFill>
                  <a:srgbClr val="FFFFFF"/>
                </a:solidFill>
              </a:rPr>
              <a:t>multicopter</a:t>
            </a:r>
            <a:r>
              <a:rPr lang="en-GB" sz="2400" b="1" dirty="0">
                <a:solidFill>
                  <a:srgbClr val="FFFFFF"/>
                </a:solidFill>
              </a:rPr>
              <a:t> system </a:t>
            </a:r>
            <a:endParaRPr lang="en-GB" sz="2400" dirty="0"/>
          </a:p>
        </p:txBody>
      </p:sp>
      <p:pic>
        <p:nvPicPr>
          <p:cNvPr id="5" name="Grafik 4">
            <a:extLst>
              <a:ext uri="{FF2B5EF4-FFF2-40B4-BE49-F238E27FC236}">
                <a16:creationId xmlns:a16="http://schemas.microsoft.com/office/drawing/2014/main" id="{86339336-B8EF-40E1-874E-DEB7AC97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3429000"/>
            <a:ext cx="3429000" cy="1933575"/>
          </a:xfrm>
          <a:prstGeom prst="rect">
            <a:avLst/>
          </a:prstGeom>
        </p:spPr>
      </p:pic>
      <p:pic>
        <p:nvPicPr>
          <p:cNvPr id="7" name="Grafik 6">
            <a:extLst>
              <a:ext uri="{FF2B5EF4-FFF2-40B4-BE49-F238E27FC236}">
                <a16:creationId xmlns:a16="http://schemas.microsoft.com/office/drawing/2014/main" id="{72F91B22-5EA0-424A-8585-A2BC71785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436937"/>
            <a:ext cx="1917700" cy="1917700"/>
          </a:xfrm>
          <a:prstGeom prst="rect">
            <a:avLst/>
          </a:prstGeom>
        </p:spPr>
      </p:pic>
      <p:cxnSp>
        <p:nvCxnSpPr>
          <p:cNvPr id="9" name="Gerade Verbindung mit Pfeil 8">
            <a:extLst>
              <a:ext uri="{FF2B5EF4-FFF2-40B4-BE49-F238E27FC236}">
                <a16:creationId xmlns:a16="http://schemas.microsoft.com/office/drawing/2014/main" id="{3C36EBA8-3180-4AF2-920D-C5566EB6CB2B}"/>
              </a:ext>
            </a:extLst>
          </p:cNvPr>
          <p:cNvCxnSpPr/>
          <p:nvPr/>
        </p:nvCxnSpPr>
        <p:spPr>
          <a:xfrm flipH="1">
            <a:off x="4502150" y="4298950"/>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F1927172-5134-439D-B05A-88246B0E37F0}"/>
              </a:ext>
            </a:extLst>
          </p:cNvPr>
          <p:cNvCxnSpPr>
            <a:cxnSpLocks/>
          </p:cNvCxnSpPr>
          <p:nvPr/>
        </p:nvCxnSpPr>
        <p:spPr>
          <a:xfrm>
            <a:off x="4575175" y="4484687"/>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795E2158-2AEB-4D16-BF4A-EBC5DAFDDE51}"/>
              </a:ext>
            </a:extLst>
          </p:cNvPr>
          <p:cNvSpPr txBox="1"/>
          <p:nvPr/>
        </p:nvSpPr>
        <p:spPr>
          <a:xfrm>
            <a:off x="5609419" y="5845900"/>
            <a:ext cx="3370997" cy="523220"/>
          </a:xfrm>
          <a:prstGeom prst="rect">
            <a:avLst/>
          </a:prstGeom>
          <a:noFill/>
        </p:spPr>
        <p:txBody>
          <a:bodyPr wrap="square" rtlCol="0">
            <a:spAutoFit/>
          </a:bodyPr>
          <a:lstStyle/>
          <a:p>
            <a:pPr algn="r"/>
            <a:r>
              <a:rPr lang="en-GB" sz="1400" dirty="0"/>
              <a:t>Supervisor : </a:t>
            </a:r>
            <a:r>
              <a:rPr lang="es-ES" sz="1400" dirty="0"/>
              <a:t> Raúl Acuña Godoy , M.Sc.</a:t>
            </a:r>
          </a:p>
          <a:p>
            <a:pPr algn="r"/>
            <a:r>
              <a:rPr lang="en-GB" sz="1400" dirty="0"/>
              <a:t> Dipl.-Ing. Dinu </a:t>
            </a:r>
            <a:r>
              <a:rPr lang="en-GB" sz="1400" dirty="0" err="1"/>
              <a:t>Mihailescu-Stoica</a:t>
            </a:r>
            <a:r>
              <a:rPr lang="en-GB" sz="14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sym typeface="+mn-ea"/>
              </a:rPr>
              <a:t>Analysing </a:t>
            </a:r>
            <a:r>
              <a:rPr lang="en-US" altLang="de-DE" sz="2400" b="1">
                <a:solidFill>
                  <a:srgbClr val="000000"/>
                </a:solidFill>
                <a:latin typeface="Arial" panose="020B0604020202020204"/>
              </a:rPr>
              <a:t>Results</a:t>
            </a:r>
          </a:p>
        </p:txBody>
      </p:sp>
      <p:sp>
        <p:nvSpPr>
          <p:cNvPr id="5" name="文本框 4"/>
          <p:cNvSpPr txBox="1"/>
          <p:nvPr/>
        </p:nvSpPr>
        <p:spPr>
          <a:xfrm>
            <a:off x="972185" y="4773930"/>
            <a:ext cx="6853555" cy="132207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tx1"/>
                </a:solidFill>
              </a:rPr>
              <a:t>Best situation A: protocol accepts the packet and i</a:t>
            </a:r>
            <a:r>
              <a:rPr lang="en-US" altLang="zh-CN" sz="2000" dirty="0">
                <a:solidFill>
                  <a:schemeClr val="tx1"/>
                </a:solidFill>
                <a:sym typeface="+mn-ea"/>
              </a:rPr>
              <a:t>n fact </a:t>
            </a:r>
            <a:r>
              <a:rPr lang="en-US" altLang="zh-CN" sz="2000" dirty="0">
                <a:solidFill>
                  <a:schemeClr val="tx1"/>
                </a:solidFill>
              </a:rPr>
              <a:t>the packet is also true.</a:t>
            </a:r>
          </a:p>
          <a:p>
            <a:pPr marL="285750" indent="-285750">
              <a:buFont typeface="Arial" panose="020B0604020202020204" pitchFamily="34" charset="0"/>
              <a:buChar char="•"/>
            </a:pPr>
            <a:r>
              <a:rPr lang="en-US" altLang="zh-CN" sz="2000" dirty="0">
                <a:solidFill>
                  <a:schemeClr val="tx1"/>
                </a:solidFill>
              </a:rPr>
              <a:t>Worst situation C: protocol accepts but the packet is wrong.</a:t>
            </a:r>
          </a:p>
        </p:txBody>
      </p:sp>
      <p:pic>
        <p:nvPicPr>
          <p:cNvPr id="10" name="图片 9"/>
          <p:cNvPicPr>
            <a:picLocks noChangeAspect="1"/>
          </p:cNvPicPr>
          <p:nvPr/>
        </p:nvPicPr>
        <p:blipFill>
          <a:blip r:embed="rId3"/>
          <a:stretch>
            <a:fillRect/>
          </a:stretch>
        </p:blipFill>
        <p:spPr>
          <a:xfrm>
            <a:off x="589280" y="1839595"/>
            <a:ext cx="4008755" cy="2374900"/>
          </a:xfrm>
          <a:prstGeom prst="rect">
            <a:avLst/>
          </a:prstGeom>
        </p:spPr>
      </p:pic>
      <p:graphicFrame>
        <p:nvGraphicFramePr>
          <p:cNvPr id="238" name="Tabelle 237"/>
          <p:cNvGraphicFramePr>
            <a:graphicFrameLocks noGrp="1"/>
          </p:cNvGraphicFramePr>
          <p:nvPr/>
        </p:nvGraphicFramePr>
        <p:xfrm>
          <a:off x="5144770" y="1900555"/>
          <a:ext cx="3547110" cy="2289175"/>
        </p:xfrm>
        <a:graphic>
          <a:graphicData uri="http://schemas.openxmlformats.org/drawingml/2006/table">
            <a:tbl>
              <a:tblPr firstRow="1" bandRow="1">
                <a:tableStyleId>{8799B23B-EC83-4686-B30A-512413B5E67A}</a:tableStyleId>
              </a:tblPr>
              <a:tblGrid>
                <a:gridCol w="1139825">
                  <a:extLst>
                    <a:ext uri="{9D8B030D-6E8A-4147-A177-3AD203B41FA5}">
                      <a16:colId xmlns:a16="http://schemas.microsoft.com/office/drawing/2014/main" val="20000"/>
                    </a:ext>
                  </a:extLst>
                </a:gridCol>
                <a:gridCol w="122936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735965">
                <a:tc>
                  <a:txBody>
                    <a:bodyPr/>
                    <a:lstStyle/>
                    <a:p>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algn="ctr"/>
                      <a:endParaRPr lang="en-US" altLang="en-GB" sz="1000" b="0" dirty="0"/>
                    </a:p>
                    <a:p>
                      <a:pPr algn="ctr"/>
                      <a:r>
                        <a:rPr lang="en-US" altLang="en-GB" sz="1000" b="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en-GB" sz="1000" b="0"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en-GB" sz="1000" b="0" dirty="0"/>
                        <a:t>reject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extLst>
                  <a:ext uri="{0D108BD9-81ED-4DB2-BD59-A6C34878D82A}">
                    <a16:rowId xmlns:a16="http://schemas.microsoft.com/office/drawing/2014/main" val="10000"/>
                  </a:ext>
                </a:extLst>
              </a:tr>
              <a:tr h="776605">
                <a:tc>
                  <a:txBody>
                    <a:bodyPr/>
                    <a:lstStyle/>
                    <a:p>
                      <a:pPr algn="ctr"/>
                      <a:endParaRPr lang="en-US" altLang="en-GB" sz="1000" dirty="0">
                        <a:solidFill>
                          <a:schemeClr val="tx1"/>
                        </a:solidFill>
                      </a:endParaRPr>
                    </a:p>
                    <a:p>
                      <a:pPr algn="ctr"/>
                      <a:r>
                        <a:rPr lang="en-US" altLang="en-GB" sz="1000" dirty="0">
                          <a:solidFill>
                            <a:schemeClr val="tx1"/>
                          </a:solidFill>
                        </a:rPr>
                        <a:t>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en-GB" sz="1000" dirty="0"/>
                    </a:p>
                    <a:p>
                      <a:pPr algn="ctr"/>
                      <a:r>
                        <a:rPr lang="en-US" altLang="en-GB" sz="1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en-GB" sz="1000" dirty="0">
                        <a:solidFill>
                          <a:schemeClr val="tx1"/>
                        </a:solidFill>
                      </a:endParaRPr>
                    </a:p>
                    <a:p>
                      <a:pPr algn="ctr"/>
                      <a:r>
                        <a:rPr lang="en-US" altLang="en-GB" sz="10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76605">
                <a:tc>
                  <a:txBody>
                    <a:bodyPr/>
                    <a:lstStyle/>
                    <a:p>
                      <a:pPr algn="ctr">
                        <a:buNone/>
                      </a:pPr>
                      <a:endParaRPr lang="en-US" altLang="en-GB" sz="1000" dirty="0"/>
                    </a:p>
                    <a:p>
                      <a:pPr algn="ctr">
                        <a:buNone/>
                      </a:pPr>
                      <a:r>
                        <a:rPr lang="en-US" altLang="en-GB" sz="1000" dirty="0"/>
                        <a:t>incorrect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algn="ctr">
                        <a:buNone/>
                      </a:pPr>
                      <a:endParaRPr lang="en-US" altLang="en-GB" sz="1000" dirty="0"/>
                    </a:p>
                    <a:p>
                      <a:pPr algn="ctr">
                        <a:buNone/>
                      </a:pPr>
                      <a:r>
                        <a:rPr lang="en-US" altLang="en-GB" sz="10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altLang="en-GB" sz="1000" dirty="0"/>
                    </a:p>
                    <a:p>
                      <a:pPr algn="ctr">
                        <a:buNone/>
                      </a:pPr>
                      <a:r>
                        <a:rPr lang="en-US" altLang="en-GB" sz="10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5" name="直接连接符 14"/>
          <p:cNvCxnSpPr/>
          <p:nvPr/>
        </p:nvCxnSpPr>
        <p:spPr>
          <a:xfrm>
            <a:off x="5147945" y="1916430"/>
            <a:ext cx="1151890" cy="720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08625" y="1985645"/>
            <a:ext cx="897255" cy="275590"/>
          </a:xfrm>
          <a:prstGeom prst="rect">
            <a:avLst/>
          </a:prstGeom>
          <a:noFill/>
        </p:spPr>
        <p:txBody>
          <a:bodyPr wrap="square" rtlCol="0">
            <a:spAutoFit/>
          </a:bodyPr>
          <a:lstStyle/>
          <a:p>
            <a:r>
              <a:rPr lang="en-US" altLang="zh-CN" sz="1200"/>
              <a:t>Protocol</a:t>
            </a:r>
          </a:p>
        </p:txBody>
      </p:sp>
      <p:sp>
        <p:nvSpPr>
          <p:cNvPr id="17" name="文本框 16"/>
          <p:cNvSpPr txBox="1"/>
          <p:nvPr/>
        </p:nvSpPr>
        <p:spPr>
          <a:xfrm>
            <a:off x="5172710" y="2237740"/>
            <a:ext cx="653415" cy="275590"/>
          </a:xfrm>
          <a:prstGeom prst="rect">
            <a:avLst/>
          </a:prstGeom>
          <a:noFill/>
        </p:spPr>
        <p:txBody>
          <a:bodyPr wrap="square" rtlCol="0">
            <a:spAutoFit/>
          </a:bodyPr>
          <a:lstStyle/>
          <a:p>
            <a:r>
              <a:rPr lang="en-US" altLang="zh-CN" sz="1200"/>
              <a:t>Packet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Nucleo Receiving</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9365" y="1579245"/>
            <a:ext cx="6372860" cy="4748530"/>
          </a:xfrm>
          <a:prstGeom prst="rect">
            <a:avLst/>
          </a:prstGeom>
        </p:spPr>
      </p:pic>
      <p:sp>
        <p:nvSpPr>
          <p:cNvPr id="4" name="矩形 3"/>
          <p:cNvSpPr/>
          <p:nvPr/>
        </p:nvSpPr>
        <p:spPr>
          <a:xfrm>
            <a:off x="339598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94100"/>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Successrate</a:t>
            </a:r>
            <a:r>
              <a:rPr lang="en-US" altLang="zh-CN" dirty="0">
                <a:solidFill>
                  <a:schemeClr val="tx1"/>
                </a:solidFill>
              </a:rPr>
              <a:t> in %</a:t>
            </a:r>
          </a:p>
        </p:txBody>
      </p:sp>
      <p:sp>
        <p:nvSpPr>
          <p:cNvPr id="6" name="矩形 5"/>
          <p:cNvSpPr/>
          <p:nvPr/>
        </p:nvSpPr>
        <p:spPr>
          <a:xfrm>
            <a:off x="5783580" y="1776095"/>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2057400"/>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
        <p:nvSpPr>
          <p:cNvPr id="7" name="椭圆 6"/>
          <p:cNvSpPr/>
          <p:nvPr/>
        </p:nvSpPr>
        <p:spPr>
          <a:xfrm>
            <a:off x="4003040" y="1543685"/>
            <a:ext cx="183515"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61180" y="1503680"/>
            <a:ext cx="88900" cy="116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Summary</a:t>
            </a:r>
          </a:p>
        </p:txBody>
      </p:sp>
      <p:sp>
        <p:nvSpPr>
          <p:cNvPr id="5" name="Textplatzhalter 2">
            <a:extLst>
              <a:ext uri="{FF2B5EF4-FFF2-40B4-BE49-F238E27FC236}">
                <a16:creationId xmlns:a16="http://schemas.microsoft.com/office/drawing/2014/main" id="{89DCDE72-36AA-4E81-91AA-B12F183868B5}"/>
              </a:ext>
            </a:extLst>
          </p:cNvPr>
          <p:cNvSpPr txBox="1">
            <a:spLocks/>
          </p:cNvSpPr>
          <p:nvPr/>
        </p:nvSpPr>
        <p:spPr>
          <a:xfrm>
            <a:off x="457200" y="3598184"/>
            <a:ext cx="8229240" cy="1983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 protocol has been developed that meets most expectations</a:t>
            </a:r>
          </a:p>
          <a:p>
            <a:pPr lvl="1"/>
            <a:r>
              <a:rPr lang="en-GB" sz="1600" dirty="0"/>
              <a:t>500Hz Packet rate</a:t>
            </a:r>
          </a:p>
          <a:p>
            <a:pPr lvl="1"/>
            <a:r>
              <a:rPr lang="en-GB" sz="1600" dirty="0"/>
              <a:t>Reliable error detection</a:t>
            </a:r>
          </a:p>
          <a:p>
            <a:pPr lvl="1"/>
            <a:r>
              <a:rPr lang="en-GB" sz="1600" dirty="0"/>
              <a:t>Expandable by small effort</a:t>
            </a:r>
          </a:p>
          <a:p>
            <a:pPr lvl="1"/>
            <a:r>
              <a:rPr lang="en-US" altLang="zh-CN" sz="1600" dirty="0"/>
              <a:t>Success rate is still improvable</a:t>
            </a:r>
          </a:p>
          <a:p>
            <a:pPr marL="285750" indent="-285750">
              <a:lnSpc>
                <a:spcPct val="150000"/>
              </a:lnSpc>
            </a:pPr>
            <a:r>
              <a:rPr lang="en-US" altLang="zh-CN" sz="2000" dirty="0"/>
              <a:t>Real control performance not tested (future work)</a:t>
            </a:r>
          </a:p>
          <a:p>
            <a:endParaRPr lang="en-GB" sz="2000" dirty="0"/>
          </a:p>
          <a:p>
            <a:endParaRPr lang="en-GB" sz="2000" dirty="0"/>
          </a:p>
        </p:txBody>
      </p:sp>
      <p:pic>
        <p:nvPicPr>
          <p:cNvPr id="6" name="Grafik 5">
            <a:extLst>
              <a:ext uri="{FF2B5EF4-FFF2-40B4-BE49-F238E27FC236}">
                <a16:creationId xmlns:a16="http://schemas.microsoft.com/office/drawing/2014/main" id="{436528BE-B930-43B3-89EC-6ED60B0DE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95425"/>
            <a:ext cx="3429000" cy="1933575"/>
          </a:xfrm>
          <a:prstGeom prst="rect">
            <a:avLst/>
          </a:prstGeom>
        </p:spPr>
      </p:pic>
      <p:pic>
        <p:nvPicPr>
          <p:cNvPr id="7" name="Grafik 6">
            <a:extLst>
              <a:ext uri="{FF2B5EF4-FFF2-40B4-BE49-F238E27FC236}">
                <a16:creationId xmlns:a16="http://schemas.microsoft.com/office/drawing/2014/main" id="{766180EF-ECA1-406D-AAB1-F0DE20A9F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0" y="1503362"/>
            <a:ext cx="1917700" cy="1917700"/>
          </a:xfrm>
          <a:prstGeom prst="rect">
            <a:avLst/>
          </a:prstGeom>
        </p:spPr>
      </p:pic>
      <p:cxnSp>
        <p:nvCxnSpPr>
          <p:cNvPr id="8" name="Gerade Verbindung mit Pfeil 7">
            <a:extLst>
              <a:ext uri="{FF2B5EF4-FFF2-40B4-BE49-F238E27FC236}">
                <a16:creationId xmlns:a16="http://schemas.microsoft.com/office/drawing/2014/main" id="{2C38F474-5292-4793-B5CA-BA71C535F7E0}"/>
              </a:ext>
            </a:extLst>
          </p:cNvPr>
          <p:cNvCxnSpPr/>
          <p:nvPr/>
        </p:nvCxnSpPr>
        <p:spPr>
          <a:xfrm flipH="1">
            <a:off x="4603750" y="2365375"/>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755853D3-9A3C-4DE5-8EEE-9ABFD413695B}"/>
              </a:ext>
            </a:extLst>
          </p:cNvPr>
          <p:cNvCxnSpPr>
            <a:cxnSpLocks/>
          </p:cNvCxnSpPr>
          <p:nvPr/>
        </p:nvCxnSpPr>
        <p:spPr>
          <a:xfrm>
            <a:off x="4676775" y="2551112"/>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360000" y="1620000"/>
            <a:ext cx="6822720" cy="4479120"/>
          </a:xfrm>
          <a:prstGeom prst="rect">
            <a:avLst/>
          </a:prstGeom>
          <a:noFill/>
          <a:ln>
            <a:noFill/>
          </a:ln>
        </p:spPr>
      </p:sp>
      <p:sp>
        <p:nvSpPr>
          <p:cNvPr id="4" name="CustomShape 1">
            <a:extLst>
              <a:ext uri="{FF2B5EF4-FFF2-40B4-BE49-F238E27FC236}">
                <a16:creationId xmlns:a16="http://schemas.microsoft.com/office/drawing/2014/main" id="{48B572DD-D83C-4D3D-9AB9-9C71DD6FF87D}"/>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Sources</a:t>
            </a:r>
          </a:p>
        </p:txBody>
      </p:sp>
      <p:sp>
        <p:nvSpPr>
          <p:cNvPr id="6" name="文本框 2">
            <a:extLst>
              <a:ext uri="{FF2B5EF4-FFF2-40B4-BE49-F238E27FC236}">
                <a16:creationId xmlns:a16="http://schemas.microsoft.com/office/drawing/2014/main" id="{6230B1EF-835E-4246-AFF0-B1149C5414FE}"/>
              </a:ext>
            </a:extLst>
          </p:cNvPr>
          <p:cNvSpPr txBox="1"/>
          <p:nvPr/>
        </p:nvSpPr>
        <p:spPr>
          <a:xfrm>
            <a:off x="358920" y="1620000"/>
            <a:ext cx="8047355" cy="4647426"/>
          </a:xfrm>
          <a:prstGeom prst="rect">
            <a:avLst/>
          </a:prstGeom>
          <a:noFill/>
        </p:spPr>
        <p:txBody>
          <a:bodyPr wrap="square" rtlCol="0">
            <a:spAutoFit/>
          </a:bodyPr>
          <a:lstStyle/>
          <a:p>
            <a:r>
              <a:rPr lang="de-DE" sz="1600" dirty="0"/>
              <a:t>[1] H. König, </a:t>
            </a:r>
            <a:r>
              <a:rPr lang="de-DE" sz="1600" i="1" dirty="0"/>
              <a:t>Protocol Engineering</a:t>
            </a:r>
            <a:r>
              <a:rPr lang="de-DE" sz="1600" dirty="0"/>
              <a:t>, 1st </a:t>
            </a:r>
            <a:r>
              <a:rPr lang="de-DE" sz="1600" dirty="0" err="1"/>
              <a:t>ed</a:t>
            </a:r>
            <a:r>
              <a:rPr lang="de-DE" sz="1600" dirty="0"/>
              <a:t>. Wiesbaden, Deutschland: Teubner,</a:t>
            </a:r>
          </a:p>
          <a:p>
            <a:r>
              <a:rPr lang="de-DE" sz="1600" dirty="0"/>
              <a:t>2003.</a:t>
            </a:r>
          </a:p>
          <a:p>
            <a:r>
              <a:rPr lang="de-DE" sz="1600" dirty="0"/>
              <a:t>[2] H. </a:t>
            </a:r>
            <a:r>
              <a:rPr lang="de-DE" sz="1600" dirty="0" err="1"/>
              <a:t>Wörn</a:t>
            </a:r>
            <a:r>
              <a:rPr lang="de-DE" sz="1600" dirty="0"/>
              <a:t>, </a:t>
            </a:r>
            <a:r>
              <a:rPr lang="de-DE" sz="1600" i="1" dirty="0"/>
              <a:t>Echtzeitsysteme</a:t>
            </a:r>
            <a:r>
              <a:rPr lang="de-DE" sz="1600" dirty="0"/>
              <a:t>, 1st </a:t>
            </a:r>
            <a:r>
              <a:rPr lang="de-DE" sz="1600" dirty="0" err="1"/>
              <a:t>ed</a:t>
            </a:r>
            <a:r>
              <a:rPr lang="de-DE" sz="1600" dirty="0"/>
              <a:t>. Springer-Verlag Berlin Heidelberg,</a:t>
            </a:r>
          </a:p>
          <a:p>
            <a:r>
              <a:rPr lang="de-DE" sz="1600" dirty="0"/>
              <a:t>2005.</a:t>
            </a:r>
          </a:p>
          <a:p>
            <a:r>
              <a:rPr lang="en-US" sz="1600" dirty="0"/>
              <a:t>[3] T.C. </a:t>
            </a:r>
            <a:r>
              <a:rPr lang="en-US" sz="1600" dirty="0" err="1"/>
              <a:t>Maxino</a:t>
            </a:r>
            <a:r>
              <a:rPr lang="en-US" sz="1600" dirty="0"/>
              <a:t> und P.J. Koopman, </a:t>
            </a:r>
            <a:r>
              <a:rPr lang="en-US" sz="1600" i="1" dirty="0"/>
              <a:t>The Effectiveness of Checksums for</a:t>
            </a:r>
          </a:p>
          <a:p>
            <a:r>
              <a:rPr lang="en-US" sz="1600" i="1" dirty="0"/>
              <a:t>Embedded Control Networks</a:t>
            </a:r>
            <a:r>
              <a:rPr lang="en-US" sz="1600" dirty="0"/>
              <a:t>, IEEE Xplore Digital Library, 2009.</a:t>
            </a:r>
          </a:p>
          <a:p>
            <a:r>
              <a:rPr lang="en-US" sz="1600" dirty="0"/>
              <a:t>[4] J.F. Kurose und K.W. Ross, </a:t>
            </a:r>
            <a:r>
              <a:rPr lang="en-US" sz="1600" i="1" dirty="0"/>
              <a:t>Computer networking</a:t>
            </a:r>
            <a:r>
              <a:rPr lang="en-US" sz="1600" dirty="0"/>
              <a:t>, 5. ed. Boston, MA :</a:t>
            </a:r>
          </a:p>
          <a:p>
            <a:r>
              <a:rPr lang="en-US" sz="1600" dirty="0"/>
              <a:t>Pearson/Addison-Wesley, Pearson Education, 2009.</a:t>
            </a:r>
          </a:p>
          <a:p>
            <a:r>
              <a:rPr lang="de-DE" sz="1600" dirty="0"/>
              <a:t>[5] S. Cheshire und M. Baker, </a:t>
            </a:r>
            <a:r>
              <a:rPr lang="de-DE" sz="1600" i="1" dirty="0" err="1"/>
              <a:t>Consistent</a:t>
            </a:r>
            <a:r>
              <a:rPr lang="de-DE" sz="1600" i="1" dirty="0"/>
              <a:t> Overhead Byte </a:t>
            </a:r>
            <a:r>
              <a:rPr lang="de-DE" sz="1600" i="1" dirty="0" err="1"/>
              <a:t>Stuffing</a:t>
            </a:r>
            <a:r>
              <a:rPr lang="de-DE" sz="1600" dirty="0"/>
              <a:t>, IEEE/ACM</a:t>
            </a:r>
          </a:p>
          <a:p>
            <a:r>
              <a:rPr lang="en-US" sz="1600" dirty="0"/>
              <a:t>TRANSACTIONS ON NETWORKING, VOL.7, NO. 2, 1999.</a:t>
            </a:r>
          </a:p>
          <a:p>
            <a:r>
              <a:rPr lang="de-DE" sz="1600" dirty="0"/>
              <a:t>[6] C. </a:t>
            </a:r>
            <a:r>
              <a:rPr lang="de-DE" sz="1600" dirty="0" err="1"/>
              <a:t>Noviello</a:t>
            </a:r>
            <a:r>
              <a:rPr lang="de-DE" sz="1600" dirty="0"/>
              <a:t>, </a:t>
            </a:r>
            <a:r>
              <a:rPr lang="de-DE" sz="1600" i="1" dirty="0"/>
              <a:t>Mastering STM32</a:t>
            </a:r>
            <a:r>
              <a:rPr lang="de-DE" sz="1600" dirty="0"/>
              <a:t>, Victoria, BC, Canada: </a:t>
            </a:r>
            <a:r>
              <a:rPr lang="de-DE" sz="1600" dirty="0" err="1"/>
              <a:t>Leanpub</a:t>
            </a:r>
            <a:r>
              <a:rPr lang="de-DE" sz="1600" dirty="0"/>
              <a:t>, 2017.</a:t>
            </a:r>
          </a:p>
          <a:p>
            <a:r>
              <a:rPr lang="de-DE" sz="1600" dirty="0"/>
              <a:t>[7] S.C. Hill und J. </a:t>
            </a:r>
            <a:r>
              <a:rPr lang="de-DE" sz="1600" dirty="0" err="1"/>
              <a:t>Jelemensky</a:t>
            </a:r>
            <a:r>
              <a:rPr lang="de-DE" sz="1600" dirty="0"/>
              <a:t> und M.R. </a:t>
            </a:r>
            <a:r>
              <a:rPr lang="de-DE" sz="1600" dirty="0" err="1"/>
              <a:t>Heene</a:t>
            </a:r>
            <a:r>
              <a:rPr lang="de-DE" sz="1600" dirty="0"/>
              <a:t>, </a:t>
            </a:r>
            <a:r>
              <a:rPr lang="de-DE" sz="1600" i="1" dirty="0" err="1"/>
              <a:t>Queued</a:t>
            </a:r>
            <a:r>
              <a:rPr lang="de-DE" sz="1600" i="1" dirty="0"/>
              <a:t> </a:t>
            </a:r>
            <a:r>
              <a:rPr lang="de-DE" sz="1600" i="1" dirty="0" err="1"/>
              <a:t>serial</a:t>
            </a:r>
            <a:r>
              <a:rPr lang="de-DE" sz="1600" i="1" dirty="0"/>
              <a:t> </a:t>
            </a:r>
            <a:r>
              <a:rPr lang="de-DE" sz="1600" i="1" dirty="0" err="1"/>
              <a:t>peripheral</a:t>
            </a:r>
            <a:endParaRPr lang="de-DE" sz="1600" i="1" dirty="0"/>
          </a:p>
          <a:p>
            <a:r>
              <a:rPr lang="en-US" sz="1600" i="1" dirty="0"/>
              <a:t>interface for use in a data processing system</a:t>
            </a:r>
            <a:r>
              <a:rPr lang="en-US" sz="1600" dirty="0"/>
              <a:t>, Google Patents, 1989.</a:t>
            </a:r>
          </a:p>
          <a:p>
            <a:r>
              <a:rPr lang="en-US" sz="1600" dirty="0"/>
              <a:t>[8] D. HONEGGER, </a:t>
            </a:r>
            <a:r>
              <a:rPr lang="en-US" sz="1600" i="1" dirty="0"/>
              <a:t>An open source and open hardware embedded metric</a:t>
            </a:r>
          </a:p>
          <a:p>
            <a:r>
              <a:rPr lang="en-US" sz="1600" i="1" dirty="0"/>
              <a:t>optical flow </a:t>
            </a:r>
            <a:r>
              <a:rPr lang="en-US" sz="1600" i="1" dirty="0" err="1"/>
              <a:t>cmos</a:t>
            </a:r>
            <a:r>
              <a:rPr lang="en-US" sz="1600" i="1" dirty="0"/>
              <a:t> camera for indoor and outdoor applications</a:t>
            </a:r>
            <a:r>
              <a:rPr lang="en-US" sz="1600" dirty="0"/>
              <a:t>, Robotics</a:t>
            </a:r>
          </a:p>
          <a:p>
            <a:r>
              <a:rPr lang="en-US" sz="1600" dirty="0"/>
              <a:t>and Automation (ICRA), IEEE International Conference on. IEEE, 2013.</a:t>
            </a:r>
          </a:p>
          <a:p>
            <a:r>
              <a:rPr lang="en-US" sz="1600" dirty="0"/>
              <a:t>[9] J.G. Fletcher, </a:t>
            </a:r>
            <a:r>
              <a:rPr lang="en-US" sz="1600" i="1" dirty="0"/>
              <a:t>An Arithmetic Checksum for Serial Transmissions</a:t>
            </a:r>
            <a:r>
              <a:rPr lang="en-US" sz="1600" dirty="0"/>
              <a:t>, IEEE</a:t>
            </a:r>
          </a:p>
          <a:p>
            <a:r>
              <a:rPr lang="fr-FR" sz="1600" dirty="0"/>
              <a:t>Transactions on Communications Vol. 30, 1982.</a:t>
            </a:r>
            <a:endParaRPr lang="en-US" altLang="zh-CN" sz="2000" dirty="0">
              <a:sym typeface="+mn-ea"/>
            </a:endParaRPr>
          </a:p>
        </p:txBody>
      </p:sp>
      <p:sp>
        <p:nvSpPr>
          <p:cNvPr id="104" name="CustomShape 1"/>
          <p:cNvSpPr/>
          <p:nvPr/>
        </p:nvSpPr>
        <p:spPr>
          <a:xfrm>
            <a:off x="1825697" y="2179665"/>
            <a:ext cx="5492605" cy="249867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a:lnSpc>
                <a:spcPct val="100000"/>
              </a:lnSpc>
            </a:pPr>
            <a:r>
              <a:rPr lang="en-US" altLang="de-DE" sz="4000" b="1" dirty="0">
                <a:solidFill>
                  <a:srgbClr val="000000"/>
                </a:solidFill>
                <a:latin typeface="Arial" panose="020B0604020202020204"/>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Motivation</a:t>
            </a:r>
          </a:p>
          <a:p>
            <a:pPr>
              <a:lnSpc>
                <a:spcPct val="150000"/>
              </a:lnSpc>
            </a:pPr>
            <a:r>
              <a:rPr lang="en-GB" sz="2000" dirty="0"/>
              <a:t>Basics</a:t>
            </a:r>
          </a:p>
          <a:p>
            <a:pPr lvl="1"/>
            <a:r>
              <a:rPr lang="en-GB" sz="2000" dirty="0"/>
              <a:t>System description</a:t>
            </a:r>
          </a:p>
          <a:p>
            <a:pPr lvl="1"/>
            <a:r>
              <a:rPr lang="en-GB" sz="2000" dirty="0"/>
              <a:t>Protocols</a:t>
            </a:r>
          </a:p>
          <a:p>
            <a:pPr>
              <a:lnSpc>
                <a:spcPct val="150000"/>
              </a:lnSpc>
            </a:pPr>
            <a:r>
              <a:rPr lang="en-GB" sz="2000" dirty="0"/>
              <a:t>Protocol design</a:t>
            </a:r>
          </a:p>
          <a:p>
            <a:pPr lvl="1"/>
            <a:r>
              <a:rPr lang="en-GB" sz="2000" dirty="0"/>
              <a:t>Presentation</a:t>
            </a:r>
          </a:p>
          <a:p>
            <a:pPr lvl="1"/>
            <a:r>
              <a:rPr lang="en-GB" sz="2000" dirty="0"/>
              <a:t>Results</a:t>
            </a:r>
          </a:p>
          <a:p>
            <a:pPr>
              <a:lnSpc>
                <a:spcPct val="150000"/>
              </a:lnSpc>
            </a:pPr>
            <a:r>
              <a:rPr lang="en-GB" sz="2000"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358920" y="2847"/>
            <a:ext cx="6822720" cy="4479120"/>
          </a:xfrm>
          <a:prstGeom prst="rect">
            <a:avLst/>
          </a:prstGeom>
          <a:noFill/>
          <a:ln>
            <a:noFill/>
          </a:ln>
        </p:spPr>
      </p:sp>
      <p:sp>
        <p:nvSpPr>
          <p:cNvPr id="2" name="下箭头 1"/>
          <p:cNvSpPr/>
          <p:nvPr/>
        </p:nvSpPr>
        <p:spPr>
          <a:xfrm>
            <a:off x="5645406" y="3326325"/>
            <a:ext cx="369735" cy="9888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98411" y="4708754"/>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grpSp>
        <p:nvGrpSpPr>
          <p:cNvPr id="19" name="组合 18">
            <a:extLst>
              <a:ext uri="{FF2B5EF4-FFF2-40B4-BE49-F238E27FC236}">
                <a16:creationId xmlns:a16="http://schemas.microsoft.com/office/drawing/2014/main" id="{F398A18F-C333-4F32-A4CA-6D7BDEC5DE47}"/>
              </a:ext>
            </a:extLst>
          </p:cNvPr>
          <p:cNvGrpSpPr/>
          <p:nvPr/>
        </p:nvGrpSpPr>
        <p:grpSpPr>
          <a:xfrm>
            <a:off x="363943" y="4472635"/>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363943" y="5148411"/>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342900" lvl="1" indent="-342900" algn="l" defTabSz="844550">
                <a:lnSpc>
                  <a:spcPct val="90000"/>
                </a:lnSpc>
                <a:spcBef>
                  <a:spcPct val="0"/>
                </a:spcBef>
                <a:spcAft>
                  <a:spcPct val="15000"/>
                </a:spcAft>
                <a:buFont typeface="Arial" panose="020B0604020202020204" pitchFamily="34" charset="0"/>
                <a:buChar char="•"/>
              </a:pPr>
              <a:r>
                <a:rPr lang="en-US" altLang="zh-CN" sz="2000" dirty="0"/>
                <a:t>Reliable and high</a:t>
              </a:r>
              <a:r>
                <a:rPr lang="zh-CN" altLang="en-US" sz="2000" dirty="0"/>
                <a:t> </a:t>
              </a:r>
              <a:r>
                <a:rPr lang="en-US" altLang="zh-CN" sz="2000" dirty="0"/>
                <a:t>speed </a:t>
              </a:r>
              <a:br>
                <a:rPr lang="en-US" altLang="zh-CN" sz="2000" dirty="0"/>
              </a:br>
              <a:r>
                <a:rPr lang="en-US" altLang="zh-CN" sz="2000" dirty="0"/>
                <a:t>communication </a:t>
              </a:r>
              <a:r>
                <a:rPr lang="en-GB" altLang="zh-CN" sz="2000" dirty="0"/>
                <a:t>to</a:t>
              </a:r>
              <a:r>
                <a:rPr lang="de-DE" altLang="zh-CN" sz="2000" dirty="0"/>
                <a:t> </a:t>
              </a:r>
              <a:r>
                <a:rPr lang="en-GB" altLang="zh-CN" sz="2000" dirty="0"/>
                <a:t>the </a:t>
              </a:r>
              <a:br>
                <a:rPr lang="en-GB" altLang="zh-CN" sz="2000" dirty="0"/>
              </a:br>
              <a:r>
                <a:rPr lang="en-GB" altLang="zh-CN" sz="2000" dirty="0"/>
                <a:t>UAV is required</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Requirements for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sp>
        <p:nvSpPr>
          <p:cNvPr id="25" name="下箭头 24"/>
          <p:cNvSpPr/>
          <p:nvPr/>
        </p:nvSpPr>
        <p:spPr>
          <a:xfrm rot="15212754">
            <a:off x="4184130" y="1146492"/>
            <a:ext cx="336371" cy="168129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7100000">
            <a:off x="4167992" y="1876648"/>
            <a:ext cx="336371" cy="159499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DF841A08-2BEC-48D8-B6E0-1BC79FCA6B50}"/>
              </a:ext>
            </a:extLst>
          </p:cNvPr>
          <p:cNvGrpSpPr/>
          <p:nvPr/>
        </p:nvGrpSpPr>
        <p:grpSpPr>
          <a:xfrm>
            <a:off x="5330739" y="1603779"/>
            <a:ext cx="3139826" cy="746182"/>
            <a:chOff x="3288" y="1945767"/>
            <a:chExt cx="1977147" cy="1641252"/>
          </a:xfrm>
        </p:grpSpPr>
        <p:sp>
          <p:nvSpPr>
            <p:cNvPr id="32" name="矩形 31">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3" name="文本框 32">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2000" dirty="0"/>
                <a:t>Processor provided by UAV</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35" name="组合 34">
            <a:extLst>
              <a:ext uri="{FF2B5EF4-FFF2-40B4-BE49-F238E27FC236}">
                <a16:creationId xmlns:a16="http://schemas.microsoft.com/office/drawing/2014/main" id="{DF841A08-2BEC-48D8-B6E0-1BC79FCA6B50}"/>
              </a:ext>
            </a:extLst>
          </p:cNvPr>
          <p:cNvGrpSpPr/>
          <p:nvPr/>
        </p:nvGrpSpPr>
        <p:grpSpPr>
          <a:xfrm>
            <a:off x="5330739" y="2708239"/>
            <a:ext cx="3255368" cy="440266"/>
            <a:chOff x="3288" y="1945767"/>
            <a:chExt cx="1977147" cy="1641252"/>
          </a:xfrm>
        </p:grpSpPr>
        <p:sp>
          <p:nvSpPr>
            <p:cNvPr id="36" name="矩形 35">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41" name="文本框 40">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sz="2000" dirty="0"/>
                <a:t>A new powerful processor</a:t>
              </a:r>
              <a:endParaRPr lang="en-GB" sz="2000" kern="1200" dirty="0"/>
            </a:p>
          </p:txBody>
        </p:sp>
      </p:grpSp>
      <p:sp>
        <p:nvSpPr>
          <p:cNvPr id="42" name="Freihandform: Form 2">
            <a:extLst>
              <a:ext uri="{FF2B5EF4-FFF2-40B4-BE49-F238E27FC236}">
                <a16:creationId xmlns:a16="http://schemas.microsoft.com/office/drawing/2014/main" id="{D0B23CD9-5234-4841-9579-ACFF2C7E72B0}"/>
              </a:ext>
            </a:extLst>
          </p:cNvPr>
          <p:cNvSpPr/>
          <p:nvPr/>
        </p:nvSpPr>
        <p:spPr>
          <a:xfrm>
            <a:off x="6900652" y="3501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2000" kern="1200" dirty="0"/>
              <a:t>Requirements</a:t>
            </a:r>
            <a:endParaRPr lang="en-GB" sz="1700" kern="1200" dirty="0"/>
          </a:p>
        </p:txBody>
      </p:sp>
      <p:sp>
        <p:nvSpPr>
          <p:cNvPr id="43" name="Freihandform: Form 3">
            <a:extLst>
              <a:ext uri="{FF2B5EF4-FFF2-40B4-BE49-F238E27FC236}">
                <a16:creationId xmlns:a16="http://schemas.microsoft.com/office/drawing/2014/main" id="{125B5C43-BB9D-4640-9E89-0BDC2F71919F}"/>
              </a:ext>
            </a:extLst>
          </p:cNvPr>
          <p:cNvSpPr/>
          <p:nvPr/>
        </p:nvSpPr>
        <p:spPr>
          <a:xfrm>
            <a:off x="6900652" y="4091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4" name="乘号 3"/>
          <p:cNvSpPr/>
          <p:nvPr/>
        </p:nvSpPr>
        <p:spPr>
          <a:xfrm>
            <a:off x="5414293" y="1151755"/>
            <a:ext cx="3171813" cy="1682432"/>
          </a:xfrm>
          <a:prstGeom prst="mathMultiply">
            <a:avLst>
              <a:gd name="adj1" fmla="val 685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1">
            <a:extLst>
              <a:ext uri="{FF2B5EF4-FFF2-40B4-BE49-F238E27FC236}">
                <a16:creationId xmlns:a16="http://schemas.microsoft.com/office/drawing/2014/main" id="{12FAF61E-5D79-40D1-831C-BE398FA76230}"/>
              </a:ext>
            </a:extLst>
          </p:cNvPr>
          <p:cNvSpPr/>
          <p:nvPr/>
        </p:nvSpPr>
        <p:spPr>
          <a:xfrm rot="16200000">
            <a:off x="5011982" y="4032251"/>
            <a:ext cx="549180" cy="321402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5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5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42" grpId="0" animBg="1"/>
      <p:bldP spid="43" grpId="0" animBg="1"/>
      <p:bldP spid="4"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9" y="1546910"/>
            <a:ext cx="2858984" cy="16121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755648" y="2208916"/>
            <a:ext cx="6053305" cy="4051413"/>
          </a:xfrm>
          <a:prstGeom prst="rect">
            <a:avLst/>
          </a:prstGeom>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5808028" y="2957479"/>
            <a:ext cx="1092644" cy="114637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42668" y="4510018"/>
            <a:ext cx="215482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a:cxnSpLocks/>
          </p:cNvCxnSpPr>
          <p:nvPr/>
        </p:nvCxnSpPr>
        <p:spPr>
          <a:xfrm>
            <a:off x="6738144" y="1924791"/>
            <a:ext cx="1"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07923" y="5772830"/>
            <a:ext cx="1450603" cy="447075"/>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985589" y="2720542"/>
            <a:ext cx="803655" cy="15484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连接符 29">
            <a:extLst>
              <a:ext uri="{FF2B5EF4-FFF2-40B4-BE49-F238E27FC236}">
                <a16:creationId xmlns:a16="http://schemas.microsoft.com/office/drawing/2014/main" id="{98EB6BF7-122B-4A3A-8062-5C11E235D78B}"/>
              </a:ext>
            </a:extLst>
          </p:cNvPr>
          <p:cNvCxnSpPr>
            <a:cxnSpLocks/>
          </p:cNvCxnSpPr>
          <p:nvPr/>
        </p:nvCxnSpPr>
        <p:spPr>
          <a:xfrm>
            <a:off x="6740405" y="1924791"/>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753EA9F3-AED5-410C-A6F0-CD8BE100BBB3}"/>
              </a:ext>
            </a:extLst>
          </p:cNvPr>
          <p:cNvCxnSpPr>
            <a:cxnSpLocks/>
          </p:cNvCxnSpPr>
          <p:nvPr/>
        </p:nvCxnSpPr>
        <p:spPr>
          <a:xfrm>
            <a:off x="8897497" y="1924791"/>
            <a:ext cx="0"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2BFECA4F-34F6-4564-B4AE-C44EAF744F50}"/>
              </a:ext>
            </a:extLst>
          </p:cNvPr>
          <p:cNvCxnSpPr>
            <a:cxnSpLocks/>
          </p:cNvCxnSpPr>
          <p:nvPr/>
        </p:nvCxnSpPr>
        <p:spPr>
          <a:xfrm>
            <a:off x="6730811" y="6299495"/>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3" name="组合 32">
            <a:extLst>
              <a:ext uri="{FF2B5EF4-FFF2-40B4-BE49-F238E27FC236}">
                <a16:creationId xmlns:a16="http://schemas.microsoft.com/office/drawing/2014/main" id="{BF985023-0BA6-4DB5-BAED-E4206B82F4D6}"/>
              </a:ext>
            </a:extLst>
          </p:cNvPr>
          <p:cNvGrpSpPr/>
          <p:nvPr/>
        </p:nvGrpSpPr>
        <p:grpSpPr>
          <a:xfrm>
            <a:off x="7000200" y="2076268"/>
            <a:ext cx="1450603" cy="447075"/>
            <a:chOff x="3288" y="1291966"/>
            <a:chExt cx="1977147" cy="653800"/>
          </a:xfrm>
        </p:grpSpPr>
        <p:sp>
          <p:nvSpPr>
            <p:cNvPr id="34" name="矩形 33">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5" name="文本框 34">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err="1"/>
                <a:t>Nucleo</a:t>
              </a:r>
              <a:endParaRPr lang="en-GB" sz="1900" kern="1200" dirty="0"/>
            </a:p>
          </p:txBody>
        </p:sp>
      </p:grpSp>
    </p:spTree>
    <p:extLst>
      <p:ext uri="{BB962C8B-B14F-4D97-AF65-F5344CB8AC3E}">
        <p14:creationId xmlns:p14="http://schemas.microsoft.com/office/powerpoint/2010/main" val="100935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en-GB" sz="2400" b="1" dirty="0">
                <a:solidFill>
                  <a:srgbClr val="000000"/>
                </a:solidFill>
                <a:latin typeface="Arial"/>
              </a:rPr>
              <a:t>Protocols</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047592"/>
            <a:ext cx="8229240" cy="316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Defined timing of communication actions</a:t>
            </a:r>
          </a:p>
          <a:p>
            <a:r>
              <a:rPr lang="en-GB" sz="2000" dirty="0"/>
              <a:t>Defined format of Packet Data Units (PDUs)</a:t>
            </a:r>
          </a:p>
          <a:p>
            <a:r>
              <a:rPr lang="en-GB" sz="2000" dirty="0"/>
              <a:t>Partners need to provide serval protocol features</a:t>
            </a:r>
          </a:p>
          <a:p>
            <a:pPr lvl="1"/>
            <a:r>
              <a:rPr lang="en-GB" sz="2000" dirty="0"/>
              <a:t>De- / Encoding of PDUs</a:t>
            </a:r>
          </a:p>
          <a:p>
            <a:pPr lvl="1"/>
            <a:r>
              <a:rPr lang="en-GB" sz="2000" dirty="0"/>
              <a:t>Error detection</a:t>
            </a:r>
          </a:p>
          <a:p>
            <a:r>
              <a:rPr lang="en-GB" sz="2000" dirty="0"/>
              <a:t>Layer (provides functions)</a:t>
            </a:r>
          </a:p>
          <a:p>
            <a:pPr lvl="1"/>
            <a:r>
              <a:rPr lang="en-GB" sz="2000" dirty="0"/>
              <a:t>Serves the layer above,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133833"/>
          </a:xfrm>
          <a:prstGeom prst="rect">
            <a:avLst/>
          </a:prstGeom>
          <a:solidFill>
            <a:srgbClr val="E2FF79"/>
          </a:solidFill>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Communication protocol</a:t>
            </a:r>
          </a:p>
          <a:p>
            <a:pPr marL="0" indent="0">
              <a:buNone/>
            </a:pPr>
            <a:r>
              <a:rPr lang="en-GB" sz="2000" dirty="0"/>
              <a:t>A set of rules allowing communication partners to transmit information. 								    [1]</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latin typeface="Arial"/>
              </a:rPr>
              <a:t> – Presentation (1)</a:t>
            </a:r>
            <a:endParaRPr lang="en-GB" dirty="0"/>
          </a:p>
        </p:txBody>
      </p:sp>
      <p:sp>
        <p:nvSpPr>
          <p:cNvPr id="3" name="Freihandform: Form 2">
            <a:extLst>
              <a:ext uri="{FF2B5EF4-FFF2-40B4-BE49-F238E27FC236}">
                <a16:creationId xmlns:a16="http://schemas.microsoft.com/office/drawing/2014/main" id="{D0B23CD9-5234-4841-9579-ACFF2C7E72B0}"/>
              </a:ext>
            </a:extLst>
          </p:cNvPr>
          <p:cNvSpPr/>
          <p:nvPr/>
        </p:nvSpPr>
        <p:spPr>
          <a:xfrm>
            <a:off x="260423"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p:txBody>
      </p:sp>
      <p:sp>
        <p:nvSpPr>
          <p:cNvPr id="4" name="Freihandform: Form 3">
            <a:extLst>
              <a:ext uri="{FF2B5EF4-FFF2-40B4-BE49-F238E27FC236}">
                <a16:creationId xmlns:a16="http://schemas.microsoft.com/office/drawing/2014/main" id="{125B5C43-BB9D-4640-9E89-0BDC2F71919F}"/>
              </a:ext>
            </a:extLst>
          </p:cNvPr>
          <p:cNvSpPr/>
          <p:nvPr/>
        </p:nvSpPr>
        <p:spPr>
          <a:xfrm>
            <a:off x="260423"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7" name="Freihandform: Form 6">
            <a:extLst>
              <a:ext uri="{FF2B5EF4-FFF2-40B4-BE49-F238E27FC236}">
                <a16:creationId xmlns:a16="http://schemas.microsoft.com/office/drawing/2014/main" id="{F614A7B0-6DFD-419A-B4B1-416C7EAE4F4C}"/>
              </a:ext>
            </a:extLst>
          </p:cNvPr>
          <p:cNvSpPr/>
          <p:nvPr/>
        </p:nvSpPr>
        <p:spPr>
          <a:xfrm>
            <a:off x="2486951"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p:txBody>
      </p:sp>
      <p:sp>
        <p:nvSpPr>
          <p:cNvPr id="8" name="Freihandform: Form 7">
            <a:extLst>
              <a:ext uri="{FF2B5EF4-FFF2-40B4-BE49-F238E27FC236}">
                <a16:creationId xmlns:a16="http://schemas.microsoft.com/office/drawing/2014/main" id="{F77628B4-43D9-4B4E-B9B9-80C600FFE40C}"/>
              </a:ext>
            </a:extLst>
          </p:cNvPr>
          <p:cNvSpPr/>
          <p:nvPr/>
        </p:nvSpPr>
        <p:spPr>
          <a:xfrm>
            <a:off x="2486951"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700" kern="1200" dirty="0"/>
              <a:t>COBS (</a:t>
            </a:r>
            <a:r>
              <a:rPr lang="en-GB" sz="1700" b="0" kern="1200" dirty="0"/>
              <a:t>Consistent Overhead Byte Stuffing</a:t>
            </a:r>
            <a:r>
              <a:rPr lang="en-GB" sz="1700" kern="1200" dirty="0"/>
              <a:t>)</a:t>
            </a:r>
          </a:p>
          <a:p>
            <a:pPr marL="171450" lvl="1" indent="-171450" algn="l" defTabSz="844550">
              <a:lnSpc>
                <a:spcPct val="90000"/>
              </a:lnSpc>
              <a:spcBef>
                <a:spcPct val="0"/>
              </a:spcBef>
              <a:spcAft>
                <a:spcPct val="15000"/>
              </a:spcAft>
              <a:buChar char="•"/>
            </a:pPr>
            <a:r>
              <a:rPr lang="en-GB" sz="1700" kern="1200" dirty="0"/>
              <a:t>Fletcher’s Checksum</a:t>
            </a:r>
          </a:p>
        </p:txBody>
      </p:sp>
      <p:sp>
        <p:nvSpPr>
          <p:cNvPr id="10" name="Freihandform: Form 9">
            <a:extLst>
              <a:ext uri="{FF2B5EF4-FFF2-40B4-BE49-F238E27FC236}">
                <a16:creationId xmlns:a16="http://schemas.microsoft.com/office/drawing/2014/main" id="{29EE1883-1840-42EB-A86E-9D07F8737CB3}"/>
              </a:ext>
            </a:extLst>
          </p:cNvPr>
          <p:cNvSpPr/>
          <p:nvPr/>
        </p:nvSpPr>
        <p:spPr>
          <a:xfrm>
            <a:off x="4713479"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p:txBody>
      </p:sp>
      <p:sp>
        <p:nvSpPr>
          <p:cNvPr id="13" name="Freihandform: Form 12">
            <a:extLst>
              <a:ext uri="{FF2B5EF4-FFF2-40B4-BE49-F238E27FC236}">
                <a16:creationId xmlns:a16="http://schemas.microsoft.com/office/drawing/2014/main" id="{CDB0958E-41EE-4DDC-8591-A01C63C25F91}"/>
              </a:ext>
            </a:extLst>
          </p:cNvPr>
          <p:cNvSpPr/>
          <p:nvPr/>
        </p:nvSpPr>
        <p:spPr>
          <a:xfrm>
            <a:off x="4713479"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p:txBody>
      </p:sp>
      <p:sp>
        <p:nvSpPr>
          <p:cNvPr id="14" name="Freihandform: Form 13">
            <a:extLst>
              <a:ext uri="{FF2B5EF4-FFF2-40B4-BE49-F238E27FC236}">
                <a16:creationId xmlns:a16="http://schemas.microsoft.com/office/drawing/2014/main" id="{82F30EAF-3D12-41E6-BD71-9881F61B70A6}"/>
              </a:ext>
            </a:extLst>
          </p:cNvPr>
          <p:cNvSpPr/>
          <p:nvPr/>
        </p:nvSpPr>
        <p:spPr>
          <a:xfrm>
            <a:off x="6940007"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p:txBody>
      </p:sp>
      <p:sp>
        <p:nvSpPr>
          <p:cNvPr id="15" name="Freihandform: Form 14">
            <a:extLst>
              <a:ext uri="{FF2B5EF4-FFF2-40B4-BE49-F238E27FC236}">
                <a16:creationId xmlns:a16="http://schemas.microsoft.com/office/drawing/2014/main" id="{088090CD-759B-4B10-8BE5-5969D84EA41A}"/>
              </a:ext>
            </a:extLst>
          </p:cNvPr>
          <p:cNvSpPr/>
          <p:nvPr/>
        </p:nvSpPr>
        <p:spPr>
          <a:xfrm>
            <a:off x="6940007"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1700" kern="1200" dirty="0"/>
              <a:t>Performance</a:t>
            </a:r>
          </a:p>
          <a:p>
            <a:pPr marL="228600" lvl="1" indent="-228600" algn="l" defTabSz="889000">
              <a:lnSpc>
                <a:spcPct val="90000"/>
              </a:lnSpc>
              <a:spcBef>
                <a:spcPct val="0"/>
              </a:spcBef>
              <a:spcAft>
                <a:spcPct val="15000"/>
              </a:spcAft>
              <a:buChar char="•"/>
            </a:pPr>
            <a:r>
              <a:rPr lang="en-GB" sz="1700" kern="1200" dirty="0"/>
              <a:t>Robustness</a:t>
            </a:r>
          </a:p>
        </p:txBody>
      </p:sp>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549977"/>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t>Waterfall</a:t>
            </a:r>
            <a:r>
              <a:rPr lang="de-DE" sz="2000" dirty="0"/>
              <a:t> </a:t>
            </a:r>
            <a:r>
              <a:rPr lang="de-DE" sz="2000" dirty="0" err="1"/>
              <a:t>model</a:t>
            </a:r>
            <a:endParaRPr lang="de-DE" sz="2000"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ACDE332D-7000-4F07-85CA-7CC8443EAB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2214" y="4369981"/>
            <a:ext cx="3200886" cy="1937991"/>
          </a:xfrm>
          <a:prstGeom prst="rect">
            <a:avLst/>
          </a:prstGeom>
        </p:spPr>
      </p:pic>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grpId="0" nodeType="withEffect">
                                  <p:stCondLst>
                                    <p:cond delay="0"/>
                                  </p:stCondLst>
                                  <p:childTnLst>
                                    <p:set>
                                      <p:cBhvr>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25"/>
                                      </p:to>
                                    </p:set>
                                    <p:animEffect filter="image" prLst="opacity: 0.25">
                                      <p:cBhvr rctx="IE">
                                        <p:cTn id="28" dur="indefinite"/>
                                        <p:tgtEl>
                                          <p:spTgt spid="11"/>
                                        </p:tgtEl>
                                      </p:cBhvr>
                                    </p:animEffect>
                                  </p:childTnLst>
                                </p:cTn>
                              </p:par>
                              <p:par>
                                <p:cTn id="29" presetID="9" presetClass="emph" presetSubtype="0" nodeType="withEffect">
                                  <p:stCondLst>
                                    <p:cond delay="0"/>
                                  </p:stCondLst>
                                  <p:childTnLst>
                                    <p:set>
                                      <p:cBhvr>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7"/>
                                        </p:tgtEl>
                                        <p:attrNameLst>
                                          <p:attrName>style.opacity</p:attrName>
                                        </p:attrNameLst>
                                      </p:cBhvr>
                                      <p:to>
                                        <p:strVal val="1"/>
                                      </p:to>
                                    </p:set>
                                    <p:animEffect filter="image" prLst="opacity: 1">
                                      <p:cBhvr rctx="IE">
                                        <p:cTn id="36" dur="indefinite"/>
                                        <p:tgtEl>
                                          <p:spTgt spid="7"/>
                                        </p:tgtEl>
                                      </p:cBhvr>
                                    </p:animEffect>
                                  </p:childTnLst>
                                </p:cTn>
                              </p:par>
                              <p:par>
                                <p:cTn id="37" presetID="9" presetClass="emph" presetSubtype="0" grpId="1" nodeType="withEffect">
                                  <p:stCondLst>
                                    <p:cond delay="0"/>
                                  </p:stCondLst>
                                  <p:childTnLst>
                                    <p:set>
                                      <p:cBhvr>
                                        <p:cTn id="38" dur="indefinite"/>
                                        <p:tgtEl>
                                          <p:spTgt spid="8"/>
                                        </p:tgtEl>
                                        <p:attrNameLst>
                                          <p:attrName>style.opacity</p:attrName>
                                        </p:attrNameLst>
                                      </p:cBhvr>
                                      <p:to>
                                        <p:strVal val="1"/>
                                      </p:to>
                                    </p:set>
                                    <p:animEffect filter="image" prLst="opacity: 1">
                                      <p:cBhvr rctx="IE">
                                        <p:cTn id="39" dur="indefinite"/>
                                        <p:tgtEl>
                                          <p:spTgt spid="8"/>
                                        </p:tgtEl>
                                      </p:cBhvr>
                                    </p:animEffect>
                                  </p:childTnLst>
                                </p:cTn>
                              </p:par>
                              <p:par>
                                <p:cTn id="40" presetID="9" presetClass="emph" presetSubtype="0" nodeType="withEffect">
                                  <p:stCondLst>
                                    <p:cond delay="0"/>
                                  </p:stCondLst>
                                  <p:childTnLst>
                                    <p:set>
                                      <p:cBhvr>
                                        <p:cTn id="41" dur="indefinite"/>
                                        <p:tgtEl>
                                          <p:spTgt spid="6"/>
                                        </p:tgtEl>
                                        <p:attrNameLst>
                                          <p:attrName>style.opacity</p:attrName>
                                        </p:attrNameLst>
                                      </p:cBhvr>
                                      <p:to>
                                        <p:strVal val="1"/>
                                      </p:to>
                                    </p:set>
                                    <p:animEffect filter="image" prLst="opacity: 1">
                                      <p:cBhvr rctx="IE">
                                        <p:cTn id="42" dur="indefinite"/>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p:cTn id="46" dur="indefinite"/>
                                        <p:tgtEl>
                                          <p:spTgt spid="10"/>
                                        </p:tgtEl>
                                        <p:attrNameLst>
                                          <p:attrName>style.opacity</p:attrName>
                                        </p:attrNameLst>
                                      </p:cBhvr>
                                      <p:to>
                                        <p:strVal val="1"/>
                                      </p:to>
                                    </p:set>
                                    <p:animEffect filter="image" prLst="opacity: 1">
                                      <p:cBhvr rctx="IE">
                                        <p:cTn id="47" dur="indefinite"/>
                                        <p:tgtEl>
                                          <p:spTgt spid="10"/>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1"/>
                                      </p:to>
                                    </p:set>
                                    <p:animEffect filter="image" prLst="opacity: 1">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11"/>
                                        </p:tgtEl>
                                        <p:attrNameLst>
                                          <p:attrName>style.opacity</p:attrName>
                                        </p:attrNameLst>
                                      </p:cBhvr>
                                      <p:to>
                                        <p:strVal val="1"/>
                                      </p:to>
                                    </p:set>
                                    <p:animEffect filter="image" prLst="opacity: 1">
                                      <p:cBhvr rctx="IE">
                                        <p:cTn id="53" dur="indefinite"/>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par>
                          <p:cTn id="64" fill="hold">
                            <p:stCondLst>
                              <p:cond delay="500"/>
                            </p:stCondLst>
                            <p:childTnLst>
                              <p:par>
                                <p:cTn id="65" presetID="9" presetClass="emph" presetSubtype="0" grpId="1" nodeType="afterEffect">
                                  <p:stCondLst>
                                    <p:cond delay="0"/>
                                  </p:stCondLst>
                                  <p:childTnLst>
                                    <p:set>
                                      <p:cBhvr>
                                        <p:cTn id="66" dur="indefinite"/>
                                        <p:tgtEl>
                                          <p:spTgt spid="14"/>
                                        </p:tgtEl>
                                        <p:attrNameLst>
                                          <p:attrName>style.opacity</p:attrName>
                                        </p:attrNameLst>
                                      </p:cBhvr>
                                      <p:to>
                                        <p:strVal val="1"/>
                                      </p:to>
                                    </p:set>
                                    <p:animEffect filter="image" prLst="opacity: 1">
                                      <p:cBhvr rctx="IE">
                                        <p:cTn id="67" dur="indefinite"/>
                                        <p:tgtEl>
                                          <p:spTgt spid="14"/>
                                        </p:tgtEl>
                                      </p:cBhvr>
                                    </p:animEffect>
                                  </p:childTnLst>
                                </p:cTn>
                              </p:par>
                              <p:par>
                                <p:cTn id="68" presetID="9" presetClass="emph" presetSubtype="0" grpId="1" nodeType="withEffect">
                                  <p:stCondLst>
                                    <p:cond delay="0"/>
                                  </p:stCondLst>
                                  <p:childTnLst>
                                    <p:set>
                                      <p:cBhvr>
                                        <p:cTn id="69" dur="indefinite"/>
                                        <p:tgtEl>
                                          <p:spTgt spid="15"/>
                                        </p:tgtEl>
                                        <p:attrNameLst>
                                          <p:attrName>style.opacity</p:attrName>
                                        </p:attrNameLst>
                                      </p:cBhvr>
                                      <p:to>
                                        <p:strVal val="1"/>
                                      </p:to>
                                    </p:set>
                                    <p:animEffect filter="image" prLst="opacity: 1">
                                      <p:cBhvr rctx="IE">
                                        <p:cTn id="70" dur="indefinite"/>
                                        <p:tgtEl>
                                          <p:spTgt spid="15"/>
                                        </p:tgtEl>
                                      </p:cBhvr>
                                    </p:animEffect>
                                  </p:childTnLst>
                                </p:cTn>
                              </p:par>
                              <p:par>
                                <p:cTn id="71" presetID="9" presetClass="emph" presetSubtype="0" nodeType="withEffect">
                                  <p:stCondLst>
                                    <p:cond delay="0"/>
                                  </p:stCondLst>
                                  <p:childTnLst>
                                    <p:set>
                                      <p:cBhvr>
                                        <p:cTn id="72" dur="indefinite"/>
                                        <p:tgtEl>
                                          <p:spTgt spid="12"/>
                                        </p:tgtEl>
                                        <p:attrNameLst>
                                          <p:attrName>style.opacity</p:attrName>
                                        </p:attrNameLst>
                                      </p:cBhvr>
                                      <p:to>
                                        <p:strVal val="1"/>
                                      </p:to>
                                    </p:set>
                                    <p:animEffect filter="image" prLst="opacity: 1">
                                      <p:cBhvr rctx="IE">
                                        <p:cTn id="73"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4512384" y="180579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Application Layer (N=4)</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4512384" y="1788342"/>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Transmission Assurance Layer  (N=3)</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4500752" y="1777869"/>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De- /Encoding Layer (N=2)</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rPr>
              <a:t> – Presentation (2)</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Layer </a:t>
            </a:r>
            <a:r>
              <a:rPr lang="en-GB" sz="2000"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Packing / reading new packets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8" y="4589858"/>
            <a:ext cx="1167850" cy="45719"/>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73298" y="3985544"/>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877076" y="3252413"/>
            <a:ext cx="1030568" cy="45719"/>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954715" y="3980959"/>
            <a:ext cx="975191" cy="45719"/>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946670" y="4589858"/>
            <a:ext cx="986538" cy="45719"/>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47308"/>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47302"/>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79618" y="4472301"/>
            <a:ext cx="767052"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610212686"/>
              </p:ext>
            </p:extLst>
          </p:nvPr>
        </p:nvGraphicFramePr>
        <p:xfrm>
          <a:off x="242675" y="3714473"/>
          <a:ext cx="3844577" cy="509516"/>
        </p:xfrm>
        <a:graphic>
          <a:graphicData uri="http://schemas.openxmlformats.org/drawingml/2006/table">
            <a:tbl>
              <a:tblPr firstRow="1" bandRow="1">
                <a:tableStyleId>{8799B23B-EC83-4686-B30A-512413B5E67A}</a:tableStyleId>
              </a:tblPr>
              <a:tblGrid>
                <a:gridCol w="2889145">
                  <a:extLst>
                    <a:ext uri="{9D8B030D-6E8A-4147-A177-3AD203B41FA5}">
                      <a16:colId xmlns:a16="http://schemas.microsoft.com/office/drawing/2014/main" val="2613248472"/>
                    </a:ext>
                  </a:extLst>
                </a:gridCol>
                <a:gridCol w="955432">
                  <a:extLst>
                    <a:ext uri="{9D8B030D-6E8A-4147-A177-3AD203B41FA5}">
                      <a16:colId xmlns:a16="http://schemas.microsoft.com/office/drawing/2014/main" val="3474785680"/>
                    </a:ext>
                  </a:extLst>
                </a:gridCol>
              </a:tblGrid>
              <a:tr h="253642">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 </a:t>
                      </a:r>
                      <a:r>
                        <a:rPr lang="en-GB" sz="1000" dirty="0">
                          <a:solidFill>
                            <a:schemeClr val="tx1"/>
                          </a:solidFill>
                        </a:rPr>
                        <a:t>02</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406435973"/>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4512384" y="178277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 (N=1)</a:t>
            </a:r>
          </a:p>
        </p:txBody>
      </p:sp>
      <p:sp>
        <p:nvSpPr>
          <p:cNvPr id="2" name="Textfeld 1">
            <a:extLst>
              <a:ext uri="{FF2B5EF4-FFF2-40B4-BE49-F238E27FC236}">
                <a16:creationId xmlns:a16="http://schemas.microsoft.com/office/drawing/2014/main" id="{F53F7912-F770-4E18-8B1B-14C3CAF56F04}"/>
              </a:ext>
            </a:extLst>
          </p:cNvPr>
          <p:cNvSpPr txBox="1"/>
          <p:nvPr/>
        </p:nvSpPr>
        <p:spPr>
          <a:xfrm>
            <a:off x="6045075" y="2658346"/>
            <a:ext cx="1351310" cy="338554"/>
          </a:xfrm>
          <a:prstGeom prst="rect">
            <a:avLst/>
          </a:prstGeom>
          <a:noFill/>
        </p:spPr>
        <p:txBody>
          <a:bodyPr wrap="square" rtlCol="0">
            <a:spAutoFit/>
          </a:bodyPr>
          <a:lstStyle/>
          <a:p>
            <a:r>
              <a:rPr lang="en-GB" sz="1600" dirty="0"/>
              <a:t>(N=4)-PDU</a:t>
            </a:r>
          </a:p>
        </p:txBody>
      </p:sp>
      <p:sp>
        <p:nvSpPr>
          <p:cNvPr id="37" name="Textfeld 36">
            <a:extLst>
              <a:ext uri="{FF2B5EF4-FFF2-40B4-BE49-F238E27FC236}">
                <a16:creationId xmlns:a16="http://schemas.microsoft.com/office/drawing/2014/main" id="{1E0852CA-038F-4F20-96F3-92CE4108414D}"/>
              </a:ext>
            </a:extLst>
          </p:cNvPr>
          <p:cNvSpPr txBox="1"/>
          <p:nvPr/>
        </p:nvSpPr>
        <p:spPr>
          <a:xfrm>
            <a:off x="6045075" y="3345174"/>
            <a:ext cx="1351310" cy="338554"/>
          </a:xfrm>
          <a:prstGeom prst="rect">
            <a:avLst/>
          </a:prstGeom>
          <a:noFill/>
        </p:spPr>
        <p:txBody>
          <a:bodyPr wrap="square" rtlCol="0">
            <a:spAutoFit/>
          </a:bodyPr>
          <a:lstStyle/>
          <a:p>
            <a:r>
              <a:rPr lang="en-GB" sz="1600" dirty="0"/>
              <a:t>(N=3)-PDU</a:t>
            </a:r>
          </a:p>
        </p:txBody>
      </p:sp>
      <p:sp>
        <p:nvSpPr>
          <p:cNvPr id="38" name="Textfeld 37">
            <a:extLst>
              <a:ext uri="{FF2B5EF4-FFF2-40B4-BE49-F238E27FC236}">
                <a16:creationId xmlns:a16="http://schemas.microsoft.com/office/drawing/2014/main" id="{F0A71B47-4B5F-47FB-BC9A-5FE1BC6B435A}"/>
              </a:ext>
            </a:extLst>
          </p:cNvPr>
          <p:cNvSpPr txBox="1"/>
          <p:nvPr/>
        </p:nvSpPr>
        <p:spPr>
          <a:xfrm>
            <a:off x="6075865" y="4028778"/>
            <a:ext cx="1351310" cy="338554"/>
          </a:xfrm>
          <a:prstGeom prst="rect">
            <a:avLst/>
          </a:prstGeom>
          <a:noFill/>
        </p:spPr>
        <p:txBody>
          <a:bodyPr wrap="square" rtlCol="0">
            <a:spAutoFit/>
          </a:bodyPr>
          <a:lstStyle/>
          <a:p>
            <a:r>
              <a:rPr lang="en-GB" sz="1600" dirty="0"/>
              <a:t>(N=2)-PDU</a:t>
            </a:r>
          </a:p>
        </p:txBody>
      </p:sp>
      <p:sp>
        <p:nvSpPr>
          <p:cNvPr id="39" name="Textfeld 38">
            <a:extLst>
              <a:ext uri="{FF2B5EF4-FFF2-40B4-BE49-F238E27FC236}">
                <a16:creationId xmlns:a16="http://schemas.microsoft.com/office/drawing/2014/main" id="{C247265D-050D-419D-B4FB-0C7A24AB738E}"/>
              </a:ext>
            </a:extLst>
          </p:cNvPr>
          <p:cNvSpPr txBox="1"/>
          <p:nvPr/>
        </p:nvSpPr>
        <p:spPr>
          <a:xfrm>
            <a:off x="6102010" y="4658708"/>
            <a:ext cx="1351310" cy="338554"/>
          </a:xfrm>
          <a:prstGeom prst="rect">
            <a:avLst/>
          </a:prstGeom>
          <a:noFill/>
        </p:spPr>
        <p:txBody>
          <a:bodyPr wrap="square" rtlCol="0">
            <a:spAutoFit/>
          </a:bodyPr>
          <a:lstStyle/>
          <a:p>
            <a:r>
              <a:rPr lang="en-GB" sz="1600" dirty="0"/>
              <a:t>(N=1)-PDU</a:t>
            </a:r>
          </a:p>
        </p:txBody>
      </p: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238"/>
                                        </p:tgtEl>
                                        <p:attrNameLst>
                                          <p:attrName>style.opacity</p:attrName>
                                        </p:attrNameLst>
                                      </p:cBhvr>
                                      <p:to>
                                        <p:strVal val="0.25"/>
                                      </p:to>
                                    </p:set>
                                    <p:animEffect filter="image" prLst="opacity: 0.25">
                                      <p:cBhvr rctx="IE">
                                        <p:cTn id="7" dur="indefinite"/>
                                        <p:tgtEl>
                                          <p:spTgt spid="238"/>
                                        </p:tgtEl>
                                      </p:cBhvr>
                                    </p:animEffect>
                                  </p:childTnLst>
                                </p:cTn>
                              </p:par>
                              <p:par>
                                <p:cTn id="8" presetID="9" presetClass="emph" presetSubtype="0" grpId="0" nodeType="withEffect">
                                  <p:stCondLst>
                                    <p:cond delay="0"/>
                                  </p:stCondLst>
                                  <p:childTnLst>
                                    <p:set>
                                      <p:cBhvr>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grpId="0" nodeType="withEffect">
                                  <p:stCondLst>
                                    <p:cond delay="0"/>
                                  </p:stCondLst>
                                  <p:childTnLst>
                                    <p:set>
                                      <p:cBhvr>
                                        <p:cTn id="12" dur="indefinite"/>
                                        <p:tgtEl>
                                          <p:spTgt spid="37"/>
                                        </p:tgtEl>
                                        <p:attrNameLst>
                                          <p:attrName>style.opacity</p:attrName>
                                        </p:attrNameLst>
                                      </p:cBhvr>
                                      <p:to>
                                        <p:strVal val="0.25"/>
                                      </p:to>
                                    </p:set>
                                    <p:animEffect filter="image" prLst="opacity: 0.25">
                                      <p:cBhvr rctx="IE">
                                        <p:cTn id="13" dur="indefinite"/>
                                        <p:tgtEl>
                                          <p:spTgt spid="37"/>
                                        </p:tgtEl>
                                      </p:cBhvr>
                                    </p:animEffect>
                                  </p:childTnLst>
                                </p:cTn>
                              </p:par>
                              <p:par>
                                <p:cTn id="14" presetID="9" presetClass="emph" presetSubtype="0" grpId="0" nodeType="withEffect">
                                  <p:stCondLst>
                                    <p:cond delay="0"/>
                                  </p:stCondLst>
                                  <p:childTnLst>
                                    <p:set>
                                      <p:cBhvr>
                                        <p:cTn id="15" dur="indefinite"/>
                                        <p:tgtEl>
                                          <p:spTgt spid="38"/>
                                        </p:tgtEl>
                                        <p:attrNameLst>
                                          <p:attrName>style.opacity</p:attrName>
                                        </p:attrNameLst>
                                      </p:cBhvr>
                                      <p:to>
                                        <p:strVal val="0.25"/>
                                      </p:to>
                                    </p:set>
                                    <p:animEffect filter="image" prLst="opacity: 0.25">
                                      <p:cBhvr rctx="IE">
                                        <p:cTn id="16" dur="indefinite"/>
                                        <p:tgtEl>
                                          <p:spTgt spid="38"/>
                                        </p:tgtEl>
                                      </p:cBhvr>
                                    </p:animEffect>
                                  </p:childTnLst>
                                </p:cTn>
                              </p:par>
                              <p:par>
                                <p:cTn id="17" presetID="9" presetClass="emph" presetSubtype="0" grpId="0" nodeType="withEffect">
                                  <p:stCondLst>
                                    <p:cond delay="0"/>
                                  </p:stCondLst>
                                  <p:childTnLst>
                                    <p:set>
                                      <p:cBhvr>
                                        <p:cTn id="18" dur="indefinite"/>
                                        <p:tgtEl>
                                          <p:spTgt spid="39"/>
                                        </p:tgtEl>
                                        <p:attrNameLst>
                                          <p:attrName>style.opacity</p:attrName>
                                        </p:attrNameLst>
                                      </p:cBhvr>
                                      <p:to>
                                        <p:strVal val="0.25"/>
                                      </p:to>
                                    </p:set>
                                    <p:animEffect filter="image" prLst="opacity: 0.25">
                                      <p:cBhvr rctx="IE">
                                        <p:cTn id="19" dur="indefinite"/>
                                        <p:tgtEl>
                                          <p:spTgt spid="39"/>
                                        </p:tgtEl>
                                      </p:cBhvr>
                                    </p:animEffect>
                                  </p:childTnLst>
                                </p:cTn>
                              </p:par>
                              <p:par>
                                <p:cTn id="20" presetID="9" presetClass="emph" presetSubtype="0" grpId="0" nodeType="withEffect">
                                  <p:stCondLst>
                                    <p:cond delay="0"/>
                                  </p:stCondLst>
                                  <p:childTnLst>
                                    <p:set>
                                      <p:cBhvr>
                                        <p:cTn id="21" dur="indefinite"/>
                                        <p:tgtEl>
                                          <p:spTgt spid="219"/>
                                        </p:tgtEl>
                                        <p:attrNameLst>
                                          <p:attrName>style.opacity</p:attrName>
                                        </p:attrNameLst>
                                      </p:cBhvr>
                                      <p:to>
                                        <p:strVal val="0.25"/>
                                      </p:to>
                                    </p:set>
                                    <p:animEffect filter="image" prLst="opacity: 0.25">
                                      <p:cBhvr rctx="IE">
                                        <p:cTn id="22" dur="indefinite"/>
                                        <p:tgtEl>
                                          <p:spTgt spid="219"/>
                                        </p:tgtEl>
                                      </p:cBhvr>
                                    </p:animEffect>
                                  </p:childTnLst>
                                </p:cTn>
                              </p:par>
                              <p:par>
                                <p:cTn id="23" presetID="9" presetClass="emph" presetSubtype="0" grpId="0" nodeType="withEffect">
                                  <p:stCondLst>
                                    <p:cond delay="0"/>
                                  </p:stCondLst>
                                  <p:childTnLst>
                                    <p:set>
                                      <p:cBhvr>
                                        <p:cTn id="24" dur="indefinite"/>
                                        <p:tgtEl>
                                          <p:spTgt spid="220"/>
                                        </p:tgtEl>
                                        <p:attrNameLst>
                                          <p:attrName>style.opacity</p:attrName>
                                        </p:attrNameLst>
                                      </p:cBhvr>
                                      <p:to>
                                        <p:strVal val="0.25"/>
                                      </p:to>
                                    </p:set>
                                    <p:animEffect filter="image" prLst="opacity: 0.25">
                                      <p:cBhvr rctx="IE">
                                        <p:cTn id="25" dur="indefinite"/>
                                        <p:tgtEl>
                                          <p:spTgt spid="220"/>
                                        </p:tgtEl>
                                      </p:cBhvr>
                                    </p:animEffect>
                                  </p:childTnLst>
                                </p:cTn>
                              </p:par>
                              <p:par>
                                <p:cTn id="26" presetID="9" presetClass="emph" presetSubtype="0" grpId="0" nodeType="withEffect">
                                  <p:stCondLst>
                                    <p:cond delay="0"/>
                                  </p:stCondLst>
                                  <p:childTnLst>
                                    <p:set>
                                      <p:cBhvr>
                                        <p:cTn id="27" dur="indefinite"/>
                                        <p:tgtEl>
                                          <p:spTgt spid="221"/>
                                        </p:tgtEl>
                                        <p:attrNameLst>
                                          <p:attrName>style.opacity</p:attrName>
                                        </p:attrNameLst>
                                      </p:cBhvr>
                                      <p:to>
                                        <p:strVal val="0.25"/>
                                      </p:to>
                                    </p:set>
                                    <p:animEffect filter="image" prLst="opacity: 0.25">
                                      <p:cBhvr rctx="IE">
                                        <p:cTn id="28" dur="indefinite"/>
                                        <p:tgtEl>
                                          <p:spTgt spid="221"/>
                                        </p:tgtEl>
                                      </p:cBhvr>
                                    </p:animEffect>
                                  </p:childTnLst>
                                </p:cTn>
                              </p:par>
                              <p:par>
                                <p:cTn id="29" presetID="9" presetClass="emph" presetSubtype="0" grpId="0" nodeType="withEffect">
                                  <p:stCondLst>
                                    <p:cond delay="0"/>
                                  </p:stCondLst>
                                  <p:childTnLst>
                                    <p:set>
                                      <p:cBhvr>
                                        <p:cTn id="30" dur="indefinite"/>
                                        <p:tgtEl>
                                          <p:spTgt spid="222"/>
                                        </p:tgtEl>
                                        <p:attrNameLst>
                                          <p:attrName>style.opacity</p:attrName>
                                        </p:attrNameLst>
                                      </p:cBhvr>
                                      <p:to>
                                        <p:strVal val="0.25"/>
                                      </p:to>
                                    </p:set>
                                    <p:animEffect filter="image" prLst="opacity: 0.25">
                                      <p:cBhvr rctx="IE">
                                        <p:cTn id="31" dur="indefinite"/>
                                        <p:tgtEl>
                                          <p:spTgt spid="222"/>
                                        </p:tgtEl>
                                      </p:cBhvr>
                                    </p:animEffect>
                                  </p:childTnLst>
                                </p:cTn>
                              </p:par>
                              <p:par>
                                <p:cTn id="32" presetID="9" presetClass="emph" presetSubtype="0" grpId="0" nodeType="withEffect">
                                  <p:stCondLst>
                                    <p:cond delay="0"/>
                                  </p:stCondLst>
                                  <p:childTnLst>
                                    <p:set>
                                      <p:cBhvr>
                                        <p:cTn id="33" dur="indefinite"/>
                                        <p:tgtEl>
                                          <p:spTgt spid="223"/>
                                        </p:tgtEl>
                                        <p:attrNameLst>
                                          <p:attrName>style.opacity</p:attrName>
                                        </p:attrNameLst>
                                      </p:cBhvr>
                                      <p:to>
                                        <p:strVal val="0.25"/>
                                      </p:to>
                                    </p:set>
                                    <p:animEffect filter="image" prLst="opacity: 0.25">
                                      <p:cBhvr rctx="IE">
                                        <p:cTn id="34" dur="indefinite"/>
                                        <p:tgtEl>
                                          <p:spTgt spid="223"/>
                                        </p:tgtEl>
                                      </p:cBhvr>
                                    </p:animEffect>
                                  </p:childTnLst>
                                </p:cTn>
                              </p:par>
                              <p:par>
                                <p:cTn id="35" presetID="9" presetClass="emph" presetSubtype="0" grpId="0" nodeType="withEffect">
                                  <p:stCondLst>
                                    <p:cond delay="0"/>
                                  </p:stCondLst>
                                  <p:childTnLst>
                                    <p:set>
                                      <p:cBhvr>
                                        <p:cTn id="36" dur="indefinite"/>
                                        <p:tgtEl>
                                          <p:spTgt spid="205"/>
                                        </p:tgtEl>
                                        <p:attrNameLst>
                                          <p:attrName>style.opacity</p:attrName>
                                        </p:attrNameLst>
                                      </p:cBhvr>
                                      <p:to>
                                        <p:strVal val="0.25"/>
                                      </p:to>
                                    </p:set>
                                    <p:animEffect filter="image" prLst="opacity: 0.25">
                                      <p:cBhvr rctx="IE">
                                        <p:cTn id="37" dur="indefinite"/>
                                        <p:tgtEl>
                                          <p:spTgt spid="205"/>
                                        </p:tgtEl>
                                      </p:cBhvr>
                                    </p:animEffect>
                                  </p:childTnLst>
                                </p:cTn>
                              </p:par>
                              <p:par>
                                <p:cTn id="38" presetID="9" presetClass="emph" presetSubtype="0" grpId="0" nodeType="withEffect">
                                  <p:stCondLst>
                                    <p:cond delay="0"/>
                                  </p:stCondLst>
                                  <p:childTnLst>
                                    <p:set>
                                      <p:cBhvr>
                                        <p:cTn id="39" dur="indefinite"/>
                                        <p:tgtEl>
                                          <p:spTgt spid="206"/>
                                        </p:tgtEl>
                                        <p:attrNameLst>
                                          <p:attrName>style.opacity</p:attrName>
                                        </p:attrNameLst>
                                      </p:cBhvr>
                                      <p:to>
                                        <p:strVal val="0.25"/>
                                      </p:to>
                                    </p:set>
                                    <p:animEffect filter="image" prLst="opacity: 0.25">
                                      <p:cBhvr rctx="IE">
                                        <p:cTn id="40" dur="indefinite"/>
                                        <p:tgtEl>
                                          <p:spTgt spid="206"/>
                                        </p:tgtEl>
                                      </p:cBhvr>
                                    </p:animEffect>
                                  </p:childTnLst>
                                </p:cTn>
                              </p:par>
                              <p:par>
                                <p:cTn id="41" presetID="9" presetClass="emph" presetSubtype="0" grpId="0" nodeType="withEffect">
                                  <p:stCondLst>
                                    <p:cond delay="0"/>
                                  </p:stCondLst>
                                  <p:childTnLst>
                                    <p:set>
                                      <p:cBhvr>
                                        <p:cTn id="42" dur="indefinite"/>
                                        <p:tgtEl>
                                          <p:spTgt spid="207"/>
                                        </p:tgtEl>
                                        <p:attrNameLst>
                                          <p:attrName>style.opacity</p:attrName>
                                        </p:attrNameLst>
                                      </p:cBhvr>
                                      <p:to>
                                        <p:strVal val="0.25"/>
                                      </p:to>
                                    </p:set>
                                    <p:animEffect filter="image" prLst="opacity: 0.25">
                                      <p:cBhvr rctx="IE">
                                        <p:cTn id="43" dur="indefinite"/>
                                        <p:tgtEl>
                                          <p:spTgt spid="207"/>
                                        </p:tgtEl>
                                      </p:cBhvr>
                                    </p:animEffect>
                                  </p:childTnLst>
                                </p:cTn>
                              </p:par>
                              <p:par>
                                <p:cTn id="44" presetID="9" presetClass="emph" presetSubtype="0" grpId="0" nodeType="withEffect">
                                  <p:stCondLst>
                                    <p:cond delay="0"/>
                                  </p:stCondLst>
                                  <p:childTnLst>
                                    <p:set>
                                      <p:cBhvr>
                                        <p:cTn id="45" dur="indefinite"/>
                                        <p:tgtEl>
                                          <p:spTgt spid="208"/>
                                        </p:tgtEl>
                                        <p:attrNameLst>
                                          <p:attrName>style.opacity</p:attrName>
                                        </p:attrNameLst>
                                      </p:cBhvr>
                                      <p:to>
                                        <p:strVal val="0.25"/>
                                      </p:to>
                                    </p:set>
                                    <p:animEffect filter="image" prLst="opacity: 0.25">
                                      <p:cBhvr rctx="IE">
                                        <p:cTn id="46" dur="indefinite"/>
                                        <p:tgtEl>
                                          <p:spTgt spid="208"/>
                                        </p:tgtEl>
                                      </p:cBhvr>
                                    </p:animEffect>
                                  </p:childTnLst>
                                </p:cTn>
                              </p:par>
                              <p:par>
                                <p:cTn id="47" presetID="9" presetClass="emph" presetSubtype="0" grpId="0" nodeType="withEffect">
                                  <p:stCondLst>
                                    <p:cond delay="0"/>
                                  </p:stCondLst>
                                  <p:childTnLst>
                                    <p:set>
                                      <p:cBhvr>
                                        <p:cTn id="48" dur="indefinite"/>
                                        <p:tgtEl>
                                          <p:spTgt spid="209"/>
                                        </p:tgtEl>
                                        <p:attrNameLst>
                                          <p:attrName>style.opacity</p:attrName>
                                        </p:attrNameLst>
                                      </p:cBhvr>
                                      <p:to>
                                        <p:strVal val="0.25"/>
                                      </p:to>
                                    </p:set>
                                    <p:animEffect filter="image" prLst="opacity: 0.25">
                                      <p:cBhvr rctx="IE">
                                        <p:cTn id="49" dur="indefinite"/>
                                        <p:tgtEl>
                                          <p:spTgt spid="209"/>
                                        </p:tgtEl>
                                      </p:cBhvr>
                                    </p:animEffect>
                                  </p:childTnLst>
                                </p:cTn>
                              </p:par>
                              <p:par>
                                <p:cTn id="50" presetID="9" presetClass="emph" presetSubtype="0" grpId="0" nodeType="withEffect">
                                  <p:stCondLst>
                                    <p:cond delay="0"/>
                                  </p:stCondLst>
                                  <p:childTnLst>
                                    <p:set>
                                      <p:cBhvr>
                                        <p:cTn id="51" dur="indefinite"/>
                                        <p:tgtEl>
                                          <p:spTgt spid="210"/>
                                        </p:tgtEl>
                                        <p:attrNameLst>
                                          <p:attrName>style.opacity</p:attrName>
                                        </p:attrNameLst>
                                      </p:cBhvr>
                                      <p:to>
                                        <p:strVal val="0.25"/>
                                      </p:to>
                                    </p:set>
                                    <p:animEffect filter="image" prLst="opacity: 0.25">
                                      <p:cBhvr rctx="IE">
                                        <p:cTn id="52" dur="indefinite"/>
                                        <p:tgtEl>
                                          <p:spTgt spid="210"/>
                                        </p:tgtEl>
                                      </p:cBhvr>
                                    </p:animEffect>
                                  </p:childTnLst>
                                </p:cTn>
                              </p:par>
                              <p:par>
                                <p:cTn id="53" presetID="9" presetClass="emph" presetSubtype="0" grpId="0" nodeType="withEffect">
                                  <p:stCondLst>
                                    <p:cond delay="0"/>
                                  </p:stCondLst>
                                  <p:childTnLst>
                                    <p:set>
                                      <p:cBhvr>
                                        <p:cTn id="54" dur="indefinite"/>
                                        <p:tgtEl>
                                          <p:spTgt spid="211"/>
                                        </p:tgtEl>
                                        <p:attrNameLst>
                                          <p:attrName>style.opacity</p:attrName>
                                        </p:attrNameLst>
                                      </p:cBhvr>
                                      <p:to>
                                        <p:strVal val="0.25"/>
                                      </p:to>
                                    </p:set>
                                    <p:animEffect filter="image" prLst="opacity: 0.25">
                                      <p:cBhvr rctx="IE">
                                        <p:cTn id="55" dur="indefinite"/>
                                        <p:tgtEl>
                                          <p:spTgt spid="211"/>
                                        </p:tgtEl>
                                      </p:cBhvr>
                                    </p:animEffect>
                                  </p:childTnLst>
                                </p:cTn>
                              </p:par>
                              <p:par>
                                <p:cTn id="56" presetID="9" presetClass="emph" presetSubtype="0" grpId="0" nodeType="withEffect">
                                  <p:stCondLst>
                                    <p:cond delay="0"/>
                                  </p:stCondLst>
                                  <p:childTnLst>
                                    <p:set>
                                      <p:cBhvr>
                                        <p:cTn id="57" dur="indefinite"/>
                                        <p:tgtEl>
                                          <p:spTgt spid="212"/>
                                        </p:tgtEl>
                                        <p:attrNameLst>
                                          <p:attrName>style.opacity</p:attrName>
                                        </p:attrNameLst>
                                      </p:cBhvr>
                                      <p:to>
                                        <p:strVal val="0.25"/>
                                      </p:to>
                                    </p:set>
                                    <p:animEffect filter="image" prLst="opacity: 0.25">
                                      <p:cBhvr rctx="IE">
                                        <p:cTn id="58" dur="indefinite"/>
                                        <p:tgtEl>
                                          <p:spTgt spid="212"/>
                                        </p:tgtEl>
                                      </p:cBhvr>
                                    </p:animEffect>
                                  </p:childTnLst>
                                </p:cTn>
                              </p:par>
                              <p:par>
                                <p:cTn id="59" presetID="9" presetClass="emph" presetSubtype="0" grpId="0" nodeType="withEffect">
                                  <p:stCondLst>
                                    <p:cond delay="0"/>
                                  </p:stCondLst>
                                  <p:childTnLst>
                                    <p:set>
                                      <p:cBhvr>
                                        <p:cTn id="60" dur="indefinite"/>
                                        <p:tgtEl>
                                          <p:spTgt spid="213"/>
                                        </p:tgtEl>
                                        <p:attrNameLst>
                                          <p:attrName>style.opacity</p:attrName>
                                        </p:attrNameLst>
                                      </p:cBhvr>
                                      <p:to>
                                        <p:strVal val="0.25"/>
                                      </p:to>
                                    </p:set>
                                    <p:animEffect filter="image" prLst="opacity: 0.25">
                                      <p:cBhvr rctx="IE">
                                        <p:cTn id="61" dur="indefinite"/>
                                        <p:tgtEl>
                                          <p:spTgt spid="213"/>
                                        </p:tgtEl>
                                      </p:cBhvr>
                                    </p:animEffect>
                                  </p:childTnLst>
                                </p:cTn>
                              </p:par>
                              <p:par>
                                <p:cTn id="62" presetID="9" presetClass="emph" presetSubtype="0" grpId="0" nodeType="withEffect">
                                  <p:stCondLst>
                                    <p:cond delay="0"/>
                                  </p:stCondLst>
                                  <p:childTnLst>
                                    <p:set>
                                      <p:cBhvr>
                                        <p:cTn id="63" dur="indefinite"/>
                                        <p:tgtEl>
                                          <p:spTgt spid="215"/>
                                        </p:tgtEl>
                                        <p:attrNameLst>
                                          <p:attrName>style.opacity</p:attrName>
                                        </p:attrNameLst>
                                      </p:cBhvr>
                                      <p:to>
                                        <p:strVal val="0.25"/>
                                      </p:to>
                                    </p:set>
                                    <p:animEffect filter="image" prLst="opacity: 0.25">
                                      <p:cBhvr rctx="IE">
                                        <p:cTn id="64" dur="indefinite"/>
                                        <p:tgtEl>
                                          <p:spTgt spid="215"/>
                                        </p:tgtEl>
                                      </p:cBhvr>
                                    </p:animEffect>
                                  </p:childTnLst>
                                </p:cTn>
                              </p:par>
                              <p:par>
                                <p:cTn id="65" presetID="9" presetClass="emph" presetSubtype="0" grpId="0" nodeType="withEffect">
                                  <p:stCondLst>
                                    <p:cond delay="0"/>
                                  </p:stCondLst>
                                  <p:childTnLst>
                                    <p:set>
                                      <p:cBhvr>
                                        <p:cTn id="66" dur="indefinite"/>
                                        <p:tgtEl>
                                          <p:spTgt spid="216"/>
                                        </p:tgtEl>
                                        <p:attrNameLst>
                                          <p:attrName>style.opacity</p:attrName>
                                        </p:attrNameLst>
                                      </p:cBhvr>
                                      <p:to>
                                        <p:strVal val="0.25"/>
                                      </p:to>
                                    </p:set>
                                    <p:animEffect filter="image" prLst="opacity: 0.25">
                                      <p:cBhvr rctx="IE">
                                        <p:cTn id="67" dur="indefinite"/>
                                        <p:tgtEl>
                                          <p:spTgt spid="216"/>
                                        </p:tgtEl>
                                      </p:cBhvr>
                                    </p:animEffect>
                                  </p:childTnLst>
                                </p:cTn>
                              </p:par>
                              <p:par>
                                <p:cTn id="68" presetID="9" presetClass="emph" presetSubtype="0" grpId="0" nodeType="withEffect">
                                  <p:stCondLst>
                                    <p:cond delay="0"/>
                                  </p:stCondLst>
                                  <p:childTnLst>
                                    <p:set>
                                      <p:cBhvr>
                                        <p:cTn id="69" dur="indefinite"/>
                                        <p:tgtEl>
                                          <p:spTgt spid="217"/>
                                        </p:tgtEl>
                                        <p:attrNameLst>
                                          <p:attrName>style.opacity</p:attrName>
                                        </p:attrNameLst>
                                      </p:cBhvr>
                                      <p:to>
                                        <p:strVal val="0.25"/>
                                      </p:to>
                                    </p:set>
                                    <p:animEffect filter="image" prLst="opacity: 0.25">
                                      <p:cBhvr rctx="IE">
                                        <p:cTn id="70" dur="indefinite"/>
                                        <p:tgtEl>
                                          <p:spTgt spid="217"/>
                                        </p:tgtEl>
                                      </p:cBhvr>
                                    </p:animEffect>
                                  </p:childTnLst>
                                </p:cTn>
                              </p:par>
                              <p:par>
                                <p:cTn id="71" presetID="9" presetClass="emph" presetSubtype="0" grpId="0" nodeType="withEffect">
                                  <p:stCondLst>
                                    <p:cond delay="0"/>
                                  </p:stCondLst>
                                  <p:childTnLst>
                                    <p:set>
                                      <p:cBhvr>
                                        <p:cTn id="72" dur="indefinite"/>
                                        <p:tgtEl>
                                          <p:spTgt spid="218"/>
                                        </p:tgtEl>
                                        <p:attrNameLst>
                                          <p:attrName>style.opacity</p:attrName>
                                        </p:attrNameLst>
                                      </p:cBhvr>
                                      <p:to>
                                        <p:strVal val="0.25"/>
                                      </p:to>
                                    </p:set>
                                    <p:animEffect filter="image" prLst="opacity: 0.25">
                                      <p:cBhvr rctx="IE">
                                        <p:cTn id="73" dur="indefinite"/>
                                        <p:tgtEl>
                                          <p:spTgt spid="218"/>
                                        </p:tgtEl>
                                      </p:cBhvr>
                                    </p:animEffect>
                                  </p:childTnLst>
                                </p:cTn>
                              </p:par>
                              <p:par>
                                <p:cTn id="74" presetID="9" presetClass="emph" presetSubtype="0" grpId="0" nodeType="withEffect">
                                  <p:stCondLst>
                                    <p:cond delay="0"/>
                                  </p:stCondLst>
                                  <p:childTnLst>
                                    <p:set>
                                      <p:cBhvr>
                                        <p:cTn id="75" dur="indefinite"/>
                                        <p:tgtEl>
                                          <p:spTgt spid="224"/>
                                        </p:tgtEl>
                                        <p:attrNameLst>
                                          <p:attrName>style.opacity</p:attrName>
                                        </p:attrNameLst>
                                      </p:cBhvr>
                                      <p:to>
                                        <p:strVal val="0.25"/>
                                      </p:to>
                                    </p:set>
                                    <p:animEffect filter="image" prLst="opacity: 0.25">
                                      <p:cBhvr rctx="IE">
                                        <p:cTn id="76" dur="indefinite"/>
                                        <p:tgtEl>
                                          <p:spTgt spid="224"/>
                                        </p:tgtEl>
                                      </p:cBhvr>
                                    </p:animEffect>
                                  </p:childTnLst>
                                </p:cTn>
                              </p:par>
                              <p:par>
                                <p:cTn id="77" presetID="9" presetClass="emph" presetSubtype="0" grpId="0" nodeType="withEffect">
                                  <p:stCondLst>
                                    <p:cond delay="0"/>
                                  </p:stCondLst>
                                  <p:childTnLst>
                                    <p:set>
                                      <p:cBhvr>
                                        <p:cTn id="78" dur="indefinite"/>
                                        <p:tgtEl>
                                          <p:spTgt spid="225"/>
                                        </p:tgtEl>
                                        <p:attrNameLst>
                                          <p:attrName>style.opacity</p:attrName>
                                        </p:attrNameLst>
                                      </p:cBhvr>
                                      <p:to>
                                        <p:strVal val="0.25"/>
                                      </p:to>
                                    </p:set>
                                    <p:animEffect filter="image" prLst="opacity: 0.25">
                                      <p:cBhvr rctx="IE">
                                        <p:cTn id="79" dur="indefinite"/>
                                        <p:tgtEl>
                                          <p:spTgt spid="225"/>
                                        </p:tgtEl>
                                      </p:cBhvr>
                                    </p:animEffect>
                                  </p:childTnLst>
                                </p:cTn>
                              </p:par>
                              <p:par>
                                <p:cTn id="80" presetID="9" presetClass="emph" presetSubtype="0" grpId="0" nodeType="withEffect">
                                  <p:stCondLst>
                                    <p:cond delay="0"/>
                                  </p:stCondLst>
                                  <p:childTnLst>
                                    <p:set>
                                      <p:cBhvr>
                                        <p:cTn id="81" dur="indefinite"/>
                                        <p:tgtEl>
                                          <p:spTgt spid="226"/>
                                        </p:tgtEl>
                                        <p:attrNameLst>
                                          <p:attrName>style.opacity</p:attrName>
                                        </p:attrNameLst>
                                      </p:cBhvr>
                                      <p:to>
                                        <p:strVal val="0.25"/>
                                      </p:to>
                                    </p:set>
                                    <p:animEffect filter="image" prLst="opacity: 0.25">
                                      <p:cBhvr rctx="IE">
                                        <p:cTn id="82" dur="indefinite"/>
                                        <p:tgtEl>
                                          <p:spTgt spid="226"/>
                                        </p:tgtEl>
                                      </p:cBhvr>
                                    </p:animEffect>
                                  </p:childTnLst>
                                </p:cTn>
                              </p:par>
                              <p:par>
                                <p:cTn id="83" presetID="9" presetClass="emph" presetSubtype="0" grpId="0" nodeType="withEffect">
                                  <p:stCondLst>
                                    <p:cond delay="0"/>
                                  </p:stCondLst>
                                  <p:childTnLst>
                                    <p:set>
                                      <p:cBhvr>
                                        <p:cTn id="84" dur="indefinite"/>
                                        <p:tgtEl>
                                          <p:spTgt spid="227"/>
                                        </p:tgtEl>
                                        <p:attrNameLst>
                                          <p:attrName>style.opacity</p:attrName>
                                        </p:attrNameLst>
                                      </p:cBhvr>
                                      <p:to>
                                        <p:strVal val="0.25"/>
                                      </p:to>
                                    </p:set>
                                    <p:animEffect filter="image" prLst="opacity: 0.25">
                                      <p:cBhvr rctx="IE">
                                        <p:cTn id="85" dur="indefinite"/>
                                        <p:tgtEl>
                                          <p:spTgt spid="227"/>
                                        </p:tgtEl>
                                      </p:cBhvr>
                                    </p:animEffect>
                                  </p:childTnLst>
                                </p:cTn>
                              </p:par>
                              <p:par>
                                <p:cTn id="86" presetID="9" presetClass="emph" presetSubtype="0" nodeType="withEffect">
                                  <p:stCondLst>
                                    <p:cond delay="0"/>
                                  </p:stCondLst>
                                  <p:childTnLst>
                                    <p:set>
                                      <p:cBhvr>
                                        <p:cTn id="87" dur="indefinite"/>
                                        <p:tgtEl>
                                          <p:spTgt spid="234"/>
                                        </p:tgtEl>
                                        <p:attrNameLst>
                                          <p:attrName>style.opacity</p:attrName>
                                        </p:attrNameLst>
                                      </p:cBhvr>
                                      <p:to>
                                        <p:strVal val="0.25"/>
                                      </p:to>
                                    </p:set>
                                    <p:animEffect filter="image" prLst="opacity: 0.25">
                                      <p:cBhvr rctx="IE">
                                        <p:cTn id="88" dur="indefinite"/>
                                        <p:tgtEl>
                                          <p:spTgt spid="234"/>
                                        </p:tgtEl>
                                      </p:cBhvr>
                                    </p:animEffect>
                                  </p:childTnLst>
                                </p:cTn>
                              </p:par>
                              <p:par>
                                <p:cTn id="89" presetID="9" presetClass="emph" presetSubtype="0" nodeType="withEffect">
                                  <p:stCondLst>
                                    <p:cond delay="0"/>
                                  </p:stCondLst>
                                  <p:childTnLst>
                                    <p:set>
                                      <p:cBhvr>
                                        <p:cTn id="90" dur="indefinite"/>
                                        <p:tgtEl>
                                          <p:spTgt spid="235"/>
                                        </p:tgtEl>
                                        <p:attrNameLst>
                                          <p:attrName>style.opacity</p:attrName>
                                        </p:attrNameLst>
                                      </p:cBhvr>
                                      <p:to>
                                        <p:strVal val="0.25"/>
                                      </p:to>
                                    </p:set>
                                    <p:animEffect filter="image" prLst="opacity: 0.25">
                                      <p:cBhvr rctx="IE">
                                        <p:cTn id="91" dur="indefinite"/>
                                        <p:tgtEl>
                                          <p:spTgt spid="235"/>
                                        </p:tgtEl>
                                      </p:cBhvr>
                                    </p:animEffect>
                                  </p:childTnLst>
                                </p:cTn>
                              </p:par>
                              <p:par>
                                <p:cTn id="92" presetID="9" presetClass="emph" presetSubtype="0" nodeType="withEffect">
                                  <p:stCondLst>
                                    <p:cond delay="0"/>
                                  </p:stCondLst>
                                  <p:childTnLst>
                                    <p:set>
                                      <p:cBhvr>
                                        <p:cTn id="93" dur="indefinite"/>
                                        <p:tgtEl>
                                          <p:spTgt spid="236"/>
                                        </p:tgtEl>
                                        <p:attrNameLst>
                                          <p:attrName>style.opacity</p:attrName>
                                        </p:attrNameLst>
                                      </p:cBhvr>
                                      <p:to>
                                        <p:strVal val="0.25"/>
                                      </p:to>
                                    </p:set>
                                    <p:animEffect filter="image" prLst="opacity: 0.25">
                                      <p:cBhvr rctx="IE">
                                        <p:cTn id="94" dur="indefinite"/>
                                        <p:tgtEl>
                                          <p:spTgt spid="2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1"/>
                                        </p:tgtEl>
                                        <p:attrNameLst>
                                          <p:attrName>style.visibility</p:attrName>
                                        </p:attrNameLst>
                                      </p:cBhvr>
                                      <p:to>
                                        <p:strVal val="visible"/>
                                      </p:to>
                                    </p:set>
                                    <p:animEffect transition="in" filter="fade">
                                      <p:cBhvr>
                                        <p:cTn id="99" dur="500"/>
                                        <p:tgtEl>
                                          <p:spTgt spid="241"/>
                                        </p:tgtEl>
                                      </p:cBhvr>
                                    </p:animEffect>
                                  </p:childTnLst>
                                </p:cTn>
                              </p:par>
                              <p:par>
                                <p:cTn id="100" presetID="9" presetClass="emph" presetSubtype="0" nodeType="withEffect">
                                  <p:stCondLst>
                                    <p:cond delay="0"/>
                                  </p:stCondLst>
                                  <p:childTnLst>
                                    <p:set>
                                      <p:cBhvr>
                                        <p:cTn id="101" dur="indefinite"/>
                                        <p:tgtEl>
                                          <p:spTgt spid="238"/>
                                        </p:tgtEl>
                                        <p:attrNameLst>
                                          <p:attrName>style.opacity</p:attrName>
                                        </p:attrNameLst>
                                      </p:cBhvr>
                                      <p:to>
                                        <p:strVal val="1"/>
                                      </p:to>
                                    </p:set>
                                    <p:animEffect filter="image" prLst="opacity: 1">
                                      <p:cBhvr rctx="IE">
                                        <p:cTn id="102" dur="indefinite"/>
                                        <p:tgtEl>
                                          <p:spTgt spid="238"/>
                                        </p:tgtEl>
                                      </p:cBhvr>
                                    </p:animEffect>
                                  </p:childTnLst>
                                </p:cTn>
                              </p:par>
                              <p:par>
                                <p:cTn id="103" presetID="9" presetClass="emph" presetSubtype="0" grpId="1" nodeType="withEffect">
                                  <p:stCondLst>
                                    <p:cond delay="0"/>
                                  </p:stCondLst>
                                  <p:childTnLst>
                                    <p:set>
                                      <p:cBhvr>
                                        <p:cTn id="104" dur="indefinite"/>
                                        <p:tgtEl>
                                          <p:spTgt spid="2"/>
                                        </p:tgtEl>
                                        <p:attrNameLst>
                                          <p:attrName>style.opacity</p:attrName>
                                        </p:attrNameLst>
                                      </p:cBhvr>
                                      <p:to>
                                        <p:strVal val="1"/>
                                      </p:to>
                                    </p:set>
                                    <p:animEffect filter="image" prLst="opacity: 1">
                                      <p:cBhvr rctx="IE">
                                        <p:cTn id="105" dur="indefinite"/>
                                        <p:tgtEl>
                                          <p:spTgt spid="2"/>
                                        </p:tgtEl>
                                      </p:cBhvr>
                                    </p:animEffect>
                                  </p:childTnLst>
                                </p:cTn>
                              </p:par>
                              <p:par>
                                <p:cTn id="106" presetID="9" presetClass="emph" presetSubtype="0" grpId="1" nodeType="withEffect">
                                  <p:stCondLst>
                                    <p:cond delay="0"/>
                                  </p:stCondLst>
                                  <p:childTnLst>
                                    <p:set>
                                      <p:cBhvr>
                                        <p:cTn id="107" dur="indefinite"/>
                                        <p:tgtEl>
                                          <p:spTgt spid="219"/>
                                        </p:tgtEl>
                                        <p:attrNameLst>
                                          <p:attrName>style.opacity</p:attrName>
                                        </p:attrNameLst>
                                      </p:cBhvr>
                                      <p:to>
                                        <p:strVal val="1"/>
                                      </p:to>
                                    </p:set>
                                    <p:animEffect filter="image" prLst="opacity: 1">
                                      <p:cBhvr rctx="IE">
                                        <p:cTn id="108" dur="indefinite"/>
                                        <p:tgtEl>
                                          <p:spTgt spid="219"/>
                                        </p:tgtEl>
                                      </p:cBhvr>
                                    </p:animEffect>
                                  </p:childTnLst>
                                </p:cTn>
                              </p:par>
                              <p:par>
                                <p:cTn id="109" presetID="9" presetClass="emph" presetSubtype="0" grpId="1" nodeType="withEffect">
                                  <p:stCondLst>
                                    <p:cond delay="0"/>
                                  </p:stCondLst>
                                  <p:childTnLst>
                                    <p:set>
                                      <p:cBhvr>
                                        <p:cTn id="110" dur="indefinite"/>
                                        <p:tgtEl>
                                          <p:spTgt spid="220"/>
                                        </p:tgtEl>
                                        <p:attrNameLst>
                                          <p:attrName>style.opacity</p:attrName>
                                        </p:attrNameLst>
                                      </p:cBhvr>
                                      <p:to>
                                        <p:strVal val="1"/>
                                      </p:to>
                                    </p:set>
                                    <p:animEffect filter="image" prLst="opacity: 1">
                                      <p:cBhvr rctx="IE">
                                        <p:cTn id="111" dur="indefinite"/>
                                        <p:tgtEl>
                                          <p:spTgt spid="220"/>
                                        </p:tgtEl>
                                      </p:cBhvr>
                                    </p:animEffect>
                                  </p:childTnLst>
                                </p:cTn>
                              </p:par>
                              <p:par>
                                <p:cTn id="112" presetID="9" presetClass="emph" presetSubtype="0" grpId="1" nodeType="withEffect">
                                  <p:stCondLst>
                                    <p:cond delay="0"/>
                                  </p:stCondLst>
                                  <p:childTnLst>
                                    <p:set>
                                      <p:cBhvr>
                                        <p:cTn id="113" dur="indefinite"/>
                                        <p:tgtEl>
                                          <p:spTgt spid="221"/>
                                        </p:tgtEl>
                                        <p:attrNameLst>
                                          <p:attrName>style.opacity</p:attrName>
                                        </p:attrNameLst>
                                      </p:cBhvr>
                                      <p:to>
                                        <p:strVal val="1"/>
                                      </p:to>
                                    </p:set>
                                    <p:animEffect filter="image" prLst="opacity: 1">
                                      <p:cBhvr rctx="IE">
                                        <p:cTn id="114" dur="indefinite"/>
                                        <p:tgtEl>
                                          <p:spTgt spid="221"/>
                                        </p:tgtEl>
                                      </p:cBhvr>
                                    </p:animEffect>
                                  </p:childTnLst>
                                </p:cTn>
                              </p:par>
                              <p:par>
                                <p:cTn id="115" presetID="9" presetClass="emph" presetSubtype="0" grpId="1" nodeType="withEffect">
                                  <p:stCondLst>
                                    <p:cond delay="0"/>
                                  </p:stCondLst>
                                  <p:childTnLst>
                                    <p:set>
                                      <p:cBhvr>
                                        <p:cTn id="116" dur="indefinite"/>
                                        <p:tgtEl>
                                          <p:spTgt spid="222"/>
                                        </p:tgtEl>
                                        <p:attrNameLst>
                                          <p:attrName>style.opacity</p:attrName>
                                        </p:attrNameLst>
                                      </p:cBhvr>
                                      <p:to>
                                        <p:strVal val="1"/>
                                      </p:to>
                                    </p:set>
                                    <p:animEffect filter="image" prLst="opacity: 1">
                                      <p:cBhvr rctx="IE">
                                        <p:cTn id="117" dur="indefinite"/>
                                        <p:tgtEl>
                                          <p:spTgt spid="222"/>
                                        </p:tgtEl>
                                      </p:cBhvr>
                                    </p:animEffect>
                                  </p:childTnLst>
                                </p:cTn>
                              </p:par>
                              <p:par>
                                <p:cTn id="118" presetID="9" presetClass="emph" presetSubtype="0" grpId="1" nodeType="withEffect">
                                  <p:stCondLst>
                                    <p:cond delay="0"/>
                                  </p:stCondLst>
                                  <p:childTnLst>
                                    <p:set>
                                      <p:cBhvr>
                                        <p:cTn id="119" dur="indefinite"/>
                                        <p:tgtEl>
                                          <p:spTgt spid="223"/>
                                        </p:tgtEl>
                                        <p:attrNameLst>
                                          <p:attrName>style.opacity</p:attrName>
                                        </p:attrNameLst>
                                      </p:cBhvr>
                                      <p:to>
                                        <p:strVal val="1"/>
                                      </p:to>
                                    </p:set>
                                    <p:animEffect filter="image" prLst="opacity: 1">
                                      <p:cBhvr rctx="IE">
                                        <p:cTn id="120" dur="indefinite"/>
                                        <p:tgtEl>
                                          <p:spTgt spid="223"/>
                                        </p:tgtEl>
                                      </p:cBhvr>
                                    </p:animEffect>
                                  </p:childTnLst>
                                </p:cTn>
                              </p:par>
                              <p:par>
                                <p:cTn id="121" presetID="10" presetClass="entr" presetSubtype="0" fill="hold" nodeType="withEffect">
                                  <p:stCondLst>
                                    <p:cond delay="0"/>
                                  </p:stCondLst>
                                  <p:childTnLst>
                                    <p:set>
                                      <p:cBhvr>
                                        <p:cTn id="122" dur="1" fill="hold">
                                          <p:stCondLst>
                                            <p:cond delay="0"/>
                                          </p:stCondLst>
                                        </p:cTn>
                                        <p:tgtEl>
                                          <p:spTgt spid="4">
                                            <p:txEl>
                                              <p:pRg st="7" end="7"/>
                                            </p:txEl>
                                          </p:spTgt>
                                        </p:tgtEl>
                                        <p:attrNameLst>
                                          <p:attrName>style.visibility</p:attrName>
                                        </p:attrNameLst>
                                      </p:cBhvr>
                                      <p:to>
                                        <p:strVal val="visible"/>
                                      </p:to>
                                    </p:set>
                                    <p:animEffect transition="in" filter="fade">
                                      <p:cBhvr>
                                        <p:cTn id="123" dur="500"/>
                                        <p:tgtEl>
                                          <p:spTgt spid="4">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mph" presetSubtype="0" grpId="1" nodeType="clickEffect">
                                  <p:stCondLst>
                                    <p:cond delay="0"/>
                                  </p:stCondLst>
                                  <p:childTnLst>
                                    <p:set>
                                      <p:cBhvr>
                                        <p:cTn id="127" dur="indefinite"/>
                                        <p:tgtEl>
                                          <p:spTgt spid="207"/>
                                        </p:tgtEl>
                                        <p:attrNameLst>
                                          <p:attrName>style.opacity</p:attrName>
                                        </p:attrNameLst>
                                      </p:cBhvr>
                                      <p:to>
                                        <p:strVal val="1"/>
                                      </p:to>
                                    </p:set>
                                    <p:animEffect filter="image" prLst="opacity: 1">
                                      <p:cBhvr rctx="IE">
                                        <p:cTn id="128" dur="indefinite"/>
                                        <p:tgtEl>
                                          <p:spTgt spid="207"/>
                                        </p:tgtEl>
                                      </p:cBhvr>
                                    </p:animEffect>
                                  </p:childTnLst>
                                </p:cTn>
                              </p:par>
                              <p:par>
                                <p:cTn id="129" presetID="9" presetClass="emph" presetSubtype="0" grpId="1" nodeType="withEffect">
                                  <p:stCondLst>
                                    <p:cond delay="0"/>
                                  </p:stCondLst>
                                  <p:childTnLst>
                                    <p:set>
                                      <p:cBhvr>
                                        <p:cTn id="130" dur="indefinite"/>
                                        <p:tgtEl>
                                          <p:spTgt spid="37"/>
                                        </p:tgtEl>
                                        <p:attrNameLst>
                                          <p:attrName>style.opacity</p:attrName>
                                        </p:attrNameLst>
                                      </p:cBhvr>
                                      <p:to>
                                        <p:strVal val="1"/>
                                      </p:to>
                                    </p:set>
                                    <p:animEffect filter="image" prLst="opacity: 1">
                                      <p:cBhvr rctx="IE">
                                        <p:cTn id="131" dur="indefinite"/>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7"/>
                                        </p:tgtEl>
                                        <p:attrNameLst>
                                          <p:attrName>style.visibility</p:attrName>
                                        </p:attrNameLst>
                                      </p:cBhvr>
                                      <p:to>
                                        <p:strVal val="visible"/>
                                      </p:to>
                                    </p:set>
                                    <p:animEffect transition="in" filter="fade">
                                      <p:cBhvr>
                                        <p:cTn id="134" dur="500"/>
                                        <p:tgtEl>
                                          <p:spTgt spid="237"/>
                                        </p:tgtEl>
                                      </p:cBhvr>
                                    </p:animEffect>
                                  </p:childTnLst>
                                </p:cTn>
                              </p:par>
                              <p:par>
                                <p:cTn id="135" presetID="9" presetClass="emph" presetSubtype="0" grpId="1" nodeType="withEffect">
                                  <p:stCondLst>
                                    <p:cond delay="0"/>
                                  </p:stCondLst>
                                  <p:childTnLst>
                                    <p:set>
                                      <p:cBhvr>
                                        <p:cTn id="136" dur="indefinite"/>
                                        <p:tgtEl>
                                          <p:spTgt spid="210"/>
                                        </p:tgtEl>
                                        <p:attrNameLst>
                                          <p:attrName>style.opacity</p:attrName>
                                        </p:attrNameLst>
                                      </p:cBhvr>
                                      <p:to>
                                        <p:strVal val="1"/>
                                      </p:to>
                                    </p:set>
                                    <p:animEffect filter="image" prLst="opacity: 1">
                                      <p:cBhvr rctx="IE">
                                        <p:cTn id="137" dur="indefinite"/>
                                        <p:tgtEl>
                                          <p:spTgt spid="210"/>
                                        </p:tgtEl>
                                      </p:cBhvr>
                                    </p:animEffect>
                                  </p:childTnLst>
                                </p:cTn>
                              </p:par>
                              <p:par>
                                <p:cTn id="138" presetID="9" presetClass="emph" presetSubtype="0" grpId="1" nodeType="withEffect">
                                  <p:stCondLst>
                                    <p:cond delay="0"/>
                                  </p:stCondLst>
                                  <p:childTnLst>
                                    <p:set>
                                      <p:cBhvr>
                                        <p:cTn id="139" dur="indefinite"/>
                                        <p:tgtEl>
                                          <p:spTgt spid="213"/>
                                        </p:tgtEl>
                                        <p:attrNameLst>
                                          <p:attrName>style.opacity</p:attrName>
                                        </p:attrNameLst>
                                      </p:cBhvr>
                                      <p:to>
                                        <p:strVal val="1"/>
                                      </p:to>
                                    </p:set>
                                    <p:animEffect filter="image" prLst="opacity: 1">
                                      <p:cBhvr rctx="IE">
                                        <p:cTn id="140" dur="indefinite"/>
                                        <p:tgtEl>
                                          <p:spTgt spid="213"/>
                                        </p:tgtEl>
                                      </p:cBhvr>
                                    </p:animEffect>
                                  </p:childTnLst>
                                </p:cTn>
                              </p:par>
                              <p:par>
                                <p:cTn id="141" presetID="9" presetClass="emph" presetSubtype="0" grpId="1" nodeType="withEffect">
                                  <p:stCondLst>
                                    <p:cond delay="0"/>
                                  </p:stCondLst>
                                  <p:childTnLst>
                                    <p:set>
                                      <p:cBhvr>
                                        <p:cTn id="142" dur="indefinite"/>
                                        <p:tgtEl>
                                          <p:spTgt spid="215"/>
                                        </p:tgtEl>
                                        <p:attrNameLst>
                                          <p:attrName>style.opacity</p:attrName>
                                        </p:attrNameLst>
                                      </p:cBhvr>
                                      <p:to>
                                        <p:strVal val="1"/>
                                      </p:to>
                                    </p:set>
                                    <p:animEffect filter="image" prLst="opacity: 1">
                                      <p:cBhvr rctx="IE">
                                        <p:cTn id="143" dur="indefinite"/>
                                        <p:tgtEl>
                                          <p:spTgt spid="215"/>
                                        </p:tgtEl>
                                      </p:cBhvr>
                                    </p:animEffect>
                                  </p:childTnLst>
                                </p:cTn>
                              </p:par>
                              <p:par>
                                <p:cTn id="144" presetID="9" presetClass="emph" presetSubtype="0" grpId="1" nodeType="withEffect">
                                  <p:stCondLst>
                                    <p:cond delay="0"/>
                                  </p:stCondLst>
                                  <p:childTnLst>
                                    <p:set>
                                      <p:cBhvr>
                                        <p:cTn id="145" dur="indefinite"/>
                                        <p:tgtEl>
                                          <p:spTgt spid="216"/>
                                        </p:tgtEl>
                                        <p:attrNameLst>
                                          <p:attrName>style.opacity</p:attrName>
                                        </p:attrNameLst>
                                      </p:cBhvr>
                                      <p:to>
                                        <p:strVal val="1"/>
                                      </p:to>
                                    </p:set>
                                    <p:animEffect filter="image" prLst="opacity: 1">
                                      <p:cBhvr rctx="IE">
                                        <p:cTn id="146" dur="indefinite"/>
                                        <p:tgtEl>
                                          <p:spTgt spid="216"/>
                                        </p:tgtEl>
                                      </p:cBhvr>
                                    </p:animEffect>
                                  </p:childTnLst>
                                </p:cTn>
                              </p:par>
                              <p:par>
                                <p:cTn id="147" presetID="9" presetClass="emph" presetSubtype="0" grpId="1" nodeType="withEffect">
                                  <p:stCondLst>
                                    <p:cond delay="0"/>
                                  </p:stCondLst>
                                  <p:childTnLst>
                                    <p:set>
                                      <p:cBhvr>
                                        <p:cTn id="148" dur="indefinite"/>
                                        <p:tgtEl>
                                          <p:spTgt spid="224"/>
                                        </p:tgtEl>
                                        <p:attrNameLst>
                                          <p:attrName>style.opacity</p:attrName>
                                        </p:attrNameLst>
                                      </p:cBhvr>
                                      <p:to>
                                        <p:strVal val="1"/>
                                      </p:to>
                                    </p:set>
                                    <p:animEffect filter="image" prLst="opacity: 1">
                                      <p:cBhvr rctx="IE">
                                        <p:cTn id="149" dur="indefinite"/>
                                        <p:tgtEl>
                                          <p:spTgt spid="224"/>
                                        </p:tgtEl>
                                      </p:cBhvr>
                                    </p:animEffect>
                                  </p:childTnLst>
                                </p:cTn>
                              </p:par>
                              <p:par>
                                <p:cTn id="150" presetID="9" presetClass="emph" presetSubtype="0" nodeType="withEffect">
                                  <p:stCondLst>
                                    <p:cond delay="0"/>
                                  </p:stCondLst>
                                  <p:childTnLst>
                                    <p:set>
                                      <p:cBhvr>
                                        <p:cTn id="151" dur="indefinite"/>
                                        <p:tgtEl>
                                          <p:spTgt spid="234"/>
                                        </p:tgtEl>
                                        <p:attrNameLst>
                                          <p:attrName>style.opacity</p:attrName>
                                        </p:attrNameLst>
                                      </p:cBhvr>
                                      <p:to>
                                        <p:strVal val="1"/>
                                      </p:to>
                                    </p:set>
                                    <p:animEffect filter="image" prLst="opacity: 1">
                                      <p:cBhvr rctx="IE">
                                        <p:cTn id="152" dur="indefinite"/>
                                        <p:tgtEl>
                                          <p:spTgt spid="234"/>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mph" presetSubtype="0" grpId="1" nodeType="clickEffect">
                                  <p:stCondLst>
                                    <p:cond delay="0"/>
                                  </p:stCondLst>
                                  <p:childTnLst>
                                    <p:set>
                                      <p:cBhvr>
                                        <p:cTn id="156" dur="indefinite"/>
                                        <p:tgtEl>
                                          <p:spTgt spid="206"/>
                                        </p:tgtEl>
                                        <p:attrNameLst>
                                          <p:attrName>style.opacity</p:attrName>
                                        </p:attrNameLst>
                                      </p:cBhvr>
                                      <p:to>
                                        <p:strVal val="1"/>
                                      </p:to>
                                    </p:set>
                                    <p:animEffect filter="image" prLst="opacity: 1">
                                      <p:cBhvr rctx="IE">
                                        <p:cTn id="157" dur="indefinite"/>
                                        <p:tgtEl>
                                          <p:spTgt spid="2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par>
                                <p:cTn id="161" presetID="9" presetClass="emph" presetSubtype="0" grpId="1" nodeType="withEffect">
                                  <p:stCondLst>
                                    <p:cond delay="0"/>
                                  </p:stCondLst>
                                  <p:childTnLst>
                                    <p:set>
                                      <p:cBhvr>
                                        <p:cTn id="162" dur="indefinite"/>
                                        <p:tgtEl>
                                          <p:spTgt spid="38"/>
                                        </p:tgtEl>
                                        <p:attrNameLst>
                                          <p:attrName>style.opacity</p:attrName>
                                        </p:attrNameLst>
                                      </p:cBhvr>
                                      <p:to>
                                        <p:strVal val="1"/>
                                      </p:to>
                                    </p:set>
                                    <p:animEffect filter="image" prLst="opacity: 1">
                                      <p:cBhvr rctx="IE">
                                        <p:cTn id="163" dur="indefinite"/>
                                        <p:tgtEl>
                                          <p:spTgt spid="38"/>
                                        </p:tgtEl>
                                      </p:cBhvr>
                                    </p:animEffect>
                                  </p:childTnLst>
                                </p:cTn>
                              </p:par>
                              <p:par>
                                <p:cTn id="164" presetID="9" presetClass="emph" presetSubtype="0" grpId="1" nodeType="withEffect">
                                  <p:stCondLst>
                                    <p:cond delay="0"/>
                                  </p:stCondLst>
                                  <p:childTnLst>
                                    <p:set>
                                      <p:cBhvr>
                                        <p:cTn id="165" dur="indefinite"/>
                                        <p:tgtEl>
                                          <p:spTgt spid="208"/>
                                        </p:tgtEl>
                                        <p:attrNameLst>
                                          <p:attrName>style.opacity</p:attrName>
                                        </p:attrNameLst>
                                      </p:cBhvr>
                                      <p:to>
                                        <p:strVal val="1"/>
                                      </p:to>
                                    </p:set>
                                    <p:animEffect filter="image" prLst="opacity: 1">
                                      <p:cBhvr rctx="IE">
                                        <p:cTn id="166" dur="indefinite"/>
                                        <p:tgtEl>
                                          <p:spTgt spid="208"/>
                                        </p:tgtEl>
                                      </p:cBhvr>
                                    </p:animEffect>
                                  </p:childTnLst>
                                </p:cTn>
                              </p:par>
                              <p:par>
                                <p:cTn id="167" presetID="9" presetClass="emph" presetSubtype="0" grpId="1" nodeType="withEffect">
                                  <p:stCondLst>
                                    <p:cond delay="0"/>
                                  </p:stCondLst>
                                  <p:childTnLst>
                                    <p:set>
                                      <p:cBhvr>
                                        <p:cTn id="168" dur="indefinite"/>
                                        <p:tgtEl>
                                          <p:spTgt spid="211"/>
                                        </p:tgtEl>
                                        <p:attrNameLst>
                                          <p:attrName>style.opacity</p:attrName>
                                        </p:attrNameLst>
                                      </p:cBhvr>
                                      <p:to>
                                        <p:strVal val="1"/>
                                      </p:to>
                                    </p:set>
                                    <p:animEffect filter="image" prLst="opacity: 1">
                                      <p:cBhvr rctx="IE">
                                        <p:cTn id="169" dur="indefinite"/>
                                        <p:tgtEl>
                                          <p:spTgt spid="211"/>
                                        </p:tgtEl>
                                      </p:cBhvr>
                                    </p:animEffect>
                                  </p:childTnLst>
                                </p:cTn>
                              </p:par>
                              <p:par>
                                <p:cTn id="170" presetID="9" presetClass="emph" presetSubtype="0" grpId="1" nodeType="withEffect">
                                  <p:stCondLst>
                                    <p:cond delay="0"/>
                                  </p:stCondLst>
                                  <p:childTnLst>
                                    <p:set>
                                      <p:cBhvr>
                                        <p:cTn id="171" dur="indefinite"/>
                                        <p:tgtEl>
                                          <p:spTgt spid="217"/>
                                        </p:tgtEl>
                                        <p:attrNameLst>
                                          <p:attrName>style.opacity</p:attrName>
                                        </p:attrNameLst>
                                      </p:cBhvr>
                                      <p:to>
                                        <p:strVal val="1"/>
                                      </p:to>
                                    </p:set>
                                    <p:animEffect filter="image" prLst="opacity: 1">
                                      <p:cBhvr rctx="IE">
                                        <p:cTn id="172" dur="indefinite"/>
                                        <p:tgtEl>
                                          <p:spTgt spid="217"/>
                                        </p:tgtEl>
                                      </p:cBhvr>
                                    </p:animEffect>
                                  </p:childTnLst>
                                </p:cTn>
                              </p:par>
                              <p:par>
                                <p:cTn id="173" presetID="9" presetClass="emph" presetSubtype="0" grpId="1" nodeType="withEffect">
                                  <p:stCondLst>
                                    <p:cond delay="0"/>
                                  </p:stCondLst>
                                  <p:childTnLst>
                                    <p:set>
                                      <p:cBhvr>
                                        <p:cTn id="174" dur="indefinite"/>
                                        <p:tgtEl>
                                          <p:spTgt spid="225"/>
                                        </p:tgtEl>
                                        <p:attrNameLst>
                                          <p:attrName>style.opacity</p:attrName>
                                        </p:attrNameLst>
                                      </p:cBhvr>
                                      <p:to>
                                        <p:strVal val="1"/>
                                      </p:to>
                                    </p:set>
                                    <p:animEffect filter="image" prLst="opacity: 1">
                                      <p:cBhvr rctx="IE">
                                        <p:cTn id="175" dur="indefinite"/>
                                        <p:tgtEl>
                                          <p:spTgt spid="225"/>
                                        </p:tgtEl>
                                      </p:cBhvr>
                                    </p:animEffect>
                                  </p:childTnLst>
                                </p:cTn>
                              </p:par>
                              <p:par>
                                <p:cTn id="176" presetID="9" presetClass="emph" presetSubtype="0" grpId="1" nodeType="withEffect">
                                  <p:stCondLst>
                                    <p:cond delay="0"/>
                                  </p:stCondLst>
                                  <p:childTnLst>
                                    <p:set>
                                      <p:cBhvr>
                                        <p:cTn id="177" dur="indefinite"/>
                                        <p:tgtEl>
                                          <p:spTgt spid="226"/>
                                        </p:tgtEl>
                                        <p:attrNameLst>
                                          <p:attrName>style.opacity</p:attrName>
                                        </p:attrNameLst>
                                      </p:cBhvr>
                                      <p:to>
                                        <p:strVal val="1"/>
                                      </p:to>
                                    </p:set>
                                    <p:animEffect filter="image" prLst="opacity: 1">
                                      <p:cBhvr rctx="IE">
                                        <p:cTn id="178" dur="indefinite"/>
                                        <p:tgtEl>
                                          <p:spTgt spid="226"/>
                                        </p:tgtEl>
                                      </p:cBhvr>
                                    </p:animEffect>
                                  </p:childTnLst>
                                </p:cTn>
                              </p:par>
                              <p:par>
                                <p:cTn id="179" presetID="9" presetClass="emph" presetSubtype="0" nodeType="withEffect">
                                  <p:stCondLst>
                                    <p:cond delay="0"/>
                                  </p:stCondLst>
                                  <p:childTnLst>
                                    <p:set>
                                      <p:cBhvr>
                                        <p:cTn id="180" dur="indefinite"/>
                                        <p:tgtEl>
                                          <p:spTgt spid="235"/>
                                        </p:tgtEl>
                                        <p:attrNameLst>
                                          <p:attrName>style.opacity</p:attrName>
                                        </p:attrNameLst>
                                      </p:cBhvr>
                                      <p:to>
                                        <p:strVal val="1"/>
                                      </p:to>
                                    </p:set>
                                    <p:animEffect filter="image" prLst="opacity: 1">
                                      <p:cBhvr rctx="IE">
                                        <p:cTn id="181" dur="indefinite"/>
                                        <p:tgtEl>
                                          <p:spTgt spid="235"/>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mph" presetSubtype="0" grpId="1" nodeType="clickEffect">
                                  <p:stCondLst>
                                    <p:cond delay="0"/>
                                  </p:stCondLst>
                                  <p:childTnLst>
                                    <p:set>
                                      <p:cBhvr>
                                        <p:cTn id="185" dur="indefinite"/>
                                        <p:tgtEl>
                                          <p:spTgt spid="205"/>
                                        </p:tgtEl>
                                        <p:attrNameLst>
                                          <p:attrName>style.opacity</p:attrName>
                                        </p:attrNameLst>
                                      </p:cBhvr>
                                      <p:to>
                                        <p:strVal val="1"/>
                                      </p:to>
                                    </p:set>
                                    <p:animEffect filter="image" prLst="opacity: 1">
                                      <p:cBhvr rctx="IE">
                                        <p:cTn id="186" dur="indefinite"/>
                                        <p:tgtEl>
                                          <p:spTgt spid="20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43"/>
                                        </p:tgtEl>
                                        <p:attrNameLst>
                                          <p:attrName>style.visibility</p:attrName>
                                        </p:attrNameLst>
                                      </p:cBhvr>
                                      <p:to>
                                        <p:strVal val="visible"/>
                                      </p:to>
                                    </p:set>
                                    <p:animEffect transition="in" filter="fade">
                                      <p:cBhvr>
                                        <p:cTn id="189" dur="500"/>
                                        <p:tgtEl>
                                          <p:spTgt spid="243"/>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xEl>
                                              <p:pRg st="8" end="8"/>
                                            </p:txEl>
                                          </p:spTgt>
                                        </p:tgtEl>
                                        <p:attrNameLst>
                                          <p:attrName>style.visibility</p:attrName>
                                        </p:attrNameLst>
                                      </p:cBhvr>
                                      <p:to>
                                        <p:strVal val="visible"/>
                                      </p:to>
                                    </p:set>
                                    <p:animEffect transition="in" filter="fade">
                                      <p:cBhvr>
                                        <p:cTn id="192" dur="500"/>
                                        <p:tgtEl>
                                          <p:spTgt spid="4">
                                            <p:txEl>
                                              <p:pRg st="8" end="8"/>
                                            </p:txEl>
                                          </p:spTgt>
                                        </p:tgtEl>
                                      </p:cBhvr>
                                    </p:animEffect>
                                  </p:childTnLst>
                                </p:cTn>
                              </p:par>
                              <p:par>
                                <p:cTn id="193" presetID="9" presetClass="emph" presetSubtype="0" grpId="1" nodeType="withEffect">
                                  <p:stCondLst>
                                    <p:cond delay="0"/>
                                  </p:stCondLst>
                                  <p:childTnLst>
                                    <p:set>
                                      <p:cBhvr>
                                        <p:cTn id="194" dur="indefinite"/>
                                        <p:tgtEl>
                                          <p:spTgt spid="209"/>
                                        </p:tgtEl>
                                        <p:attrNameLst>
                                          <p:attrName>style.opacity</p:attrName>
                                        </p:attrNameLst>
                                      </p:cBhvr>
                                      <p:to>
                                        <p:strVal val="1"/>
                                      </p:to>
                                    </p:set>
                                    <p:animEffect filter="image" prLst="opacity: 1">
                                      <p:cBhvr rctx="IE">
                                        <p:cTn id="195" dur="indefinite"/>
                                        <p:tgtEl>
                                          <p:spTgt spid="209"/>
                                        </p:tgtEl>
                                      </p:cBhvr>
                                    </p:animEffect>
                                  </p:childTnLst>
                                </p:cTn>
                              </p:par>
                              <p:par>
                                <p:cTn id="196" presetID="9" presetClass="emph" presetSubtype="0" grpId="1" nodeType="withEffect">
                                  <p:stCondLst>
                                    <p:cond delay="0"/>
                                  </p:stCondLst>
                                  <p:childTnLst>
                                    <p:set>
                                      <p:cBhvr>
                                        <p:cTn id="197" dur="indefinite"/>
                                        <p:tgtEl>
                                          <p:spTgt spid="212"/>
                                        </p:tgtEl>
                                        <p:attrNameLst>
                                          <p:attrName>style.opacity</p:attrName>
                                        </p:attrNameLst>
                                      </p:cBhvr>
                                      <p:to>
                                        <p:strVal val="1"/>
                                      </p:to>
                                    </p:set>
                                    <p:animEffect filter="image" prLst="opacity: 1">
                                      <p:cBhvr rctx="IE">
                                        <p:cTn id="198" dur="indefinite"/>
                                        <p:tgtEl>
                                          <p:spTgt spid="212"/>
                                        </p:tgtEl>
                                      </p:cBhvr>
                                    </p:animEffect>
                                  </p:childTnLst>
                                </p:cTn>
                              </p:par>
                              <p:par>
                                <p:cTn id="199" presetID="9" presetClass="emph" presetSubtype="0" grpId="1" nodeType="withEffect">
                                  <p:stCondLst>
                                    <p:cond delay="0"/>
                                  </p:stCondLst>
                                  <p:childTnLst>
                                    <p:set>
                                      <p:cBhvr>
                                        <p:cTn id="200" dur="indefinite"/>
                                        <p:tgtEl>
                                          <p:spTgt spid="218"/>
                                        </p:tgtEl>
                                        <p:attrNameLst>
                                          <p:attrName>style.opacity</p:attrName>
                                        </p:attrNameLst>
                                      </p:cBhvr>
                                      <p:to>
                                        <p:strVal val="1"/>
                                      </p:to>
                                    </p:set>
                                    <p:animEffect filter="image" prLst="opacity: 1">
                                      <p:cBhvr rctx="IE">
                                        <p:cTn id="201" dur="indefinite"/>
                                        <p:tgtEl>
                                          <p:spTgt spid="218"/>
                                        </p:tgtEl>
                                      </p:cBhvr>
                                    </p:animEffect>
                                  </p:childTnLst>
                                </p:cTn>
                              </p:par>
                              <p:par>
                                <p:cTn id="202" presetID="9" presetClass="emph" presetSubtype="0" grpId="1" nodeType="withEffect">
                                  <p:stCondLst>
                                    <p:cond delay="0"/>
                                  </p:stCondLst>
                                  <p:childTnLst>
                                    <p:set>
                                      <p:cBhvr>
                                        <p:cTn id="203" dur="indefinite"/>
                                        <p:tgtEl>
                                          <p:spTgt spid="227"/>
                                        </p:tgtEl>
                                        <p:attrNameLst>
                                          <p:attrName>style.opacity</p:attrName>
                                        </p:attrNameLst>
                                      </p:cBhvr>
                                      <p:to>
                                        <p:strVal val="1"/>
                                      </p:to>
                                    </p:set>
                                    <p:animEffect filter="image" prLst="opacity: 1">
                                      <p:cBhvr rctx="IE">
                                        <p:cTn id="204" dur="indefinite"/>
                                        <p:tgtEl>
                                          <p:spTgt spid="227"/>
                                        </p:tgtEl>
                                      </p:cBhvr>
                                    </p:animEffect>
                                  </p:childTnLst>
                                </p:cTn>
                              </p:par>
                              <p:par>
                                <p:cTn id="205" presetID="9" presetClass="emph" presetSubtype="0" nodeType="withEffect">
                                  <p:stCondLst>
                                    <p:cond delay="0"/>
                                  </p:stCondLst>
                                  <p:childTnLst>
                                    <p:set>
                                      <p:cBhvr>
                                        <p:cTn id="206" dur="indefinite"/>
                                        <p:tgtEl>
                                          <p:spTgt spid="236"/>
                                        </p:tgtEl>
                                        <p:attrNameLst>
                                          <p:attrName>style.opacity</p:attrName>
                                        </p:attrNameLst>
                                      </p:cBhvr>
                                      <p:to>
                                        <p:strVal val="1"/>
                                      </p:to>
                                    </p:set>
                                    <p:animEffect filter="image" prLst="opacity: 1">
                                      <p:cBhvr rctx="IE">
                                        <p:cTn id="207" dur="indefinite"/>
                                        <p:tgtEl>
                                          <p:spTgt spid="236"/>
                                        </p:tgtEl>
                                      </p:cBhvr>
                                    </p:animEffect>
                                  </p:childTnLst>
                                </p:cTn>
                              </p:par>
                              <p:par>
                                <p:cTn id="208" presetID="9" presetClass="emph" presetSubtype="0" grpId="1" nodeType="withEffect">
                                  <p:stCondLst>
                                    <p:cond delay="0"/>
                                  </p:stCondLst>
                                  <p:childTnLst>
                                    <p:set>
                                      <p:cBhvr>
                                        <p:cTn id="209" dur="indefinite"/>
                                        <p:tgtEl>
                                          <p:spTgt spid="39"/>
                                        </p:tgtEl>
                                        <p:attrNameLst>
                                          <p:attrName>style.opacity</p:attrName>
                                        </p:attrNameLst>
                                      </p:cBhvr>
                                      <p:to>
                                        <p:strVal val="1"/>
                                      </p:to>
                                    </p:set>
                                    <p:animEffect filter="image" prLst="opacity: 1">
                                      <p:cBhvr rctx="IE">
                                        <p:cTn id="210" dur="indefinite"/>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37" grpId="0" animBg="1"/>
      <p:bldP spid="242" grpId="0"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26" grpId="0" animBg="1"/>
      <p:bldP spid="226" grpId="1" animBg="1"/>
      <p:bldP spid="227" grpId="0" animBg="1"/>
      <p:bldP spid="227" grpId="1" animBg="1"/>
      <p:bldP spid="243" grpId="0" animBg="1"/>
      <p:bldP spid="2" grpId="0"/>
      <p:bldP spid="2" grpId="1"/>
      <p:bldP spid="37" grpId="0"/>
      <p:bldP spid="37" grpId="1"/>
      <p:bldP spid="38" grpId="0"/>
      <p:bldP spid="38" grpId="1"/>
      <p:bldP spid="39" grpId="0"/>
      <p:bldP spid="3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71AE079-C442-4A9E-9C77-6679366B9104}"/>
              </a:ext>
            </a:extLst>
          </p:cNvPr>
          <p:cNvSpPr txBox="1"/>
          <p:nvPr/>
        </p:nvSpPr>
        <p:spPr>
          <a:xfrm>
            <a:off x="205682" y="1901839"/>
            <a:ext cx="8626702" cy="3960000"/>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b="1" dirty="0">
                <a:solidFill>
                  <a:schemeClr val="tx1"/>
                </a:solidFill>
              </a:rPr>
              <a:t>PDU Definition</a:t>
            </a: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p:txBody>
      </p:sp>
      <p:graphicFrame>
        <p:nvGraphicFramePr>
          <p:cNvPr id="5" name="Tabelle 4">
            <a:extLst>
              <a:ext uri="{FF2B5EF4-FFF2-40B4-BE49-F238E27FC236}">
                <a16:creationId xmlns:a16="http://schemas.microsoft.com/office/drawing/2014/main" id="{74183AB4-58D6-47AD-968C-72257931B2DF}"/>
              </a:ext>
            </a:extLst>
          </p:cNvPr>
          <p:cNvGraphicFramePr>
            <a:graphicFrameLocks noGrp="1"/>
          </p:cNvGraphicFramePr>
          <p:nvPr>
            <p:extLst>
              <p:ext uri="{D42A27DB-BD31-4B8C-83A1-F6EECF244321}">
                <p14:modId xmlns:p14="http://schemas.microsoft.com/office/powerpoint/2010/main" val="3636263396"/>
              </p:ext>
            </p:extLst>
          </p:nvPr>
        </p:nvGraphicFramePr>
        <p:xfrm>
          <a:off x="323248" y="2341730"/>
          <a:ext cx="4128371" cy="422969"/>
        </p:xfrm>
        <a:graphic>
          <a:graphicData uri="http://schemas.openxmlformats.org/drawingml/2006/table">
            <a:tbl>
              <a:tblPr firstRow="1" bandRow="1">
                <a:tableStyleId>{D7AC3CCA-C797-4891-BE02-D94E43425B78}</a:tableStyleId>
              </a:tblPr>
              <a:tblGrid>
                <a:gridCol w="766971">
                  <a:extLst>
                    <a:ext uri="{9D8B030D-6E8A-4147-A177-3AD203B41FA5}">
                      <a16:colId xmlns:a16="http://schemas.microsoft.com/office/drawing/2014/main" val="498525078"/>
                    </a:ext>
                  </a:extLst>
                </a:gridCol>
                <a:gridCol w="852212">
                  <a:extLst>
                    <a:ext uri="{9D8B030D-6E8A-4147-A177-3AD203B41FA5}">
                      <a16:colId xmlns:a16="http://schemas.microsoft.com/office/drawing/2014/main" val="286805604"/>
                    </a:ext>
                  </a:extLst>
                </a:gridCol>
                <a:gridCol w="858354">
                  <a:extLst>
                    <a:ext uri="{9D8B030D-6E8A-4147-A177-3AD203B41FA5}">
                      <a16:colId xmlns:a16="http://schemas.microsoft.com/office/drawing/2014/main" val="147850713"/>
                    </a:ext>
                  </a:extLst>
                </a:gridCol>
                <a:gridCol w="858354">
                  <a:extLst>
                    <a:ext uri="{9D8B030D-6E8A-4147-A177-3AD203B41FA5}">
                      <a16:colId xmlns:a16="http://schemas.microsoft.com/office/drawing/2014/main" val="568692310"/>
                    </a:ext>
                  </a:extLst>
                </a:gridCol>
                <a:gridCol w="792480">
                  <a:extLst>
                    <a:ext uri="{9D8B030D-6E8A-4147-A177-3AD203B41FA5}">
                      <a16:colId xmlns:a16="http://schemas.microsoft.com/office/drawing/2014/main" val="3361812889"/>
                    </a:ext>
                  </a:extLst>
                </a:gridCol>
              </a:tblGrid>
              <a:tr h="422969">
                <a:tc>
                  <a:txBody>
                    <a:bodyPr/>
                    <a:lstStyle/>
                    <a:p>
                      <a:r>
                        <a:rPr lang="en-GB" sz="1600" b="0" dirty="0"/>
                        <a:t>char</a:t>
                      </a:r>
                    </a:p>
                  </a:txBody>
                  <a:tcPr/>
                </a:tc>
                <a:tc>
                  <a:txBody>
                    <a:bodyPr/>
                    <a:lstStyle/>
                    <a:p>
                      <a:r>
                        <a:rPr lang="en-GB" sz="1600" b="0" dirty="0"/>
                        <a:t>uint64</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r>
                        <a:rPr lang="en-GB" sz="1600" b="0" dirty="0"/>
                        <a:t>uint32</a:t>
                      </a:r>
                    </a:p>
                  </a:txBody>
                  <a:tcPr>
                    <a:solidFill>
                      <a:schemeClr val="accent6">
                        <a:lumMod val="60000"/>
                        <a:lumOff val="40000"/>
                      </a:schemeClr>
                    </a:solidFill>
                  </a:tcPr>
                </a:tc>
                <a:extLst>
                  <a:ext uri="{0D108BD9-81ED-4DB2-BD59-A6C34878D82A}">
                    <a16:rowId xmlns:a16="http://schemas.microsoft.com/office/drawing/2014/main" val="3461283100"/>
                  </a:ext>
                </a:extLst>
              </a:tr>
            </a:tbl>
          </a:graphicData>
        </a:graphic>
      </p:graphicFrame>
      <p:sp>
        <p:nvSpPr>
          <p:cNvPr id="6" name="Rechteck 5">
            <a:extLst>
              <a:ext uri="{FF2B5EF4-FFF2-40B4-BE49-F238E27FC236}">
                <a16:creationId xmlns:a16="http://schemas.microsoft.com/office/drawing/2014/main" id="{F06687DB-EC7F-4773-9B58-272423DA7D67}"/>
              </a:ext>
            </a:extLst>
          </p:cNvPr>
          <p:cNvSpPr/>
          <p:nvPr/>
        </p:nvSpPr>
        <p:spPr>
          <a:xfrm>
            <a:off x="1823145" y="2960690"/>
            <a:ext cx="1338828" cy="369332"/>
          </a:xfrm>
          <a:prstGeom prst="rect">
            <a:avLst/>
          </a:prstGeom>
        </p:spPr>
        <p:txBody>
          <a:bodyPr wrap="none">
            <a:spAutoFit/>
          </a:bodyPr>
          <a:lstStyle/>
          <a:p>
            <a:r>
              <a:rPr lang="en-GB" dirty="0" err="1"/>
              <a:t>IMU_acc_x</a:t>
            </a:r>
            <a:endParaRPr lang="en-GB" dirty="0"/>
          </a:p>
        </p:txBody>
      </p:sp>
      <p:sp>
        <p:nvSpPr>
          <p:cNvPr id="7" name="Rechteck 6">
            <a:extLst>
              <a:ext uri="{FF2B5EF4-FFF2-40B4-BE49-F238E27FC236}">
                <a16:creationId xmlns:a16="http://schemas.microsoft.com/office/drawing/2014/main" id="{B3E9D7B3-9619-4B38-8423-FDF313EB0561}"/>
              </a:ext>
            </a:extLst>
          </p:cNvPr>
          <p:cNvSpPr/>
          <p:nvPr/>
        </p:nvSpPr>
        <p:spPr>
          <a:xfrm>
            <a:off x="246929" y="2937172"/>
            <a:ext cx="1107996" cy="369332"/>
          </a:xfrm>
          <a:prstGeom prst="rect">
            <a:avLst/>
          </a:prstGeom>
        </p:spPr>
        <p:txBody>
          <a:bodyPr wrap="none">
            <a:spAutoFit/>
          </a:bodyPr>
          <a:lstStyle/>
          <a:p>
            <a:r>
              <a:rPr lang="en-GB" dirty="0" err="1"/>
              <a:t>Startbyte</a:t>
            </a:r>
            <a:endParaRPr lang="en-GB" dirty="0"/>
          </a:p>
        </p:txBody>
      </p:sp>
      <p:cxnSp>
        <p:nvCxnSpPr>
          <p:cNvPr id="8" name="Gerader Verbinder 7">
            <a:extLst>
              <a:ext uri="{FF2B5EF4-FFF2-40B4-BE49-F238E27FC236}">
                <a16:creationId xmlns:a16="http://schemas.microsoft.com/office/drawing/2014/main" id="{95612EB0-89F4-41DE-9671-9165EAFAC360}"/>
              </a:ext>
            </a:extLst>
          </p:cNvPr>
          <p:cNvCxnSpPr>
            <a:cxnSpLocks/>
            <a:endCxn id="7" idx="0"/>
          </p:cNvCxnSpPr>
          <p:nvPr/>
        </p:nvCxnSpPr>
        <p:spPr>
          <a:xfrm>
            <a:off x="713388" y="2753734"/>
            <a:ext cx="87539" cy="183438"/>
          </a:xfrm>
          <a:prstGeom prst="line">
            <a:avLst/>
          </a:prstGeom>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915333DB-D7DD-42A4-83AE-7D2114264738}"/>
              </a:ext>
            </a:extLst>
          </p:cNvPr>
          <p:cNvCxnSpPr>
            <a:cxnSpLocks/>
            <a:stCxn id="5" idx="2"/>
            <a:endCxn id="6" idx="0"/>
          </p:cNvCxnSpPr>
          <p:nvPr/>
        </p:nvCxnSpPr>
        <p:spPr>
          <a:xfrm>
            <a:off x="2387433" y="2764699"/>
            <a:ext cx="105126" cy="195991"/>
          </a:xfrm>
          <a:prstGeom prst="line">
            <a:avLst/>
          </a:prstGeom>
        </p:spPr>
        <p:style>
          <a:lnRef idx="1">
            <a:schemeClr val="dk1"/>
          </a:lnRef>
          <a:fillRef idx="0">
            <a:schemeClr val="dk1"/>
          </a:fillRef>
          <a:effectRef idx="0">
            <a:schemeClr val="dk1"/>
          </a:effectRef>
          <a:fontRef idx="minor">
            <a:schemeClr val="tx1"/>
          </a:fontRef>
        </p:style>
      </p:cxnSp>
      <p:sp>
        <p:nvSpPr>
          <p:cNvPr id="10" name="Rechteck 9">
            <a:extLst>
              <a:ext uri="{FF2B5EF4-FFF2-40B4-BE49-F238E27FC236}">
                <a16:creationId xmlns:a16="http://schemas.microsoft.com/office/drawing/2014/main" id="{1AA0C590-CEB6-419D-B8B1-8F7FE4353615}"/>
              </a:ext>
            </a:extLst>
          </p:cNvPr>
          <p:cNvSpPr/>
          <p:nvPr/>
        </p:nvSpPr>
        <p:spPr>
          <a:xfrm>
            <a:off x="806494" y="3264888"/>
            <a:ext cx="1838965" cy="369332"/>
          </a:xfrm>
          <a:prstGeom prst="rect">
            <a:avLst/>
          </a:prstGeom>
        </p:spPr>
        <p:txBody>
          <a:bodyPr wrap="none">
            <a:spAutoFit/>
          </a:bodyPr>
          <a:lstStyle/>
          <a:p>
            <a:r>
              <a:rPr lang="en-GB" dirty="0" err="1"/>
              <a:t>IMU_timeStamp</a:t>
            </a:r>
            <a:endParaRPr lang="en-GB" dirty="0"/>
          </a:p>
        </p:txBody>
      </p:sp>
      <p:cxnSp>
        <p:nvCxnSpPr>
          <p:cNvPr id="11" name="Gerader Verbinder 10">
            <a:extLst>
              <a:ext uri="{FF2B5EF4-FFF2-40B4-BE49-F238E27FC236}">
                <a16:creationId xmlns:a16="http://schemas.microsoft.com/office/drawing/2014/main" id="{CC6F3D16-969A-4ADA-A1F0-27C22BDF1A58}"/>
              </a:ext>
            </a:extLst>
          </p:cNvPr>
          <p:cNvCxnSpPr>
            <a:cxnSpLocks/>
            <a:endCxn id="10" idx="0"/>
          </p:cNvCxnSpPr>
          <p:nvPr/>
        </p:nvCxnSpPr>
        <p:spPr>
          <a:xfrm>
            <a:off x="1532119" y="2753734"/>
            <a:ext cx="193858" cy="511154"/>
          </a:xfrm>
          <a:prstGeom prst="line">
            <a:avLst/>
          </a:prstGeom>
        </p:spPr>
        <p:style>
          <a:lnRef idx="1">
            <a:schemeClr val="dk1"/>
          </a:lnRef>
          <a:fillRef idx="0">
            <a:schemeClr val="dk1"/>
          </a:fillRef>
          <a:effectRef idx="0">
            <a:schemeClr val="dk1"/>
          </a:effectRef>
          <a:fontRef idx="minor">
            <a:schemeClr val="tx1"/>
          </a:fontRef>
        </p:style>
      </p:cxnSp>
      <p:sp>
        <p:nvSpPr>
          <p:cNvPr id="12" name="Rechteck 11">
            <a:extLst>
              <a:ext uri="{FF2B5EF4-FFF2-40B4-BE49-F238E27FC236}">
                <a16:creationId xmlns:a16="http://schemas.microsoft.com/office/drawing/2014/main" id="{E8A2E64A-1A6F-4FF7-85F2-20FD16E0FA43}"/>
              </a:ext>
            </a:extLst>
          </p:cNvPr>
          <p:cNvSpPr/>
          <p:nvPr/>
        </p:nvSpPr>
        <p:spPr>
          <a:xfrm>
            <a:off x="2940007" y="3283541"/>
            <a:ext cx="1338828" cy="369332"/>
          </a:xfrm>
          <a:prstGeom prst="rect">
            <a:avLst/>
          </a:prstGeom>
        </p:spPr>
        <p:txBody>
          <a:bodyPr wrap="none">
            <a:spAutoFit/>
          </a:bodyPr>
          <a:lstStyle/>
          <a:p>
            <a:r>
              <a:rPr lang="en-GB" dirty="0" err="1"/>
              <a:t>IMU_acc_y</a:t>
            </a:r>
            <a:endParaRPr lang="en-GB" dirty="0"/>
          </a:p>
        </p:txBody>
      </p:sp>
      <p:cxnSp>
        <p:nvCxnSpPr>
          <p:cNvPr id="13" name="Gerader Verbinder 12">
            <a:extLst>
              <a:ext uri="{FF2B5EF4-FFF2-40B4-BE49-F238E27FC236}">
                <a16:creationId xmlns:a16="http://schemas.microsoft.com/office/drawing/2014/main" id="{5470653C-0DB8-4073-B23A-7A9B17EDF108}"/>
              </a:ext>
            </a:extLst>
          </p:cNvPr>
          <p:cNvCxnSpPr>
            <a:cxnSpLocks/>
          </p:cNvCxnSpPr>
          <p:nvPr/>
        </p:nvCxnSpPr>
        <p:spPr>
          <a:xfrm>
            <a:off x="3316291" y="2753734"/>
            <a:ext cx="293130" cy="520282"/>
          </a:xfrm>
          <a:prstGeom prst="line">
            <a:avLst/>
          </a:prstGeom>
        </p:spPr>
        <p:style>
          <a:lnRef idx="1">
            <a:schemeClr val="dk1"/>
          </a:lnRef>
          <a:fillRef idx="0">
            <a:schemeClr val="dk1"/>
          </a:fillRef>
          <a:effectRef idx="0">
            <a:schemeClr val="dk1"/>
          </a:effectRef>
          <a:fontRef idx="minor">
            <a:schemeClr val="tx1"/>
          </a:fontRef>
        </p:style>
      </p:cxnSp>
      <p:cxnSp>
        <p:nvCxnSpPr>
          <p:cNvPr id="14" name="Gerader Verbinder 13">
            <a:extLst>
              <a:ext uri="{FF2B5EF4-FFF2-40B4-BE49-F238E27FC236}">
                <a16:creationId xmlns:a16="http://schemas.microsoft.com/office/drawing/2014/main" id="{3AE8FA0E-F180-49DF-8593-AFBED1210BF7}"/>
              </a:ext>
            </a:extLst>
          </p:cNvPr>
          <p:cNvCxnSpPr/>
          <p:nvPr/>
        </p:nvCxnSpPr>
        <p:spPr>
          <a:xfrm>
            <a:off x="4451619" y="2568712"/>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graphicFrame>
        <p:nvGraphicFramePr>
          <p:cNvPr id="15" name="Tabelle 14">
            <a:extLst>
              <a:ext uri="{FF2B5EF4-FFF2-40B4-BE49-F238E27FC236}">
                <a16:creationId xmlns:a16="http://schemas.microsoft.com/office/drawing/2014/main" id="{D1DD1168-33B9-4A23-9157-1B5367A5121E}"/>
              </a:ext>
            </a:extLst>
          </p:cNvPr>
          <p:cNvGraphicFramePr>
            <a:graphicFrameLocks noGrp="1"/>
          </p:cNvGraphicFramePr>
          <p:nvPr>
            <p:extLst>
              <p:ext uri="{D42A27DB-BD31-4B8C-83A1-F6EECF244321}">
                <p14:modId xmlns:p14="http://schemas.microsoft.com/office/powerpoint/2010/main" val="702651075"/>
              </p:ext>
            </p:extLst>
          </p:nvPr>
        </p:nvGraphicFramePr>
        <p:xfrm>
          <a:off x="5038722" y="2341321"/>
          <a:ext cx="2952753" cy="422969"/>
        </p:xfrm>
        <a:graphic>
          <a:graphicData uri="http://schemas.openxmlformats.org/drawingml/2006/table">
            <a:tbl>
              <a:tblPr firstRow="1" bandRow="1">
                <a:tableStyleId>{D7AC3CCA-C797-4891-BE02-D94E43425B78}</a:tableStyleId>
              </a:tblPr>
              <a:tblGrid>
                <a:gridCol w="792480">
                  <a:extLst>
                    <a:ext uri="{9D8B030D-6E8A-4147-A177-3AD203B41FA5}">
                      <a16:colId xmlns:a16="http://schemas.microsoft.com/office/drawing/2014/main" val="498525078"/>
                    </a:ext>
                  </a:extLst>
                </a:gridCol>
                <a:gridCol w="743789">
                  <a:extLst>
                    <a:ext uri="{9D8B030D-6E8A-4147-A177-3AD203B41FA5}">
                      <a16:colId xmlns:a16="http://schemas.microsoft.com/office/drawing/2014/main" val="286805604"/>
                    </a:ext>
                  </a:extLst>
                </a:gridCol>
                <a:gridCol w="743789">
                  <a:extLst>
                    <a:ext uri="{9D8B030D-6E8A-4147-A177-3AD203B41FA5}">
                      <a16:colId xmlns:a16="http://schemas.microsoft.com/office/drawing/2014/main" val="147850713"/>
                    </a:ext>
                  </a:extLst>
                </a:gridCol>
                <a:gridCol w="672695">
                  <a:extLst>
                    <a:ext uri="{9D8B030D-6E8A-4147-A177-3AD203B41FA5}">
                      <a16:colId xmlns:a16="http://schemas.microsoft.com/office/drawing/2014/main" val="568692310"/>
                    </a:ext>
                  </a:extLst>
                </a:gridCol>
              </a:tblGrid>
              <a:tr h="422969">
                <a:tc>
                  <a:txBody>
                    <a:bodyPr/>
                    <a:lstStyle/>
                    <a:p>
                      <a:r>
                        <a:rPr lang="en-GB" sz="1600" b="0" dirty="0"/>
                        <a:t>uint64</a:t>
                      </a:r>
                    </a:p>
                  </a:txBody>
                  <a:tcPr>
                    <a:solidFill>
                      <a:schemeClr val="accent5">
                        <a:lumMod val="60000"/>
                        <a:lumOff val="40000"/>
                      </a:schemeClr>
                    </a:solidFill>
                  </a:tcPr>
                </a:tc>
                <a:tc>
                  <a:txBody>
                    <a:bodyPr/>
                    <a:lstStyle/>
                    <a:p>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int32</a:t>
                      </a:r>
                    </a:p>
                  </a:txBody>
                  <a:tcPr>
                    <a:solidFill>
                      <a:schemeClr val="accent5">
                        <a:lumMod val="60000"/>
                        <a:lumOff val="40000"/>
                      </a:schemeClr>
                    </a:solidFill>
                  </a:tcPr>
                </a:tc>
                <a:extLst>
                  <a:ext uri="{0D108BD9-81ED-4DB2-BD59-A6C34878D82A}">
                    <a16:rowId xmlns:a16="http://schemas.microsoft.com/office/drawing/2014/main" val="3461283100"/>
                  </a:ext>
                </a:extLst>
              </a:tr>
            </a:tbl>
          </a:graphicData>
        </a:graphic>
      </p:graphicFrame>
      <p:cxnSp>
        <p:nvCxnSpPr>
          <p:cNvPr id="16" name="Gerader Verbinder 15">
            <a:extLst>
              <a:ext uri="{FF2B5EF4-FFF2-40B4-BE49-F238E27FC236}">
                <a16:creationId xmlns:a16="http://schemas.microsoft.com/office/drawing/2014/main" id="{D743D0A4-0F6E-4A24-9CCD-5D31321D525B}"/>
              </a:ext>
            </a:extLst>
          </p:cNvPr>
          <p:cNvCxnSpPr/>
          <p:nvPr/>
        </p:nvCxnSpPr>
        <p:spPr>
          <a:xfrm>
            <a:off x="7991475" y="2561025"/>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sp>
        <p:nvSpPr>
          <p:cNvPr id="17" name="Rechteck 16">
            <a:extLst>
              <a:ext uri="{FF2B5EF4-FFF2-40B4-BE49-F238E27FC236}">
                <a16:creationId xmlns:a16="http://schemas.microsoft.com/office/drawing/2014/main" id="{CF64346A-2A5A-4BAD-A5A4-94F95404A400}"/>
              </a:ext>
            </a:extLst>
          </p:cNvPr>
          <p:cNvSpPr/>
          <p:nvPr/>
        </p:nvSpPr>
        <p:spPr>
          <a:xfrm>
            <a:off x="4545607" y="2941122"/>
            <a:ext cx="1903085" cy="369332"/>
          </a:xfrm>
          <a:prstGeom prst="rect">
            <a:avLst/>
          </a:prstGeom>
        </p:spPr>
        <p:txBody>
          <a:bodyPr wrap="none">
            <a:spAutoFit/>
          </a:bodyPr>
          <a:lstStyle/>
          <a:p>
            <a:r>
              <a:rPr lang="en-GB" dirty="0" err="1"/>
              <a:t>GPS_timeStamp</a:t>
            </a:r>
            <a:endParaRPr lang="en-GB" dirty="0"/>
          </a:p>
        </p:txBody>
      </p:sp>
      <p:cxnSp>
        <p:nvCxnSpPr>
          <p:cNvPr id="18" name="Gerader Verbinder 17">
            <a:extLst>
              <a:ext uri="{FF2B5EF4-FFF2-40B4-BE49-F238E27FC236}">
                <a16:creationId xmlns:a16="http://schemas.microsoft.com/office/drawing/2014/main" id="{32B1E53C-1C51-48FF-93F8-5E180F333614}"/>
              </a:ext>
            </a:extLst>
          </p:cNvPr>
          <p:cNvCxnSpPr>
            <a:cxnSpLocks/>
            <a:endCxn id="17" idx="0"/>
          </p:cNvCxnSpPr>
          <p:nvPr/>
        </p:nvCxnSpPr>
        <p:spPr>
          <a:xfrm>
            <a:off x="5445590" y="2753734"/>
            <a:ext cx="51560" cy="187388"/>
          </a:xfrm>
          <a:prstGeom prst="line">
            <a:avLst/>
          </a:prstGeom>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274665B7-09EA-4D9C-8D17-89F3CDEB57DF}"/>
              </a:ext>
            </a:extLst>
          </p:cNvPr>
          <p:cNvSpPr/>
          <p:nvPr/>
        </p:nvSpPr>
        <p:spPr>
          <a:xfrm>
            <a:off x="5801478" y="3324164"/>
            <a:ext cx="1544012" cy="369332"/>
          </a:xfrm>
          <a:prstGeom prst="rect">
            <a:avLst/>
          </a:prstGeom>
        </p:spPr>
        <p:txBody>
          <a:bodyPr wrap="none">
            <a:spAutoFit/>
          </a:bodyPr>
          <a:lstStyle/>
          <a:p>
            <a:r>
              <a:rPr lang="en-GB" dirty="0" err="1"/>
              <a:t>GPS_latitude</a:t>
            </a:r>
            <a:endParaRPr lang="en-GB" dirty="0"/>
          </a:p>
        </p:txBody>
      </p:sp>
      <p:sp>
        <p:nvSpPr>
          <p:cNvPr id="20" name="Rechteck 19">
            <a:extLst>
              <a:ext uri="{FF2B5EF4-FFF2-40B4-BE49-F238E27FC236}">
                <a16:creationId xmlns:a16="http://schemas.microsoft.com/office/drawing/2014/main" id="{0F976405-4F77-4109-B8CC-7EDCB799D72D}"/>
              </a:ext>
            </a:extLst>
          </p:cNvPr>
          <p:cNvSpPr/>
          <p:nvPr/>
        </p:nvSpPr>
        <p:spPr>
          <a:xfrm>
            <a:off x="6496705" y="2933392"/>
            <a:ext cx="1428596" cy="369332"/>
          </a:xfrm>
          <a:prstGeom prst="rect">
            <a:avLst/>
          </a:prstGeom>
        </p:spPr>
        <p:txBody>
          <a:bodyPr wrap="none">
            <a:spAutoFit/>
          </a:bodyPr>
          <a:lstStyle/>
          <a:p>
            <a:r>
              <a:rPr lang="en-GB" dirty="0" err="1"/>
              <a:t>GPS_height</a:t>
            </a:r>
            <a:endParaRPr lang="en-GB" dirty="0"/>
          </a:p>
        </p:txBody>
      </p:sp>
      <p:cxnSp>
        <p:nvCxnSpPr>
          <p:cNvPr id="21" name="Gerader Verbinder 20">
            <a:extLst>
              <a:ext uri="{FF2B5EF4-FFF2-40B4-BE49-F238E27FC236}">
                <a16:creationId xmlns:a16="http://schemas.microsoft.com/office/drawing/2014/main" id="{D9455DDD-9193-4F52-B722-F7AAF7CFCAB6}"/>
              </a:ext>
            </a:extLst>
          </p:cNvPr>
          <p:cNvCxnSpPr>
            <a:cxnSpLocks/>
            <a:endCxn id="20" idx="0"/>
          </p:cNvCxnSpPr>
          <p:nvPr/>
        </p:nvCxnSpPr>
        <p:spPr>
          <a:xfrm>
            <a:off x="7099300" y="2764290"/>
            <a:ext cx="111703" cy="16910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elle 21">
            <a:extLst>
              <a:ext uri="{FF2B5EF4-FFF2-40B4-BE49-F238E27FC236}">
                <a16:creationId xmlns:a16="http://schemas.microsoft.com/office/drawing/2014/main" id="{301A4AAB-E48A-4F3B-B1B1-908C9D79AFD0}"/>
              </a:ext>
            </a:extLst>
          </p:cNvPr>
          <p:cNvGraphicFramePr>
            <a:graphicFrameLocks noGrp="1"/>
          </p:cNvGraphicFramePr>
          <p:nvPr>
            <p:extLst>
              <p:ext uri="{D42A27DB-BD31-4B8C-83A1-F6EECF244321}">
                <p14:modId xmlns:p14="http://schemas.microsoft.com/office/powerpoint/2010/main" val="225185194"/>
              </p:ext>
            </p:extLst>
          </p:nvPr>
        </p:nvGraphicFramePr>
        <p:xfrm>
          <a:off x="306478" y="4564125"/>
          <a:ext cx="8380140" cy="422969"/>
        </p:xfrm>
        <a:graphic>
          <a:graphicData uri="http://schemas.openxmlformats.org/drawingml/2006/table">
            <a:tbl>
              <a:tblPr firstRow="1" bandRow="1">
                <a:tableStyleId>{D7AC3CCA-C797-4891-BE02-D94E43425B78}</a:tableStyleId>
              </a:tblPr>
              <a:tblGrid>
                <a:gridCol w="1396690">
                  <a:extLst>
                    <a:ext uri="{9D8B030D-6E8A-4147-A177-3AD203B41FA5}">
                      <a16:colId xmlns:a16="http://schemas.microsoft.com/office/drawing/2014/main" val="498525078"/>
                    </a:ext>
                  </a:extLst>
                </a:gridCol>
                <a:gridCol w="1478182">
                  <a:extLst>
                    <a:ext uri="{9D8B030D-6E8A-4147-A177-3AD203B41FA5}">
                      <a16:colId xmlns:a16="http://schemas.microsoft.com/office/drawing/2014/main" val="286805604"/>
                    </a:ext>
                  </a:extLst>
                </a:gridCol>
                <a:gridCol w="1315198">
                  <a:extLst>
                    <a:ext uri="{9D8B030D-6E8A-4147-A177-3AD203B41FA5}">
                      <a16:colId xmlns:a16="http://schemas.microsoft.com/office/drawing/2014/main" val="147850713"/>
                    </a:ext>
                  </a:extLst>
                </a:gridCol>
                <a:gridCol w="1396690">
                  <a:extLst>
                    <a:ext uri="{9D8B030D-6E8A-4147-A177-3AD203B41FA5}">
                      <a16:colId xmlns:a16="http://schemas.microsoft.com/office/drawing/2014/main" val="568692310"/>
                    </a:ext>
                  </a:extLst>
                </a:gridCol>
                <a:gridCol w="1396690">
                  <a:extLst>
                    <a:ext uri="{9D8B030D-6E8A-4147-A177-3AD203B41FA5}">
                      <a16:colId xmlns:a16="http://schemas.microsoft.com/office/drawing/2014/main" val="3361812889"/>
                    </a:ext>
                  </a:extLst>
                </a:gridCol>
                <a:gridCol w="1396690">
                  <a:extLst>
                    <a:ext uri="{9D8B030D-6E8A-4147-A177-3AD203B41FA5}">
                      <a16:colId xmlns:a16="http://schemas.microsoft.com/office/drawing/2014/main" val="2668903969"/>
                    </a:ext>
                  </a:extLst>
                </a:gridCol>
              </a:tblGrid>
              <a:tr h="422969">
                <a:tc>
                  <a:txBody>
                    <a:bodyPr/>
                    <a:lstStyle/>
                    <a:p>
                      <a:r>
                        <a:rPr lang="en-GB" sz="1600" b="0" dirty="0" err="1"/>
                        <a:t>Startbyte</a:t>
                      </a:r>
                      <a:endParaRPr lang="en-GB" sz="1600" b="0" dirty="0"/>
                    </a:p>
                  </a:txBody>
                  <a:tcPr/>
                </a:tc>
                <a:tc>
                  <a:txBody>
                    <a:bodyPr/>
                    <a:lstStyle/>
                    <a:p>
                      <a:r>
                        <a:rPr lang="en-GB" sz="1600" b="0" dirty="0"/>
                        <a:t>IMU</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GPS</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PX4FLOW</a:t>
                      </a:r>
                    </a:p>
                  </a:txBody>
                  <a:tcPr>
                    <a:solidFill>
                      <a:schemeClr val="accent4">
                        <a:lumMod val="60000"/>
                        <a:lumOff val="40000"/>
                      </a:schemeClr>
                    </a:solidFill>
                  </a:tcPr>
                </a:tc>
                <a:tc>
                  <a:txBody>
                    <a:bodyPr/>
                    <a:lstStyle/>
                    <a:p>
                      <a:r>
                        <a:rPr lang="en-GB" sz="1600" b="0" dirty="0"/>
                        <a:t>LIDAR</a:t>
                      </a:r>
                    </a:p>
                  </a:txBody>
                  <a:tcPr>
                    <a:solidFill>
                      <a:schemeClr val="bg2">
                        <a:lumMod val="90000"/>
                      </a:schemeClr>
                    </a:solidFill>
                  </a:tcPr>
                </a:tc>
                <a:tc>
                  <a:txBody>
                    <a:bodyPr/>
                    <a:lstStyle/>
                    <a:p>
                      <a:r>
                        <a:rPr lang="en-GB" sz="1600" b="0" dirty="0"/>
                        <a:t>CAMERA</a:t>
                      </a:r>
                    </a:p>
                  </a:txBody>
                  <a:tcPr>
                    <a:solidFill>
                      <a:schemeClr val="accent2">
                        <a:lumMod val="60000"/>
                        <a:lumOff val="40000"/>
                      </a:schemeClr>
                    </a:solidFill>
                  </a:tcPr>
                </a:tc>
                <a:extLst>
                  <a:ext uri="{0D108BD9-81ED-4DB2-BD59-A6C34878D82A}">
                    <a16:rowId xmlns:a16="http://schemas.microsoft.com/office/drawing/2014/main" val="3461283100"/>
                  </a:ext>
                </a:extLst>
              </a:tr>
            </a:tbl>
          </a:graphicData>
        </a:graphic>
      </p:graphicFrame>
      <p:cxnSp>
        <p:nvCxnSpPr>
          <p:cNvPr id="23" name="Gerader Verbinder 22">
            <a:extLst>
              <a:ext uri="{FF2B5EF4-FFF2-40B4-BE49-F238E27FC236}">
                <a16:creationId xmlns:a16="http://schemas.microsoft.com/office/drawing/2014/main" id="{C4DAB193-8C28-4B9E-8EAA-C62DE1F914C5}"/>
              </a:ext>
            </a:extLst>
          </p:cNvPr>
          <p:cNvCxnSpPr/>
          <p:nvPr/>
        </p:nvCxnSpPr>
        <p:spPr>
          <a:xfrm>
            <a:off x="205682" y="4311206"/>
            <a:ext cx="862670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Rechteck 23">
            <a:extLst>
              <a:ext uri="{FF2B5EF4-FFF2-40B4-BE49-F238E27FC236}">
                <a16:creationId xmlns:a16="http://schemas.microsoft.com/office/drawing/2014/main" id="{B81CE13D-0D80-4EA7-8363-BC8EF443DAFD}"/>
              </a:ext>
            </a:extLst>
          </p:cNvPr>
          <p:cNvSpPr/>
          <p:nvPr/>
        </p:nvSpPr>
        <p:spPr>
          <a:xfrm>
            <a:off x="1636231" y="4982472"/>
            <a:ext cx="1510350" cy="830997"/>
          </a:xfrm>
          <a:prstGeom prst="rect">
            <a:avLst/>
          </a:prstGeom>
        </p:spPr>
        <p:txBody>
          <a:bodyPr wrap="none">
            <a:spAutoFit/>
          </a:bodyPr>
          <a:lstStyle/>
          <a:p>
            <a:pPr marL="285750" indent="-285750">
              <a:buFont typeface="Arial" panose="020B0604020202020204" pitchFamily="34" charset="0"/>
              <a:buChar char="•"/>
            </a:pPr>
            <a:r>
              <a:rPr lang="en-GB" sz="1600" dirty="0"/>
              <a:t>Gyroscope</a:t>
            </a:r>
          </a:p>
          <a:p>
            <a:pPr marL="285750" indent="-285750">
              <a:buFont typeface="Arial" panose="020B0604020202020204" pitchFamily="34" charset="0"/>
              <a:buChar char="•"/>
            </a:pPr>
            <a:r>
              <a:rPr lang="en-GB" sz="1600" dirty="0"/>
              <a:t>Accelerator</a:t>
            </a:r>
          </a:p>
          <a:p>
            <a:pPr marL="285750" indent="-285750">
              <a:buFont typeface="Arial" panose="020B0604020202020204" pitchFamily="34" charset="0"/>
              <a:buChar char="•"/>
            </a:pPr>
            <a:r>
              <a:rPr lang="en-GB" sz="1600" dirty="0"/>
              <a:t>…</a:t>
            </a:r>
          </a:p>
        </p:txBody>
      </p:sp>
      <p:sp>
        <p:nvSpPr>
          <p:cNvPr id="25" name="Rechteck 24">
            <a:extLst>
              <a:ext uri="{FF2B5EF4-FFF2-40B4-BE49-F238E27FC236}">
                <a16:creationId xmlns:a16="http://schemas.microsoft.com/office/drawing/2014/main" id="{C8BD552F-6B3C-48DD-89D0-E8AB0EC50F5A}"/>
              </a:ext>
            </a:extLst>
          </p:cNvPr>
          <p:cNvSpPr/>
          <p:nvPr/>
        </p:nvSpPr>
        <p:spPr>
          <a:xfrm>
            <a:off x="3106805" y="4977608"/>
            <a:ext cx="1372492" cy="830997"/>
          </a:xfrm>
          <a:prstGeom prst="rect">
            <a:avLst/>
          </a:prstGeom>
        </p:spPr>
        <p:txBody>
          <a:bodyPr wrap="none">
            <a:spAutoFit/>
          </a:bodyPr>
          <a:lstStyle/>
          <a:p>
            <a:pPr marL="285750" indent="-285750">
              <a:buFont typeface="Arial" panose="020B0604020202020204" pitchFamily="34" charset="0"/>
              <a:buChar char="•"/>
            </a:pPr>
            <a:r>
              <a:rPr lang="en-GB" sz="1600" dirty="0"/>
              <a:t>Latitude</a:t>
            </a:r>
          </a:p>
          <a:p>
            <a:pPr marL="285750" indent="-285750">
              <a:buFont typeface="Arial" panose="020B0604020202020204" pitchFamily="34" charset="0"/>
              <a:buChar char="•"/>
            </a:pPr>
            <a:r>
              <a:rPr lang="en-GB" sz="1600" dirty="0"/>
              <a:t>Longitude</a:t>
            </a:r>
          </a:p>
          <a:p>
            <a:pPr marL="285750" indent="-285750">
              <a:buFont typeface="Arial" panose="020B0604020202020204" pitchFamily="34" charset="0"/>
              <a:buChar char="•"/>
            </a:pPr>
            <a:r>
              <a:rPr lang="en-GB" sz="1600" dirty="0"/>
              <a:t>…</a:t>
            </a:r>
          </a:p>
        </p:txBody>
      </p:sp>
      <p:sp>
        <p:nvSpPr>
          <p:cNvPr id="26" name="Rechteck 25">
            <a:extLst>
              <a:ext uri="{FF2B5EF4-FFF2-40B4-BE49-F238E27FC236}">
                <a16:creationId xmlns:a16="http://schemas.microsoft.com/office/drawing/2014/main" id="{7357394B-60BB-40B4-8C2F-E3DD32667D68}"/>
              </a:ext>
            </a:extLst>
          </p:cNvPr>
          <p:cNvSpPr/>
          <p:nvPr/>
        </p:nvSpPr>
        <p:spPr>
          <a:xfrm>
            <a:off x="5848559" y="4956305"/>
            <a:ext cx="1064715" cy="338554"/>
          </a:xfrm>
          <a:prstGeom prst="rect">
            <a:avLst/>
          </a:prstGeom>
        </p:spPr>
        <p:txBody>
          <a:bodyPr wrap="none">
            <a:spAutoFit/>
          </a:bodyPr>
          <a:lstStyle/>
          <a:p>
            <a:pPr marL="285750" indent="-285750">
              <a:buFont typeface="Arial" panose="020B0604020202020204" pitchFamily="34" charset="0"/>
              <a:buChar char="•"/>
            </a:pPr>
            <a:r>
              <a:rPr lang="en-GB" sz="1600" dirty="0"/>
              <a:t>Height</a:t>
            </a:r>
          </a:p>
        </p:txBody>
      </p:sp>
      <p:cxnSp>
        <p:nvCxnSpPr>
          <p:cNvPr id="27" name="Gerader Verbinder 26">
            <a:extLst>
              <a:ext uri="{FF2B5EF4-FFF2-40B4-BE49-F238E27FC236}">
                <a16:creationId xmlns:a16="http://schemas.microsoft.com/office/drawing/2014/main" id="{4D6E2FD8-AC4E-4671-9F7A-7208278DA2CF}"/>
              </a:ext>
            </a:extLst>
          </p:cNvPr>
          <p:cNvCxnSpPr>
            <a:cxnSpLocks/>
          </p:cNvCxnSpPr>
          <p:nvPr/>
        </p:nvCxnSpPr>
        <p:spPr>
          <a:xfrm>
            <a:off x="6247503" y="2760028"/>
            <a:ext cx="299260" cy="565648"/>
          </a:xfrm>
          <a:prstGeom prst="line">
            <a:avLst/>
          </a:prstGeom>
        </p:spPr>
        <p:style>
          <a:lnRef idx="1">
            <a:schemeClr val="dk1"/>
          </a:lnRef>
          <a:fillRef idx="0">
            <a:schemeClr val="dk1"/>
          </a:fillRef>
          <a:effectRef idx="0">
            <a:schemeClr val="dk1"/>
          </a:effectRef>
          <a:fontRef idx="minor">
            <a:schemeClr val="tx1"/>
          </a:fontRef>
        </p:style>
      </p:cxnSp>
      <p:sp>
        <p:nvSpPr>
          <p:cNvPr id="28" name="CustomShape 1">
            <a:extLst>
              <a:ext uri="{FF2B5EF4-FFF2-40B4-BE49-F238E27FC236}">
                <a16:creationId xmlns:a16="http://schemas.microsoft.com/office/drawing/2014/main" id="{3BE47F22-91F7-419B-92CC-2AA9BA5F5983}"/>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rPr>
              <a:t> – Presentation (3)</a:t>
            </a:r>
            <a:endParaRPr lang="en-GB" dirty="0"/>
          </a:p>
        </p:txBody>
      </p:sp>
    </p:spTree>
    <p:extLst>
      <p:ext uri="{BB962C8B-B14F-4D97-AF65-F5344CB8AC3E}">
        <p14:creationId xmlns:p14="http://schemas.microsoft.com/office/powerpoint/2010/main" val="420239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a:solidFill>
                  <a:srgbClr val="000000"/>
                </a:solidFill>
                <a:latin typeface="Arial" panose="020B0604020202020204"/>
              </a:rPr>
              <a:t>Evaluation </a:t>
            </a:r>
            <a:r>
              <a:rPr lang="en-US" altLang="de-DE" sz="2400" b="1">
                <a:solidFill>
                  <a:srgbClr val="000000"/>
                </a:solidFill>
                <a:latin typeface="Arial" panose="020B0604020202020204"/>
              </a:rPr>
              <a:t>S</a:t>
            </a:r>
            <a:r>
              <a:rPr lang="de-DE" sz="2400" b="1">
                <a:solidFill>
                  <a:srgbClr val="000000"/>
                </a:solidFill>
                <a:latin typeface="Arial" panose="020B0604020202020204"/>
              </a:rPr>
              <a:t>tandard</a:t>
            </a:r>
            <a:r>
              <a:rPr lang="en-US" altLang="de-DE" sz="2400" b="1">
                <a:solidFill>
                  <a:srgbClr val="000000"/>
                </a:solidFill>
                <a:latin typeface="Arial" panose="020B0604020202020204"/>
              </a:rPr>
              <a:t>s</a:t>
            </a: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370840" y="1619885"/>
            <a:ext cx="8047355" cy="19786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000"/>
              <a:t>Conformity</a:t>
            </a:r>
          </a:p>
          <a:p>
            <a:pPr marL="285750" indent="-285750" fontAlgn="auto">
              <a:lnSpc>
                <a:spcPts val="3680"/>
              </a:lnSpc>
              <a:buFont typeface="Arial" panose="020B0604020202020204" pitchFamily="34" charset="0"/>
              <a:buChar char="•"/>
            </a:pPr>
            <a:r>
              <a:rPr lang="en-US" altLang="zh-CN" sz="2000"/>
              <a:t>Interoperability</a:t>
            </a:r>
          </a:p>
          <a:p>
            <a:pPr marL="285750" indent="-285750" fontAlgn="auto">
              <a:lnSpc>
                <a:spcPts val="3680"/>
              </a:lnSpc>
              <a:buFont typeface="Arial" panose="020B0604020202020204" pitchFamily="34" charset="0"/>
              <a:buChar char="•"/>
            </a:pPr>
            <a:r>
              <a:rPr lang="en-US" altLang="zh-CN" sz="2000">
                <a:solidFill>
                  <a:srgbClr val="D0D8E8"/>
                </a:solidFill>
                <a:sym typeface="+mn-ea"/>
              </a:rPr>
              <a:t>Performance</a:t>
            </a:r>
            <a:endParaRPr lang="en-US" altLang="zh-CN" sz="2000">
              <a:solidFill>
                <a:srgbClr val="D0D8E8"/>
              </a:solidFill>
            </a:endParaRPr>
          </a:p>
          <a:p>
            <a:pPr marL="285750" indent="-285750" fontAlgn="auto">
              <a:lnSpc>
                <a:spcPts val="3680"/>
              </a:lnSpc>
              <a:buFont typeface="Arial" panose="020B0604020202020204" pitchFamily="34" charset="0"/>
              <a:buChar char="•"/>
            </a:pPr>
            <a:r>
              <a:rPr lang="en-US" altLang="zh-CN" sz="2000">
                <a:solidFill>
                  <a:srgbClr val="D0D8E8"/>
                </a:solidFill>
                <a:sym typeface="+mn-ea"/>
              </a:rPr>
              <a:t>Robust</a:t>
            </a:r>
          </a:p>
        </p:txBody>
      </p:sp>
      <p:sp>
        <p:nvSpPr>
          <p:cNvPr id="2" name="文本框 1"/>
          <p:cNvSpPr txBox="1"/>
          <p:nvPr/>
        </p:nvSpPr>
        <p:spPr>
          <a:xfrm>
            <a:off x="-44450" y="3598545"/>
            <a:ext cx="8059420" cy="2727960"/>
          </a:xfrm>
          <a:prstGeom prst="rect">
            <a:avLst/>
          </a:prstGeom>
          <a:noFill/>
        </p:spPr>
        <p:txBody>
          <a:bodyPr wrap="square" rtlCol="0">
            <a:spAutoFit/>
          </a:bodyPr>
          <a:lstStyle/>
          <a:p>
            <a:pPr lvl="1" indent="0" fontAlgn="auto">
              <a:lnSpc>
                <a:spcPts val="3680"/>
              </a:lnSpc>
              <a:buNone/>
            </a:pPr>
            <a:r>
              <a:rPr lang="en-US" altLang="zh-CN" sz="2000">
                <a:solidFill>
                  <a:srgbClr val="D0D8E8"/>
                </a:solidFill>
                <a:sym typeface="+mn-ea"/>
              </a:rPr>
              <a:t>Factors:</a:t>
            </a:r>
          </a:p>
          <a:p>
            <a:pPr marL="742950" lvl="1" indent="-285750" fontAlgn="auto">
              <a:lnSpc>
                <a:spcPts val="3680"/>
              </a:lnSpc>
              <a:buFont typeface="Arial" panose="020B0604020202020204" pitchFamily="34" charset="0"/>
              <a:buChar char="•"/>
            </a:pPr>
            <a:r>
              <a:rPr lang="en-US" altLang="zh-CN" sz="2000">
                <a:solidFill>
                  <a:srgbClr val="D0D8E8"/>
                </a:solidFill>
                <a:sym typeface="+mn-ea"/>
              </a:rPr>
              <a:t>SPI transfer speed (in bits per second)</a:t>
            </a:r>
            <a:endParaRPr lang="en-US" altLang="zh-CN" sz="2000">
              <a:solidFill>
                <a:srgbClr val="D0D8E8"/>
              </a:solidFill>
            </a:endParaRPr>
          </a:p>
          <a:p>
            <a:pPr marL="742950" lvl="1" indent="-285750" fontAlgn="auto">
              <a:lnSpc>
                <a:spcPts val="3680"/>
              </a:lnSpc>
              <a:buFont typeface="Arial" panose="020B0604020202020204" pitchFamily="34" charset="0"/>
              <a:buChar char="•"/>
            </a:pPr>
            <a:r>
              <a:rPr lang="en-US" altLang="zh-CN" sz="2000">
                <a:solidFill>
                  <a:srgbClr val="D0D8E8"/>
                </a:solidFill>
                <a:sym typeface="+mn-ea"/>
              </a:rPr>
              <a:t>Packet size (in bytes)</a:t>
            </a:r>
          </a:p>
          <a:p>
            <a:pPr marL="742950" lvl="1" indent="-285750" fontAlgn="auto">
              <a:lnSpc>
                <a:spcPts val="3680"/>
              </a:lnSpc>
              <a:buFont typeface="Arial" panose="020B0604020202020204" pitchFamily="34" charset="0"/>
              <a:buChar char="•"/>
            </a:pPr>
            <a:r>
              <a:rPr lang="en-US" altLang="zh-CN" sz="2000">
                <a:solidFill>
                  <a:srgbClr val="D0D8E8"/>
                </a:solidFill>
                <a:sym typeface="+mn-ea"/>
              </a:rPr>
              <a:t>Packet exchange rate (number of transmited PDUs per second)</a:t>
            </a:r>
          </a:p>
          <a:p>
            <a:pPr marL="742950" lvl="1" indent="-285750" fontAlgn="auto">
              <a:lnSpc>
                <a:spcPts val="3680"/>
              </a:lnSpc>
              <a:buFont typeface="Arial" panose="020B0604020202020204" pitchFamily="34" charset="0"/>
              <a:buChar char="•"/>
            </a:pPr>
            <a:r>
              <a:rPr lang="en-US" altLang="zh-CN" sz="2000">
                <a:solidFill>
                  <a:srgbClr val="D0D8E8"/>
                </a:solidFill>
                <a:sym typeface="+mn-ea"/>
              </a:rPr>
              <a:t>Operating status of UAV (calibration/initialization)</a:t>
            </a:r>
            <a:endParaRPr lang="en-US" altLang="zh-CN">
              <a:sym typeface="+mn-ea"/>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3">
                                            <p:txEl>
                                              <p:pRg st="3" end="3"/>
                                            </p:txEl>
                                          </p:spTgt>
                                        </p:tgtEl>
                                        <p:attrNameLst>
                                          <p:attrName>style.color</p:attrName>
                                        </p:attrNameLst>
                                      </p:cBhvr>
                                      <p:to>
                                        <a:schemeClr val="tx1"/>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2">
                                            <p:txEl>
                                              <p:pRg st="0" end="0"/>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2">
                                            <p:txEl>
                                              <p:pRg st="1" end="1"/>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500" fill="hold"/>
                                        <p:tgtEl>
                                          <p:spTgt spid="2">
                                            <p:txEl>
                                              <p:pRg st="3" end="3"/>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2">
                                            <p:txEl>
                                              <p:pRg st="4" end="4"/>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2850</Words>
  <Application>Microsoft Office PowerPoint</Application>
  <PresentationFormat>Bildschirmpräsentation (4:3)</PresentationFormat>
  <Paragraphs>352</Paragraphs>
  <Slides>13</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DejaVu Sans</vt:lpstr>
      <vt:lpstr>Stafford</vt:lpstr>
      <vt:lpstr>StarSymbol</vt:lpstr>
      <vt:lpstr>Times New Roman</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Malte</cp:lastModifiedBy>
  <cp:revision>102</cp:revision>
  <dcterms:modified xsi:type="dcterms:W3CDTF">2018-07-11T19:24:10Z</dcterms:modified>
</cp:coreProperties>
</file>