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64" r:id="rId5"/>
    <p:sldId id="265" r:id="rId6"/>
    <p:sldId id="260" r:id="rId7"/>
    <p:sldId id="261" r:id="rId8"/>
    <p:sldId id="262" r:id="rId9"/>
    <p:sldId id="259" r:id="rId10"/>
    <p:sldId id="266" r:id="rId11"/>
    <p:sldId id="267" r:id="rId12"/>
    <p:sldId id="269" r:id="rId1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33" autoAdjust="0"/>
  </p:normalViewPr>
  <p:slideViewPr>
    <p:cSldViewPr snapToGrid="0">
      <p:cViewPr varScale="1">
        <p:scale>
          <a:sx n="121" d="100"/>
          <a:sy n="121" d="100"/>
        </p:scale>
        <p:origin x="2940" y="84"/>
      </p:cViewPr>
      <p:guideLst/>
    </p:cSldViewPr>
  </p:slideViewPr>
  <p:notesTextViewPr>
    <p:cViewPr>
      <p:scale>
        <a:sx n="3" d="2"/>
        <a:sy n="3" d="2"/>
      </p:scale>
      <p:origin x="0" y="0"/>
    </p:cViewPr>
  </p:notesTextViewPr>
  <p:notesViewPr>
    <p:cSldViewPr snapToGrid="0">
      <p:cViewPr varScale="1">
        <p:scale>
          <a:sx n="125" d="100"/>
          <a:sy n="125" d="100"/>
        </p:scale>
        <p:origin x="492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56000" y="5078520"/>
            <a:ext cx="6047640" cy="4811040"/>
          </a:xfrm>
          <a:prstGeom prst="rect">
            <a:avLst/>
          </a:prstGeom>
        </p:spPr>
        <p:txBody>
          <a:bodyPr lIns="0" tIns="0" rIns="0" bIns="0"/>
          <a:lstStyle/>
          <a:p>
            <a:r>
              <a:rPr lang="de-DE" sz="2000">
                <a:latin typeface="Arial"/>
              </a:rPr>
              <a:t>Click to edit the notes format</a:t>
            </a:r>
            <a:endParaRPr/>
          </a:p>
        </p:txBody>
      </p:sp>
      <p:sp>
        <p:nvSpPr>
          <p:cNvPr id="96" name="PlaceHolder 2"/>
          <p:cNvSpPr>
            <a:spLocks noGrp="1"/>
          </p:cNvSpPr>
          <p:nvPr>
            <p:ph type="hdr"/>
          </p:nvPr>
        </p:nvSpPr>
        <p:spPr>
          <a:xfrm>
            <a:off x="0" y="0"/>
            <a:ext cx="3280680" cy="534240"/>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278960" y="0"/>
            <a:ext cx="3280680" cy="534240"/>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0" y="10157400"/>
            <a:ext cx="3280680" cy="534240"/>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278960" y="10157400"/>
            <a:ext cx="3280680" cy="534240"/>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endParaRP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11</a:t>
            </a:fld>
            <a:endParaRPr lang="de-DE" sz="1000">
              <a:solidFill>
                <a:srgbClr val="000000"/>
              </a:solidFill>
              <a:latin typeface="Stafford"/>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altLang="zh-CN" sz="1200" b="0" i="0" kern="1200" dirty="0">
                <a:solidFill>
                  <a:schemeClr val="tx1"/>
                </a:solidFill>
                <a:effectLst/>
                <a:latin typeface="+mn-lt"/>
                <a:ea typeface="+mn-ea"/>
                <a:cs typeface="+mn-cs"/>
              </a:rPr>
              <a:t>So firstly, why we need</a:t>
            </a:r>
            <a:r>
              <a:rPr lang="en-GB" altLang="zh-CN" sz="1200" b="0" i="0" kern="1200" baseline="0" dirty="0">
                <a:solidFill>
                  <a:schemeClr val="tx1"/>
                </a:solidFill>
                <a:effectLst/>
                <a:latin typeface="+mn-lt"/>
                <a:ea typeface="+mn-ea"/>
                <a:cs typeface="+mn-cs"/>
              </a:rPr>
              <a:t> an additional processor and protocol </a:t>
            </a:r>
            <a:r>
              <a:rPr lang="en-GB" altLang="zh-CN" sz="1200" b="0" i="0" kern="1200" baseline="0" dirty="0" err="1">
                <a:solidFill>
                  <a:schemeClr val="tx1"/>
                </a:solidFill>
                <a:effectLst/>
                <a:latin typeface="+mn-lt"/>
                <a:ea typeface="+mn-ea"/>
                <a:cs typeface="+mn-cs"/>
              </a:rPr>
              <a:t>specificly</a:t>
            </a:r>
            <a:r>
              <a:rPr lang="en-GB" altLang="zh-CN" sz="1200" b="0" i="0" kern="1200" baseline="0" dirty="0">
                <a:solidFill>
                  <a:schemeClr val="tx1"/>
                </a:solidFill>
                <a:effectLst/>
                <a:latin typeface="+mn-lt"/>
                <a:ea typeface="+mn-ea"/>
                <a:cs typeface="+mn-cs"/>
              </a:rPr>
              <a:t> for the sensor fusion.</a:t>
            </a:r>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Straightforward if we list</a:t>
            </a:r>
            <a:r>
              <a:rPr lang="en-GB" altLang="zh-CN" sz="1200" b="0" i="0" kern="1200" baseline="0" dirty="0">
                <a:solidFill>
                  <a:schemeClr val="tx1"/>
                </a:solidFill>
                <a:effectLst/>
                <a:latin typeface="+mn-lt"/>
                <a:ea typeface="+mn-ea"/>
                <a:cs typeface="+mn-cs"/>
              </a:rPr>
              <a:t> the </a:t>
            </a:r>
            <a:r>
              <a:rPr lang="en-GB" altLang="zh-CN" sz="1200" kern="1200" dirty="0">
                <a:solidFill>
                  <a:schemeClr val="tx1"/>
                </a:solidFill>
                <a:effectLst/>
                <a:latin typeface="+mn-lt"/>
                <a:ea typeface="+mn-ea"/>
                <a:cs typeface="+mn-cs"/>
              </a:rPr>
              <a:t>requirement</a:t>
            </a:r>
            <a:r>
              <a:rPr lang="en-GB" altLang="zh-CN" sz="1200" kern="1200" baseline="0" dirty="0">
                <a:solidFill>
                  <a:schemeClr val="tx1"/>
                </a:solidFill>
                <a:effectLst/>
                <a:latin typeface="+mn-lt"/>
                <a:ea typeface="+mn-ea"/>
                <a:cs typeface="+mn-cs"/>
              </a:rPr>
              <a:t> of sensor fusion and </a:t>
            </a:r>
            <a:r>
              <a:rPr lang="en-GB" altLang="zh-CN" sz="1200" kern="1200" baseline="0" dirty="0" err="1">
                <a:solidFill>
                  <a:schemeClr val="tx1"/>
                </a:solidFill>
                <a:effectLst/>
                <a:latin typeface="+mn-lt"/>
                <a:ea typeface="+mn-ea"/>
                <a:cs typeface="+mn-cs"/>
              </a:rPr>
              <a:t>propoties</a:t>
            </a:r>
            <a:r>
              <a:rPr lang="en-GB" altLang="zh-CN" sz="1200" kern="1200" baseline="0" dirty="0">
                <a:solidFill>
                  <a:schemeClr val="tx1"/>
                </a:solidFill>
                <a:effectLst/>
                <a:latin typeface="+mn-lt"/>
                <a:ea typeface="+mn-ea"/>
                <a:cs typeface="+mn-cs"/>
              </a:rPr>
              <a:t> of HLP in UAV</a:t>
            </a:r>
            <a:endParaRPr lang="en-GB" altLang="zh-CN" sz="1200" kern="1200" dirty="0">
              <a:solidFill>
                <a:schemeClr val="tx1"/>
              </a:solidFill>
              <a:effectLst/>
              <a:latin typeface="+mn-lt"/>
              <a:ea typeface="+mn-ea"/>
              <a:cs typeface="+mn-cs"/>
            </a:endParaRP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can not afford calculation.</a:t>
            </a: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will do many control task. It demands real-time property and also demands sources to do many calculation tasks.</a:t>
            </a:r>
          </a:p>
          <a:p>
            <a:r>
              <a:rPr lang="en-US" altLang="zh-CN" sz="1200" kern="1200" baseline="0" dirty="0">
                <a:solidFill>
                  <a:schemeClr val="tx1"/>
                </a:solidFill>
                <a:effectLst/>
                <a:latin typeface="+mn-lt"/>
                <a:ea typeface="+mn-ea"/>
                <a:cs typeface="+mn-cs"/>
              </a:rPr>
              <a:t>Also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have very big probability to conflict the original control logic, because the calculation takes time and frequently.</a:t>
            </a:r>
            <a:endParaRPr lang="en-GB" altLang="zh-CN" sz="1200" kern="1200" baseline="0" dirty="0">
              <a:solidFill>
                <a:schemeClr val="tx1"/>
              </a:solidFill>
              <a:effectLst/>
              <a:latin typeface="+mn-lt"/>
              <a:ea typeface="+mn-ea"/>
              <a:cs typeface="+mn-cs"/>
            </a:endParaRPr>
          </a:p>
          <a:p>
            <a:r>
              <a:rPr lang="en-GB" altLang="zh-CN" sz="1200" kern="1200" baseline="0" dirty="0">
                <a:solidFill>
                  <a:schemeClr val="tx1"/>
                </a:solidFill>
                <a:effectLst/>
                <a:latin typeface="+mn-lt"/>
                <a:ea typeface="+mn-ea"/>
                <a:cs typeface="+mn-cs"/>
              </a:rPr>
              <a:t>So we add a specific processor to do sensor fusion task. </a:t>
            </a:r>
          </a:p>
          <a:p>
            <a:r>
              <a:rPr lang="en-GB" altLang="zh-CN" sz="1200" kern="1200" baseline="0" dirty="0">
                <a:solidFill>
                  <a:schemeClr val="tx1"/>
                </a:solidFill>
                <a:effectLst/>
                <a:latin typeface="+mn-lt"/>
                <a:ea typeface="+mn-ea"/>
                <a:cs typeface="+mn-cs"/>
              </a:rPr>
              <a:t>But firstly, we must ensure the reliable and high speed communication between our specific processer and the HLP, and only then we can make </a:t>
            </a:r>
            <a:r>
              <a:rPr lang="en-GB" altLang="zh-CN" sz="1200" kern="1200" baseline="0" dirty="0" err="1">
                <a:solidFill>
                  <a:schemeClr val="tx1"/>
                </a:solidFill>
                <a:effectLst/>
                <a:latin typeface="+mn-lt"/>
                <a:ea typeface="+mn-ea"/>
                <a:cs typeface="+mn-cs"/>
              </a:rPr>
              <a:t>sensorfusion</a:t>
            </a:r>
            <a:r>
              <a:rPr lang="en-GB" altLang="zh-CN" sz="1200" kern="1200" baseline="0" dirty="0">
                <a:solidFill>
                  <a:schemeClr val="tx1"/>
                </a:solidFill>
                <a:effectLst/>
                <a:latin typeface="+mn-lt"/>
                <a:ea typeface="+mn-ea"/>
                <a:cs typeface="+mn-cs"/>
              </a:rPr>
              <a:t> task.</a:t>
            </a:r>
          </a:p>
          <a:p>
            <a:endParaRPr lang="en-GB"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baseline="0" dirty="0">
                <a:solidFill>
                  <a:schemeClr val="tx1"/>
                </a:solidFill>
                <a:effectLst/>
                <a:latin typeface="+mn-lt"/>
                <a:ea typeface="+mn-ea"/>
                <a:cs typeface="+mn-cs"/>
              </a:rPr>
              <a:t>Besides,  data comes from many different sensors, so we need large quantity of variables to save them. But the memory of HLP not very enough.</a:t>
            </a:r>
          </a:p>
          <a:p>
            <a:endParaRPr lang="en-GB" altLang="zh-CN" sz="1200" kern="1200" dirty="0">
              <a:solidFill>
                <a:schemeClr val="tx1"/>
              </a:solidFill>
              <a:effectLst/>
              <a:latin typeface="+mn-lt"/>
              <a:ea typeface="+mn-ea"/>
              <a:cs typeface="+mn-cs"/>
            </a:endParaRPr>
          </a:p>
          <a:p>
            <a:endParaRPr lang="en-GB" altLang="zh-CN" sz="1200" kern="1200" dirty="0">
              <a:solidFill>
                <a:schemeClr val="tx1"/>
              </a:solidFill>
              <a:effectLst/>
              <a:latin typeface="+mn-lt"/>
              <a:ea typeface="+mn-ea"/>
              <a:cs typeface="+mn-cs"/>
            </a:endParaRPr>
          </a:p>
          <a:p>
            <a:endParaRPr lang="en-GB" altLang="zh-CN" dirty="0">
              <a:effectLst/>
            </a:endParaRPr>
          </a:p>
          <a:p>
            <a:br>
              <a:rPr lang="en-GB" altLang="zh-CN" dirty="0"/>
            </a:b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dirty="0"/>
              <a:t>1.  Object of sensor fusion</a:t>
            </a:r>
            <a:r>
              <a:rPr lang="en-US" altLang="zh-CN" baseline="0" dirty="0"/>
              <a:t> task</a:t>
            </a:r>
            <a:endParaRPr lang="en-US" altLang="zh-CN" dirty="0"/>
          </a:p>
          <a:p>
            <a:r>
              <a:rPr lang="en-US" altLang="zh-CN" dirty="0"/>
              <a:t>HL LL Directly</a:t>
            </a:r>
            <a:r>
              <a:rPr lang="en-US" altLang="zh-CN" baseline="0" dirty="0"/>
              <a:t> control. </a:t>
            </a:r>
          </a:p>
          <a:p>
            <a:r>
              <a:rPr lang="en-US" altLang="zh-CN" baseline="0" dirty="0"/>
              <a:t>high level control, like flying along a certain trajectory, but can not afford  large quantity of calculations.</a:t>
            </a:r>
          </a:p>
          <a:p>
            <a:r>
              <a:rPr lang="en-US" baseline="0" dirty="0"/>
              <a:t>2. </a:t>
            </a:r>
            <a:r>
              <a:rPr lang="en-US" baseline="0" dirty="0" err="1"/>
              <a:t>Nucleo</a:t>
            </a:r>
            <a:r>
              <a:rPr lang="en-US" baseline="0" dirty="0"/>
              <a:t>,</a:t>
            </a:r>
          </a:p>
          <a:p>
            <a:r>
              <a:rPr lang="en-US" baseline="0" dirty="0"/>
              <a:t>Very advanced and popular in </a:t>
            </a:r>
            <a:r>
              <a:rPr lang="en-US" baseline="0" dirty="0" err="1"/>
              <a:t>embeded</a:t>
            </a:r>
            <a:r>
              <a:rPr lang="en-US" baseline="0" dirty="0"/>
              <a:t> system field. Library functions, </a:t>
            </a:r>
            <a:r>
              <a:rPr lang="en-US" baseline="0" dirty="0" err="1"/>
              <a:t>c</a:t>
            </a:r>
            <a:r>
              <a:rPr lang="en-US" altLang="zh-CN" baseline="0" dirty="0" err="1"/>
              <a:t>onvienient</a:t>
            </a:r>
            <a:r>
              <a:rPr lang="en-US" altLang="zh-CN" baseline="0" dirty="0"/>
              <a:t> and fast to make prototyping. The calculation efficiency is very good.</a:t>
            </a:r>
          </a:p>
          <a:p>
            <a:r>
              <a:rPr lang="en-US" altLang="zh-CN" baseline="0" dirty="0"/>
              <a:t>The communication between </a:t>
            </a:r>
            <a:r>
              <a:rPr lang="en-US" altLang="zh-CN" baseline="0" dirty="0" err="1"/>
              <a:t>Nucleo</a:t>
            </a:r>
            <a:r>
              <a:rPr lang="en-US" altLang="zh-CN" baseline="0" dirty="0"/>
              <a:t> and UAV is based on SPI bus.  Also our protocol is based on this bus.</a:t>
            </a:r>
          </a:p>
          <a:p>
            <a:r>
              <a:rPr lang="en-US" baseline="0" dirty="0"/>
              <a:t>3. Firstly is intern sensors, they are very commonly used sensor, and they are already integrated in the UAV. Like ………..</a:t>
            </a:r>
          </a:p>
          <a:p>
            <a:r>
              <a:rPr lang="en-US" baseline="0" dirty="0"/>
              <a:t>   </a:t>
            </a:r>
            <a:r>
              <a:rPr lang="en-US" altLang="zh-CN" baseline="0" dirty="0"/>
              <a:t>But in some special situation, it doesn’t work well.  For, example, when UAV is flying indoors, GPS will not work.</a:t>
            </a:r>
            <a:endParaRPr lang="en-US" baseline="0" dirty="0"/>
          </a:p>
          <a:p>
            <a:r>
              <a:rPr lang="en-US" baseline="0" dirty="0"/>
              <a:t>    Like optical flow, Lidar, camera.</a:t>
            </a:r>
          </a:p>
          <a:p>
            <a:r>
              <a:rPr lang="en-US" baseline="0" dirty="0"/>
              <a:t>    for example,  if we want to locate the position indoors, or avoid barrier.</a:t>
            </a: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Thank</a:t>
            </a:r>
            <a:r>
              <a:rPr lang="de-DE" dirty="0"/>
              <a:t> </a:t>
            </a:r>
            <a:r>
              <a:rPr lang="de-DE" dirty="0" err="1"/>
              <a:t>you</a:t>
            </a:r>
            <a:r>
              <a:rPr lang="de-DE" dirty="0"/>
              <a:t> Mr. Hu, also a </a:t>
            </a:r>
            <a:r>
              <a:rPr lang="de-DE" dirty="0" err="1"/>
              <a:t>good</a:t>
            </a:r>
            <a:r>
              <a:rPr lang="de-DE" dirty="0"/>
              <a:t> </a:t>
            </a:r>
            <a:r>
              <a:rPr lang="de-DE" dirty="0" err="1"/>
              <a:t>afternoon</a:t>
            </a:r>
            <a:r>
              <a:rPr lang="de-DE" dirty="0"/>
              <a:t> </a:t>
            </a:r>
            <a:r>
              <a:rPr lang="de-DE" dirty="0" err="1"/>
              <a:t>from</a:t>
            </a:r>
            <a:r>
              <a:rPr lang="de-DE" dirty="0"/>
              <a:t> </a:t>
            </a:r>
            <a:r>
              <a:rPr lang="de-DE" dirty="0" err="1"/>
              <a:t>my</a:t>
            </a:r>
            <a:r>
              <a:rPr lang="de-DE" dirty="0"/>
              <a:t> </a:t>
            </a:r>
            <a:r>
              <a:rPr lang="de-DE" dirty="0" err="1"/>
              <a:t>side</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start by explaining to you what a </a:t>
            </a:r>
            <a:r>
              <a:rPr lang="en-US" b="1" dirty="0"/>
              <a:t>communication protocol </a:t>
            </a:r>
            <a:r>
              <a:rPr lang="en-US" dirty="0"/>
              <a:t>is in information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it’s a</a:t>
            </a:r>
            <a:r>
              <a:rPr lang="en-GB" dirty="0"/>
              <a:t> set of rules allowing communication partners to transmit information.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must be defined what the first byte of each packet means and the second and so on… </a:t>
            </a:r>
            <a:r>
              <a:rPr lang="en-GB" dirty="0"/>
              <a:t>[CLICK]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a successful communication, both partners need to provide several </a:t>
            </a:r>
            <a:r>
              <a:rPr lang="en-GB" dirty="0"/>
              <a:t>protocol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De-/Encoding of PDUs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Error detection, to detect errors while transmission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serves the layer above and is served by the layer below (but does not need to know how the other layers are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like the protocol needs to be robust.</a:t>
            </a:r>
          </a:p>
          <a:p>
            <a:endParaRPr lang="en-US" dirty="0"/>
          </a:p>
          <a:p>
            <a:r>
              <a:rPr lang="en-US" dirty="0"/>
              <a:t>The transfer needs to be fast of course, to reach a high data </a:t>
            </a:r>
            <a:r>
              <a:rPr lang="en-US" dirty="0" err="1"/>
              <a:t>throuput</a:t>
            </a:r>
            <a:r>
              <a:rPr lang="en-US" dirty="0"/>
              <a:t> (so the </a:t>
            </a:r>
            <a:r>
              <a:rPr lang="en-US" dirty="0" err="1"/>
              <a:t>hexacopter</a:t>
            </a:r>
            <a:r>
              <a:rPr lang="en-US" dirty="0"/>
              <a:t> can be </a:t>
            </a:r>
            <a:r>
              <a:rPr lang="de-DE" dirty="0" err="1"/>
              <a:t>stably</a:t>
            </a:r>
            <a:r>
              <a:rPr lang="de-DE" dirty="0"/>
              <a:t> </a:t>
            </a:r>
            <a:r>
              <a:rPr lang="de-DE" dirty="0" err="1"/>
              <a:t>controlled</a:t>
            </a:r>
            <a:r>
              <a:rPr lang="en-US" dirty="0"/>
              <a:t>).</a:t>
            </a:r>
          </a:p>
          <a:p>
            <a:r>
              <a:rPr lang="de-DE" dirty="0" err="1"/>
              <a:t>For</a:t>
            </a:r>
            <a:r>
              <a:rPr lang="de-DE" dirty="0"/>
              <a:t> </a:t>
            </a:r>
            <a:r>
              <a:rPr lang="de-DE" dirty="0" err="1"/>
              <a:t>the</a:t>
            </a:r>
            <a:r>
              <a:rPr lang="de-DE" dirty="0"/>
              <a:t> same </a:t>
            </a:r>
            <a:r>
              <a:rPr lang="de-DE" dirty="0" err="1"/>
              <a:t>reason</a:t>
            </a:r>
            <a:r>
              <a:rPr lang="de-DE" dirty="0"/>
              <a:t> </a:t>
            </a:r>
            <a:r>
              <a:rPr lang="de-DE" dirty="0" err="1"/>
              <a:t>the</a:t>
            </a:r>
            <a:r>
              <a:rPr lang="de-DE" dirty="0"/>
              <a:t> hole </a:t>
            </a:r>
            <a:r>
              <a:rPr lang="de-DE" dirty="0" err="1"/>
              <a:t>implementation</a:t>
            </a:r>
            <a:r>
              <a:rPr lang="de-DE" dirty="0"/>
              <a:t> </a:t>
            </a:r>
            <a:r>
              <a:rPr lang="de-DE" dirty="0" err="1"/>
              <a:t>needs</a:t>
            </a:r>
            <a:r>
              <a:rPr lang="de-DE" dirty="0"/>
              <a:t> </a:t>
            </a:r>
            <a:r>
              <a:rPr lang="de-DE" dirty="0" err="1"/>
              <a:t>to</a:t>
            </a:r>
            <a:r>
              <a:rPr lang="de-DE" dirty="0"/>
              <a:t> </a:t>
            </a:r>
            <a:r>
              <a:rPr lang="de-DE" dirty="0" err="1"/>
              <a:t>be</a:t>
            </a:r>
            <a:r>
              <a:rPr lang="de-DE" dirty="0"/>
              <a:t> </a:t>
            </a:r>
            <a:r>
              <a:rPr lang="de-DE" dirty="0" err="1"/>
              <a:t>realtime</a:t>
            </a:r>
            <a:r>
              <a:rPr lang="de-DE" dirty="0"/>
              <a:t> – </a:t>
            </a:r>
            <a:r>
              <a:rPr lang="de-DE" dirty="0" err="1"/>
              <a:t>capable</a:t>
            </a:r>
            <a:r>
              <a:rPr lang="de-DE" dirty="0"/>
              <a:t>.</a:t>
            </a:r>
          </a:p>
          <a:p>
            <a:endParaRPr lang="de-DE" dirty="0"/>
          </a:p>
          <a:p>
            <a:r>
              <a:rPr lang="de-DE" dirty="0"/>
              <a:t>Last but not least, </a:t>
            </a:r>
            <a:r>
              <a:rPr lang="de-DE" dirty="0" err="1"/>
              <a:t>the</a:t>
            </a:r>
            <a:r>
              <a:rPr lang="de-DE" dirty="0"/>
              <a:t> </a:t>
            </a:r>
            <a:r>
              <a:rPr lang="de-DE" dirty="0" err="1"/>
              <a:t>protocol</a:t>
            </a:r>
            <a:r>
              <a:rPr lang="de-DE" dirty="0"/>
              <a:t> </a:t>
            </a:r>
            <a:r>
              <a:rPr lang="de-DE" dirty="0" err="1"/>
              <a:t>should</a:t>
            </a:r>
            <a:r>
              <a:rPr lang="de-DE" dirty="0"/>
              <a:t> </a:t>
            </a:r>
            <a:r>
              <a:rPr lang="de-DE" dirty="0" err="1"/>
              <a:t>be</a:t>
            </a:r>
            <a:r>
              <a:rPr lang="de-DE" dirty="0"/>
              <a:t> </a:t>
            </a:r>
            <a:r>
              <a:rPr lang="de-DE" dirty="0" err="1"/>
              <a:t>easily</a:t>
            </a:r>
            <a:r>
              <a:rPr lang="de-DE" dirty="0"/>
              <a:t> </a:t>
            </a:r>
            <a:r>
              <a:rPr lang="de-DE" dirty="0" err="1"/>
              <a:t>expandable</a:t>
            </a:r>
            <a:r>
              <a:rPr lang="de-DE" dirty="0"/>
              <a:t>, so </a:t>
            </a:r>
            <a:r>
              <a:rPr lang="de-DE" dirty="0" err="1"/>
              <a:t>it</a:t>
            </a:r>
            <a:r>
              <a:rPr lang="de-DE" dirty="0"/>
              <a:t> </a:t>
            </a:r>
            <a:r>
              <a:rPr lang="de-DE" dirty="0" err="1"/>
              <a:t>should</a:t>
            </a:r>
            <a:r>
              <a:rPr lang="de-DE" dirty="0"/>
              <a:t> </a:t>
            </a:r>
            <a:r>
              <a:rPr lang="de-DE" dirty="0" err="1"/>
              <a:t>be</a:t>
            </a:r>
            <a:r>
              <a:rPr lang="de-DE" dirty="0"/>
              <a:t> possible </a:t>
            </a:r>
            <a:r>
              <a:rPr lang="de-DE" dirty="0" err="1"/>
              <a:t>to</a:t>
            </a:r>
            <a:r>
              <a:rPr lang="de-DE" dirty="0"/>
              <a:t> </a:t>
            </a:r>
            <a:r>
              <a:rPr lang="de-DE" dirty="0" err="1"/>
              <a:t>add</a:t>
            </a:r>
            <a:r>
              <a:rPr lang="de-DE" dirty="0"/>
              <a:t> and </a:t>
            </a:r>
            <a:r>
              <a:rPr lang="de-DE" dirty="0" err="1"/>
              <a:t>remove</a:t>
            </a:r>
            <a:r>
              <a:rPr lang="de-DE" dirty="0"/>
              <a:t> </a:t>
            </a:r>
            <a:r>
              <a:rPr lang="de-DE" dirty="0" err="1"/>
              <a:t>new</a:t>
            </a:r>
            <a:r>
              <a:rPr lang="de-DE" dirty="0"/>
              <a:t> </a:t>
            </a:r>
            <a:r>
              <a:rPr lang="de-DE" dirty="0" err="1"/>
              <a:t>sensory</a:t>
            </a:r>
            <a:r>
              <a:rPr lang="de-DE" dirty="0"/>
              <a:t> </a:t>
            </a:r>
            <a:r>
              <a:rPr lang="de-DE" dirty="0" err="1"/>
              <a:t>by</a:t>
            </a:r>
            <a:r>
              <a:rPr lang="de-DE" dirty="0"/>
              <a:t> </a:t>
            </a:r>
            <a:r>
              <a:rPr lang="de-DE" dirty="0" err="1"/>
              <a:t>small</a:t>
            </a:r>
            <a:r>
              <a:rPr lang="de-DE" dirty="0"/>
              <a:t> </a:t>
            </a:r>
            <a:r>
              <a:rPr lang="de-DE" dirty="0" err="1"/>
              <a:t>effort</a:t>
            </a:r>
            <a:r>
              <a:rPr lang="de-DE" dirty="0"/>
              <a:t>. [CLICK]</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The </a:t>
            </a:r>
            <a:r>
              <a:rPr lang="de-DE" dirty="0" err="1"/>
              <a:t>next</a:t>
            </a:r>
            <a:r>
              <a:rPr lang="de-DE" dirty="0"/>
              <a:t> </a:t>
            </a:r>
            <a:r>
              <a:rPr lang="de-DE" dirty="0" err="1"/>
              <a:t>step</a:t>
            </a:r>
            <a:r>
              <a:rPr lang="de-DE" dirty="0"/>
              <a:t> </a:t>
            </a:r>
            <a:r>
              <a:rPr lang="de-DE" dirty="0" err="1"/>
              <a:t>is</a:t>
            </a:r>
            <a:r>
              <a:rPr lang="de-DE" dirty="0"/>
              <a:t> </a:t>
            </a:r>
            <a:r>
              <a:rPr lang="de-DE" dirty="0" err="1"/>
              <a:t>the</a:t>
            </a:r>
            <a:r>
              <a:rPr lang="de-DE" dirty="0"/>
              <a:t> </a:t>
            </a:r>
            <a:r>
              <a:rPr lang="de-DE" dirty="0" err="1"/>
              <a:t>protocol</a:t>
            </a:r>
            <a:r>
              <a:rPr lang="de-DE" dirty="0"/>
              <a:t> design. </a:t>
            </a: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sz="1200" b="0"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For</a:t>
            </a:r>
            <a:r>
              <a:rPr lang="de-DE" dirty="0"/>
              <a:t> </a:t>
            </a:r>
            <a:r>
              <a:rPr lang="de-DE" dirty="0" err="1"/>
              <a:t>the</a:t>
            </a:r>
            <a:r>
              <a:rPr lang="de-DE" dirty="0"/>
              <a:t> </a:t>
            </a:r>
            <a:r>
              <a:rPr lang="en-GB" dirty="0"/>
              <a:t>Error detection the Fletchers Checksum is used, which is a g</a:t>
            </a:r>
            <a:r>
              <a:rPr lang="en-US" dirty="0" err="1"/>
              <a:t>ood</a:t>
            </a:r>
            <a:r>
              <a:rPr lang="en-US" dirty="0"/>
              <a:t> compromise between error detection rate and computation power requirements [CLICK]</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are two different microcontrollers (as Mr. Hu already </a:t>
            </a:r>
            <a:r>
              <a:rPr lang="en-GB" dirty="0" err="1"/>
              <a:t>meantiond</a:t>
            </a:r>
            <a:r>
              <a:rPr lang="en-GB" dirty="0"/>
              <a:t>), so two different implementations are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high demand for transfer speeds, SPI is chosen as the bus technology. So SPI drivers have to be implemented and tested on both sides.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easy access of the variables, an easy expandable C-struct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After </a:t>
            </a:r>
            <a:r>
              <a:rPr lang="de-DE" dirty="0" err="1"/>
              <a:t>that</a:t>
            </a:r>
            <a:r>
              <a:rPr lang="de-DE" dirty="0"/>
              <a:t> </a:t>
            </a:r>
            <a:r>
              <a:rPr lang="de-DE" dirty="0" err="1"/>
              <a:t>we</a:t>
            </a:r>
            <a:r>
              <a:rPr lang="de-DE" dirty="0"/>
              <a:t> </a:t>
            </a:r>
            <a:r>
              <a:rPr lang="de-DE" dirty="0" err="1"/>
              <a:t>had</a:t>
            </a:r>
            <a:r>
              <a:rPr lang="de-DE" dirty="0"/>
              <a:t> </a:t>
            </a:r>
            <a:r>
              <a:rPr lang="de-DE" dirty="0" err="1"/>
              <a:t>to</a:t>
            </a:r>
            <a:r>
              <a:rPr lang="de-DE" dirty="0"/>
              <a:t> </a:t>
            </a:r>
            <a:r>
              <a:rPr lang="de-DE" dirty="0" err="1"/>
              <a:t>test</a:t>
            </a:r>
            <a:r>
              <a:rPr lang="de-DE" dirty="0"/>
              <a:t>, </a:t>
            </a:r>
            <a:r>
              <a:rPr lang="de-DE" dirty="0" err="1"/>
              <a:t>if</a:t>
            </a:r>
            <a:r>
              <a:rPr lang="de-DE" dirty="0"/>
              <a:t> </a:t>
            </a:r>
            <a:r>
              <a:rPr lang="de-DE" dirty="0" err="1"/>
              <a:t>the</a:t>
            </a:r>
            <a:r>
              <a:rPr lang="de-DE" dirty="0"/>
              <a:t> </a:t>
            </a:r>
            <a:r>
              <a:rPr lang="de-DE" dirty="0" err="1"/>
              <a:t>implementation</a:t>
            </a:r>
            <a:r>
              <a:rPr lang="de-DE" dirty="0"/>
              <a:t> </a:t>
            </a:r>
            <a:r>
              <a:rPr lang="de-DE" dirty="0" err="1"/>
              <a:t>meets</a:t>
            </a:r>
            <a:r>
              <a:rPr lang="de-DE" dirty="0"/>
              <a:t> </a:t>
            </a:r>
            <a:r>
              <a:rPr lang="de-DE" dirty="0" err="1"/>
              <a:t>the</a:t>
            </a:r>
            <a:r>
              <a:rPr lang="de-DE" dirty="0"/>
              <a:t> </a:t>
            </a:r>
            <a:r>
              <a:rPr lang="de-DE" dirty="0" err="1"/>
              <a:t>requirements</a:t>
            </a:r>
            <a:r>
              <a:rPr lang="en-US" dirty="0"/>
              <a:t>, Mr. Chen will go into more detail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highest layer is the application layer, here it’s possible to fill a new packet for example with the latest speed reading for the next packet to be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packet is finished (so basically all data is updated, happening in 500Hz), the next layer comes 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called </a:t>
            </a:r>
            <a:r>
              <a:rPr lang="en-GB" dirty="0" err="1"/>
              <a:t>tansmission</a:t>
            </a:r>
            <a:r>
              <a:rPr lang="en-GB" dirty="0"/>
              <a:t> insurance layer, with the goal of detecting transmission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a checksum is calculated </a:t>
            </a:r>
            <a:r>
              <a:rPr lang="en-US" dirty="0"/>
              <a:t>based on the byte sequence and is </a:t>
            </a:r>
            <a:r>
              <a:rPr lang="en-GB" dirty="0"/>
              <a:t>attached to the PDU.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said before, the COBS algorithm is used to de and encode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Last Layer is the Physical layer, here the </a:t>
            </a:r>
            <a:r>
              <a:rPr lang="en-GB" dirty="0" err="1"/>
              <a:t>Bittransfer</a:t>
            </a:r>
            <a:r>
              <a:rPr lang="en-GB" dirty="0"/>
              <a:t> between both partners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message gets received on the right side, decoded, checked for the correct checksum and is now available on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data which was packed here, is now available on the receiving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dirty="0"/>
              <a:t>In order to evaluate a communication protocol, there are basically four criterion, which are...  Conformity... Interoperability...And the last two criterion: Effectiveness and robust of the protocol are in our project more important and so we </a:t>
            </a:r>
            <a:r>
              <a:rPr dirty="0" err="1"/>
              <a:t>do..Effectiveness</a:t>
            </a:r>
            <a:r>
              <a:rPr dirty="0"/>
              <a:t> ..Robust..   Using the... much time will it take to transfer a message and the success rate. When a error occurred, what </a:t>
            </a:r>
            <a:r>
              <a:rPr dirty="0" err="1"/>
              <a:t>excatly</a:t>
            </a:r>
            <a:r>
              <a:rPr dirty="0"/>
              <a:t> goes wrong?</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8</a:t>
            </a:fld>
            <a:endParaRPr lang="de-DE" sz="1000">
              <a:solidFill>
                <a:srgbClr val="000000"/>
              </a:solidFill>
              <a:latin typeface="Stafford"/>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t>Result analyse</a:t>
            </a:r>
          </a:p>
          <a:p>
            <a:r>
              <a:t>For testing there are 4 diff. Situation need to considered...Both sides send fixed message to each other. So when one receive, unpack, check the checksum to see...</a:t>
            </a:r>
            <a:r>
              <a:rPr lang="en-US" altLang=""/>
              <a:t>two main situation...other situation like reject but correct can also happen, like when we face the padding problem. </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9</a:t>
            </a:fld>
            <a:endParaRPr lang="de-DE" sz="1000">
              <a:solidFill>
                <a:srgbClr val="000000"/>
              </a:solidFill>
              <a:latin typeface="Stafford"/>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en-US"/>
              <a:t>first as we can see is... two factor will effect the sucess rate: speed and the size of packet. For the size is apprant,, send and receive a whole packet at once, the longer the packet is , more chance a error occur, and this considered as a error receive case and drop...For the SPI speed needs to mention, According to the common sense...and it's true if both system just do simple SPI communication. but under the cirucumenten the existed UAV is a quite complex system, in </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10</a:t>
            </a:fld>
            <a:endParaRPr lang="de-DE" sz="1000">
              <a:solidFill>
                <a:srgbClr val="000000"/>
              </a:solidFill>
              <a:latin typeface="Stafford"/>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a:solidFill>
                  <a:srgbClr val="000000"/>
                </a:solidFill>
                <a:latin typeface="Arial"/>
              </a:rPr>
              <a:t>[Datum]  | [Thema] | [Student] |  </a:t>
            </a:r>
            <a:fld id="{B2A0D58B-2A5A-4331-BEDD-8E02C0196125}" type="slidenum">
              <a:rPr lang="de-DE" sz="1000">
                <a:solidFill>
                  <a:srgbClr val="000000"/>
                </a:solidFill>
                <a:latin typeface="Arial"/>
              </a:rPr>
              <a:t>‹Nr.›</a:t>
            </a:fld>
            <a:endParaRPr/>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3" name="CustomShape 12"/>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a:solidFill>
                  <a:srgbClr val="000000"/>
                </a:solidFill>
                <a:latin typeface="Arial"/>
              </a:rPr>
              <a:t>[Datum]  | [Thema] | [Student] |  </a:t>
            </a:r>
            <a:fld id="{79F4984B-0AF7-45EB-AE51-C781B42E6B4A}" type="slidenum">
              <a:rPr lang="de-DE" sz="1000">
                <a:solidFill>
                  <a:srgbClr val="000000"/>
                </a:solidFill>
                <a:latin typeface="Arial"/>
              </a:rPr>
              <a:t>‹Nr.›</a:t>
            </a:fld>
            <a:endParaRPr/>
          </a:p>
        </p:txBody>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Projektseminar |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FFFFFF"/>
                </a:solidFill>
              </a:rPr>
              <a:t>Development </a:t>
            </a:r>
            <a:r>
              <a:rPr lang="de-DE" sz="2400" b="1" dirty="0" err="1">
                <a:solidFill>
                  <a:srgbClr val="FFFFFF"/>
                </a:solidFill>
              </a:rPr>
              <a:t>of</a:t>
            </a:r>
            <a:r>
              <a:rPr lang="de-DE" sz="2400" b="1" dirty="0">
                <a:solidFill>
                  <a:srgbClr val="FFFFFF"/>
                </a:solidFill>
              </a:rPr>
              <a:t> a </a:t>
            </a:r>
            <a:r>
              <a:rPr lang="de-DE" sz="2400" b="1" dirty="0" err="1">
                <a:solidFill>
                  <a:srgbClr val="FFFFFF"/>
                </a:solidFill>
              </a:rPr>
              <a:t>protocol</a:t>
            </a:r>
            <a:r>
              <a:rPr lang="de-DE" sz="2400" b="1" dirty="0">
                <a:solidFill>
                  <a:srgbClr val="FFFFFF"/>
                </a:solidFill>
              </a:rPr>
              <a:t> </a:t>
            </a:r>
            <a:r>
              <a:rPr lang="de-DE" sz="2400" b="1" dirty="0" err="1">
                <a:solidFill>
                  <a:srgbClr val="FFFFFF"/>
                </a:solidFill>
              </a:rPr>
              <a:t>for</a:t>
            </a:r>
            <a:r>
              <a:rPr lang="de-DE" sz="2400" b="1" dirty="0">
                <a:solidFill>
                  <a:srgbClr val="FFFFFF"/>
                </a:solidFill>
              </a:rPr>
              <a:t> </a:t>
            </a:r>
            <a:r>
              <a:rPr lang="de-DE" sz="2400" b="1" dirty="0" err="1">
                <a:solidFill>
                  <a:srgbClr val="FFFFFF"/>
                </a:solidFill>
              </a:rPr>
              <a:t>inclusion</a:t>
            </a:r>
            <a:r>
              <a:rPr lang="de-DE" sz="2400" b="1" dirty="0">
                <a:solidFill>
                  <a:srgbClr val="FFFFFF"/>
                </a:solidFill>
              </a:rPr>
              <a:t> </a:t>
            </a:r>
            <a:r>
              <a:rPr lang="de-DE" sz="2400" b="1" dirty="0" err="1">
                <a:solidFill>
                  <a:srgbClr val="FFFFFF"/>
                </a:solidFill>
              </a:rPr>
              <a:t>of</a:t>
            </a:r>
            <a:r>
              <a:rPr lang="de-DE" sz="2400" b="1" dirty="0">
                <a:solidFill>
                  <a:srgbClr val="FFFFFF"/>
                </a:solidFill>
              </a:rPr>
              <a:t> an </a:t>
            </a:r>
            <a:r>
              <a:rPr lang="de-DE" sz="2400" b="1" dirty="0" err="1">
                <a:solidFill>
                  <a:srgbClr val="FFFFFF"/>
                </a:solidFill>
              </a:rPr>
              <a:t>microcontroller</a:t>
            </a:r>
            <a:r>
              <a:rPr lang="de-DE" sz="2400" b="1" dirty="0">
                <a:solidFill>
                  <a:srgbClr val="FFFFFF"/>
                </a:solidFill>
              </a:rPr>
              <a:t> in an </a:t>
            </a:r>
            <a:r>
              <a:rPr lang="de-DE" sz="2400" b="1" dirty="0" err="1">
                <a:solidFill>
                  <a:srgbClr val="FFFFFF"/>
                </a:solidFill>
              </a:rPr>
              <a:t>multicopter</a:t>
            </a:r>
            <a:r>
              <a:rPr lang="de-DE" sz="2400" b="1" dirty="0">
                <a:solidFill>
                  <a:srgbClr val="FFFFFF"/>
                </a:solidFill>
              </a:rPr>
              <a:t> </a:t>
            </a:r>
            <a:r>
              <a:rPr lang="de-DE" sz="2400" b="1" dirty="0" err="1">
                <a:solidFill>
                  <a:srgbClr val="FFFFFF"/>
                </a:solidFill>
              </a:rPr>
              <a:t>system</a:t>
            </a:r>
            <a:r>
              <a:rPr lang="de-DE" sz="2400" b="1" dirty="0">
                <a:solidFill>
                  <a:srgbClr val="FFFFFF"/>
                </a:solidFill>
              </a:rPr>
              <a:t> </a:t>
            </a:r>
            <a:endParaRPr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err="1">
                <a:solidFill>
                  <a:srgbClr val="000000"/>
                </a:solidFill>
                <a:latin typeface="Arial" panose="020B0604020202020204"/>
              </a:rPr>
              <a:t>Nucleo</a:t>
            </a:r>
            <a:r>
              <a:rPr lang="en-US" altLang="de-DE" sz="2400" b="1" dirty="0">
                <a:solidFill>
                  <a:srgbClr val="000000"/>
                </a:solidFill>
                <a:latin typeface="Arial" panose="020B0604020202020204"/>
              </a:rPr>
              <a:t> Receiving</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8730" y="1507490"/>
            <a:ext cx="6372860" cy="4822825"/>
          </a:xfrm>
          <a:prstGeom prst="rect">
            <a:avLst/>
          </a:prstGeom>
        </p:spPr>
      </p:pic>
      <p:sp>
        <p:nvSpPr>
          <p:cNvPr id="4" name="矩形 3"/>
          <p:cNvSpPr/>
          <p:nvPr/>
        </p:nvSpPr>
        <p:spPr>
          <a:xfrm>
            <a:off x="350647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22345"/>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Successrate in %</a:t>
            </a:r>
          </a:p>
        </p:txBody>
      </p:sp>
      <p:sp>
        <p:nvSpPr>
          <p:cNvPr id="6" name="矩形 5"/>
          <p:cNvSpPr/>
          <p:nvPr/>
        </p:nvSpPr>
        <p:spPr>
          <a:xfrm>
            <a:off x="5783580" y="1704340"/>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1985645"/>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647426"/>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Motivation</a:t>
            </a:r>
          </a:p>
          <a:p>
            <a:pPr>
              <a:lnSpc>
                <a:spcPct val="150000"/>
              </a:lnSpc>
            </a:pPr>
            <a:r>
              <a:rPr lang="en-GB" dirty="0"/>
              <a:t>Basics</a:t>
            </a:r>
          </a:p>
          <a:p>
            <a:pPr lvl="1"/>
            <a:r>
              <a:rPr lang="en-GB" dirty="0"/>
              <a:t>System description</a:t>
            </a:r>
          </a:p>
          <a:p>
            <a:pPr lvl="1"/>
            <a:r>
              <a:rPr lang="en-GB" dirty="0"/>
              <a:t>Protocols</a:t>
            </a:r>
          </a:p>
          <a:p>
            <a:pPr>
              <a:lnSpc>
                <a:spcPct val="150000"/>
              </a:lnSpc>
            </a:pPr>
            <a:r>
              <a:rPr lang="en-GB" dirty="0" err="1"/>
              <a:t>Protocoldesign</a:t>
            </a:r>
            <a:endParaRPr lang="en-GB" dirty="0"/>
          </a:p>
          <a:p>
            <a:pPr lvl="1"/>
            <a:r>
              <a:rPr lang="en-GB" dirty="0"/>
              <a:t>Presentation</a:t>
            </a:r>
          </a:p>
          <a:p>
            <a:pPr lvl="1"/>
            <a:r>
              <a:rPr lang="en-GB" dirty="0"/>
              <a:t>Results</a:t>
            </a:r>
          </a:p>
          <a:p>
            <a:pPr>
              <a:lnSpc>
                <a:spcPct val="150000"/>
              </a:lnSpc>
            </a:pPr>
            <a:r>
              <a:rPr lang="en-GB"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177480" y="1189440"/>
            <a:ext cx="6822720" cy="4479120"/>
          </a:xfrm>
          <a:prstGeom prst="rect">
            <a:avLst/>
          </a:prstGeom>
          <a:noFill/>
          <a:ln>
            <a:noFill/>
          </a:ln>
        </p:spPr>
      </p:sp>
      <p:sp>
        <p:nvSpPr>
          <p:cNvPr id="2" name="下箭头 1"/>
          <p:cNvSpPr/>
          <p:nvPr/>
        </p:nvSpPr>
        <p:spPr>
          <a:xfrm>
            <a:off x="4248437" y="3746749"/>
            <a:ext cx="549180" cy="59404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716629" y="4694973"/>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cxnSp>
        <p:nvCxnSpPr>
          <p:cNvPr id="10" name="直接箭头连接符 9">
            <a:extLst>
              <a:ext uri="{FF2B5EF4-FFF2-40B4-BE49-F238E27FC236}">
                <a16:creationId xmlns:a16="http://schemas.microsoft.com/office/drawing/2014/main" id="{9F642B10-260F-4752-BCC0-59C63F07CA05}"/>
              </a:ext>
            </a:extLst>
          </p:cNvPr>
          <p:cNvCxnSpPr>
            <a:cxnSpLocks/>
          </p:cNvCxnSpPr>
          <p:nvPr/>
        </p:nvCxnSpPr>
        <p:spPr>
          <a:xfrm>
            <a:off x="3588840" y="2485095"/>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D1C4C74-CCE0-4F97-9272-63184E26A203}"/>
              </a:ext>
            </a:extLst>
          </p:cNvPr>
          <p:cNvCxnSpPr>
            <a:cxnSpLocks/>
          </p:cNvCxnSpPr>
          <p:nvPr/>
        </p:nvCxnSpPr>
        <p:spPr>
          <a:xfrm>
            <a:off x="3588840" y="280764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19ED372-05FD-48D5-A341-7B9B1ED2867D}"/>
              </a:ext>
            </a:extLst>
          </p:cNvPr>
          <p:cNvCxnSpPr>
            <a:cxnSpLocks/>
          </p:cNvCxnSpPr>
          <p:nvPr/>
        </p:nvCxnSpPr>
        <p:spPr>
          <a:xfrm>
            <a:off x="3588840" y="3156383"/>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672B561-4467-42B8-A228-D8AFC1A3BDA1}"/>
              </a:ext>
            </a:extLst>
          </p:cNvPr>
          <p:cNvCxnSpPr>
            <a:cxnSpLocks/>
          </p:cNvCxnSpPr>
          <p:nvPr/>
        </p:nvCxnSpPr>
        <p:spPr>
          <a:xfrm>
            <a:off x="3588840" y="353335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F398A18F-C333-4F32-A4CA-6D7BDEC5DE47}"/>
              </a:ext>
            </a:extLst>
          </p:cNvPr>
          <p:cNvGrpSpPr/>
          <p:nvPr/>
        </p:nvGrpSpPr>
        <p:grpSpPr>
          <a:xfrm>
            <a:off x="1682161" y="4458854"/>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1682161" y="5134630"/>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1900" dirty="0"/>
                <a:t>1.</a:t>
              </a:r>
              <a:r>
                <a:rPr lang="zh-CN" altLang="en-US" sz="1900" dirty="0"/>
                <a:t> </a:t>
              </a:r>
              <a:r>
                <a:rPr lang="en-US" altLang="zh-CN" sz="1900" dirty="0"/>
                <a:t>Reliable and High</a:t>
              </a:r>
              <a:r>
                <a:rPr lang="zh-CN" altLang="en-US" sz="1900" dirty="0"/>
                <a:t> </a:t>
              </a:r>
              <a:r>
                <a:rPr lang="en-US" altLang="zh-CN" sz="1900" dirty="0"/>
                <a:t>Speed Communication</a:t>
              </a:r>
            </a:p>
            <a:p>
              <a:pPr marL="0" lvl="1" algn="l" defTabSz="844550">
                <a:lnSpc>
                  <a:spcPct val="90000"/>
                </a:lnSpc>
                <a:spcBef>
                  <a:spcPct val="0"/>
                </a:spcBef>
                <a:spcAft>
                  <a:spcPct val="15000"/>
                </a:spcAft>
              </a:pPr>
              <a:r>
                <a:rPr lang="en-US" altLang="zh-CN" sz="1900" dirty="0"/>
                <a:t>2. …</a:t>
              </a:r>
            </a:p>
            <a:p>
              <a:pPr marL="0" lvl="1" algn="l" defTabSz="844550">
                <a:lnSpc>
                  <a:spcPct val="90000"/>
                </a:lnSpc>
                <a:spcBef>
                  <a:spcPct val="0"/>
                </a:spcBef>
                <a:spcAft>
                  <a:spcPct val="15000"/>
                </a:spcAft>
              </a:pPr>
              <a:r>
                <a:rPr lang="en-US" altLang="zh-CN" sz="1900" dirty="0"/>
                <a:t>3. …</a:t>
              </a:r>
              <a:r>
                <a:rPr lang="zh-CN" altLang="en-US" sz="1900" dirty="0"/>
                <a:t> </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 of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grpSp>
        <p:nvGrpSpPr>
          <p:cNvPr id="31" name="组合 30">
            <a:extLst>
              <a:ext uri="{FF2B5EF4-FFF2-40B4-BE49-F238E27FC236}">
                <a16:creationId xmlns:a16="http://schemas.microsoft.com/office/drawing/2014/main" id="{64ED3988-CCF2-4396-A0ED-EE0A8F2EDAE6}"/>
              </a:ext>
            </a:extLst>
          </p:cNvPr>
          <p:cNvGrpSpPr/>
          <p:nvPr/>
        </p:nvGrpSpPr>
        <p:grpSpPr>
          <a:xfrm>
            <a:off x="5999580" y="1588607"/>
            <a:ext cx="2477173" cy="653800"/>
            <a:chOff x="2257236" y="1291966"/>
            <a:chExt cx="1977147" cy="653800"/>
          </a:xfrm>
        </p:grpSpPr>
        <p:sp>
          <p:nvSpPr>
            <p:cNvPr id="35" name="矩形 34">
              <a:extLst>
                <a:ext uri="{FF2B5EF4-FFF2-40B4-BE49-F238E27FC236}">
                  <a16:creationId xmlns:a16="http://schemas.microsoft.com/office/drawing/2014/main" id="{40A5F236-752C-4953-AAC4-90DB24AF9439}"/>
                </a:ext>
              </a:extLst>
            </p:cNvPr>
            <p:cNvSpPr/>
            <p:nvPr/>
          </p:nvSpPr>
          <p:spPr>
            <a:xfrm>
              <a:off x="2257236"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6" name="文本框 35">
              <a:extLst>
                <a:ext uri="{FF2B5EF4-FFF2-40B4-BE49-F238E27FC236}">
                  <a16:creationId xmlns:a16="http://schemas.microsoft.com/office/drawing/2014/main" id="{FD3CB231-E347-4761-98D3-DBD697F228D6}"/>
                </a:ext>
              </a:extLst>
            </p:cNvPr>
            <p:cNvSpPr txBox="1"/>
            <p:nvPr/>
          </p:nvSpPr>
          <p:spPr>
            <a:xfrm>
              <a:off x="2257236"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de-DE" altLang="zh-CN" sz="2000" dirty="0"/>
                <a:t>Properties of </a:t>
              </a:r>
              <a:r>
                <a:rPr lang="en-US" altLang="zh-CN" sz="2000" dirty="0"/>
                <a:t>Processor</a:t>
              </a:r>
              <a:r>
                <a:rPr lang="de-DE" altLang="zh-CN" sz="2000" dirty="0"/>
                <a:t> in UAV</a:t>
              </a:r>
            </a:p>
          </p:txBody>
        </p:sp>
      </p:grpSp>
      <p:grpSp>
        <p:nvGrpSpPr>
          <p:cNvPr id="32" name="组合 31">
            <a:extLst>
              <a:ext uri="{FF2B5EF4-FFF2-40B4-BE49-F238E27FC236}">
                <a16:creationId xmlns:a16="http://schemas.microsoft.com/office/drawing/2014/main" id="{95D65243-0ACC-4EE2-98D4-75F67C6746C5}"/>
              </a:ext>
            </a:extLst>
          </p:cNvPr>
          <p:cNvGrpSpPr/>
          <p:nvPr/>
        </p:nvGrpSpPr>
        <p:grpSpPr>
          <a:xfrm>
            <a:off x="5999580" y="2242408"/>
            <a:ext cx="2477173" cy="1641252"/>
            <a:chOff x="2257236" y="1945767"/>
            <a:chExt cx="1977147" cy="1641252"/>
          </a:xfrm>
        </p:grpSpPr>
        <p:sp>
          <p:nvSpPr>
            <p:cNvPr id="33" name="矩形 32">
              <a:extLst>
                <a:ext uri="{FF2B5EF4-FFF2-40B4-BE49-F238E27FC236}">
                  <a16:creationId xmlns:a16="http://schemas.microsoft.com/office/drawing/2014/main" id="{539AC879-2539-42ED-95E3-995FA9A106AB}"/>
                </a:ext>
              </a:extLst>
            </p:cNvPr>
            <p:cNvSpPr/>
            <p:nvPr/>
          </p:nvSpPr>
          <p:spPr>
            <a:xfrm>
              <a:off x="2257236"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4" name="文本框 33">
              <a:extLst>
                <a:ext uri="{FF2B5EF4-FFF2-40B4-BE49-F238E27FC236}">
                  <a16:creationId xmlns:a16="http://schemas.microsoft.com/office/drawing/2014/main" id="{0F6FA8F5-48CF-40B1-B878-CB6818CAF916}"/>
                </a:ext>
              </a:extLst>
            </p:cNvPr>
            <p:cNvSpPr txBox="1"/>
            <p:nvPr/>
          </p:nvSpPr>
          <p:spPr>
            <a:xfrm>
              <a:off x="2257236"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Char char="•"/>
              </a:pPr>
              <a:r>
                <a:rPr lang="de-DE" altLang="zh-CN" sz="2000" dirty="0"/>
                <a:t>limited</a:t>
              </a:r>
              <a:endParaRPr lang="en-GB" sz="1900" kern="1200" dirty="0"/>
            </a:p>
            <a:p>
              <a:pPr marL="171450" lvl="1" indent="-171450" defTabSz="844550">
                <a:lnSpc>
                  <a:spcPct val="90000"/>
                </a:lnSpc>
                <a:spcBef>
                  <a:spcPct val="0"/>
                </a:spcBef>
                <a:spcAft>
                  <a:spcPct val="15000"/>
                </a:spcAft>
                <a:buChar char="•"/>
              </a:pPr>
              <a:r>
                <a:rPr lang="de-DE" altLang="zh-CN" sz="2000" dirty="0"/>
                <a:t>limited</a:t>
              </a:r>
              <a:r>
                <a:rPr lang="en-US" altLang="zh-CN" sz="2000" dirty="0"/>
                <a:t> </a:t>
              </a:r>
            </a:p>
            <a:p>
              <a:pPr marL="171450" lvl="1" indent="-171450" defTabSz="844550">
                <a:lnSpc>
                  <a:spcPct val="90000"/>
                </a:lnSpc>
                <a:spcBef>
                  <a:spcPct val="0"/>
                </a:spcBef>
                <a:spcAft>
                  <a:spcPct val="15000"/>
                </a:spcAft>
                <a:buChar char="•"/>
              </a:pPr>
              <a:r>
                <a:rPr lang="en-US" altLang="zh-CN" sz="2000" dirty="0"/>
                <a:t>slow</a:t>
              </a:r>
              <a:endParaRPr lang="en-GB" sz="1900" kern="1200" dirty="0"/>
            </a:p>
            <a:p>
              <a:pPr marL="171450" lvl="1" indent="-171450" algn="l" defTabSz="844550">
                <a:lnSpc>
                  <a:spcPct val="90000"/>
                </a:lnSpc>
                <a:spcBef>
                  <a:spcPct val="0"/>
                </a:spcBef>
                <a:spcAft>
                  <a:spcPct val="15000"/>
                </a:spcAft>
                <a:buChar char="•"/>
              </a:pPr>
              <a:r>
                <a:rPr lang="en-US" altLang="zh-CN" sz="1900" dirty="0"/>
                <a:t>Not very enough</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75" y="1504943"/>
            <a:ext cx="2858984" cy="1612150"/>
          </a:xfrm>
          <a:prstGeom prst="rect">
            <a:avLst/>
          </a:prstGeom>
          <a:noFill/>
          <a:extLst>
            <a:ext uri="{909E8E84-426E-40DD-AFC4-6F175D3DCCD1}">
              <a14:hiddenFill xmlns:a14="http://schemas.microsoft.com/office/drawing/2010/main">
                <a:solidFill>
                  <a:srgbClr val="FFFFFF"/>
                </a:solidFill>
              </a14:hiddenFill>
            </a:ext>
          </a:extLst>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388" y="1789203"/>
            <a:ext cx="6222837" cy="4459280"/>
          </a:xfrm>
          <a:prstGeom prst="rect">
            <a:avLst/>
          </a:prstGeom>
        </p:spPr>
      </p:pic>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6358063" y="3196874"/>
            <a:ext cx="787672" cy="96705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93468" y="4510018"/>
            <a:ext cx="192708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p:nvPr/>
        </p:nvCxnSpPr>
        <p:spPr>
          <a:xfrm>
            <a:off x="6738144" y="1546910"/>
            <a:ext cx="0" cy="48955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86267" y="5801407"/>
            <a:ext cx="1511230" cy="513280"/>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grpSp>
        <p:nvGrpSpPr>
          <p:cNvPr id="25" name="组合 24">
            <a:extLst>
              <a:ext uri="{FF2B5EF4-FFF2-40B4-BE49-F238E27FC236}">
                <a16:creationId xmlns:a16="http://schemas.microsoft.com/office/drawing/2014/main" id="{0220BECA-08F2-4AD9-9B69-1A26AC581ECA}"/>
              </a:ext>
            </a:extLst>
          </p:cNvPr>
          <p:cNvGrpSpPr/>
          <p:nvPr/>
        </p:nvGrpSpPr>
        <p:grpSpPr>
          <a:xfrm>
            <a:off x="7054874" y="1648012"/>
            <a:ext cx="1511229" cy="780939"/>
            <a:chOff x="3288" y="1291966"/>
            <a:chExt cx="1977147" cy="653800"/>
          </a:xfrm>
        </p:grpSpPr>
        <p:sp>
          <p:nvSpPr>
            <p:cNvPr id="26" name="矩形 25">
              <a:extLst>
                <a:ext uri="{FF2B5EF4-FFF2-40B4-BE49-F238E27FC236}">
                  <a16:creationId xmlns:a16="http://schemas.microsoft.com/office/drawing/2014/main" id="{FC16A95B-4241-41B9-BFB2-01FE1283CE77}"/>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文本框 26">
              <a:extLst>
                <a:ext uri="{FF2B5EF4-FFF2-40B4-BE49-F238E27FC236}">
                  <a16:creationId xmlns:a16="http://schemas.microsoft.com/office/drawing/2014/main" id="{AC696439-72CB-4FA9-93AD-40687E2FEBF1}"/>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Additional Processor</a:t>
              </a:r>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093842" y="2771306"/>
            <a:ext cx="803655" cy="154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414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de-DE" sz="2400" b="1" dirty="0" err="1">
                <a:solidFill>
                  <a:srgbClr val="000000"/>
                </a:solidFill>
                <a:latin typeface="Arial"/>
              </a:rPr>
              <a:t>Protocols</a:t>
            </a:r>
            <a:endParaRPr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135086"/>
            <a:ext cx="8229240" cy="30770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Defined timing of communication actions</a:t>
            </a:r>
          </a:p>
          <a:p>
            <a:r>
              <a:rPr lang="en-GB" dirty="0"/>
              <a:t>Defined format of PDUs </a:t>
            </a:r>
          </a:p>
          <a:p>
            <a:r>
              <a:rPr lang="en-GB" dirty="0"/>
              <a:t>Partners need to provide serval protocol features</a:t>
            </a:r>
          </a:p>
          <a:p>
            <a:pPr lvl="1"/>
            <a:r>
              <a:rPr lang="en-GB" dirty="0"/>
              <a:t>De- / Encoding of PDUs</a:t>
            </a:r>
          </a:p>
          <a:p>
            <a:pPr lvl="1"/>
            <a:r>
              <a:rPr lang="en-GB" dirty="0"/>
              <a:t>Error detection</a:t>
            </a:r>
          </a:p>
          <a:p>
            <a:r>
              <a:rPr lang="en-GB" dirty="0"/>
              <a:t>Layer (provides functions)</a:t>
            </a:r>
          </a:p>
          <a:p>
            <a:pPr lvl="1"/>
            <a:r>
              <a:rPr lang="en-GB" dirty="0"/>
              <a:t>serves the layer above ,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413486"/>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Communication protocol</a:t>
            </a:r>
          </a:p>
          <a:p>
            <a:pPr marL="0" indent="0">
              <a:buNone/>
            </a:pPr>
            <a:r>
              <a:rPr lang="en-GB"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4" presetClass="emph" presetSubtype="0" fill="hold" nodeType="clickEffect">
                                  <p:stCondLst>
                                    <p:cond delay="0"/>
                                  </p:stCondLst>
                                  <p:childTnLst>
                                    <p:animClr clrSpc="hsl" dir="cw">
                                      <p:cBhvr override="childStyle">
                                        <p:cTn id="33" dur="10" fill="hold"/>
                                        <p:tgtEl>
                                          <p:spTgt spid="4">
                                            <p:txEl>
                                              <p:pRg st="4" end="4"/>
                                            </p:txEl>
                                          </p:spTgt>
                                        </p:tgtEl>
                                        <p:attrNameLst>
                                          <p:attrName>style.color</p:attrName>
                                        </p:attrNameLst>
                                      </p:cBhvr>
                                      <p:by>
                                        <p:hsl h="0" s="-12549" l="-25098"/>
                                      </p:by>
                                    </p:animClr>
                                    <p:animClr clrSpc="hsl" dir="cw">
                                      <p:cBhvr>
                                        <p:cTn id="34" dur="10" fill="hold"/>
                                        <p:tgtEl>
                                          <p:spTgt spid="4">
                                            <p:txEl>
                                              <p:pRg st="4" end="4"/>
                                            </p:txEl>
                                          </p:spTgt>
                                        </p:tgtEl>
                                        <p:attrNameLst>
                                          <p:attrName>fillcolor</p:attrName>
                                        </p:attrNameLst>
                                      </p:cBhvr>
                                      <p:by>
                                        <p:hsl h="0" s="-12549" l="-25098"/>
                                      </p:by>
                                    </p:animClr>
                                    <p:animClr clrSpc="hsl" dir="cw">
                                      <p:cBhvr>
                                        <p:cTn id="35" dur="10" fill="hold"/>
                                        <p:tgtEl>
                                          <p:spTgt spid="4">
                                            <p:txEl>
                                              <p:pRg st="4" end="4"/>
                                            </p:txEl>
                                          </p:spTgt>
                                        </p:tgtEl>
                                        <p:attrNameLst>
                                          <p:attrName>stroke.color</p:attrName>
                                        </p:attrNameLst>
                                      </p:cBhvr>
                                      <p:by>
                                        <p:hsl h="0" s="-12549" l="-25098"/>
                                      </p:by>
                                    </p:animClr>
                                    <p:set>
                                      <p:cBhvr>
                                        <p:cTn id="36" dur="10" fill="hold"/>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latin typeface="Arial"/>
              </a:rPr>
              <a:t> - Presentation</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547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3137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547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3137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900" kern="1200" dirty="0"/>
              <a:t>COBS (</a:t>
            </a:r>
            <a:r>
              <a:rPr lang="en-GB" sz="2000" b="0" kern="1200" dirty="0"/>
              <a:t>Consistent Overhead Byte Stuffing</a:t>
            </a:r>
            <a:r>
              <a:rPr lang="en-GB" sz="1900" kern="1200" dirty="0"/>
              <a:t>)</a:t>
            </a:r>
          </a:p>
          <a:p>
            <a:pPr marL="171450" lvl="1" indent="-171450" algn="l" defTabSz="844550">
              <a:lnSpc>
                <a:spcPct val="90000"/>
              </a:lnSpc>
              <a:spcBef>
                <a:spcPct val="0"/>
              </a:spcBef>
              <a:spcAft>
                <a:spcPct val="15000"/>
              </a:spcAft>
              <a:buChar char="•"/>
            </a:pPr>
            <a:r>
              <a:rPr lang="en-GB" sz="19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547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3137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547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3137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Performance</a:t>
            </a:r>
          </a:p>
          <a:p>
            <a:pPr marL="228600" lvl="1" indent="-228600" algn="l" defTabSz="889000">
              <a:lnSpc>
                <a:spcPct val="90000"/>
              </a:lnSpc>
              <a:spcBef>
                <a:spcPct val="0"/>
              </a:spcBef>
              <a:spcAft>
                <a:spcPct val="15000"/>
              </a:spcAft>
              <a:buChar char="•"/>
            </a:pPr>
            <a:r>
              <a:rPr lang="en-GB" sz="20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876550"/>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Waterfall</a:t>
            </a:r>
            <a:r>
              <a:rPr lang="de-DE" dirty="0"/>
              <a:t> </a:t>
            </a:r>
            <a:r>
              <a:rPr lang="de-DE" dirty="0" err="1"/>
              <a:t>model</a:t>
            </a:r>
            <a:endParaRPr lang="de-DE"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874285"/>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874285"/>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mph" presetSubtype="0" grpId="1" nodeType="clickEffect">
                                  <p:stCondLst>
                                    <p:cond delay="0"/>
                                  </p:stCondLst>
                                  <p:childTnLst>
                                    <p:set>
                                      <p:cBhvr>
                                        <p:cTn id="57" dur="indefinite"/>
                                        <p:tgtEl>
                                          <p:spTgt spid="14"/>
                                        </p:tgtEl>
                                        <p:attrNameLst>
                                          <p:attrName>style.opacity</p:attrName>
                                        </p:attrNameLst>
                                      </p:cBhvr>
                                      <p:to>
                                        <p:strVal val="1"/>
                                      </p:to>
                                    </p:set>
                                    <p:animEffect filter="image" prLst="opacity: 1">
                                      <p:cBhvr rctx="IE">
                                        <p:cTn id="58" dur="indefinite"/>
                                        <p:tgtEl>
                                          <p:spTgt spid="14"/>
                                        </p:tgtEl>
                                      </p:cBhvr>
                                    </p:animEffect>
                                  </p:childTnLst>
                                </p:cTn>
                              </p:par>
                              <p:par>
                                <p:cTn id="59" presetID="9" presetClass="emph" presetSubtype="0" grpId="1" nodeType="withEffect">
                                  <p:stCondLst>
                                    <p:cond delay="0"/>
                                  </p:stCondLst>
                                  <p:childTnLst>
                                    <p:set>
                                      <p:cBhvr>
                                        <p:cTn id="60" dur="indefinite"/>
                                        <p:tgtEl>
                                          <p:spTgt spid="15"/>
                                        </p:tgtEl>
                                        <p:attrNameLst>
                                          <p:attrName>style.opacity</p:attrName>
                                        </p:attrNameLst>
                                      </p:cBhvr>
                                      <p:to>
                                        <p:strVal val="1"/>
                                      </p:to>
                                    </p:set>
                                    <p:animEffect filter="image" prLst="opacity: 1">
                                      <p:cBhvr rctx="IE">
                                        <p:cTn id="61" dur="indefinite"/>
                                        <p:tgtEl>
                                          <p:spTgt spid="15"/>
                                        </p:tgtEl>
                                      </p:cBhvr>
                                    </p:animEffect>
                                  </p:childTnLst>
                                </p:cTn>
                              </p:par>
                              <p:par>
                                <p:cTn id="62" presetID="9" presetClass="emph" presetSubtype="0" nodeType="withEffect">
                                  <p:stCondLst>
                                    <p:cond delay="0"/>
                                  </p:stCondLst>
                                  <p:childTnLst>
                                    <p:set>
                                      <p:cBhvr>
                                        <p:cTn id="63" dur="indefinite"/>
                                        <p:tgtEl>
                                          <p:spTgt spid="12"/>
                                        </p:tgtEl>
                                        <p:attrNameLst>
                                          <p:attrName>style.opacity</p:attrName>
                                        </p:attrNameLst>
                                      </p:cBhvr>
                                      <p:to>
                                        <p:strVal val="1"/>
                                      </p:to>
                                    </p:set>
                                    <p:animEffect filter="image" prLst="opacity: 1">
                                      <p:cBhvr rctx="IE">
                                        <p:cTn id="64"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5486400" y="1594241"/>
            <a:ext cx="334598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5486400" y="1587936"/>
            <a:ext cx="334598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5486400" y="1587936"/>
            <a:ext cx="334598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Layer </a:t>
            </a:r>
            <a:r>
              <a:rPr lang="en-GB"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Packing / reading new messages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7" y="458032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39767" y="3931440"/>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678488"/>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678488"/>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4" name="Freihandform: Form 213">
            <a:extLst>
              <a:ext uri="{FF2B5EF4-FFF2-40B4-BE49-F238E27FC236}">
                <a16:creationId xmlns:a16="http://schemas.microsoft.com/office/drawing/2014/main" id="{CBA6BE56-F47F-4FD7-8C85-1D558AB8ED46}"/>
              </a:ext>
            </a:extLst>
          </p:cNvPr>
          <p:cNvSpPr/>
          <p:nvPr/>
        </p:nvSpPr>
        <p:spPr>
          <a:xfrm>
            <a:off x="6113315" y="3818755"/>
            <a:ext cx="53651" cy="214669"/>
          </a:xfrm>
          <a:custGeom>
            <a:avLst/>
            <a:gdLst>
              <a:gd name="connsiteX0" fmla="*/ 3694 w 53650"/>
              <a:gd name="connsiteY0" fmla="*/ 3695 h 214669"/>
              <a:gd name="connsiteX1" fmla="*/ 70025 w 53650"/>
              <a:gd name="connsiteY1" fmla="*/ 3695 h 214669"/>
              <a:gd name="connsiteX2" fmla="*/ 70025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5" y="3695"/>
                </a:lnTo>
                <a:lnTo>
                  <a:pt x="70025"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780981" y="3271298"/>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795198" y="3931419"/>
            <a:ext cx="1126663" cy="26834"/>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806545" y="4580325"/>
            <a:ext cx="1126663" cy="26834"/>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18733"/>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18727"/>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15086" y="4462767"/>
            <a:ext cx="831584"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3324182739"/>
              </p:ext>
            </p:extLst>
          </p:nvPr>
        </p:nvGraphicFramePr>
        <p:xfrm>
          <a:off x="242675" y="3685898"/>
          <a:ext cx="3844577" cy="509516"/>
        </p:xfrm>
        <a:graphic>
          <a:graphicData uri="http://schemas.openxmlformats.org/drawingml/2006/table">
            <a:tbl>
              <a:tblPr firstRow="1" bandRow="1">
                <a:tableStyleId>{8799B23B-EC83-4686-B30A-512413B5E67A}</a:tableStyleId>
              </a:tblPr>
              <a:tblGrid>
                <a:gridCol w="882470">
                  <a:extLst>
                    <a:ext uri="{9D8B030D-6E8A-4147-A177-3AD203B41FA5}">
                      <a16:colId xmlns:a16="http://schemas.microsoft.com/office/drawing/2014/main" val="2613248472"/>
                    </a:ext>
                  </a:extLst>
                </a:gridCol>
                <a:gridCol w="2006675">
                  <a:extLst>
                    <a:ext uri="{9D8B030D-6E8A-4147-A177-3AD203B41FA5}">
                      <a16:colId xmlns:a16="http://schemas.microsoft.com/office/drawing/2014/main" val="111009139"/>
                    </a:ext>
                  </a:extLst>
                </a:gridCol>
                <a:gridCol w="955432">
                  <a:extLst>
                    <a:ext uri="{9D8B030D-6E8A-4147-A177-3AD203B41FA5}">
                      <a16:colId xmlns:a16="http://schemas.microsoft.com/office/drawing/2014/main" val="3474785680"/>
                    </a:ext>
                  </a:extLst>
                </a:gridCol>
              </a:tblGrid>
              <a:tr h="253642">
                <a:tc>
                  <a:txBody>
                    <a:bodyPr/>
                    <a:lstStyle/>
                    <a:p>
                      <a:r>
                        <a:rPr lang="en-GB" sz="1000" b="0" dirty="0"/>
                        <a:t>Stuffed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3883986468"/>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5486400" y="1587936"/>
            <a:ext cx="334598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205"/>
                                        </p:tgtEl>
                                        <p:attrNameLst>
                                          <p:attrName>style.opacity</p:attrName>
                                        </p:attrNameLst>
                                      </p:cBhvr>
                                      <p:to>
                                        <p:strVal val="0.25"/>
                                      </p:to>
                                    </p:set>
                                    <p:animEffect filter="image" prLst="opacity: 0.25">
                                      <p:cBhvr rctx="IE">
                                        <p:cTn id="7" dur="indefinite"/>
                                        <p:tgtEl>
                                          <p:spTgt spid="205"/>
                                        </p:tgtEl>
                                      </p:cBhvr>
                                    </p:animEffect>
                                  </p:childTnLst>
                                </p:cTn>
                              </p:par>
                              <p:par>
                                <p:cTn id="8" presetID="9" presetClass="emph" presetSubtype="0" grpId="0" nodeType="withEffect">
                                  <p:stCondLst>
                                    <p:cond delay="0"/>
                                  </p:stCondLst>
                                  <p:childTnLst>
                                    <p:set>
                                      <p:cBhvr>
                                        <p:cTn id="9" dur="indefinite"/>
                                        <p:tgtEl>
                                          <p:spTgt spid="206"/>
                                        </p:tgtEl>
                                        <p:attrNameLst>
                                          <p:attrName>style.opacity</p:attrName>
                                        </p:attrNameLst>
                                      </p:cBhvr>
                                      <p:to>
                                        <p:strVal val="0.25"/>
                                      </p:to>
                                    </p:set>
                                    <p:animEffect filter="image" prLst="opacity: 0.25">
                                      <p:cBhvr rctx="IE">
                                        <p:cTn id="10" dur="indefinite"/>
                                        <p:tgtEl>
                                          <p:spTgt spid="206"/>
                                        </p:tgtEl>
                                      </p:cBhvr>
                                    </p:animEffect>
                                  </p:childTnLst>
                                </p:cTn>
                              </p:par>
                              <p:par>
                                <p:cTn id="11" presetID="9" presetClass="emph" presetSubtype="0" grpId="0" nodeType="withEffect">
                                  <p:stCondLst>
                                    <p:cond delay="0"/>
                                  </p:stCondLst>
                                  <p:childTnLst>
                                    <p:set>
                                      <p:cBhvr>
                                        <p:cTn id="12" dur="indefinite"/>
                                        <p:tgtEl>
                                          <p:spTgt spid="207"/>
                                        </p:tgtEl>
                                        <p:attrNameLst>
                                          <p:attrName>style.opacity</p:attrName>
                                        </p:attrNameLst>
                                      </p:cBhvr>
                                      <p:to>
                                        <p:strVal val="0.25"/>
                                      </p:to>
                                    </p:set>
                                    <p:animEffect filter="image" prLst="opacity: 0.25">
                                      <p:cBhvr rctx="IE">
                                        <p:cTn id="13" dur="indefinite"/>
                                        <p:tgtEl>
                                          <p:spTgt spid="207"/>
                                        </p:tgtEl>
                                      </p:cBhvr>
                                    </p:animEffect>
                                  </p:childTnLst>
                                </p:cTn>
                              </p:par>
                              <p:par>
                                <p:cTn id="14" presetID="9" presetClass="emph" presetSubtype="0" grpId="0" nodeType="withEffect">
                                  <p:stCondLst>
                                    <p:cond delay="0"/>
                                  </p:stCondLst>
                                  <p:childTnLst>
                                    <p:set>
                                      <p:cBhvr>
                                        <p:cTn id="15" dur="indefinite"/>
                                        <p:tgtEl>
                                          <p:spTgt spid="208"/>
                                        </p:tgtEl>
                                        <p:attrNameLst>
                                          <p:attrName>style.opacity</p:attrName>
                                        </p:attrNameLst>
                                      </p:cBhvr>
                                      <p:to>
                                        <p:strVal val="0.25"/>
                                      </p:to>
                                    </p:set>
                                    <p:animEffect filter="image" prLst="opacity: 0.25">
                                      <p:cBhvr rctx="IE">
                                        <p:cTn id="16" dur="indefinite"/>
                                        <p:tgtEl>
                                          <p:spTgt spid="208"/>
                                        </p:tgtEl>
                                      </p:cBhvr>
                                    </p:animEffect>
                                  </p:childTnLst>
                                </p:cTn>
                              </p:par>
                              <p:par>
                                <p:cTn id="17" presetID="9" presetClass="emph" presetSubtype="0" grpId="0" nodeType="withEffect">
                                  <p:stCondLst>
                                    <p:cond delay="0"/>
                                  </p:stCondLst>
                                  <p:childTnLst>
                                    <p:set>
                                      <p:cBhvr>
                                        <p:cTn id="18" dur="indefinite"/>
                                        <p:tgtEl>
                                          <p:spTgt spid="209"/>
                                        </p:tgtEl>
                                        <p:attrNameLst>
                                          <p:attrName>style.opacity</p:attrName>
                                        </p:attrNameLst>
                                      </p:cBhvr>
                                      <p:to>
                                        <p:strVal val="0.25"/>
                                      </p:to>
                                    </p:set>
                                    <p:animEffect filter="image" prLst="opacity: 0.25">
                                      <p:cBhvr rctx="IE">
                                        <p:cTn id="19" dur="indefinite"/>
                                        <p:tgtEl>
                                          <p:spTgt spid="209"/>
                                        </p:tgtEl>
                                      </p:cBhvr>
                                    </p:animEffect>
                                  </p:childTnLst>
                                </p:cTn>
                              </p:par>
                              <p:par>
                                <p:cTn id="20" presetID="9" presetClass="emph" presetSubtype="0" grpId="0" nodeType="withEffect">
                                  <p:stCondLst>
                                    <p:cond delay="0"/>
                                  </p:stCondLst>
                                  <p:childTnLst>
                                    <p:set>
                                      <p:cBhvr>
                                        <p:cTn id="21" dur="indefinite"/>
                                        <p:tgtEl>
                                          <p:spTgt spid="210"/>
                                        </p:tgtEl>
                                        <p:attrNameLst>
                                          <p:attrName>style.opacity</p:attrName>
                                        </p:attrNameLst>
                                      </p:cBhvr>
                                      <p:to>
                                        <p:strVal val="0.25"/>
                                      </p:to>
                                    </p:set>
                                    <p:animEffect filter="image" prLst="opacity: 0.25">
                                      <p:cBhvr rctx="IE">
                                        <p:cTn id="22" dur="indefinite"/>
                                        <p:tgtEl>
                                          <p:spTgt spid="210"/>
                                        </p:tgtEl>
                                      </p:cBhvr>
                                    </p:animEffect>
                                  </p:childTnLst>
                                </p:cTn>
                              </p:par>
                              <p:par>
                                <p:cTn id="23" presetID="9" presetClass="emph" presetSubtype="0" grpId="0" nodeType="withEffect">
                                  <p:stCondLst>
                                    <p:cond delay="0"/>
                                  </p:stCondLst>
                                  <p:childTnLst>
                                    <p:set>
                                      <p:cBhvr>
                                        <p:cTn id="24" dur="indefinite"/>
                                        <p:tgtEl>
                                          <p:spTgt spid="211"/>
                                        </p:tgtEl>
                                        <p:attrNameLst>
                                          <p:attrName>style.opacity</p:attrName>
                                        </p:attrNameLst>
                                      </p:cBhvr>
                                      <p:to>
                                        <p:strVal val="0.25"/>
                                      </p:to>
                                    </p:set>
                                    <p:animEffect filter="image" prLst="opacity: 0.25">
                                      <p:cBhvr rctx="IE">
                                        <p:cTn id="25" dur="indefinite"/>
                                        <p:tgtEl>
                                          <p:spTgt spid="211"/>
                                        </p:tgtEl>
                                      </p:cBhvr>
                                    </p:animEffect>
                                  </p:childTnLst>
                                </p:cTn>
                              </p:par>
                              <p:par>
                                <p:cTn id="26" presetID="9" presetClass="emph" presetSubtype="0" grpId="0" nodeType="withEffect">
                                  <p:stCondLst>
                                    <p:cond delay="0"/>
                                  </p:stCondLst>
                                  <p:childTnLst>
                                    <p:set>
                                      <p:cBhvr>
                                        <p:cTn id="27" dur="indefinite"/>
                                        <p:tgtEl>
                                          <p:spTgt spid="212"/>
                                        </p:tgtEl>
                                        <p:attrNameLst>
                                          <p:attrName>style.opacity</p:attrName>
                                        </p:attrNameLst>
                                      </p:cBhvr>
                                      <p:to>
                                        <p:strVal val="0.25"/>
                                      </p:to>
                                    </p:set>
                                    <p:animEffect filter="image" prLst="opacity: 0.25">
                                      <p:cBhvr rctx="IE">
                                        <p:cTn id="28" dur="indefinite"/>
                                        <p:tgtEl>
                                          <p:spTgt spid="212"/>
                                        </p:tgtEl>
                                      </p:cBhvr>
                                    </p:animEffect>
                                  </p:childTnLst>
                                </p:cTn>
                              </p:par>
                              <p:par>
                                <p:cTn id="29" presetID="9" presetClass="emph" presetSubtype="0" grpId="0" nodeType="withEffect">
                                  <p:stCondLst>
                                    <p:cond delay="0"/>
                                  </p:stCondLst>
                                  <p:childTnLst>
                                    <p:set>
                                      <p:cBhvr>
                                        <p:cTn id="30" dur="indefinite"/>
                                        <p:tgtEl>
                                          <p:spTgt spid="213"/>
                                        </p:tgtEl>
                                        <p:attrNameLst>
                                          <p:attrName>style.opacity</p:attrName>
                                        </p:attrNameLst>
                                      </p:cBhvr>
                                      <p:to>
                                        <p:strVal val="0.25"/>
                                      </p:to>
                                    </p:set>
                                    <p:animEffect filter="image" prLst="opacity: 0.25">
                                      <p:cBhvr rctx="IE">
                                        <p:cTn id="31" dur="indefinite"/>
                                        <p:tgtEl>
                                          <p:spTgt spid="213"/>
                                        </p:tgtEl>
                                      </p:cBhvr>
                                    </p:animEffect>
                                  </p:childTnLst>
                                </p:cTn>
                              </p:par>
                              <p:par>
                                <p:cTn id="32" presetID="9" presetClass="emph" presetSubtype="0" grpId="0" nodeType="withEffect">
                                  <p:stCondLst>
                                    <p:cond delay="0"/>
                                  </p:stCondLst>
                                  <p:childTnLst>
                                    <p:set>
                                      <p:cBhvr>
                                        <p:cTn id="33" dur="indefinite"/>
                                        <p:tgtEl>
                                          <p:spTgt spid="214"/>
                                        </p:tgtEl>
                                        <p:attrNameLst>
                                          <p:attrName>style.opacity</p:attrName>
                                        </p:attrNameLst>
                                      </p:cBhvr>
                                      <p:to>
                                        <p:strVal val="0.25"/>
                                      </p:to>
                                    </p:set>
                                    <p:animEffect filter="image" prLst="opacity: 0.25">
                                      <p:cBhvr rctx="IE">
                                        <p:cTn id="34" dur="indefinite"/>
                                        <p:tgtEl>
                                          <p:spTgt spid="214"/>
                                        </p:tgtEl>
                                      </p:cBhvr>
                                    </p:animEffect>
                                  </p:childTnLst>
                                </p:cTn>
                              </p:par>
                              <p:par>
                                <p:cTn id="35" presetID="9" presetClass="emph" presetSubtype="0" grpId="0" nodeType="withEffect">
                                  <p:stCondLst>
                                    <p:cond delay="0"/>
                                  </p:stCondLst>
                                  <p:childTnLst>
                                    <p:set>
                                      <p:cBhvr>
                                        <p:cTn id="36" dur="indefinite"/>
                                        <p:tgtEl>
                                          <p:spTgt spid="215"/>
                                        </p:tgtEl>
                                        <p:attrNameLst>
                                          <p:attrName>style.opacity</p:attrName>
                                        </p:attrNameLst>
                                      </p:cBhvr>
                                      <p:to>
                                        <p:strVal val="0.25"/>
                                      </p:to>
                                    </p:set>
                                    <p:animEffect filter="image" prLst="opacity: 0.25">
                                      <p:cBhvr rctx="IE">
                                        <p:cTn id="37" dur="indefinite"/>
                                        <p:tgtEl>
                                          <p:spTgt spid="215"/>
                                        </p:tgtEl>
                                      </p:cBhvr>
                                    </p:animEffect>
                                  </p:childTnLst>
                                </p:cTn>
                              </p:par>
                              <p:par>
                                <p:cTn id="38" presetID="9" presetClass="emph" presetSubtype="0" grpId="0" nodeType="withEffect">
                                  <p:stCondLst>
                                    <p:cond delay="0"/>
                                  </p:stCondLst>
                                  <p:childTnLst>
                                    <p:set>
                                      <p:cBhvr>
                                        <p:cTn id="39" dur="indefinite"/>
                                        <p:tgtEl>
                                          <p:spTgt spid="216"/>
                                        </p:tgtEl>
                                        <p:attrNameLst>
                                          <p:attrName>style.opacity</p:attrName>
                                        </p:attrNameLst>
                                      </p:cBhvr>
                                      <p:to>
                                        <p:strVal val="0.25"/>
                                      </p:to>
                                    </p:set>
                                    <p:animEffect filter="image" prLst="opacity: 0.25">
                                      <p:cBhvr rctx="IE">
                                        <p:cTn id="40" dur="indefinite"/>
                                        <p:tgtEl>
                                          <p:spTgt spid="216"/>
                                        </p:tgtEl>
                                      </p:cBhvr>
                                    </p:animEffect>
                                  </p:childTnLst>
                                </p:cTn>
                              </p:par>
                              <p:par>
                                <p:cTn id="41" presetID="9" presetClass="emph" presetSubtype="0" grpId="0" nodeType="withEffect">
                                  <p:stCondLst>
                                    <p:cond delay="0"/>
                                  </p:stCondLst>
                                  <p:childTnLst>
                                    <p:set>
                                      <p:cBhvr>
                                        <p:cTn id="42" dur="indefinite"/>
                                        <p:tgtEl>
                                          <p:spTgt spid="217"/>
                                        </p:tgtEl>
                                        <p:attrNameLst>
                                          <p:attrName>style.opacity</p:attrName>
                                        </p:attrNameLst>
                                      </p:cBhvr>
                                      <p:to>
                                        <p:strVal val="0.25"/>
                                      </p:to>
                                    </p:set>
                                    <p:animEffect filter="image" prLst="opacity: 0.25">
                                      <p:cBhvr rctx="IE">
                                        <p:cTn id="43" dur="indefinite"/>
                                        <p:tgtEl>
                                          <p:spTgt spid="217"/>
                                        </p:tgtEl>
                                      </p:cBhvr>
                                    </p:animEffect>
                                  </p:childTnLst>
                                </p:cTn>
                              </p:par>
                              <p:par>
                                <p:cTn id="44" presetID="9" presetClass="emph" presetSubtype="0" grpId="0" nodeType="withEffect">
                                  <p:stCondLst>
                                    <p:cond delay="0"/>
                                  </p:stCondLst>
                                  <p:childTnLst>
                                    <p:set>
                                      <p:cBhvr>
                                        <p:cTn id="45" dur="indefinite"/>
                                        <p:tgtEl>
                                          <p:spTgt spid="218"/>
                                        </p:tgtEl>
                                        <p:attrNameLst>
                                          <p:attrName>style.opacity</p:attrName>
                                        </p:attrNameLst>
                                      </p:cBhvr>
                                      <p:to>
                                        <p:strVal val="0.25"/>
                                      </p:to>
                                    </p:set>
                                    <p:animEffect filter="image" prLst="opacity: 0.25">
                                      <p:cBhvr rctx="IE">
                                        <p:cTn id="46" dur="indefinite"/>
                                        <p:tgtEl>
                                          <p:spTgt spid="218"/>
                                        </p:tgtEl>
                                      </p:cBhvr>
                                    </p:animEffect>
                                  </p:childTnLst>
                                </p:cTn>
                              </p:par>
                              <p:par>
                                <p:cTn id="47" presetID="9" presetClass="emph" presetSubtype="0" grpId="0" nodeType="withEffect">
                                  <p:stCondLst>
                                    <p:cond delay="0"/>
                                  </p:stCondLst>
                                  <p:childTnLst>
                                    <p:set>
                                      <p:cBhvr>
                                        <p:cTn id="48" dur="indefinite"/>
                                        <p:tgtEl>
                                          <p:spTgt spid="224"/>
                                        </p:tgtEl>
                                        <p:attrNameLst>
                                          <p:attrName>style.opacity</p:attrName>
                                        </p:attrNameLst>
                                      </p:cBhvr>
                                      <p:to>
                                        <p:strVal val="0.25"/>
                                      </p:to>
                                    </p:set>
                                    <p:animEffect filter="image" prLst="opacity: 0.25">
                                      <p:cBhvr rctx="IE">
                                        <p:cTn id="49" dur="indefinite"/>
                                        <p:tgtEl>
                                          <p:spTgt spid="224"/>
                                        </p:tgtEl>
                                      </p:cBhvr>
                                    </p:animEffect>
                                  </p:childTnLst>
                                </p:cTn>
                              </p:par>
                              <p:par>
                                <p:cTn id="50" presetID="9" presetClass="emph" presetSubtype="0" grpId="0" nodeType="withEffect">
                                  <p:stCondLst>
                                    <p:cond delay="0"/>
                                  </p:stCondLst>
                                  <p:childTnLst>
                                    <p:set>
                                      <p:cBhvr>
                                        <p:cTn id="51" dur="indefinite"/>
                                        <p:tgtEl>
                                          <p:spTgt spid="225"/>
                                        </p:tgtEl>
                                        <p:attrNameLst>
                                          <p:attrName>style.opacity</p:attrName>
                                        </p:attrNameLst>
                                      </p:cBhvr>
                                      <p:to>
                                        <p:strVal val="0.25"/>
                                      </p:to>
                                    </p:set>
                                    <p:animEffect filter="image" prLst="opacity: 0.25">
                                      <p:cBhvr rctx="IE">
                                        <p:cTn id="52" dur="indefinite"/>
                                        <p:tgtEl>
                                          <p:spTgt spid="225"/>
                                        </p:tgtEl>
                                      </p:cBhvr>
                                    </p:animEffect>
                                  </p:childTnLst>
                                </p:cTn>
                              </p:par>
                              <p:par>
                                <p:cTn id="53" presetID="9" presetClass="emph" presetSubtype="0" grpId="0" nodeType="withEffect">
                                  <p:stCondLst>
                                    <p:cond delay="0"/>
                                  </p:stCondLst>
                                  <p:childTnLst>
                                    <p:set>
                                      <p:cBhvr>
                                        <p:cTn id="54" dur="indefinite"/>
                                        <p:tgtEl>
                                          <p:spTgt spid="226"/>
                                        </p:tgtEl>
                                        <p:attrNameLst>
                                          <p:attrName>style.opacity</p:attrName>
                                        </p:attrNameLst>
                                      </p:cBhvr>
                                      <p:to>
                                        <p:strVal val="0.25"/>
                                      </p:to>
                                    </p:set>
                                    <p:animEffect filter="image" prLst="opacity: 0.25">
                                      <p:cBhvr rctx="IE">
                                        <p:cTn id="55" dur="indefinite"/>
                                        <p:tgtEl>
                                          <p:spTgt spid="226"/>
                                        </p:tgtEl>
                                      </p:cBhvr>
                                    </p:animEffect>
                                  </p:childTnLst>
                                </p:cTn>
                              </p:par>
                              <p:par>
                                <p:cTn id="56" presetID="9" presetClass="emph" presetSubtype="0" grpId="0" nodeType="withEffect">
                                  <p:stCondLst>
                                    <p:cond delay="0"/>
                                  </p:stCondLst>
                                  <p:childTnLst>
                                    <p:set>
                                      <p:cBhvr>
                                        <p:cTn id="57" dur="indefinite"/>
                                        <p:tgtEl>
                                          <p:spTgt spid="227"/>
                                        </p:tgtEl>
                                        <p:attrNameLst>
                                          <p:attrName>style.opacity</p:attrName>
                                        </p:attrNameLst>
                                      </p:cBhvr>
                                      <p:to>
                                        <p:strVal val="0.25"/>
                                      </p:to>
                                    </p:set>
                                    <p:animEffect filter="image" prLst="opacity: 0.25">
                                      <p:cBhvr rctx="IE">
                                        <p:cTn id="58" dur="indefinite"/>
                                        <p:tgtEl>
                                          <p:spTgt spid="227"/>
                                        </p:tgtEl>
                                      </p:cBhvr>
                                    </p:animEffect>
                                  </p:childTnLst>
                                </p:cTn>
                              </p:par>
                              <p:par>
                                <p:cTn id="59" presetID="9" presetClass="emph" presetSubtype="0" nodeType="withEffect">
                                  <p:stCondLst>
                                    <p:cond delay="0"/>
                                  </p:stCondLst>
                                  <p:childTnLst>
                                    <p:set>
                                      <p:cBhvr>
                                        <p:cTn id="60" dur="indefinite"/>
                                        <p:tgtEl>
                                          <p:spTgt spid="234"/>
                                        </p:tgtEl>
                                        <p:attrNameLst>
                                          <p:attrName>style.opacity</p:attrName>
                                        </p:attrNameLst>
                                      </p:cBhvr>
                                      <p:to>
                                        <p:strVal val="0.25"/>
                                      </p:to>
                                    </p:set>
                                    <p:animEffect filter="image" prLst="opacity: 0.25">
                                      <p:cBhvr rctx="IE">
                                        <p:cTn id="61" dur="indefinite"/>
                                        <p:tgtEl>
                                          <p:spTgt spid="234"/>
                                        </p:tgtEl>
                                      </p:cBhvr>
                                    </p:animEffect>
                                  </p:childTnLst>
                                </p:cTn>
                              </p:par>
                              <p:par>
                                <p:cTn id="62" presetID="9" presetClass="emph" presetSubtype="0" nodeType="withEffect">
                                  <p:stCondLst>
                                    <p:cond delay="0"/>
                                  </p:stCondLst>
                                  <p:childTnLst>
                                    <p:set>
                                      <p:cBhvr>
                                        <p:cTn id="63" dur="indefinite"/>
                                        <p:tgtEl>
                                          <p:spTgt spid="235"/>
                                        </p:tgtEl>
                                        <p:attrNameLst>
                                          <p:attrName>style.opacity</p:attrName>
                                        </p:attrNameLst>
                                      </p:cBhvr>
                                      <p:to>
                                        <p:strVal val="0.25"/>
                                      </p:to>
                                    </p:set>
                                    <p:animEffect filter="image" prLst="opacity: 0.25">
                                      <p:cBhvr rctx="IE">
                                        <p:cTn id="64" dur="indefinite"/>
                                        <p:tgtEl>
                                          <p:spTgt spid="235"/>
                                        </p:tgtEl>
                                      </p:cBhvr>
                                    </p:animEffect>
                                  </p:childTnLst>
                                </p:cTn>
                              </p:par>
                              <p:par>
                                <p:cTn id="65" presetID="9" presetClass="emph" presetSubtype="0" nodeType="withEffect">
                                  <p:stCondLst>
                                    <p:cond delay="0"/>
                                  </p:stCondLst>
                                  <p:childTnLst>
                                    <p:set>
                                      <p:cBhvr>
                                        <p:cTn id="66" dur="indefinite"/>
                                        <p:tgtEl>
                                          <p:spTgt spid="236"/>
                                        </p:tgtEl>
                                        <p:attrNameLst>
                                          <p:attrName>style.opacity</p:attrName>
                                        </p:attrNameLst>
                                      </p:cBhvr>
                                      <p:to>
                                        <p:strVal val="0.25"/>
                                      </p:to>
                                    </p:set>
                                    <p:animEffect filter="image" prLst="opacity: 0.25">
                                      <p:cBhvr rctx="IE">
                                        <p:cTn id="67" dur="indefinite"/>
                                        <p:tgtEl>
                                          <p:spTgt spid="2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1"/>
                                        </p:tgtEl>
                                        <p:attrNameLst>
                                          <p:attrName>style.visibility</p:attrName>
                                        </p:attrNameLst>
                                      </p:cBhvr>
                                      <p:to>
                                        <p:strVal val="visible"/>
                                      </p:to>
                                    </p:set>
                                    <p:animEffect transition="in" filter="fade">
                                      <p:cBhvr>
                                        <p:cTn id="72" dur="50"/>
                                        <p:tgtEl>
                                          <p:spTgt spid="241"/>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animEffect transition="in" filter="fade">
                                      <p:cBhvr>
                                        <p:cTn id="75" dur="500"/>
                                        <p:tgtEl>
                                          <p:spTgt spid="4">
                                            <p:txEl>
                                              <p:pRg st="7" end="7"/>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7"/>
                                        </p:tgtEl>
                                        <p:attrNameLst>
                                          <p:attrName>style.visibility</p:attrName>
                                        </p:attrNameLst>
                                      </p:cBhvr>
                                      <p:to>
                                        <p:strVal val="visible"/>
                                      </p:to>
                                    </p:set>
                                    <p:animEffect transition="in" filter="fade">
                                      <p:cBhvr>
                                        <p:cTn id="80" dur="50"/>
                                        <p:tgtEl>
                                          <p:spTgt spid="237"/>
                                        </p:tgtEl>
                                      </p:cBhvr>
                                    </p:animEffect>
                                  </p:childTnLst>
                                </p:cTn>
                              </p:par>
                              <p:par>
                                <p:cTn id="81" presetID="9" presetClass="emph" presetSubtype="0" grpId="1" nodeType="withEffect">
                                  <p:stCondLst>
                                    <p:cond delay="0"/>
                                  </p:stCondLst>
                                  <p:childTnLst>
                                    <p:set>
                                      <p:cBhvr>
                                        <p:cTn id="82" dur="indefinite"/>
                                        <p:tgtEl>
                                          <p:spTgt spid="207"/>
                                        </p:tgtEl>
                                        <p:attrNameLst>
                                          <p:attrName>style.opacity</p:attrName>
                                        </p:attrNameLst>
                                      </p:cBhvr>
                                      <p:to>
                                        <p:strVal val="1"/>
                                      </p:to>
                                    </p:set>
                                    <p:animEffect filter="image" prLst="opacity: 1">
                                      <p:cBhvr rctx="IE">
                                        <p:cTn id="83" dur="indefinite"/>
                                        <p:tgtEl>
                                          <p:spTgt spid="207"/>
                                        </p:tgtEl>
                                      </p:cBhvr>
                                    </p:animEffect>
                                  </p:childTnLst>
                                </p:cTn>
                              </p:par>
                              <p:par>
                                <p:cTn id="84" presetID="9" presetClass="emph" presetSubtype="0" grpId="1" nodeType="withEffect">
                                  <p:stCondLst>
                                    <p:cond delay="0"/>
                                  </p:stCondLst>
                                  <p:childTnLst>
                                    <p:set>
                                      <p:cBhvr>
                                        <p:cTn id="85" dur="indefinite"/>
                                        <p:tgtEl>
                                          <p:spTgt spid="210"/>
                                        </p:tgtEl>
                                        <p:attrNameLst>
                                          <p:attrName>style.opacity</p:attrName>
                                        </p:attrNameLst>
                                      </p:cBhvr>
                                      <p:to>
                                        <p:strVal val="1"/>
                                      </p:to>
                                    </p:set>
                                    <p:animEffect filter="image" prLst="opacity: 1">
                                      <p:cBhvr rctx="IE">
                                        <p:cTn id="86" dur="indefinite"/>
                                        <p:tgtEl>
                                          <p:spTgt spid="210"/>
                                        </p:tgtEl>
                                      </p:cBhvr>
                                    </p:animEffect>
                                  </p:childTnLst>
                                </p:cTn>
                              </p:par>
                              <p:par>
                                <p:cTn id="87" presetID="9" presetClass="emph" presetSubtype="0" grpId="1" nodeType="withEffect">
                                  <p:stCondLst>
                                    <p:cond delay="0"/>
                                  </p:stCondLst>
                                  <p:childTnLst>
                                    <p:set>
                                      <p:cBhvr>
                                        <p:cTn id="88" dur="indefinite"/>
                                        <p:tgtEl>
                                          <p:spTgt spid="213"/>
                                        </p:tgtEl>
                                        <p:attrNameLst>
                                          <p:attrName>style.opacity</p:attrName>
                                        </p:attrNameLst>
                                      </p:cBhvr>
                                      <p:to>
                                        <p:strVal val="1"/>
                                      </p:to>
                                    </p:set>
                                    <p:animEffect filter="image" prLst="opacity: 1">
                                      <p:cBhvr rctx="IE">
                                        <p:cTn id="89" dur="indefinite"/>
                                        <p:tgtEl>
                                          <p:spTgt spid="213"/>
                                        </p:tgtEl>
                                      </p:cBhvr>
                                    </p:animEffect>
                                  </p:childTnLst>
                                </p:cTn>
                              </p:par>
                              <p:par>
                                <p:cTn id="90" presetID="9" presetClass="emph" presetSubtype="0" grpId="1" nodeType="withEffect">
                                  <p:stCondLst>
                                    <p:cond delay="0"/>
                                  </p:stCondLst>
                                  <p:childTnLst>
                                    <p:set>
                                      <p:cBhvr>
                                        <p:cTn id="91" dur="indefinite"/>
                                        <p:tgtEl>
                                          <p:spTgt spid="215"/>
                                        </p:tgtEl>
                                        <p:attrNameLst>
                                          <p:attrName>style.opacity</p:attrName>
                                        </p:attrNameLst>
                                      </p:cBhvr>
                                      <p:to>
                                        <p:strVal val="1"/>
                                      </p:to>
                                    </p:set>
                                    <p:animEffect filter="image" prLst="opacity: 1">
                                      <p:cBhvr rctx="IE">
                                        <p:cTn id="92" dur="indefinite"/>
                                        <p:tgtEl>
                                          <p:spTgt spid="215"/>
                                        </p:tgtEl>
                                      </p:cBhvr>
                                    </p:animEffect>
                                  </p:childTnLst>
                                </p:cTn>
                              </p:par>
                              <p:par>
                                <p:cTn id="93" presetID="9" presetClass="emph" presetSubtype="0" grpId="1" nodeType="withEffect">
                                  <p:stCondLst>
                                    <p:cond delay="0"/>
                                  </p:stCondLst>
                                  <p:childTnLst>
                                    <p:set>
                                      <p:cBhvr>
                                        <p:cTn id="94" dur="indefinite"/>
                                        <p:tgtEl>
                                          <p:spTgt spid="216"/>
                                        </p:tgtEl>
                                        <p:attrNameLst>
                                          <p:attrName>style.opacity</p:attrName>
                                        </p:attrNameLst>
                                      </p:cBhvr>
                                      <p:to>
                                        <p:strVal val="1"/>
                                      </p:to>
                                    </p:set>
                                    <p:animEffect filter="image" prLst="opacity: 1">
                                      <p:cBhvr rctx="IE">
                                        <p:cTn id="95" dur="indefinite"/>
                                        <p:tgtEl>
                                          <p:spTgt spid="216"/>
                                        </p:tgtEl>
                                      </p:cBhvr>
                                    </p:animEffect>
                                  </p:childTnLst>
                                </p:cTn>
                              </p:par>
                              <p:par>
                                <p:cTn id="96" presetID="9" presetClass="emph" presetSubtype="0" grpId="1" nodeType="withEffect">
                                  <p:stCondLst>
                                    <p:cond delay="0"/>
                                  </p:stCondLst>
                                  <p:childTnLst>
                                    <p:set>
                                      <p:cBhvr>
                                        <p:cTn id="97" dur="indefinite"/>
                                        <p:tgtEl>
                                          <p:spTgt spid="224"/>
                                        </p:tgtEl>
                                        <p:attrNameLst>
                                          <p:attrName>style.opacity</p:attrName>
                                        </p:attrNameLst>
                                      </p:cBhvr>
                                      <p:to>
                                        <p:strVal val="1"/>
                                      </p:to>
                                    </p:set>
                                    <p:animEffect filter="image" prLst="opacity: 1">
                                      <p:cBhvr rctx="IE">
                                        <p:cTn id="98" dur="indefinite"/>
                                        <p:tgtEl>
                                          <p:spTgt spid="224"/>
                                        </p:tgtEl>
                                      </p:cBhvr>
                                    </p:animEffect>
                                  </p:childTnLst>
                                </p:cTn>
                              </p:par>
                              <p:par>
                                <p:cTn id="99" presetID="9" presetClass="emph" presetSubtype="0" nodeType="withEffect">
                                  <p:stCondLst>
                                    <p:cond delay="0"/>
                                  </p:stCondLst>
                                  <p:childTnLst>
                                    <p:set>
                                      <p:cBhvr>
                                        <p:cTn id="100" dur="indefinite"/>
                                        <p:tgtEl>
                                          <p:spTgt spid="234"/>
                                        </p:tgtEl>
                                        <p:attrNameLst>
                                          <p:attrName>style.opacity</p:attrName>
                                        </p:attrNameLst>
                                      </p:cBhvr>
                                      <p:to>
                                        <p:strVal val="1"/>
                                      </p:to>
                                    </p:set>
                                    <p:animEffect filter="image" prLst="opacity: 1">
                                      <p:cBhvr rctx="IE">
                                        <p:cTn id="101" dur="indefinite"/>
                                        <p:tgtEl>
                                          <p:spTgt spid="234"/>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mph" presetSubtype="0" grpId="1" nodeType="clickEffect">
                                  <p:stCondLst>
                                    <p:cond delay="0"/>
                                  </p:stCondLst>
                                  <p:childTnLst>
                                    <p:set>
                                      <p:cBhvr>
                                        <p:cTn id="105" dur="indefinite"/>
                                        <p:tgtEl>
                                          <p:spTgt spid="206"/>
                                        </p:tgtEl>
                                        <p:attrNameLst>
                                          <p:attrName>style.opacity</p:attrName>
                                        </p:attrNameLst>
                                      </p:cBhvr>
                                      <p:to>
                                        <p:strVal val="1"/>
                                      </p:to>
                                    </p:set>
                                    <p:animEffect filter="image" prLst="opacity: 1">
                                      <p:cBhvr rctx="IE">
                                        <p:cTn id="106" dur="indefinite"/>
                                        <p:tgtEl>
                                          <p:spTgt spid="206"/>
                                        </p:tgtEl>
                                      </p:cBhvr>
                                    </p:animEffect>
                                  </p:childTnLst>
                                </p:cTn>
                              </p:par>
                              <p:par>
                                <p:cTn id="107" presetID="9" presetClass="emph" presetSubtype="0" grpId="1" nodeType="withEffect">
                                  <p:stCondLst>
                                    <p:cond delay="0"/>
                                  </p:stCondLst>
                                  <p:childTnLst>
                                    <p:set>
                                      <p:cBhvr>
                                        <p:cTn id="108" dur="indefinite"/>
                                        <p:tgtEl>
                                          <p:spTgt spid="208"/>
                                        </p:tgtEl>
                                        <p:attrNameLst>
                                          <p:attrName>style.opacity</p:attrName>
                                        </p:attrNameLst>
                                      </p:cBhvr>
                                      <p:to>
                                        <p:strVal val="1"/>
                                      </p:to>
                                    </p:set>
                                    <p:animEffect filter="image" prLst="opacity: 1">
                                      <p:cBhvr rctx="IE">
                                        <p:cTn id="109" dur="indefinite"/>
                                        <p:tgtEl>
                                          <p:spTgt spid="208"/>
                                        </p:tgtEl>
                                      </p:cBhvr>
                                    </p:animEffect>
                                  </p:childTnLst>
                                </p:cTn>
                              </p:par>
                              <p:par>
                                <p:cTn id="110" presetID="9" presetClass="emph" presetSubtype="0" grpId="1" nodeType="withEffect">
                                  <p:stCondLst>
                                    <p:cond delay="0"/>
                                  </p:stCondLst>
                                  <p:childTnLst>
                                    <p:set>
                                      <p:cBhvr>
                                        <p:cTn id="111" dur="indefinite"/>
                                        <p:tgtEl>
                                          <p:spTgt spid="211"/>
                                        </p:tgtEl>
                                        <p:attrNameLst>
                                          <p:attrName>style.opacity</p:attrName>
                                        </p:attrNameLst>
                                      </p:cBhvr>
                                      <p:to>
                                        <p:strVal val="1"/>
                                      </p:to>
                                    </p:set>
                                    <p:animEffect filter="image" prLst="opacity: 1">
                                      <p:cBhvr rctx="IE">
                                        <p:cTn id="112" dur="indefinite"/>
                                        <p:tgtEl>
                                          <p:spTgt spid="211"/>
                                        </p:tgtEl>
                                      </p:cBhvr>
                                    </p:animEffect>
                                  </p:childTnLst>
                                </p:cTn>
                              </p:par>
                              <p:par>
                                <p:cTn id="113" presetID="9" presetClass="emph" presetSubtype="0" grpId="1" nodeType="withEffect">
                                  <p:stCondLst>
                                    <p:cond delay="0"/>
                                  </p:stCondLst>
                                  <p:childTnLst>
                                    <p:set>
                                      <p:cBhvr>
                                        <p:cTn id="114" dur="indefinite"/>
                                        <p:tgtEl>
                                          <p:spTgt spid="214"/>
                                        </p:tgtEl>
                                        <p:attrNameLst>
                                          <p:attrName>style.opacity</p:attrName>
                                        </p:attrNameLst>
                                      </p:cBhvr>
                                      <p:to>
                                        <p:strVal val="1"/>
                                      </p:to>
                                    </p:set>
                                    <p:animEffect filter="image" prLst="opacity: 1">
                                      <p:cBhvr rctx="IE">
                                        <p:cTn id="115" dur="indefinite"/>
                                        <p:tgtEl>
                                          <p:spTgt spid="214"/>
                                        </p:tgtEl>
                                      </p:cBhvr>
                                    </p:animEffect>
                                  </p:childTnLst>
                                </p:cTn>
                              </p:par>
                              <p:par>
                                <p:cTn id="116" presetID="9" presetClass="emph" presetSubtype="0" grpId="1" nodeType="withEffect">
                                  <p:stCondLst>
                                    <p:cond delay="0"/>
                                  </p:stCondLst>
                                  <p:childTnLst>
                                    <p:set>
                                      <p:cBhvr>
                                        <p:cTn id="117" dur="indefinite"/>
                                        <p:tgtEl>
                                          <p:spTgt spid="217"/>
                                        </p:tgtEl>
                                        <p:attrNameLst>
                                          <p:attrName>style.opacity</p:attrName>
                                        </p:attrNameLst>
                                      </p:cBhvr>
                                      <p:to>
                                        <p:strVal val="1"/>
                                      </p:to>
                                    </p:set>
                                    <p:animEffect filter="image" prLst="opacity: 1">
                                      <p:cBhvr rctx="IE">
                                        <p:cTn id="118" dur="indefinite"/>
                                        <p:tgtEl>
                                          <p:spTgt spid="217"/>
                                        </p:tgtEl>
                                      </p:cBhvr>
                                    </p:animEffect>
                                  </p:childTnLst>
                                </p:cTn>
                              </p:par>
                              <p:par>
                                <p:cTn id="119" presetID="9" presetClass="emph" presetSubtype="0" grpId="1" nodeType="withEffect">
                                  <p:stCondLst>
                                    <p:cond delay="0"/>
                                  </p:stCondLst>
                                  <p:childTnLst>
                                    <p:set>
                                      <p:cBhvr>
                                        <p:cTn id="120" dur="indefinite"/>
                                        <p:tgtEl>
                                          <p:spTgt spid="225"/>
                                        </p:tgtEl>
                                        <p:attrNameLst>
                                          <p:attrName>style.opacity</p:attrName>
                                        </p:attrNameLst>
                                      </p:cBhvr>
                                      <p:to>
                                        <p:strVal val="1"/>
                                      </p:to>
                                    </p:set>
                                    <p:animEffect filter="image" prLst="opacity: 1">
                                      <p:cBhvr rctx="IE">
                                        <p:cTn id="121" dur="indefinite"/>
                                        <p:tgtEl>
                                          <p:spTgt spid="225"/>
                                        </p:tgtEl>
                                      </p:cBhvr>
                                    </p:animEffect>
                                  </p:childTnLst>
                                </p:cTn>
                              </p:par>
                              <p:par>
                                <p:cTn id="122" presetID="9" presetClass="emph" presetSubtype="0" grpId="1" nodeType="withEffect">
                                  <p:stCondLst>
                                    <p:cond delay="0"/>
                                  </p:stCondLst>
                                  <p:childTnLst>
                                    <p:set>
                                      <p:cBhvr>
                                        <p:cTn id="123" dur="indefinite"/>
                                        <p:tgtEl>
                                          <p:spTgt spid="226"/>
                                        </p:tgtEl>
                                        <p:attrNameLst>
                                          <p:attrName>style.opacity</p:attrName>
                                        </p:attrNameLst>
                                      </p:cBhvr>
                                      <p:to>
                                        <p:strVal val="1"/>
                                      </p:to>
                                    </p:set>
                                    <p:animEffect filter="image" prLst="opacity: 1">
                                      <p:cBhvr rctx="IE">
                                        <p:cTn id="124" dur="indefinite"/>
                                        <p:tgtEl>
                                          <p:spTgt spid="226"/>
                                        </p:tgtEl>
                                      </p:cBhvr>
                                    </p:animEffect>
                                  </p:childTnLst>
                                </p:cTn>
                              </p:par>
                              <p:par>
                                <p:cTn id="125" presetID="9" presetClass="emph" presetSubtype="0" nodeType="withEffect">
                                  <p:stCondLst>
                                    <p:cond delay="0"/>
                                  </p:stCondLst>
                                  <p:childTnLst>
                                    <p:set>
                                      <p:cBhvr>
                                        <p:cTn id="126" dur="indefinite"/>
                                        <p:tgtEl>
                                          <p:spTgt spid="235"/>
                                        </p:tgtEl>
                                        <p:attrNameLst>
                                          <p:attrName>style.opacity</p:attrName>
                                        </p:attrNameLst>
                                      </p:cBhvr>
                                      <p:to>
                                        <p:strVal val="1"/>
                                      </p:to>
                                    </p:set>
                                    <p:animEffect filter="image" prLst="opacity: 1">
                                      <p:cBhvr rctx="IE">
                                        <p:cTn id="127" dur="indefinite"/>
                                        <p:tgtEl>
                                          <p:spTgt spid="2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42"/>
                                        </p:tgtEl>
                                        <p:attrNameLst>
                                          <p:attrName>style.visibility</p:attrName>
                                        </p:attrNameLst>
                                      </p:cBhvr>
                                      <p:to>
                                        <p:strVal val="visible"/>
                                      </p:to>
                                    </p:set>
                                    <p:animEffect transition="in" filter="fade">
                                      <p:cBhvr>
                                        <p:cTn id="130" dur="50"/>
                                        <p:tgtEl>
                                          <p:spTgt spid="24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mph" presetSubtype="0" grpId="1" nodeType="clickEffect">
                                  <p:stCondLst>
                                    <p:cond delay="0"/>
                                  </p:stCondLst>
                                  <p:childTnLst>
                                    <p:set>
                                      <p:cBhvr>
                                        <p:cTn id="134" dur="indefinite"/>
                                        <p:tgtEl>
                                          <p:spTgt spid="205"/>
                                        </p:tgtEl>
                                        <p:attrNameLst>
                                          <p:attrName>style.opacity</p:attrName>
                                        </p:attrNameLst>
                                      </p:cBhvr>
                                      <p:to>
                                        <p:strVal val="1"/>
                                      </p:to>
                                    </p:set>
                                    <p:animEffect filter="image" prLst="opacity: 1">
                                      <p:cBhvr rctx="IE">
                                        <p:cTn id="135" dur="indefinite"/>
                                        <p:tgtEl>
                                          <p:spTgt spid="205"/>
                                        </p:tgtEl>
                                      </p:cBhvr>
                                    </p:animEffect>
                                  </p:childTnLst>
                                </p:cTn>
                              </p:par>
                              <p:par>
                                <p:cTn id="136" presetID="9" presetClass="emph" presetSubtype="0" grpId="1" nodeType="withEffect">
                                  <p:stCondLst>
                                    <p:cond delay="0"/>
                                  </p:stCondLst>
                                  <p:childTnLst>
                                    <p:set>
                                      <p:cBhvr>
                                        <p:cTn id="137" dur="indefinite"/>
                                        <p:tgtEl>
                                          <p:spTgt spid="209"/>
                                        </p:tgtEl>
                                        <p:attrNameLst>
                                          <p:attrName>style.opacity</p:attrName>
                                        </p:attrNameLst>
                                      </p:cBhvr>
                                      <p:to>
                                        <p:strVal val="1"/>
                                      </p:to>
                                    </p:set>
                                    <p:animEffect filter="image" prLst="opacity: 1">
                                      <p:cBhvr rctx="IE">
                                        <p:cTn id="138" dur="indefinite"/>
                                        <p:tgtEl>
                                          <p:spTgt spid="209"/>
                                        </p:tgtEl>
                                      </p:cBhvr>
                                    </p:animEffect>
                                  </p:childTnLst>
                                </p:cTn>
                              </p:par>
                              <p:par>
                                <p:cTn id="139" presetID="9" presetClass="emph" presetSubtype="0" grpId="1" nodeType="withEffect">
                                  <p:stCondLst>
                                    <p:cond delay="0"/>
                                  </p:stCondLst>
                                  <p:childTnLst>
                                    <p:set>
                                      <p:cBhvr>
                                        <p:cTn id="140" dur="indefinite"/>
                                        <p:tgtEl>
                                          <p:spTgt spid="212"/>
                                        </p:tgtEl>
                                        <p:attrNameLst>
                                          <p:attrName>style.opacity</p:attrName>
                                        </p:attrNameLst>
                                      </p:cBhvr>
                                      <p:to>
                                        <p:strVal val="1"/>
                                      </p:to>
                                    </p:set>
                                    <p:animEffect filter="image" prLst="opacity: 1">
                                      <p:cBhvr rctx="IE">
                                        <p:cTn id="141" dur="indefinite"/>
                                        <p:tgtEl>
                                          <p:spTgt spid="212"/>
                                        </p:tgtEl>
                                      </p:cBhvr>
                                    </p:animEffect>
                                  </p:childTnLst>
                                </p:cTn>
                              </p:par>
                              <p:par>
                                <p:cTn id="142" presetID="9" presetClass="emph" presetSubtype="0" grpId="1" nodeType="withEffect">
                                  <p:stCondLst>
                                    <p:cond delay="0"/>
                                  </p:stCondLst>
                                  <p:childTnLst>
                                    <p:set>
                                      <p:cBhvr>
                                        <p:cTn id="143" dur="indefinite"/>
                                        <p:tgtEl>
                                          <p:spTgt spid="218"/>
                                        </p:tgtEl>
                                        <p:attrNameLst>
                                          <p:attrName>style.opacity</p:attrName>
                                        </p:attrNameLst>
                                      </p:cBhvr>
                                      <p:to>
                                        <p:strVal val="1"/>
                                      </p:to>
                                    </p:set>
                                    <p:animEffect filter="image" prLst="opacity: 1">
                                      <p:cBhvr rctx="IE">
                                        <p:cTn id="144" dur="indefinite"/>
                                        <p:tgtEl>
                                          <p:spTgt spid="218"/>
                                        </p:tgtEl>
                                      </p:cBhvr>
                                    </p:animEffect>
                                  </p:childTnLst>
                                </p:cTn>
                              </p:par>
                              <p:par>
                                <p:cTn id="145" presetID="9" presetClass="emph" presetSubtype="0" grpId="1" nodeType="withEffect">
                                  <p:stCondLst>
                                    <p:cond delay="0"/>
                                  </p:stCondLst>
                                  <p:childTnLst>
                                    <p:set>
                                      <p:cBhvr>
                                        <p:cTn id="146" dur="indefinite"/>
                                        <p:tgtEl>
                                          <p:spTgt spid="227"/>
                                        </p:tgtEl>
                                        <p:attrNameLst>
                                          <p:attrName>style.opacity</p:attrName>
                                        </p:attrNameLst>
                                      </p:cBhvr>
                                      <p:to>
                                        <p:strVal val="1"/>
                                      </p:to>
                                    </p:set>
                                    <p:animEffect filter="image" prLst="opacity: 1">
                                      <p:cBhvr rctx="IE">
                                        <p:cTn id="147" dur="indefinite"/>
                                        <p:tgtEl>
                                          <p:spTgt spid="227"/>
                                        </p:tgtEl>
                                      </p:cBhvr>
                                    </p:animEffect>
                                  </p:childTnLst>
                                </p:cTn>
                              </p:par>
                              <p:par>
                                <p:cTn id="148" presetID="9" presetClass="emph" presetSubtype="0" nodeType="withEffect">
                                  <p:stCondLst>
                                    <p:cond delay="0"/>
                                  </p:stCondLst>
                                  <p:childTnLst>
                                    <p:set>
                                      <p:cBhvr>
                                        <p:cTn id="149" dur="indefinite"/>
                                        <p:tgtEl>
                                          <p:spTgt spid="236"/>
                                        </p:tgtEl>
                                        <p:attrNameLst>
                                          <p:attrName>style.opacity</p:attrName>
                                        </p:attrNameLst>
                                      </p:cBhvr>
                                      <p:to>
                                        <p:strVal val="1"/>
                                      </p:to>
                                    </p:set>
                                    <p:animEffect filter="image" prLst="opacity: 1">
                                      <p:cBhvr rctx="IE">
                                        <p:cTn id="150" dur="indefinite"/>
                                        <p:tgtEl>
                                          <p:spTgt spid="23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43"/>
                                        </p:tgtEl>
                                        <p:attrNameLst>
                                          <p:attrName>style.visibility</p:attrName>
                                        </p:attrNameLst>
                                      </p:cBhvr>
                                      <p:to>
                                        <p:strVal val="visible"/>
                                      </p:to>
                                    </p:set>
                                    <p:animEffect transition="in" filter="fade">
                                      <p:cBhvr>
                                        <p:cTn id="153" dur="50"/>
                                        <p:tgtEl>
                                          <p:spTgt spid="243"/>
                                        </p:tgtEl>
                                      </p:cBhvr>
                                    </p:animEffect>
                                  </p:childTnLst>
                                </p:cTn>
                              </p:par>
                              <p:par>
                                <p:cTn id="154" presetID="10" presetClass="entr" presetSubtype="0" fill="hold" nodeType="withEffect">
                                  <p:stCondLst>
                                    <p:cond delay="0"/>
                                  </p:stCondLst>
                                  <p:childTnLst>
                                    <p:set>
                                      <p:cBhvr>
                                        <p:cTn id="155" dur="1" fill="hold">
                                          <p:stCondLst>
                                            <p:cond delay="0"/>
                                          </p:stCondLst>
                                        </p:cTn>
                                        <p:tgtEl>
                                          <p:spTgt spid="4">
                                            <p:txEl>
                                              <p:pRg st="8" end="8"/>
                                            </p:txEl>
                                          </p:spTgt>
                                        </p:tgtEl>
                                        <p:attrNameLst>
                                          <p:attrName>style.visibility</p:attrName>
                                        </p:attrNameLst>
                                      </p:cBhvr>
                                      <p:to>
                                        <p:strVal val="visible"/>
                                      </p:to>
                                    </p:set>
                                    <p:animEffect transition="in" filter="fade">
                                      <p:cBhvr>
                                        <p:cTn id="15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a:solidFill>
                  <a:srgbClr val="000000"/>
                </a:solidFill>
                <a:latin typeface="Arial" panose="020B0604020202020204"/>
              </a:rPr>
              <a:t>Evaluation </a:t>
            </a:r>
            <a:r>
              <a:rPr lang="en-US" altLang="de-DE" sz="2400" b="1">
                <a:solidFill>
                  <a:srgbClr val="000000"/>
                </a:solidFill>
                <a:latin typeface="Arial" panose="020B0604020202020204"/>
              </a:rPr>
              <a:t>S</a:t>
            </a:r>
            <a:r>
              <a:rPr lang="de-DE" sz="2400" b="1">
                <a:solidFill>
                  <a:srgbClr val="000000"/>
                </a:solidFill>
                <a:latin typeface="Arial" panose="020B0604020202020204"/>
              </a:rPr>
              <a:t>tandard</a:t>
            </a:r>
            <a:r>
              <a:rPr lang="en-US" altLang="de-DE" sz="2400" b="1">
                <a:solidFill>
                  <a:srgbClr val="000000"/>
                </a:solidFill>
                <a:latin typeface="Arial" panose="020B0604020202020204"/>
              </a:rPr>
              <a:t>s</a:t>
            </a: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413385" y="1819275"/>
            <a:ext cx="8047355" cy="48107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800" dirty="0"/>
              <a:t>Conformity</a:t>
            </a:r>
          </a:p>
          <a:p>
            <a:pPr marL="285750" indent="-285750" fontAlgn="auto">
              <a:lnSpc>
                <a:spcPts val="3680"/>
              </a:lnSpc>
              <a:buFont typeface="Arial" panose="020B0604020202020204" pitchFamily="34" charset="0"/>
              <a:buChar char="•"/>
            </a:pPr>
            <a:r>
              <a:rPr lang="en-US" altLang="zh-CN" sz="2800" dirty="0"/>
              <a:t>Interoperability</a:t>
            </a:r>
          </a:p>
          <a:p>
            <a:pPr marL="285750" indent="-285750" fontAlgn="auto">
              <a:lnSpc>
                <a:spcPts val="3680"/>
              </a:lnSpc>
              <a:buFont typeface="Arial" panose="020B0604020202020204" pitchFamily="34" charset="0"/>
              <a:buChar char="•"/>
            </a:pPr>
            <a:r>
              <a:rPr lang="en-US" altLang="zh-CN" sz="2800" dirty="0">
                <a:sym typeface="+mn-ea"/>
              </a:rPr>
              <a:t>Effectiveness</a:t>
            </a:r>
            <a:endParaRPr lang="en-US" altLang="zh-CN" sz="2400" dirty="0">
              <a:sym typeface="+mn-ea"/>
            </a:endParaRPr>
          </a:p>
          <a:p>
            <a:pPr marL="742950" lvl="1" indent="-285750" fontAlgn="auto">
              <a:lnSpc>
                <a:spcPts val="3680"/>
              </a:lnSpc>
              <a:buFont typeface="Arial" panose="020B0604020202020204" pitchFamily="34" charset="0"/>
              <a:buChar char="•"/>
            </a:pPr>
            <a:r>
              <a:rPr lang="en-US" altLang="zh-CN" sz="2400" dirty="0"/>
              <a:t>Speed</a:t>
            </a:r>
          </a:p>
          <a:p>
            <a:pPr marL="285750" indent="-285750" fontAlgn="auto">
              <a:lnSpc>
                <a:spcPts val="3680"/>
              </a:lnSpc>
              <a:buFont typeface="Arial" panose="020B0604020202020204" pitchFamily="34" charset="0"/>
              <a:buChar char="•"/>
            </a:pPr>
            <a:r>
              <a:rPr lang="en-US" altLang="zh-CN" sz="2800" dirty="0">
                <a:sym typeface="+mn-ea"/>
              </a:rPr>
              <a:t>Robust</a:t>
            </a:r>
            <a:endParaRPr lang="en-US" altLang="zh-CN" sz="2400" dirty="0">
              <a:sym typeface="+mn-ea"/>
            </a:endParaRPr>
          </a:p>
          <a:p>
            <a:pPr marL="742950" lvl="1" indent="-285750" fontAlgn="auto">
              <a:lnSpc>
                <a:spcPts val="3680"/>
              </a:lnSpc>
              <a:buFont typeface="Arial" panose="020B0604020202020204" pitchFamily="34" charset="0"/>
              <a:buChar char="•"/>
            </a:pPr>
            <a:r>
              <a:rPr lang="en-US" altLang="zh-CN" sz="2400" dirty="0">
                <a:sym typeface="+mn-ea"/>
              </a:rPr>
              <a:t>SPI transfer speed(in bit/second)</a:t>
            </a:r>
            <a:endParaRPr lang="en-US" altLang="zh-CN" sz="2400" dirty="0"/>
          </a:p>
          <a:p>
            <a:pPr marL="742950" lvl="1" indent="-285750" fontAlgn="auto">
              <a:lnSpc>
                <a:spcPts val="3680"/>
              </a:lnSpc>
              <a:buFont typeface="Arial" panose="020B0604020202020204" pitchFamily="34" charset="0"/>
              <a:buChar char="•"/>
            </a:pPr>
            <a:r>
              <a:rPr lang="en-US" altLang="zh-CN" sz="2400" dirty="0">
                <a:sym typeface="+mn-ea"/>
              </a:rPr>
              <a:t>Packet size(in bytes)</a:t>
            </a:r>
          </a:p>
          <a:p>
            <a:pPr marL="742950" lvl="1" indent="-285750" fontAlgn="auto">
              <a:lnSpc>
                <a:spcPts val="3680"/>
              </a:lnSpc>
              <a:buFont typeface="Arial" panose="020B0604020202020204" pitchFamily="34" charset="0"/>
              <a:buChar char="•"/>
            </a:pPr>
            <a:r>
              <a:rPr lang="en-US" altLang="zh-CN" sz="2400" dirty="0">
                <a:sym typeface="+mn-ea"/>
              </a:rPr>
              <a:t>Operating status of UAV(calibration/initialization)</a:t>
            </a:r>
          </a:p>
          <a:p>
            <a:pPr marL="285750" indent="-285750" fontAlgn="auto">
              <a:lnSpc>
                <a:spcPts val="3680"/>
              </a:lnSpc>
              <a:buFont typeface="Arial" panose="020B0604020202020204" pitchFamily="34" charset="0"/>
              <a:buChar char="•"/>
            </a:pPr>
            <a:endParaRPr lang="en-US" altLang="zh-CN" sz="2400" dirty="0">
              <a:sym typeface="+mn-ea"/>
            </a:endParaRPr>
          </a:p>
          <a:p>
            <a:pPr marL="742950" lvl="1" indent="-285750" fontAlgn="auto">
              <a:lnSpc>
                <a:spcPts val="3680"/>
              </a:lnSpc>
              <a:buFont typeface="Arial" panose="020B0604020202020204" pitchFamily="34" charset="0"/>
              <a:buChar char="•"/>
            </a:pPr>
            <a:endParaRPr lang="en-US" altLang="zh-CN" sz="24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sym typeface="+mn-ea"/>
              </a:rPr>
              <a:t>Analysing </a:t>
            </a:r>
            <a:r>
              <a:rPr lang="en-US" altLang="de-DE" sz="2400" b="1">
                <a:solidFill>
                  <a:srgbClr val="000000"/>
                </a:solidFill>
                <a:latin typeface="Arial" panose="020B0604020202020204"/>
              </a:rPr>
              <a:t>Results</a:t>
            </a:r>
          </a:p>
        </p:txBody>
      </p:sp>
      <p:sp>
        <p:nvSpPr>
          <p:cNvPr id="103" name="CustomShape 2"/>
          <p:cNvSpPr/>
          <p:nvPr/>
        </p:nvSpPr>
        <p:spPr>
          <a:xfrm>
            <a:off x="360000" y="1620000"/>
            <a:ext cx="6822720" cy="4479120"/>
          </a:xfrm>
          <a:prstGeom prst="rect">
            <a:avLst/>
          </a:prstGeom>
          <a:noFill/>
          <a:ln>
            <a:noFill/>
          </a:ln>
        </p:spPr>
      </p:sp>
      <p:graphicFrame>
        <p:nvGraphicFramePr>
          <p:cNvPr id="2" name="表格 1"/>
          <p:cNvGraphicFramePr/>
          <p:nvPr/>
        </p:nvGraphicFramePr>
        <p:xfrm>
          <a:off x="1343660" y="1792605"/>
          <a:ext cx="6197600" cy="2042160"/>
        </p:xfrm>
        <a:graphic>
          <a:graphicData uri="http://schemas.openxmlformats.org/drawingml/2006/table">
            <a:tbl>
              <a:tblPr firstRow="1" bandRow="1">
                <a:tableStyleId>{5C22544A-7EE6-4342-B048-85BDC9FD1C3A}</a:tableStyleId>
              </a:tblPr>
              <a:tblGrid>
                <a:gridCol w="3098800">
                  <a:extLst>
                    <a:ext uri="{9D8B030D-6E8A-4147-A177-3AD203B41FA5}">
                      <a16:colId xmlns:a16="http://schemas.microsoft.com/office/drawing/2014/main" val="20000"/>
                    </a:ext>
                  </a:extLst>
                </a:gridCol>
                <a:gridCol w="3098800">
                  <a:extLst>
                    <a:ext uri="{9D8B030D-6E8A-4147-A177-3AD203B41FA5}">
                      <a16:colId xmlns:a16="http://schemas.microsoft.com/office/drawing/2014/main" val="20001"/>
                    </a:ext>
                  </a:extLst>
                </a:gridCol>
              </a:tblGrid>
              <a:tr h="680720">
                <a:tc>
                  <a:txBody>
                    <a:bodyPr/>
                    <a:lstStyle/>
                    <a:p>
                      <a:pPr algn="ctr">
                        <a:buNone/>
                      </a:pPr>
                      <a:r>
                        <a:rPr lang="en-US" altLang="zh-CN" sz="2800"/>
                        <a:t>Protocol</a:t>
                      </a:r>
                    </a:p>
                  </a:txBody>
                  <a:tcPr>
                    <a:solidFill>
                      <a:srgbClr val="99C000"/>
                    </a:solidFill>
                  </a:tcPr>
                </a:tc>
                <a:tc>
                  <a:txBody>
                    <a:bodyPr/>
                    <a:lstStyle/>
                    <a:p>
                      <a:pPr algn="ctr">
                        <a:buNone/>
                      </a:pPr>
                      <a:r>
                        <a:rPr lang="en-US" altLang="zh-CN" sz="2800"/>
                        <a:t>Packet</a:t>
                      </a:r>
                    </a:p>
                  </a:txBody>
                  <a:tcPr>
                    <a:solidFill>
                      <a:srgbClr val="99C000"/>
                    </a:solidFill>
                  </a:tcPr>
                </a:tc>
                <a:extLst>
                  <a:ext uri="{0D108BD9-81ED-4DB2-BD59-A6C34878D82A}">
                    <a16:rowId xmlns:a16="http://schemas.microsoft.com/office/drawing/2014/main" val="10000"/>
                  </a:ext>
                </a:extLst>
              </a:tr>
              <a:tr h="680720">
                <a:tc>
                  <a:txBody>
                    <a:bodyPr/>
                    <a:lstStyle/>
                    <a:p>
                      <a:pPr algn="ctr">
                        <a:buNone/>
                      </a:pPr>
                      <a:r>
                        <a:rPr lang="en-US" altLang="zh-CN" sz="2800"/>
                        <a:t>accept</a:t>
                      </a:r>
                    </a:p>
                  </a:txBody>
                  <a:tcPr>
                    <a:solidFill>
                      <a:srgbClr val="E9EDF4"/>
                    </a:solidFill>
                  </a:tcPr>
                </a:tc>
                <a:tc>
                  <a:txBody>
                    <a:bodyPr/>
                    <a:lstStyle/>
                    <a:p>
                      <a:pPr algn="ctr">
                        <a:buNone/>
                      </a:pPr>
                      <a:r>
                        <a:rPr lang="en-US" altLang="zh-CN" sz="2800"/>
                        <a:t>correct</a:t>
                      </a:r>
                    </a:p>
                  </a:txBody>
                  <a:tcPr>
                    <a:solidFill>
                      <a:srgbClr val="E9EDF4"/>
                    </a:solidFill>
                  </a:tcPr>
                </a:tc>
                <a:extLst>
                  <a:ext uri="{0D108BD9-81ED-4DB2-BD59-A6C34878D82A}">
                    <a16:rowId xmlns:a16="http://schemas.microsoft.com/office/drawing/2014/main" val="10001"/>
                  </a:ext>
                </a:extLst>
              </a:tr>
              <a:tr h="680720">
                <a:tc>
                  <a:txBody>
                    <a:bodyPr/>
                    <a:lstStyle/>
                    <a:p>
                      <a:pPr algn="ctr">
                        <a:buNone/>
                      </a:pPr>
                      <a:r>
                        <a:rPr lang="en-US" altLang="zh-CN" sz="2800"/>
                        <a:t>reject</a:t>
                      </a:r>
                    </a:p>
                  </a:txBody>
                  <a:tcPr/>
                </a:tc>
                <a:tc>
                  <a:txBody>
                    <a:bodyPr/>
                    <a:lstStyle/>
                    <a:p>
                      <a:pPr algn="ctr">
                        <a:buNone/>
                      </a:pPr>
                      <a:r>
                        <a:rPr lang="en-US" altLang="zh-CN" sz="2800"/>
                        <a:t>error</a:t>
                      </a:r>
                    </a:p>
                  </a:txBody>
                  <a:tcPr/>
                </a:tc>
                <a:extLst>
                  <a:ext uri="{0D108BD9-81ED-4DB2-BD59-A6C34878D82A}">
                    <a16:rowId xmlns:a16="http://schemas.microsoft.com/office/drawing/2014/main" val="10002"/>
                  </a:ext>
                </a:extLst>
              </a:tr>
            </a:tbl>
          </a:graphicData>
        </a:graphic>
      </p:graphicFrame>
      <p:sp>
        <p:nvSpPr>
          <p:cNvPr id="5" name="文本框 4"/>
          <p:cNvSpPr txBox="1"/>
          <p:nvPr/>
        </p:nvSpPr>
        <p:spPr>
          <a:xfrm>
            <a:off x="958850" y="4175125"/>
            <a:ext cx="6853555" cy="922020"/>
          </a:xfrm>
          <a:prstGeom prst="rect">
            <a:avLst/>
          </a:prstGeom>
          <a:noFill/>
        </p:spPr>
        <p:txBody>
          <a:bodyPr wrap="square" rtlCol="0">
            <a:spAutoFit/>
          </a:bodyPr>
          <a:lstStyle/>
          <a:p>
            <a:pPr marL="285750" indent="-285750">
              <a:buFont typeface="Arial" panose="020B0604020202020204" pitchFamily="34" charset="0"/>
              <a:buChar char="•"/>
            </a:pPr>
            <a:r>
              <a:rPr lang="en-US" altLang="zh-CN"/>
              <a:t>Best situation: when protocol accepts the packet and i</a:t>
            </a:r>
            <a:r>
              <a:rPr lang="en-US" altLang="zh-CN">
                <a:sym typeface="+mn-ea"/>
              </a:rPr>
              <a:t>n fact </a:t>
            </a:r>
            <a:r>
              <a:rPr lang="en-US" altLang="zh-CN"/>
              <a:t>the packet is ture.</a:t>
            </a:r>
          </a:p>
          <a:p>
            <a:pPr marL="285750" indent="-285750">
              <a:buFont typeface="Arial" panose="020B0604020202020204" pitchFamily="34" charset="0"/>
              <a:buChar char="•"/>
            </a:pPr>
            <a:r>
              <a:rPr lang="en-US" altLang="zh-CN"/>
              <a:t>Worst situation: when protocol accepts but it's wrong.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2091</Words>
  <Application>Microsoft Office PowerPoint</Application>
  <PresentationFormat>Bildschirmpräsentation (4:3)</PresentationFormat>
  <Paragraphs>260</Paragraphs>
  <Slides>11</Slides>
  <Notes>10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11</vt:i4>
      </vt:variant>
    </vt:vector>
  </HeadingPairs>
  <TitlesOfParts>
    <vt:vector size="18"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62</cp:revision>
  <dcterms:modified xsi:type="dcterms:W3CDTF">2018-07-10T21:36:35Z</dcterms:modified>
</cp:coreProperties>
</file>