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0" d="100"/>
          <a:sy n="20" d="100"/>
        </p:scale>
        <p:origin x="1374" y="5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12/1/2017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allaboutcircuits.com/technical-articles/quadrature-phase-shift-keying-qpsk-modulation/" TargetMode="External"/><Relationship Id="rId13" Type="http://schemas.openxmlformats.org/officeDocument/2006/relationships/image" Target="../media/image7.png"/><Relationship Id="rId3" Type="http://schemas.openxmlformats.org/officeDocument/2006/relationships/hyperlink" Target="mailto:rajesh15164@iiitd.ac.in" TargetMode="External"/><Relationship Id="rId7" Type="http://schemas.openxmlformats.org/officeDocument/2006/relationships/hyperlink" Target="https://en.wikipedia.org/wiki/Phase-shift_keying"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hyperlink" Target="mailto:rajat15163@iiitd.ac.in" TargetMode="Externa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www.ijareeie.com/upload/2017/april/31_2_Implementation.pdfhttps:/forums.ni.com/t5/Curriculum-and-Labs-for/EE49-Lab-3-Introduction-to-Modulation-BPSK-QPSK/ta-p/3502880" TargetMode="External"/><Relationship Id="rId11" Type="http://schemas.openxmlformats.org/officeDocument/2006/relationships/image" Target="../media/image5.png"/><Relationship Id="rId5" Type="http://schemas.openxmlformats.org/officeDocument/2006/relationships/hyperlink" Target="https://forums.ni.com/t5/Curriculum-and-Labs-for/EE49-Lab-4-Introduction-to-Demodulation-and-Decoding-BPSK-QPSK/ta-p/3502725" TargetMode="External"/><Relationship Id="rId15" Type="http://schemas.openxmlformats.org/officeDocument/2006/relationships/image" Target="../media/image9.jpg"/><Relationship Id="rId10" Type="http://schemas.openxmlformats.org/officeDocument/2006/relationships/image" Target="../media/image4.png"/><Relationship Id="rId4" Type="http://schemas.openxmlformats.org/officeDocument/2006/relationships/hyperlink" Target="https://forums.ni.com/t5/Curriculum-and-Labs-for/EE49-Lab-3-Introduction-to-Modulation-BPSK-QPSK/ta-p/3502880"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IN" sz="7200" b="1" dirty="0">
                <a:solidFill>
                  <a:schemeClr val="accent3">
                    <a:lumMod val="20000"/>
                    <a:lumOff val="80000"/>
                  </a:schemeClr>
                </a:solidFill>
                <a:latin typeface="+mn-lt"/>
              </a:rPr>
              <a:t>Implementation of BPSK/ QPSK Transmitter and Receiver on NI USRP</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Rajat Kumar (2015163)</a:t>
            </a:r>
          </a:p>
          <a:p>
            <a:pPr algn="ctr" eaLnBrk="1" hangingPunct="1"/>
            <a:r>
              <a:rPr lang="en-US" sz="4000" dirty="0" smtClean="0">
                <a:solidFill>
                  <a:schemeClr val="accent3">
                    <a:lumMod val="20000"/>
                    <a:lumOff val="80000"/>
                  </a:schemeClr>
                </a:solidFill>
                <a:latin typeface="+mn-lt"/>
              </a:rPr>
              <a:t>Rajesh Kumar (2015164)</a:t>
            </a:r>
            <a:endParaRPr lang="en-US" sz="4000" dirty="0">
              <a:solidFill>
                <a:schemeClr val="accent3">
                  <a:lumMod val="20000"/>
                  <a:lumOff val="80000"/>
                </a:schemeClr>
              </a:solidFill>
              <a:latin typeface="+mn-lt"/>
            </a:endParaRP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r>
              <a:rPr lang="en-US" sz="2800" dirty="0" smtClean="0"/>
              <a:t>Rajat Kumar and Rajesh Kumar</a:t>
            </a:r>
            <a:endParaRPr lang="en-US" sz="2800" dirty="0"/>
          </a:p>
          <a:p>
            <a:pPr algn="ctr"/>
            <a:r>
              <a:rPr lang="en-US" sz="2800" dirty="0" smtClean="0"/>
              <a:t>IIIT-Delhi</a:t>
            </a:r>
            <a:endParaRPr lang="en-US" sz="2800" dirty="0"/>
          </a:p>
          <a:p>
            <a:pPr algn="ctr"/>
            <a:r>
              <a:rPr lang="en-US" sz="2800" dirty="0" smtClean="0"/>
              <a:t>Email (1): </a:t>
            </a:r>
            <a:r>
              <a:rPr lang="en-US" sz="2800" dirty="0" smtClean="0">
                <a:hlinkClick r:id="rId2"/>
              </a:rPr>
              <a:t>rajat15163@iiitd.ac.in</a:t>
            </a:r>
            <a:endParaRPr lang="en-US" sz="2800" dirty="0" smtClean="0"/>
          </a:p>
          <a:p>
            <a:pPr algn="ctr"/>
            <a:r>
              <a:rPr lang="en-US" sz="2800" dirty="0"/>
              <a:t>Email </a:t>
            </a:r>
            <a:r>
              <a:rPr lang="en-US" sz="2800" dirty="0" smtClean="0"/>
              <a:t>(2): </a:t>
            </a:r>
            <a:r>
              <a:rPr lang="en-US" sz="2800" dirty="0" smtClean="0">
                <a:hlinkClick r:id="rId3"/>
              </a:rPr>
              <a:t>rajesh15164@iiitd.ac.in</a:t>
            </a:r>
            <a:endParaRPr lang="en-US" sz="2800" dirty="0"/>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1600" dirty="0" smtClean="0">
                <a:hlinkClick r:id="rId4"/>
              </a:rPr>
              <a:t>https://forums.ni.com/t5/Curriculum-and-Labs-for/EE49-Lab-3-Introduction-to-Modulation-BPSK-QPSK/ta-p/3502880</a:t>
            </a:r>
            <a:r>
              <a:rPr lang="en-US" sz="1600" dirty="0" smtClean="0"/>
              <a:t> </a:t>
            </a:r>
            <a:endParaRPr lang="en-US" sz="1600" dirty="0"/>
          </a:p>
          <a:p>
            <a:pPr marL="342842" indent="-342842">
              <a:buFont typeface="+mj-lt"/>
              <a:buAutoNum type="arabicPeriod"/>
            </a:pPr>
            <a:r>
              <a:rPr lang="en-US" sz="1600" dirty="0" smtClean="0">
                <a:hlinkClick r:id="rId5"/>
              </a:rPr>
              <a:t>https://forums.ni.com/t5/Curriculum-and-Labs-for/EE49-Lab-4-Introduction-to-Demodulation-and-Decoding-BPSK-QPSK/ta-p/3502725</a:t>
            </a:r>
            <a:endParaRPr lang="en-US" sz="1600" dirty="0"/>
          </a:p>
          <a:p>
            <a:pPr marL="342842" indent="-342842">
              <a:buFont typeface="+mj-lt"/>
              <a:buAutoNum type="arabicPeriod"/>
            </a:pPr>
            <a:r>
              <a:rPr lang="en-US" sz="1600" dirty="0" smtClean="0">
                <a:hlinkClick r:id="rId6"/>
              </a:rPr>
              <a:t>https://www.ijareeie.com/upload/2017/april/31_2_Implementation.pdfhttps:/forums.ni.com/t5/Curriculum-and-Labs-for/EE49-Lab-3-Introduction-to-Modulation-BPSK-QPSK/ta-p/3502880</a:t>
            </a:r>
            <a:endParaRPr lang="en-US" sz="1600" dirty="0"/>
          </a:p>
          <a:p>
            <a:pPr marL="342842" indent="-342842">
              <a:buFont typeface="+mj-lt"/>
              <a:buAutoNum type="arabicPeriod"/>
            </a:pPr>
            <a:r>
              <a:rPr lang="en-US" sz="1600" dirty="0" smtClean="0">
                <a:hlinkClick r:id="rId7"/>
              </a:rPr>
              <a:t>https://en.wikipedia.org/wiki/Phase-shift_keying</a:t>
            </a:r>
            <a:endParaRPr lang="en-US" sz="1600" dirty="0"/>
          </a:p>
          <a:p>
            <a:pPr marL="342842" indent="-342842">
              <a:buFont typeface="+mj-lt"/>
              <a:buAutoNum type="arabicPeriod"/>
            </a:pPr>
            <a:r>
              <a:rPr lang="en-US" sz="1600" dirty="0" smtClean="0">
                <a:hlinkClick r:id="rId8"/>
              </a:rPr>
              <a:t>https://www.allaboutcircuits.com/technical-articles/quadrature-phase-shift-keying-qpsk-modulation/</a:t>
            </a:r>
            <a:endParaRPr lang="en-US" sz="1600" dirty="0" smtClean="0"/>
          </a:p>
          <a:p>
            <a:pPr marL="342900" indent="-342900">
              <a:buAutoNum type="arabicPeriod" startAt="6"/>
            </a:pPr>
            <a:r>
              <a:rPr lang="en-US" sz="1600" dirty="0" smtClean="0">
                <a:hlinkClick r:id="rId4"/>
              </a:rPr>
              <a:t>https://forums.ni.com/t5/Curriculum-and-Labs-for/EE49-Lab-3-Introduction-to-Modulation-BPSK-QPSK/ta-p/3502880</a:t>
            </a:r>
            <a:endParaRPr lang="en-US" sz="1600" dirty="0"/>
          </a:p>
          <a:p>
            <a:pPr marL="342900" indent="-342900">
              <a:buAutoNum type="arabicPeriod" startAt="6"/>
            </a:pPr>
            <a:r>
              <a:rPr lang="en-US" sz="1600" dirty="0" smtClean="0">
                <a:hlinkClick r:id="rId5"/>
              </a:rPr>
              <a:t>https://forums.ni.com/t5/Curriculum-and-Labs-for/EE49-Lab-4-Introduction-to-Demodulation-and-Decoding-BPSK-QPSK/ta-p/3502725</a:t>
            </a:r>
            <a:endParaRPr lang="en-US" sz="1600" dirty="0"/>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692640" cy="743275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100" dirty="0">
                <a:latin typeface="Calibri" pitchFamily="34" charset="0"/>
              </a:rPr>
              <a:t>Digital communication Systems </a:t>
            </a:r>
            <a:r>
              <a:rPr lang="en-IN" sz="3100" dirty="0" smtClean="0">
                <a:latin typeface="Calibri" pitchFamily="34" charset="0"/>
              </a:rPr>
              <a:t>are widely </a:t>
            </a:r>
            <a:r>
              <a:rPr lang="en-IN" sz="3100" dirty="0">
                <a:latin typeface="Calibri" pitchFamily="34" charset="0"/>
              </a:rPr>
              <a:t>used in all fields of communication. We </a:t>
            </a:r>
            <a:r>
              <a:rPr lang="en-IN" sz="3100" dirty="0" smtClean="0">
                <a:latin typeface="Calibri" pitchFamily="34" charset="0"/>
              </a:rPr>
              <a:t>have different </a:t>
            </a:r>
            <a:r>
              <a:rPr lang="en-IN" sz="3100" dirty="0">
                <a:latin typeface="Calibri" pitchFamily="34" charset="0"/>
              </a:rPr>
              <a:t>digital modulation schemes based on </a:t>
            </a:r>
            <a:r>
              <a:rPr lang="en-IN" sz="3100" dirty="0" smtClean="0">
                <a:latin typeface="Calibri" pitchFamily="34" charset="0"/>
              </a:rPr>
              <a:t>keying techniques </a:t>
            </a:r>
            <a:r>
              <a:rPr lang="en-IN" sz="3100" dirty="0">
                <a:latin typeface="Calibri" pitchFamily="34" charset="0"/>
              </a:rPr>
              <a:t>that are used for implementation </a:t>
            </a:r>
            <a:r>
              <a:rPr lang="en-IN" sz="3100" dirty="0" smtClean="0">
                <a:latin typeface="Calibri" pitchFamily="34" charset="0"/>
              </a:rPr>
              <a:t>of digital communication </a:t>
            </a:r>
            <a:r>
              <a:rPr lang="en-IN" sz="3100" dirty="0">
                <a:latin typeface="Calibri" pitchFamily="34" charset="0"/>
              </a:rPr>
              <a:t>systems. Some of the </a:t>
            </a:r>
            <a:r>
              <a:rPr lang="en-IN" sz="3100" dirty="0" smtClean="0">
                <a:latin typeface="Calibri" pitchFamily="34" charset="0"/>
              </a:rPr>
              <a:t>major techniques </a:t>
            </a:r>
            <a:r>
              <a:rPr lang="en-IN" sz="3100" dirty="0">
                <a:latin typeface="Calibri" pitchFamily="34" charset="0"/>
              </a:rPr>
              <a:t>of keying that widely used are </a:t>
            </a:r>
            <a:r>
              <a:rPr lang="en-IN" sz="3100" dirty="0" smtClean="0">
                <a:latin typeface="Calibri" pitchFamily="34" charset="0"/>
              </a:rPr>
              <a:t>FSK, ASK, PSK, </a:t>
            </a:r>
            <a:r>
              <a:rPr lang="en-IN" sz="3100" dirty="0">
                <a:latin typeface="Calibri" pitchFamily="34" charset="0"/>
              </a:rPr>
              <a:t>etc. In this report, we </a:t>
            </a:r>
            <a:r>
              <a:rPr lang="en-IN" sz="3100" dirty="0" smtClean="0">
                <a:latin typeface="Calibri" pitchFamily="34" charset="0"/>
              </a:rPr>
              <a:t>are going </a:t>
            </a:r>
            <a:r>
              <a:rPr lang="en-IN" sz="3100" dirty="0">
                <a:latin typeface="Calibri" pitchFamily="34" charset="0"/>
              </a:rPr>
              <a:t>to focus on BPSK </a:t>
            </a:r>
            <a:r>
              <a:rPr lang="en-IN" sz="3100" dirty="0" smtClean="0">
                <a:latin typeface="Calibri" pitchFamily="34" charset="0"/>
              </a:rPr>
              <a:t>and QPSK. These are </a:t>
            </a:r>
            <a:r>
              <a:rPr lang="en-IN" sz="3100" dirty="0">
                <a:latin typeface="Calibri" pitchFamily="34" charset="0"/>
              </a:rPr>
              <a:t>types of Phase shift keying. BPSK uses </a:t>
            </a:r>
            <a:r>
              <a:rPr lang="en-IN" sz="3100" dirty="0" smtClean="0">
                <a:latin typeface="Calibri" pitchFamily="34" charset="0"/>
              </a:rPr>
              <a:t>two points </a:t>
            </a:r>
            <a:r>
              <a:rPr lang="en-IN" sz="3100" dirty="0">
                <a:latin typeface="Calibri" pitchFamily="34" charset="0"/>
              </a:rPr>
              <a:t>on the constellation diagram to represent </a:t>
            </a:r>
            <a:r>
              <a:rPr lang="en-IN" sz="3100" dirty="0" smtClean="0">
                <a:latin typeface="Calibri" pitchFamily="34" charset="0"/>
              </a:rPr>
              <a:t>the two </a:t>
            </a:r>
            <a:r>
              <a:rPr lang="en-IN" sz="3100" dirty="0">
                <a:latin typeface="Calibri" pitchFamily="34" charset="0"/>
              </a:rPr>
              <a:t>phases and can encode one bit per phase </a:t>
            </a:r>
            <a:r>
              <a:rPr lang="en-IN" sz="3100" dirty="0" smtClean="0">
                <a:latin typeface="Calibri" pitchFamily="34" charset="0"/>
              </a:rPr>
              <a:t>and QPSK </a:t>
            </a:r>
            <a:r>
              <a:rPr lang="en-IN" sz="3100" dirty="0">
                <a:latin typeface="Calibri" pitchFamily="34" charset="0"/>
              </a:rPr>
              <a:t>uses two points on the constellation diagram </a:t>
            </a:r>
            <a:r>
              <a:rPr lang="en-IN" sz="3100" dirty="0" smtClean="0">
                <a:latin typeface="Calibri" pitchFamily="34" charset="0"/>
              </a:rPr>
              <a:t>to represent </a:t>
            </a:r>
            <a:r>
              <a:rPr lang="en-IN" sz="3100" dirty="0">
                <a:latin typeface="Calibri" pitchFamily="34" charset="0"/>
              </a:rPr>
              <a:t>the two phases and it can encode two </a:t>
            </a:r>
            <a:r>
              <a:rPr lang="en-IN" sz="3100" dirty="0" smtClean="0">
                <a:latin typeface="Calibri" pitchFamily="34" charset="0"/>
              </a:rPr>
              <a:t>bits per </a:t>
            </a:r>
            <a:r>
              <a:rPr lang="en-IN" sz="3100" dirty="0" smtClean="0">
                <a:latin typeface="Calibri" pitchFamily="34" charset="0"/>
              </a:rPr>
              <a:t>phase [4]. We </a:t>
            </a:r>
            <a:r>
              <a:rPr lang="en-IN" sz="3100" dirty="0">
                <a:latin typeface="Calibri" pitchFamily="34" charset="0"/>
              </a:rPr>
              <a:t>are going to use </a:t>
            </a:r>
            <a:r>
              <a:rPr lang="en-IN" sz="3100" dirty="0" smtClean="0">
                <a:latin typeface="Calibri" pitchFamily="34" charset="0"/>
              </a:rPr>
              <a:t>LABVIEW for </a:t>
            </a:r>
            <a:r>
              <a:rPr lang="en-IN" sz="3100" dirty="0">
                <a:latin typeface="Calibri" pitchFamily="34" charset="0"/>
              </a:rPr>
              <a:t>BPSK and QPSK </a:t>
            </a:r>
            <a:r>
              <a:rPr lang="en-IN" sz="3100" dirty="0" smtClean="0">
                <a:latin typeface="Calibri" pitchFamily="34" charset="0"/>
              </a:rPr>
              <a:t>simulation. LABVIEW </a:t>
            </a:r>
            <a:r>
              <a:rPr lang="en-IN" sz="3100" dirty="0">
                <a:latin typeface="Calibri" pitchFamily="34" charset="0"/>
              </a:rPr>
              <a:t>provides good </a:t>
            </a:r>
            <a:r>
              <a:rPr lang="en-IN" sz="3100" dirty="0" smtClean="0">
                <a:latin typeface="Calibri" pitchFamily="34" charset="0"/>
              </a:rPr>
              <a:t>programming environment </a:t>
            </a:r>
            <a:r>
              <a:rPr lang="en-IN" sz="3100" dirty="0">
                <a:latin typeface="Calibri" pitchFamily="34" charset="0"/>
              </a:rPr>
              <a:t>being graphical and also gives </a:t>
            </a:r>
            <a:r>
              <a:rPr lang="en-IN" sz="3100" dirty="0" smtClean="0">
                <a:latin typeface="Calibri" pitchFamily="34" charset="0"/>
              </a:rPr>
              <a:t>good visualization </a:t>
            </a:r>
            <a:r>
              <a:rPr lang="en-IN" sz="3100" dirty="0">
                <a:latin typeface="Calibri" pitchFamily="34" charset="0"/>
              </a:rPr>
              <a:t>of the </a:t>
            </a:r>
            <a:r>
              <a:rPr lang="en-IN" sz="3100" dirty="0" smtClean="0">
                <a:latin typeface="Calibri" pitchFamily="34" charset="0"/>
              </a:rPr>
              <a:t>results</a:t>
            </a:r>
            <a:endParaRPr lang="en-US" sz="31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1908929"/>
            <a:ext cx="20848320" cy="6407695"/>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sp>
        <p:nvSpPr>
          <p:cNvPr id="33" name="Rectangle 32"/>
          <p:cNvSpPr/>
          <p:nvPr/>
        </p:nvSpPr>
        <p:spPr>
          <a:xfrm>
            <a:off x="1280160" y="134874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460479" y="5563715"/>
            <a:ext cx="31386173" cy="5596421"/>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p:txBody>
      </p:sp>
      <p:sp>
        <p:nvSpPr>
          <p:cNvPr id="34" name="Rectangle 33"/>
          <p:cNvSpPr/>
          <p:nvPr/>
        </p:nvSpPr>
        <p:spPr>
          <a:xfrm>
            <a:off x="11521440" y="4763220"/>
            <a:ext cx="31325212" cy="7231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Description (Methods </a:t>
            </a:r>
            <a:r>
              <a:rPr lang="en-US" sz="4400" b="1" dirty="0">
                <a:solidFill>
                  <a:schemeClr val="accent3">
                    <a:lumMod val="20000"/>
                    <a:lumOff val="80000"/>
                  </a:schemeClr>
                </a:solidFill>
              </a:rPr>
              <a:t>and </a:t>
            </a:r>
            <a:r>
              <a:rPr lang="en-US" sz="4400" b="1" dirty="0" smtClean="0">
                <a:solidFill>
                  <a:schemeClr val="accent3">
                    <a:lumMod val="20000"/>
                    <a:lumOff val="80000"/>
                  </a:schemeClr>
                </a:solidFill>
              </a:rPr>
              <a:t>Materials)</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33669996" y="11986244"/>
            <a:ext cx="9144000" cy="372405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We made transmitter and receiver by using BPSK and QPSK modulation scheme and implemented on NI USRP hardware. We analyzes that carrier frequency and signal energy reduces because of noise in wireless transmission channel. And LabVIEW is a graphical programming tool and easy to use and learn.  </a:t>
            </a:r>
            <a:endParaRPr lang="en-US" sz="3200" dirty="0">
              <a:latin typeface="Calibri" pitchFamily="34" charset="0"/>
            </a:endParaRPr>
          </a:p>
        </p:txBody>
      </p:sp>
      <p:sp>
        <p:nvSpPr>
          <p:cNvPr id="35" name="Rectangle 34"/>
          <p:cNvSpPr/>
          <p:nvPr/>
        </p:nvSpPr>
        <p:spPr>
          <a:xfrm>
            <a:off x="33702653" y="11277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Results</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33702652" y="17178818"/>
            <a:ext cx="9144000" cy="766359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200" dirty="0">
                <a:latin typeface="Calibri" pitchFamily="34" charset="0"/>
              </a:rPr>
              <a:t>We implemented QPSK and BPSK using </a:t>
            </a:r>
            <a:r>
              <a:rPr lang="en-IN" sz="3200" dirty="0" smtClean="0">
                <a:latin typeface="Calibri" pitchFamily="34" charset="0"/>
              </a:rPr>
              <a:t>LabVIEW on Ni-USRP. </a:t>
            </a:r>
            <a:r>
              <a:rPr lang="en-IN" sz="3200" dirty="0">
                <a:latin typeface="Calibri" pitchFamily="34" charset="0"/>
              </a:rPr>
              <a:t>Experimental results are shown which are generated by LabVIEW program. The graphical environment of LABVIEW is easy to learn and simple to transform a concept to a working program. And with the help of LABVIEW graphical environment it is possible to continuously vary the input parameters in front panel and to observe the corresponding results</a:t>
            </a:r>
            <a:r>
              <a:rPr lang="en-IN" sz="3200" dirty="0" smtClean="0">
                <a:latin typeface="Calibri" pitchFamily="34" charset="0"/>
              </a:rPr>
              <a:t>. In the Transmitter Front panel we can select the format of PSK i.e., we can transfer BSPK and select its configuration like Samples per Symbol, Symbol Rate and can see it’s original constellation diagram and at the receiver end we get the same constellation diagram that is send by the transmitter but with some noise. </a:t>
            </a:r>
            <a:endParaRPr lang="en-US" sz="3200" dirty="0">
              <a:latin typeface="Calibri" pitchFamily="34" charset="0"/>
            </a:endParaRPr>
          </a:p>
        </p:txBody>
      </p:sp>
      <p:sp>
        <p:nvSpPr>
          <p:cNvPr id="36" name="Rectangle 35"/>
          <p:cNvSpPr/>
          <p:nvPr/>
        </p:nvSpPr>
        <p:spPr>
          <a:xfrm>
            <a:off x="33702652" y="16209304"/>
            <a:ext cx="9144000" cy="96951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4173200"/>
            <a:ext cx="9692640" cy="1455778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900" dirty="0">
                <a:latin typeface="+mj-lt"/>
              </a:rPr>
              <a:t>BPSK is the simplest form of PSK. It has 2 phases i.e., In the constellation diagram there are two constellation points - 0 and 1 which are represented by different carrier phases each is 180 degree apart from other. The Binary Phase shift keying (BPSK) uses two different phases to represent 0 and 1. While Quadrature Phase shift keying has four points on the constellation diagram to represent the four phases which are 90 degrees apart from each other and can encode two bits per symbol. Shifting Keying is the technique of modulation forms which is used to transmit </a:t>
            </a:r>
            <a:r>
              <a:rPr lang="en-US" sz="2900" dirty="0" smtClean="0">
                <a:latin typeface="+mj-lt"/>
              </a:rPr>
              <a:t>digital </a:t>
            </a:r>
            <a:r>
              <a:rPr lang="en-IN" sz="2900" dirty="0">
                <a:latin typeface="+mj-lt"/>
              </a:rPr>
              <a:t>signals and data over an analog channel. Modulation is the technique of casting a signal to send information. For expressing digital signals into analog waveform the keying technique can be used. The modulating signals have only restricted number of states to represent the corresponding digital states in keying. The main purpose of the modulation techniques is to increase the data rate transmitting efficiency. In wireless communication, QPSK has widely used modulation technique as it can transmit at twice of the data rate for a fixed bandwidth over BPSK. And for a given data rate the transmission bandwidth can be reduced by 2 by using QPSA. We will implement BPSK/QPSK communication system using the software LabVIEW. AWGN noise is added to the data and then the input signal is recovered at the output after removing the noise. </a:t>
            </a:r>
            <a:r>
              <a:rPr lang="en-IN" sz="2900" dirty="0" smtClean="0">
                <a:latin typeface="+mj-lt"/>
              </a:rPr>
              <a:t>LabVIEW</a:t>
            </a:r>
            <a:r>
              <a:rPr lang="en-IN" sz="2900" dirty="0">
                <a:latin typeface="+mj-lt"/>
              </a:rPr>
              <a:t> i.e., Laboratory Virtual Instrumentation Engineering Workbench </a:t>
            </a:r>
            <a:r>
              <a:rPr lang="en-IN" sz="2900" dirty="0" smtClean="0">
                <a:latin typeface="+mj-lt"/>
              </a:rPr>
              <a:t>is </a:t>
            </a:r>
            <a:r>
              <a:rPr lang="en-IN" sz="2900" dirty="0">
                <a:latin typeface="+mj-lt"/>
              </a:rPr>
              <a:t>a graphical programming language introduced by National </a:t>
            </a:r>
            <a:r>
              <a:rPr lang="en-IN" sz="2900" dirty="0" smtClean="0">
                <a:latin typeface="+mj-lt"/>
              </a:rPr>
              <a:t>Instruments. It </a:t>
            </a:r>
            <a:r>
              <a:rPr lang="en-IN" sz="2900" dirty="0">
                <a:latin typeface="+mj-lt"/>
              </a:rPr>
              <a:t>has many built-in functions, which is used as a tool for simulation and control. The main areas where this </a:t>
            </a:r>
            <a:r>
              <a:rPr lang="en-IN" sz="2900" dirty="0" smtClean="0">
                <a:latin typeface="+mj-lt"/>
              </a:rPr>
              <a:t>it’s programming </a:t>
            </a:r>
            <a:r>
              <a:rPr lang="en-IN" sz="2900" dirty="0">
                <a:latin typeface="+mj-lt"/>
              </a:rPr>
              <a:t>environment is used involves digital communication, industrial automation, controller design applications, etc. They can be implemented on many platforms including Windows and Linux</a:t>
            </a:r>
            <a:r>
              <a:rPr lang="en-IN" sz="2900" dirty="0" smtClean="0">
                <a:latin typeface="+mj-lt"/>
              </a:rPr>
              <a:t>. [4][5]</a:t>
            </a:r>
            <a:endParaRPr lang="en-US" sz="2900" dirty="0">
              <a:latin typeface="+mj-lt"/>
            </a:endParaRPr>
          </a:p>
        </p:txBody>
      </p:sp>
      <p:sp>
        <p:nvSpPr>
          <p:cNvPr id="45" name="Rectangle 44"/>
          <p:cNvSpPr/>
          <p:nvPr/>
        </p:nvSpPr>
        <p:spPr>
          <a:xfrm>
            <a:off x="11521440" y="11257490"/>
            <a:ext cx="20848320" cy="64823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Block Diagrams</a:t>
            </a:r>
            <a:endParaRPr lang="en-US" sz="4400" b="1" dirty="0">
              <a:solidFill>
                <a:schemeClr val="accent3">
                  <a:lumMod val="20000"/>
                  <a:lumOff val="80000"/>
                </a:schemeClr>
              </a:solidFill>
            </a:endParaRPr>
          </a:p>
        </p:txBody>
      </p:sp>
      <p:sp>
        <p:nvSpPr>
          <p:cNvPr id="53" name="Text Box 180"/>
          <p:cNvSpPr txBox="1">
            <a:spLocks noChangeArrowheads="1"/>
          </p:cNvSpPr>
          <p:nvPr/>
        </p:nvSpPr>
        <p:spPr bwMode="auto">
          <a:xfrm>
            <a:off x="13883510" y="18355210"/>
            <a:ext cx="515138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a:t>
            </a:r>
            <a:r>
              <a:rPr lang="en-US" sz="2400" b="1" dirty="0">
                <a:latin typeface="Calibri" pitchFamily="34" charset="0"/>
              </a:rPr>
              <a:t>5</a:t>
            </a:r>
            <a:r>
              <a:rPr lang="en-US" sz="2400" b="1" dirty="0" smtClean="0">
                <a:latin typeface="Calibri" pitchFamily="34" charset="0"/>
              </a:rPr>
              <a:t>.</a:t>
            </a:r>
            <a:r>
              <a:rPr lang="en-US" sz="2400" dirty="0" smtClean="0">
                <a:latin typeface="Calibri" pitchFamily="34" charset="0"/>
              </a:rPr>
              <a:t> Transmitter Front </a:t>
            </a:r>
            <a:r>
              <a:rPr lang="en-US" sz="2400" dirty="0">
                <a:latin typeface="Calibri" pitchFamily="34" charset="0"/>
              </a:rPr>
              <a:t>Panel (QPSK)</a:t>
            </a:r>
          </a:p>
        </p:txBody>
      </p:sp>
      <p:sp>
        <p:nvSpPr>
          <p:cNvPr id="37" name="Text Box 180"/>
          <p:cNvSpPr txBox="1">
            <a:spLocks noChangeArrowheads="1"/>
          </p:cNvSpPr>
          <p:nvPr/>
        </p:nvSpPr>
        <p:spPr bwMode="auto">
          <a:xfrm>
            <a:off x="26242303" y="21776507"/>
            <a:ext cx="474165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a:t>
            </a:r>
            <a:r>
              <a:rPr lang="en-US" sz="2400" b="1" dirty="0" smtClean="0">
                <a:latin typeface="Calibri" pitchFamily="34" charset="0"/>
              </a:rPr>
              <a:t>2.</a:t>
            </a:r>
            <a:r>
              <a:rPr lang="en-US" sz="2400" dirty="0" smtClean="0">
                <a:latin typeface="Calibri" pitchFamily="34" charset="0"/>
              </a:rPr>
              <a:t> </a:t>
            </a:r>
            <a:r>
              <a:rPr lang="en-US" sz="2400" dirty="0">
                <a:latin typeface="Calibri" pitchFamily="34" charset="0"/>
              </a:rPr>
              <a:t>Receiver Front Panel </a:t>
            </a:r>
            <a:r>
              <a:rPr lang="en-US" sz="2400" dirty="0" smtClean="0">
                <a:latin typeface="Calibri" pitchFamily="34" charset="0"/>
              </a:rPr>
              <a:t>(BPSK</a:t>
            </a:r>
            <a:r>
              <a:rPr lang="en-US" sz="2400" dirty="0">
                <a:latin typeface="Calibri" pitchFamily="34" charset="0"/>
              </a:rPr>
              <a:t>)</a:t>
            </a:r>
          </a:p>
        </p:txBody>
      </p:sp>
      <p:sp>
        <p:nvSpPr>
          <p:cNvPr id="40" name="Text Box 193"/>
          <p:cNvSpPr txBox="1">
            <a:spLocks noChangeArrowheads="1"/>
          </p:cNvSpPr>
          <p:nvPr/>
        </p:nvSpPr>
        <p:spPr bwMode="auto">
          <a:xfrm>
            <a:off x="33702653" y="26310933"/>
            <a:ext cx="9143999" cy="2246722"/>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We can implement and test multiple modulation schemes in LabVIEW and can see the impact on different parameters like bandwidth, BER, probability of error and SNR. </a:t>
            </a:r>
            <a:endParaRPr lang="en-US" sz="3200" dirty="0">
              <a:latin typeface="Calibri" pitchFamily="34" charset="0"/>
            </a:endParaRPr>
          </a:p>
        </p:txBody>
      </p:sp>
      <p:sp>
        <p:nvSpPr>
          <p:cNvPr id="41" name="Rectangle 40"/>
          <p:cNvSpPr/>
          <p:nvPr/>
        </p:nvSpPr>
        <p:spPr>
          <a:xfrm>
            <a:off x="33702652" y="25374600"/>
            <a:ext cx="9144000" cy="87970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98951" y="18871496"/>
            <a:ext cx="9270809" cy="4445566"/>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98951" y="23894466"/>
            <a:ext cx="9262787" cy="4832934"/>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82400" y="12370881"/>
            <a:ext cx="9753600" cy="5612319"/>
          </a:xfrm>
          <a:prstGeom prst="rect">
            <a:avLst/>
          </a:prstGeom>
        </p:spPr>
      </p:pic>
      <p:sp>
        <p:nvSpPr>
          <p:cNvPr id="42" name="Text Box 180"/>
          <p:cNvSpPr txBox="1">
            <a:spLocks noChangeArrowheads="1"/>
          </p:cNvSpPr>
          <p:nvPr/>
        </p:nvSpPr>
        <p:spPr bwMode="auto">
          <a:xfrm>
            <a:off x="13792200" y="11905726"/>
            <a:ext cx="459046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3.</a:t>
            </a:r>
            <a:r>
              <a:rPr lang="en-US" sz="2400" dirty="0" smtClean="0">
                <a:latin typeface="Calibri" pitchFamily="34" charset="0"/>
              </a:rPr>
              <a:t> </a:t>
            </a:r>
            <a:r>
              <a:rPr lang="en-US" sz="2400" dirty="0">
                <a:latin typeface="Calibri" pitchFamily="34" charset="0"/>
              </a:rPr>
              <a:t>Transmitter Block Diagram</a:t>
            </a:r>
          </a:p>
        </p:txBody>
      </p:sp>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503640" y="12599481"/>
            <a:ext cx="10805160" cy="5612319"/>
          </a:xfrm>
          <a:prstGeom prst="rect">
            <a:avLst/>
          </a:prstGeom>
        </p:spPr>
      </p:pic>
      <p:sp>
        <p:nvSpPr>
          <p:cNvPr id="43" name="Text Box 180"/>
          <p:cNvSpPr txBox="1">
            <a:spLocks noChangeArrowheads="1"/>
          </p:cNvSpPr>
          <p:nvPr/>
        </p:nvSpPr>
        <p:spPr bwMode="auto">
          <a:xfrm>
            <a:off x="25679400" y="11986244"/>
            <a:ext cx="422081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4.</a:t>
            </a:r>
            <a:r>
              <a:rPr lang="en-US" sz="2400" dirty="0" smtClean="0">
                <a:latin typeface="Calibri" pitchFamily="34" charset="0"/>
              </a:rPr>
              <a:t> Receiver Block </a:t>
            </a:r>
            <a:r>
              <a:rPr lang="en-US" sz="2400" dirty="0">
                <a:latin typeface="Calibri" pitchFamily="34" charset="0"/>
              </a:rPr>
              <a:t>Diagram</a:t>
            </a:r>
          </a:p>
        </p:txBody>
      </p:sp>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17222" y="23894466"/>
            <a:ext cx="10059280" cy="4832934"/>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521440" y="18899819"/>
            <a:ext cx="10059281" cy="4351806"/>
          </a:xfrm>
          <a:prstGeom prst="rect">
            <a:avLst/>
          </a:prstGeom>
        </p:spPr>
      </p:pic>
      <p:sp>
        <p:nvSpPr>
          <p:cNvPr id="46" name="Text Box 180"/>
          <p:cNvSpPr txBox="1">
            <a:spLocks noChangeArrowheads="1"/>
          </p:cNvSpPr>
          <p:nvPr/>
        </p:nvSpPr>
        <p:spPr bwMode="auto">
          <a:xfrm>
            <a:off x="13916133" y="23292993"/>
            <a:ext cx="511131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a:t>
            </a:r>
            <a:r>
              <a:rPr lang="en-US" sz="2400" b="1" dirty="0">
                <a:latin typeface="Calibri" pitchFamily="34" charset="0"/>
              </a:rPr>
              <a:t>7</a:t>
            </a:r>
            <a:r>
              <a:rPr lang="en-US" sz="2400" b="1" dirty="0" smtClean="0">
                <a:latin typeface="Calibri" pitchFamily="34" charset="0"/>
              </a:rPr>
              <a:t>.</a:t>
            </a:r>
            <a:r>
              <a:rPr lang="en-US" sz="2400" dirty="0" smtClean="0">
                <a:latin typeface="Calibri" pitchFamily="34" charset="0"/>
              </a:rPr>
              <a:t> Transmitter Front </a:t>
            </a:r>
            <a:r>
              <a:rPr lang="en-US" sz="2400" dirty="0">
                <a:latin typeface="Calibri" pitchFamily="34" charset="0"/>
              </a:rPr>
              <a:t>Panel </a:t>
            </a:r>
            <a:r>
              <a:rPr lang="en-US" sz="2400" dirty="0" smtClean="0">
                <a:latin typeface="Calibri" pitchFamily="34" charset="0"/>
              </a:rPr>
              <a:t>(BPSK</a:t>
            </a:r>
            <a:r>
              <a:rPr lang="en-US" sz="2400" dirty="0">
                <a:latin typeface="Calibri" pitchFamily="34" charset="0"/>
              </a:rPr>
              <a:t>)</a:t>
            </a:r>
          </a:p>
        </p:txBody>
      </p:sp>
      <p:sp>
        <p:nvSpPr>
          <p:cNvPr id="47" name="Text Box 180"/>
          <p:cNvSpPr txBox="1">
            <a:spLocks noChangeArrowheads="1"/>
          </p:cNvSpPr>
          <p:nvPr/>
        </p:nvSpPr>
        <p:spPr bwMode="auto">
          <a:xfrm>
            <a:off x="25134139" y="18393939"/>
            <a:ext cx="478173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a:t>
            </a:r>
            <a:r>
              <a:rPr lang="en-US" sz="2400" b="1" dirty="0">
                <a:latin typeface="Calibri" pitchFamily="34" charset="0"/>
              </a:rPr>
              <a:t>6</a:t>
            </a:r>
            <a:r>
              <a:rPr lang="en-US" sz="2400" b="1" dirty="0" smtClean="0">
                <a:latin typeface="Calibri" pitchFamily="34" charset="0"/>
              </a:rPr>
              <a:t>.</a:t>
            </a:r>
            <a:r>
              <a:rPr lang="en-US" sz="2400" dirty="0" smtClean="0">
                <a:latin typeface="Calibri" pitchFamily="34" charset="0"/>
              </a:rPr>
              <a:t> Receiver Front </a:t>
            </a:r>
            <a:r>
              <a:rPr lang="en-US" sz="2400" dirty="0">
                <a:latin typeface="Calibri" pitchFamily="34" charset="0"/>
              </a:rPr>
              <a:t>Panel (QPSK)</a:t>
            </a:r>
          </a:p>
        </p:txBody>
      </p:sp>
      <p:sp>
        <p:nvSpPr>
          <p:cNvPr id="48" name="Text Box 180"/>
          <p:cNvSpPr txBox="1">
            <a:spLocks noChangeArrowheads="1"/>
          </p:cNvSpPr>
          <p:nvPr/>
        </p:nvSpPr>
        <p:spPr bwMode="auto">
          <a:xfrm>
            <a:off x="25154177" y="23356051"/>
            <a:ext cx="474165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a:t>
            </a:r>
            <a:r>
              <a:rPr lang="en-US" sz="2400" b="1" dirty="0">
                <a:latin typeface="Calibri" pitchFamily="34" charset="0"/>
              </a:rPr>
              <a:t>8</a:t>
            </a:r>
            <a:r>
              <a:rPr lang="en-US" sz="2400" b="1" dirty="0" smtClean="0">
                <a:latin typeface="Calibri" pitchFamily="34" charset="0"/>
              </a:rPr>
              <a:t>.</a:t>
            </a:r>
            <a:r>
              <a:rPr lang="en-US" sz="2400" dirty="0" smtClean="0">
                <a:latin typeface="Calibri" pitchFamily="34" charset="0"/>
              </a:rPr>
              <a:t> Receiver Front </a:t>
            </a:r>
            <a:r>
              <a:rPr lang="en-US" sz="2400" dirty="0">
                <a:latin typeface="Calibri" pitchFamily="34" charset="0"/>
              </a:rPr>
              <a:t>Panel </a:t>
            </a:r>
            <a:r>
              <a:rPr lang="en-US" sz="2400" dirty="0" smtClean="0">
                <a:latin typeface="Calibri" pitchFamily="34" charset="0"/>
              </a:rPr>
              <a:t>(BPSK</a:t>
            </a:r>
            <a:r>
              <a:rPr lang="en-US" sz="2400" dirty="0">
                <a:latin typeface="Calibri" pitchFamily="34" charset="0"/>
              </a:rPr>
              <a:t>)</a:t>
            </a:r>
          </a:p>
        </p:txBody>
      </p:sp>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10564" y="973183"/>
            <a:ext cx="4048949" cy="2188621"/>
          </a:xfrm>
          <a:prstGeom prst="rect">
            <a:avLst/>
          </a:prstGeom>
        </p:spPr>
      </p:pic>
      <p:pic>
        <p:nvPicPr>
          <p:cNvPr id="54" name="Picture 5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195000" y="973182"/>
            <a:ext cx="4048949" cy="2188621"/>
          </a:xfrm>
          <a:prstGeom prst="rect">
            <a:avLst/>
          </a:prstGeom>
        </p:spPr>
      </p:pic>
      <p:pic>
        <p:nvPicPr>
          <p:cNvPr id="1026" name="Picture 2" descr="EE49-lab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06848" y="5788447"/>
            <a:ext cx="9638654" cy="51843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E49-lab4.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880598" y="5791200"/>
            <a:ext cx="9929388" cy="4987390"/>
          </a:xfrm>
          <a:prstGeom prst="rect">
            <a:avLst/>
          </a:prstGeom>
          <a:noFill/>
          <a:extLst>
            <a:ext uri="{909E8E84-426E-40DD-AFC4-6F175D3DCCD1}">
              <a14:hiddenFill xmlns:a14="http://schemas.microsoft.com/office/drawing/2010/main">
                <a:solidFill>
                  <a:srgbClr val="FFFFFF"/>
                </a:solidFill>
              </a14:hiddenFill>
            </a:ext>
          </a:extLst>
        </p:spPr>
      </p:pic>
      <p:sp>
        <p:nvSpPr>
          <p:cNvPr id="49" name="Text Box 180"/>
          <p:cNvSpPr txBox="1">
            <a:spLocks noChangeArrowheads="1"/>
          </p:cNvSpPr>
          <p:nvPr/>
        </p:nvSpPr>
        <p:spPr bwMode="auto">
          <a:xfrm>
            <a:off x="20426877" y="7942056"/>
            <a:ext cx="123307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1.</a:t>
            </a:r>
            <a:endParaRPr lang="en-US" sz="2400" dirty="0">
              <a:latin typeface="Calibri" pitchFamily="34" charset="0"/>
            </a:endParaRPr>
          </a:p>
        </p:txBody>
      </p:sp>
      <p:sp>
        <p:nvSpPr>
          <p:cNvPr id="50" name="Text Box 180"/>
          <p:cNvSpPr txBox="1">
            <a:spLocks noChangeArrowheads="1"/>
          </p:cNvSpPr>
          <p:nvPr/>
        </p:nvSpPr>
        <p:spPr bwMode="auto">
          <a:xfrm>
            <a:off x="31546515" y="7897787"/>
            <a:ext cx="123307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a:t>
            </a:r>
            <a:r>
              <a:rPr lang="en-US" sz="2400" b="1" dirty="0">
                <a:latin typeface="Calibri" pitchFamily="34" charset="0"/>
              </a:rPr>
              <a:t>2</a:t>
            </a:r>
            <a:r>
              <a:rPr lang="en-US" sz="2400" b="1" dirty="0" smtClean="0">
                <a:latin typeface="Calibri" pitchFamily="34" charset="0"/>
              </a:rPr>
              <a:t>.</a:t>
            </a:r>
            <a:endParaRPr lang="en-US" sz="2400" dirty="0">
              <a:latin typeface="Calibri" pitchFamily="34" charset="0"/>
            </a:endParaRPr>
          </a:p>
        </p:txBody>
      </p:sp>
      <p:sp>
        <p:nvSpPr>
          <p:cNvPr id="19" name="TextBox 18"/>
          <p:cNvSpPr txBox="1"/>
          <p:nvPr/>
        </p:nvSpPr>
        <p:spPr>
          <a:xfrm>
            <a:off x="11594431" y="5628766"/>
            <a:ext cx="8630420" cy="6001643"/>
          </a:xfrm>
          <a:prstGeom prst="rect">
            <a:avLst/>
          </a:prstGeom>
          <a:noFill/>
        </p:spPr>
        <p:txBody>
          <a:bodyPr wrap="square" rtlCol="0">
            <a:spAutoFit/>
          </a:bodyPr>
          <a:lstStyle/>
          <a:p>
            <a:pPr algn="just"/>
            <a:r>
              <a:rPr lang="en-US" sz="3200" b="1" dirty="0">
                <a:latin typeface="Calibri" pitchFamily="34" charset="0"/>
              </a:rPr>
              <a:t>Transmitter: </a:t>
            </a:r>
            <a:r>
              <a:rPr lang="en-US" sz="3200" dirty="0">
                <a:latin typeface="Calibri" pitchFamily="34" charset="0"/>
              </a:rPr>
              <a:t>On transmitter side we generate random bit stream then do modulation (BPSK,QPSK) and after that we apply pulse shaping filter (root raised cosine) to avoid ISI. The whole setup will look like as shown in figure 1[6].</a:t>
            </a:r>
          </a:p>
          <a:p>
            <a:pPr algn="just"/>
            <a:r>
              <a:rPr lang="en-US" sz="3200" b="1" dirty="0">
                <a:latin typeface="Calibri" pitchFamily="34" charset="0"/>
              </a:rPr>
              <a:t>Receiver:</a:t>
            </a:r>
            <a:r>
              <a:rPr lang="en-US" sz="3200" dirty="0">
                <a:latin typeface="Calibri" pitchFamily="34" charset="0"/>
              </a:rPr>
              <a:t> The setup of receiver side will look like as shown in figure 2[7]. Where we first do synchronize detection then demodulation and symbol detection and then error checking to check whether the bits detected are received correctly or </a:t>
            </a:r>
            <a:r>
              <a:rPr lang="en-US" sz="3200">
                <a:latin typeface="Calibri" pitchFamily="34" charset="0"/>
              </a:rPr>
              <a:t>not</a:t>
            </a:r>
            <a:r>
              <a:rPr lang="en-US" sz="3200" smtClean="0">
                <a:latin typeface="Calibri" pitchFamily="34" charset="0"/>
              </a:rPr>
              <a:t>.</a:t>
            </a:r>
            <a:endParaRPr lang="en-US" sz="3200" dirty="0">
              <a:latin typeface="Calibri" pitchFamily="34" charset="0"/>
            </a:endParaRPr>
          </a:p>
          <a:p>
            <a:pPr algn="just"/>
            <a:endParaRPr lang="en-IN" sz="3200" dirty="0">
              <a:latin typeface="+mj-lt"/>
            </a:endParaRPr>
          </a:p>
        </p:txBody>
      </p:sp>
      <p:sp>
        <p:nvSpPr>
          <p:cNvPr id="3" name="TextBox 2"/>
          <p:cNvSpPr txBox="1"/>
          <p:nvPr/>
        </p:nvSpPr>
        <p:spPr>
          <a:xfrm>
            <a:off x="31256787" y="17809164"/>
            <a:ext cx="1371601" cy="584775"/>
          </a:xfrm>
          <a:prstGeom prst="rect">
            <a:avLst/>
          </a:prstGeom>
          <a:noFill/>
        </p:spPr>
        <p:txBody>
          <a:bodyPr wrap="square" rtlCol="0">
            <a:spAutoFit/>
          </a:bodyPr>
          <a:lstStyle/>
          <a:p>
            <a:r>
              <a:rPr lang="en-IN" sz="3200" dirty="0" smtClean="0"/>
              <a:t>[1] [2]</a:t>
            </a:r>
            <a:endParaRPr lang="en-IN" sz="32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2997</TotalTime>
  <Words>913</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Rajat</cp:lastModifiedBy>
  <cp:revision>121</cp:revision>
  <cp:lastPrinted>2013-02-12T02:21:55Z</cp:lastPrinted>
  <dcterms:created xsi:type="dcterms:W3CDTF">2013-02-10T21:14:48Z</dcterms:created>
  <dcterms:modified xsi:type="dcterms:W3CDTF">2017-12-01T16:40:23Z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