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4" r:id="rId45"/>
    <p:sldId id="303" r:id="rId46"/>
    <p:sldId id="302" r:id="rId47"/>
    <p:sldId id="301" r:id="rId48"/>
    <p:sldId id="305" r:id="rId49"/>
    <p:sldId id="306" r:id="rId50"/>
    <p:sldId id="307" r:id="rId51"/>
  </p:sldIdLst>
  <p:sldSz cx="9144000" cy="5143500" type="screen16x9"/>
  <p:notesSz cx="6858000" cy="9144000"/>
  <p:embeddedFontLst>
    <p:embeddedFont>
      <p:font typeface="Lato" panose="020B0604020202020204" charset="0"/>
      <p:regular r:id="rId53"/>
      <p:bold r:id="rId54"/>
      <p:italic r:id="rId55"/>
      <p:boldItalic r:id="rId56"/>
    </p:embeddedFont>
    <p:embeddedFont>
      <p:font typeface="Raleway"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f5e67d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f5e67d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24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999fb6e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999fb6e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59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999fb6e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999fb6e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305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999fb6e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999fb6e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11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ed3595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ed3595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6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e9e390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e9e390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490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e9e3908c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e9e3908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475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13a064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13a064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987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f24b8a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f24b8a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517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e9e3908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e9e3908c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20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d1c89fe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d1c89fe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428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ede041a3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ede041a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0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ede041a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ede041a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908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222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dbffbf9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dbffbf9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286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dbffbf9c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bdbffbf9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349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bdbffbf9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bdbffbf9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71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1c89fe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d1c89fe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d1c89fe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d1c89fe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d1c89fe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d1c89fe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90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999fb6e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999fb6e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98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999fb6e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999fb6e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18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999fb6e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999fb6e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25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rgbClr val="1A1A1A"/>
                </a:solidFill>
                <a:latin typeface="Raleway"/>
                <a:ea typeface="Raleway"/>
                <a:cs typeface="Raleway"/>
                <a:sym typeface="Raleway"/>
              </a:rPr>
              <a:t>Big Picture Docker</a:t>
            </a:r>
            <a:endParaRPr sz="4200" b="1">
              <a:solidFill>
                <a:srgbClr val="1A1A1A"/>
              </a:solidFill>
              <a:latin typeface="Raleway"/>
              <a:ea typeface="Raleway"/>
              <a:cs typeface="Raleway"/>
              <a:sym typeface="Raleway"/>
            </a:endParaRPr>
          </a:p>
          <a:p>
            <a:pPr marL="0" lvl="0" indent="0" algn="l" rtl="0">
              <a:spcBef>
                <a:spcPts val="0"/>
              </a:spcBef>
              <a:spcAft>
                <a:spcPts val="0"/>
              </a:spcAft>
              <a:buNone/>
            </a:pPr>
            <a:r>
              <a:rPr lang="en" sz="4200" b="1">
                <a:solidFill>
                  <a:srgbClr val="1A1A1A"/>
                </a:solidFill>
                <a:latin typeface="Raleway"/>
                <a:ea typeface="Raleway"/>
                <a:cs typeface="Raleway"/>
                <a:sym typeface="Raleway"/>
              </a:rPr>
              <a:t>What, Why, Who, &amp; Features</a:t>
            </a:r>
            <a:endParaRPr sz="4200" b="1">
              <a:solidFill>
                <a:srgbClr val="1A1A1A"/>
              </a:solidFill>
              <a:latin typeface="Raleway"/>
              <a:ea typeface="Raleway"/>
              <a:cs typeface="Raleway"/>
              <a:sym typeface="Raleway"/>
            </a:endParaRPr>
          </a:p>
        </p:txBody>
      </p:sp>
      <p:pic>
        <p:nvPicPr>
          <p:cNvPr id="87" name="Google Shape;87;p13"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p:nvPr/>
        </p:nvSpPr>
        <p:spPr>
          <a:xfrm>
            <a:off x="387000" y="1469575"/>
            <a:ext cx="8370000" cy="320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387100" y="3684575"/>
            <a:ext cx="8370000" cy="990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Host Kernel</a:t>
            </a:r>
            <a:endParaRPr sz="1800">
              <a:latin typeface="Lato"/>
              <a:ea typeface="Lato"/>
              <a:cs typeface="Lato"/>
              <a:sym typeface="Lato"/>
            </a:endParaRPr>
          </a:p>
        </p:txBody>
      </p:sp>
      <p:sp>
        <p:nvSpPr>
          <p:cNvPr id="120" name="Google Shape;120;p17"/>
          <p:cNvSpPr txBox="1"/>
          <p:nvPr/>
        </p:nvSpPr>
        <p:spPr>
          <a:xfrm>
            <a:off x="1597350" y="928175"/>
            <a:ext cx="5949300" cy="52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t>The Docker Engine on an Operating System</a:t>
            </a:r>
            <a:endParaRPr sz="2000"/>
          </a:p>
        </p:txBody>
      </p:sp>
      <p:sp>
        <p:nvSpPr>
          <p:cNvPr id="121" name="Google Shape;121;p17"/>
          <p:cNvSpPr/>
          <p:nvPr/>
        </p:nvSpPr>
        <p:spPr>
          <a:xfrm>
            <a:off x="387100" y="3162875"/>
            <a:ext cx="8370000" cy="521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Docker Daemon</a:t>
            </a:r>
            <a:endParaRPr sz="1800">
              <a:latin typeface="Lato"/>
              <a:ea typeface="Lato"/>
              <a:cs typeface="Lato"/>
              <a:sym typeface="Lato"/>
            </a:endParaRPr>
          </a:p>
        </p:txBody>
      </p:sp>
      <p:sp>
        <p:nvSpPr>
          <p:cNvPr id="122" name="Google Shape;122;p17"/>
          <p:cNvSpPr/>
          <p:nvPr/>
        </p:nvSpPr>
        <p:spPr>
          <a:xfrm>
            <a:off x="528875" y="1632725"/>
            <a:ext cx="2179500" cy="13473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Lato"/>
                <a:ea typeface="Lato"/>
                <a:cs typeface="Lato"/>
                <a:sym typeface="Lato"/>
              </a:rPr>
              <a:t>Command Line - uses the Docker CLI</a:t>
            </a:r>
            <a:endParaRPr sz="1800">
              <a:latin typeface="Lato"/>
              <a:ea typeface="Lato"/>
              <a:cs typeface="Lato"/>
              <a:sym typeface="Lato"/>
            </a:endParaRPr>
          </a:p>
        </p:txBody>
      </p:sp>
      <p:cxnSp>
        <p:nvCxnSpPr>
          <p:cNvPr id="123" name="Google Shape;123;p17"/>
          <p:cNvCxnSpPr>
            <a:stCxn id="122" idx="3"/>
          </p:cNvCxnSpPr>
          <p:nvPr/>
        </p:nvCxnSpPr>
        <p:spPr>
          <a:xfrm>
            <a:off x="2708375" y="2306375"/>
            <a:ext cx="518400" cy="845700"/>
          </a:xfrm>
          <a:prstGeom prst="curvedConnector2">
            <a:avLst/>
          </a:prstGeom>
          <a:noFill/>
          <a:ln w="9525" cap="flat" cmpd="sng">
            <a:solidFill>
              <a:schemeClr val="dk2"/>
            </a:solidFill>
            <a:prstDash val="solid"/>
            <a:round/>
            <a:headEnd type="none" w="med" len="med"/>
            <a:tailEnd type="none" w="med" len="med"/>
          </a:ln>
        </p:spPr>
      </p:cxnSp>
      <p:cxnSp>
        <p:nvCxnSpPr>
          <p:cNvPr id="124" name="Google Shape;124;p17"/>
          <p:cNvCxnSpPr>
            <a:stCxn id="122" idx="3"/>
          </p:cNvCxnSpPr>
          <p:nvPr/>
        </p:nvCxnSpPr>
        <p:spPr>
          <a:xfrm>
            <a:off x="2708375" y="2306375"/>
            <a:ext cx="741900" cy="845700"/>
          </a:xfrm>
          <a:prstGeom prst="curvedConnector2">
            <a:avLst/>
          </a:prstGeom>
          <a:noFill/>
          <a:ln w="9525" cap="flat" cmpd="sng">
            <a:solidFill>
              <a:schemeClr val="dk2"/>
            </a:solidFill>
            <a:prstDash val="solid"/>
            <a:round/>
            <a:headEnd type="none" w="med" len="med"/>
            <a:tailEnd type="none" w="med" len="med"/>
          </a:ln>
        </p:spPr>
      </p:cxnSp>
      <p:cxnSp>
        <p:nvCxnSpPr>
          <p:cNvPr id="125" name="Google Shape;125;p17"/>
          <p:cNvCxnSpPr/>
          <p:nvPr/>
        </p:nvCxnSpPr>
        <p:spPr>
          <a:xfrm>
            <a:off x="2708375" y="2306375"/>
            <a:ext cx="944400" cy="856500"/>
          </a:xfrm>
          <a:prstGeom prst="curvedConnector3">
            <a:avLst>
              <a:gd name="adj1" fmla="val 88710"/>
            </a:avLst>
          </a:prstGeom>
          <a:noFill/>
          <a:ln w="9525" cap="flat" cmpd="sng">
            <a:solidFill>
              <a:schemeClr val="dk2"/>
            </a:solidFill>
            <a:prstDash val="solid"/>
            <a:round/>
            <a:headEnd type="none" w="med" len="med"/>
            <a:tailEnd type="none" w="med" len="med"/>
          </a:ln>
        </p:spPr>
      </p:cxnSp>
      <p:sp>
        <p:nvSpPr>
          <p:cNvPr id="126" name="Google Shape;126;p17"/>
          <p:cNvSpPr txBox="1"/>
          <p:nvPr/>
        </p:nvSpPr>
        <p:spPr>
          <a:xfrm>
            <a:off x="2924975" y="1821000"/>
            <a:ext cx="1107600" cy="85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i="1"/>
              <a:t>Requests to create containers</a:t>
            </a:r>
            <a:endParaRPr sz="1200" i="1"/>
          </a:p>
        </p:txBody>
      </p:sp>
      <p:sp>
        <p:nvSpPr>
          <p:cNvPr id="127" name="Google Shape;127;p17"/>
          <p:cNvSpPr/>
          <p:nvPr/>
        </p:nvSpPr>
        <p:spPr>
          <a:xfrm>
            <a:off x="4440875" y="1642575"/>
            <a:ext cx="4152900" cy="13473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Lato"/>
              <a:ea typeface="Lato"/>
              <a:cs typeface="Lato"/>
              <a:sym typeface="Lato"/>
            </a:endParaRPr>
          </a:p>
        </p:txBody>
      </p:sp>
      <p:sp>
        <p:nvSpPr>
          <p:cNvPr id="128" name="Google Shape;128;p17"/>
          <p:cNvSpPr/>
          <p:nvPr/>
        </p:nvSpPr>
        <p:spPr>
          <a:xfrm>
            <a:off x="4578825" y="1821000"/>
            <a:ext cx="1161000" cy="10071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Lato"/>
                <a:ea typeface="Lato"/>
                <a:cs typeface="Lato"/>
                <a:sym typeface="Lato"/>
              </a:rPr>
              <a:t>Container</a:t>
            </a:r>
            <a:endParaRPr sz="1600" i="1">
              <a:latin typeface="Lato"/>
              <a:ea typeface="Lato"/>
              <a:cs typeface="Lato"/>
              <a:sym typeface="Lato"/>
            </a:endParaRPr>
          </a:p>
        </p:txBody>
      </p:sp>
      <p:sp>
        <p:nvSpPr>
          <p:cNvPr id="129" name="Google Shape;129;p17"/>
          <p:cNvSpPr/>
          <p:nvPr/>
        </p:nvSpPr>
        <p:spPr>
          <a:xfrm>
            <a:off x="7286975" y="1821000"/>
            <a:ext cx="1161000" cy="10071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Lato"/>
                <a:ea typeface="Lato"/>
                <a:cs typeface="Lato"/>
                <a:sym typeface="Lato"/>
              </a:rPr>
              <a:t>Container</a:t>
            </a:r>
            <a:endParaRPr sz="1600" i="1">
              <a:latin typeface="Lato"/>
              <a:ea typeface="Lato"/>
              <a:cs typeface="Lato"/>
              <a:sym typeface="Lato"/>
            </a:endParaRPr>
          </a:p>
        </p:txBody>
      </p:sp>
      <p:sp>
        <p:nvSpPr>
          <p:cNvPr id="130" name="Google Shape;130;p17"/>
          <p:cNvSpPr/>
          <p:nvPr/>
        </p:nvSpPr>
        <p:spPr>
          <a:xfrm>
            <a:off x="5932900" y="1821000"/>
            <a:ext cx="1161000" cy="10071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Lato"/>
                <a:ea typeface="Lato"/>
                <a:cs typeface="Lato"/>
                <a:sym typeface="Lato"/>
              </a:rPr>
              <a:t>Container</a:t>
            </a:r>
            <a:endParaRPr sz="1600" i="1">
              <a:latin typeface="Lato"/>
              <a:ea typeface="Lato"/>
              <a:cs typeface="Lato"/>
              <a:sym typeface="Lato"/>
            </a:endParaRPr>
          </a:p>
        </p:txBody>
      </p:sp>
      <p:cxnSp>
        <p:nvCxnSpPr>
          <p:cNvPr id="131" name="Google Shape;131;p17"/>
          <p:cNvCxnSpPr>
            <a:endCxn id="128" idx="2"/>
          </p:cNvCxnSpPr>
          <p:nvPr/>
        </p:nvCxnSpPr>
        <p:spPr>
          <a:xfrm rot="10800000" flipH="1">
            <a:off x="4572225" y="2828100"/>
            <a:ext cx="587100" cy="334800"/>
          </a:xfrm>
          <a:prstGeom prst="straightConnector1">
            <a:avLst/>
          </a:prstGeom>
          <a:noFill/>
          <a:ln w="9525" cap="flat" cmpd="sng">
            <a:solidFill>
              <a:schemeClr val="dk2"/>
            </a:solidFill>
            <a:prstDash val="solid"/>
            <a:round/>
            <a:headEnd type="none" w="med" len="med"/>
            <a:tailEnd type="triangle" w="med" len="med"/>
          </a:ln>
        </p:spPr>
      </p:cxnSp>
      <p:cxnSp>
        <p:nvCxnSpPr>
          <p:cNvPr id="132" name="Google Shape;132;p17"/>
          <p:cNvCxnSpPr/>
          <p:nvPr/>
        </p:nvCxnSpPr>
        <p:spPr>
          <a:xfrm rot="10800000" flipH="1">
            <a:off x="5929600" y="2828100"/>
            <a:ext cx="587100" cy="334800"/>
          </a:xfrm>
          <a:prstGeom prst="straightConnector1">
            <a:avLst/>
          </a:prstGeom>
          <a:noFill/>
          <a:ln w="9525" cap="flat" cmpd="sng">
            <a:solidFill>
              <a:schemeClr val="dk2"/>
            </a:solidFill>
            <a:prstDash val="solid"/>
            <a:round/>
            <a:headEnd type="none" w="med" len="med"/>
            <a:tailEnd type="triangle" w="med" len="med"/>
          </a:ln>
        </p:spPr>
      </p:cxnSp>
      <p:cxnSp>
        <p:nvCxnSpPr>
          <p:cNvPr id="133" name="Google Shape;133;p17"/>
          <p:cNvCxnSpPr/>
          <p:nvPr/>
        </p:nvCxnSpPr>
        <p:spPr>
          <a:xfrm rot="10800000" flipH="1">
            <a:off x="7286975" y="2828100"/>
            <a:ext cx="587100" cy="334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401437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Container Environments</a:t>
            </a:r>
            <a:endParaRPr/>
          </a:p>
        </p:txBody>
      </p:sp>
      <p:sp>
        <p:nvSpPr>
          <p:cNvPr id="139" name="Google Shape;139;p18"/>
          <p:cNvSpPr txBox="1">
            <a:spLocks noGrp="1"/>
          </p:cNvSpPr>
          <p:nvPr>
            <p:ph type="body" idx="1"/>
          </p:nvPr>
        </p:nvSpPr>
        <p:spPr>
          <a:xfrm>
            <a:off x="728550" y="19315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processes of one container cannot affect the processes of another.</a:t>
            </a:r>
            <a:endParaRPr sz="2000"/>
          </a:p>
        </p:txBody>
      </p:sp>
      <p:sp>
        <p:nvSpPr>
          <p:cNvPr id="140" name="Google Shape;140;p18"/>
          <p:cNvSpPr txBox="1">
            <a:spLocks noGrp="1"/>
          </p:cNvSpPr>
          <p:nvPr>
            <p:ph type="body" idx="1"/>
          </p:nvPr>
        </p:nvSpPr>
        <p:spPr>
          <a:xfrm>
            <a:off x="727650" y="29221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 container has limits on resource usage, like the CPU and memory.</a:t>
            </a:r>
            <a:endParaRPr sz="2000"/>
          </a:p>
        </p:txBody>
      </p:sp>
      <p:sp>
        <p:nvSpPr>
          <p:cNvPr id="141" name="Google Shape;141;p18"/>
          <p:cNvSpPr txBox="1">
            <a:spLocks noGrp="1"/>
          </p:cNvSpPr>
          <p:nvPr>
            <p:ph type="body" idx="1"/>
          </p:nvPr>
        </p:nvSpPr>
        <p:spPr>
          <a:xfrm>
            <a:off x="729450" y="397750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Application-specific code.</a:t>
            </a:r>
            <a:endParaRPr sz="2000"/>
          </a:p>
        </p:txBody>
      </p:sp>
      <p:pic>
        <p:nvPicPr>
          <p:cNvPr id="142" name="Google Shape;142;p18"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215546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10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Docker Container?</a:t>
            </a:r>
            <a:endParaRPr/>
          </a:p>
        </p:txBody>
      </p:sp>
      <p:sp>
        <p:nvSpPr>
          <p:cNvPr id="148" name="Google Shape;148;p19"/>
          <p:cNvSpPr txBox="1">
            <a:spLocks noGrp="1"/>
          </p:cNvSpPr>
          <p:nvPr>
            <p:ph type="body" idx="1"/>
          </p:nvPr>
        </p:nvSpPr>
        <p:spPr>
          <a:xfrm>
            <a:off x="729450" y="2078875"/>
            <a:ext cx="7831800" cy="90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A Docker container is a loosely isolated environment running within a host machine’s kernel that allows us to run application-specific code.</a:t>
            </a:r>
            <a:endParaRPr sz="2000"/>
          </a:p>
        </p:txBody>
      </p:sp>
      <p:pic>
        <p:nvPicPr>
          <p:cNvPr id="149" name="Google Shape;149;p19"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243786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are containers useful?</a:t>
            </a:r>
            <a:endParaRPr/>
          </a:p>
        </p:txBody>
      </p:sp>
      <p:sp>
        <p:nvSpPr>
          <p:cNvPr id="155" name="Google Shape;155;p20"/>
          <p:cNvSpPr txBox="1">
            <a:spLocks noGrp="1"/>
          </p:cNvSpPr>
          <p:nvPr>
            <p:ph type="body" idx="1"/>
          </p:nvPr>
        </p:nvSpPr>
        <p:spPr>
          <a:xfrm>
            <a:off x="729450" y="2078875"/>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Portability to multiple operating system environments.</a:t>
            </a:r>
            <a:endParaRPr sz="2000"/>
          </a:p>
        </p:txBody>
      </p:sp>
      <p:sp>
        <p:nvSpPr>
          <p:cNvPr id="156" name="Google Shape;156;p20"/>
          <p:cNvSpPr txBox="1">
            <a:spLocks noGrp="1"/>
          </p:cNvSpPr>
          <p:nvPr>
            <p:ph type="body" idx="1"/>
          </p:nvPr>
        </p:nvSpPr>
        <p:spPr>
          <a:xfrm>
            <a:off x="727650" y="2948925"/>
            <a:ext cx="7688700" cy="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Less time setting up, more time coding.</a:t>
            </a:r>
            <a:endParaRPr sz="2000"/>
          </a:p>
        </p:txBody>
      </p:sp>
      <p:sp>
        <p:nvSpPr>
          <p:cNvPr id="157" name="Google Shape;157;p20"/>
          <p:cNvSpPr txBox="1">
            <a:spLocks noGrp="1"/>
          </p:cNvSpPr>
          <p:nvPr>
            <p:ph type="body" idx="1"/>
          </p:nvPr>
        </p:nvSpPr>
        <p:spPr>
          <a:xfrm>
            <a:off x="727650" y="37787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Development, continuous integration, deployment environments.</a:t>
            </a:r>
            <a:endParaRPr sz="2000"/>
          </a:p>
        </p:txBody>
      </p:sp>
      <p:pic>
        <p:nvPicPr>
          <p:cNvPr id="158" name="Google Shape;158;p20"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141648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10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7"/>
                                        </p:tgtEl>
                                        <p:attrNameLst>
                                          <p:attrName>style.visibility</p:attrName>
                                        </p:attrNameLst>
                                      </p:cBhvr>
                                      <p:to>
                                        <p:strVal val="visible"/>
                                      </p:to>
                                    </p:set>
                                    <p:animEffect transition="in" filter="fade">
                                      <p:cBhvr>
                                        <p:cTn id="1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81850" y="1471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Containers vs. Virtual Machines</a:t>
            </a:r>
            <a:endParaRPr/>
          </a:p>
        </p:txBody>
      </p:sp>
      <p:sp>
        <p:nvSpPr>
          <p:cNvPr id="164" name="Google Shape;164;p21"/>
          <p:cNvSpPr txBox="1">
            <a:spLocks noGrp="1"/>
          </p:cNvSpPr>
          <p:nvPr>
            <p:ph type="body" idx="1"/>
          </p:nvPr>
        </p:nvSpPr>
        <p:spPr>
          <a:xfrm>
            <a:off x="881850" y="208740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Virtual machines abstract an entire computer system.</a:t>
            </a:r>
            <a:endParaRPr sz="2000"/>
          </a:p>
        </p:txBody>
      </p:sp>
      <p:sp>
        <p:nvSpPr>
          <p:cNvPr id="165" name="Google Shape;165;p21"/>
          <p:cNvSpPr txBox="1">
            <a:spLocks noGrp="1"/>
          </p:cNvSpPr>
          <p:nvPr>
            <p:ph type="body" idx="1"/>
          </p:nvPr>
        </p:nvSpPr>
        <p:spPr>
          <a:xfrm>
            <a:off x="1942650" y="2766575"/>
            <a:ext cx="525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u="sng"/>
              <a:t>Run a 2GB image of software</a:t>
            </a:r>
            <a:endParaRPr sz="2000" u="sng"/>
          </a:p>
        </p:txBody>
      </p:sp>
      <p:pic>
        <p:nvPicPr>
          <p:cNvPr id="166" name="Google Shape;166;p21" descr="Related image"/>
          <p:cNvPicPr preferRelativeResize="0"/>
          <p:nvPr/>
        </p:nvPicPr>
        <p:blipFill>
          <a:blip r:embed="rId3">
            <a:alphaModFix/>
          </a:blip>
          <a:stretch>
            <a:fillRect/>
          </a:stretch>
        </p:blipFill>
        <p:spPr>
          <a:xfrm>
            <a:off x="8195425" y="792125"/>
            <a:ext cx="900000" cy="900000"/>
          </a:xfrm>
          <a:prstGeom prst="rect">
            <a:avLst/>
          </a:prstGeom>
          <a:noFill/>
          <a:ln>
            <a:noFill/>
          </a:ln>
        </p:spPr>
      </p:pic>
      <p:sp>
        <p:nvSpPr>
          <p:cNvPr id="167" name="Google Shape;167;p21"/>
          <p:cNvSpPr txBox="1">
            <a:spLocks noGrp="1"/>
          </p:cNvSpPr>
          <p:nvPr>
            <p:ph type="body" idx="1"/>
          </p:nvPr>
        </p:nvSpPr>
        <p:spPr>
          <a:xfrm>
            <a:off x="544488" y="3301775"/>
            <a:ext cx="4027500" cy="10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Virtual Machines</a:t>
            </a:r>
            <a:endParaRPr sz="2000"/>
          </a:p>
          <a:p>
            <a:pPr marL="457200" lvl="0" indent="-355600" algn="l" rtl="0">
              <a:spcBef>
                <a:spcPts val="1600"/>
              </a:spcBef>
              <a:spcAft>
                <a:spcPts val="0"/>
              </a:spcAft>
              <a:buSzPts val="2000"/>
              <a:buChar char="●"/>
            </a:pPr>
            <a:r>
              <a:rPr lang="en" sz="2000"/>
              <a:t>Require 2GB to run the image</a:t>
            </a:r>
            <a:endParaRPr sz="2000"/>
          </a:p>
        </p:txBody>
      </p:sp>
      <p:sp>
        <p:nvSpPr>
          <p:cNvPr id="168" name="Google Shape;168;p21"/>
          <p:cNvSpPr txBox="1">
            <a:spLocks noGrp="1"/>
          </p:cNvSpPr>
          <p:nvPr>
            <p:ph type="body" idx="1"/>
          </p:nvPr>
        </p:nvSpPr>
        <p:spPr>
          <a:xfrm>
            <a:off x="4571988" y="3301775"/>
            <a:ext cx="4027500" cy="10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Containers</a:t>
            </a:r>
            <a:endParaRPr sz="2000"/>
          </a:p>
          <a:p>
            <a:pPr marL="457200" lvl="0" indent="-355600" algn="l" rtl="0">
              <a:spcBef>
                <a:spcPts val="1600"/>
              </a:spcBef>
              <a:spcAft>
                <a:spcPts val="0"/>
              </a:spcAft>
              <a:buSzPts val="2000"/>
              <a:buChar char="●"/>
            </a:pPr>
            <a:r>
              <a:rPr lang="en" sz="2000"/>
              <a:t>Use 2GB to run the image.</a:t>
            </a:r>
            <a:endParaRPr sz="2000"/>
          </a:p>
        </p:txBody>
      </p:sp>
      <p:sp>
        <p:nvSpPr>
          <p:cNvPr id="169" name="Google Shape;169;p21"/>
          <p:cNvSpPr txBox="1">
            <a:spLocks noGrp="1"/>
          </p:cNvSpPr>
          <p:nvPr>
            <p:ph type="body" idx="1"/>
          </p:nvPr>
        </p:nvSpPr>
        <p:spPr>
          <a:xfrm>
            <a:off x="544500" y="4380275"/>
            <a:ext cx="3675900" cy="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5VMs x 2GB = 10GB</a:t>
            </a:r>
            <a:endParaRPr sz="2000"/>
          </a:p>
        </p:txBody>
      </p:sp>
      <p:sp>
        <p:nvSpPr>
          <p:cNvPr id="170" name="Google Shape;170;p21"/>
          <p:cNvSpPr txBox="1">
            <a:spLocks noGrp="1"/>
          </p:cNvSpPr>
          <p:nvPr>
            <p:ph type="body" idx="1"/>
          </p:nvPr>
        </p:nvSpPr>
        <p:spPr>
          <a:xfrm>
            <a:off x="4572000" y="4380275"/>
            <a:ext cx="3932700" cy="5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2G + 0.001G*N</a:t>
            </a:r>
            <a:r>
              <a:rPr lang="en" sz="2000" baseline="30000"/>
              <a:t>n</a:t>
            </a:r>
            <a:r>
              <a:rPr lang="en" sz="2000"/>
              <a:t> Containers</a:t>
            </a:r>
            <a:endParaRPr sz="2000"/>
          </a:p>
        </p:txBody>
      </p:sp>
    </p:spTree>
    <p:extLst>
      <p:ext uri="{BB962C8B-B14F-4D97-AF65-F5344CB8AC3E}">
        <p14:creationId xmlns:p14="http://schemas.microsoft.com/office/powerpoint/2010/main" val="63058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fade">
                                      <p:cBhvr>
                                        <p:cTn id="17" dur="10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fade">
                                      <p:cBhvr>
                                        <p:cTn id="22" dur="1000"/>
                                        <p:tgtEl>
                                          <p:spTgt spid="1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p:cTn id="27" dur="1000"/>
                                        <p:tgtEl>
                                          <p:spTgt spid="1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Images</a:t>
            </a:r>
            <a:endParaRPr/>
          </a:p>
        </p:txBody>
      </p:sp>
      <p:pic>
        <p:nvPicPr>
          <p:cNvPr id="132" name="Google Shape;132;p25"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extLst>
      <p:ext uri="{BB962C8B-B14F-4D97-AF65-F5344CB8AC3E}">
        <p14:creationId xmlns:p14="http://schemas.microsoft.com/office/powerpoint/2010/main" val="775410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p:nvPr/>
        </p:nvSpPr>
        <p:spPr>
          <a:xfrm>
            <a:off x="881850" y="14710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 Images</a:t>
            </a:r>
            <a:endParaRPr sz="2600" b="1">
              <a:solidFill>
                <a:srgbClr val="1A1A1A"/>
              </a:solidFill>
              <a:latin typeface="Raleway"/>
              <a:ea typeface="Raleway"/>
              <a:cs typeface="Raleway"/>
              <a:sym typeface="Raleway"/>
            </a:endParaRPr>
          </a:p>
          <a:p>
            <a:pPr marL="0" lvl="0" indent="0" algn="l" rtl="0">
              <a:spcBef>
                <a:spcPts val="0"/>
              </a:spcBef>
              <a:spcAft>
                <a:spcPts val="0"/>
              </a:spcAft>
              <a:buNone/>
            </a:pPr>
            <a:endParaRPr sz="2600" b="1">
              <a:solidFill>
                <a:srgbClr val="1A1A1A"/>
              </a:solidFill>
              <a:latin typeface="Raleway"/>
              <a:ea typeface="Raleway"/>
              <a:cs typeface="Raleway"/>
              <a:sym typeface="Raleway"/>
            </a:endParaRPr>
          </a:p>
        </p:txBody>
      </p:sp>
      <p:sp>
        <p:nvSpPr>
          <p:cNvPr id="138" name="Google Shape;138;p26"/>
          <p:cNvSpPr txBox="1"/>
          <p:nvPr/>
        </p:nvSpPr>
        <p:spPr>
          <a:xfrm>
            <a:off x="881850" y="223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are “ready-only templates with instructions for creating a Docker container.”</a:t>
            </a:r>
            <a:endParaRPr sz="2000">
              <a:solidFill>
                <a:srgbClr val="595959"/>
              </a:solidFill>
              <a:latin typeface="Lato"/>
              <a:ea typeface="Lato"/>
              <a:cs typeface="Lato"/>
              <a:sym typeface="Lato"/>
            </a:endParaRPr>
          </a:p>
        </p:txBody>
      </p:sp>
      <p:sp>
        <p:nvSpPr>
          <p:cNvPr id="139" name="Google Shape;139;p26"/>
          <p:cNvSpPr txBox="1"/>
          <p:nvPr/>
        </p:nvSpPr>
        <p:spPr>
          <a:xfrm>
            <a:off x="881850" y="311952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define the container code, libraries, environment variables, configuration files, and more.</a:t>
            </a:r>
            <a:endParaRPr sz="2000">
              <a:solidFill>
                <a:srgbClr val="595959"/>
              </a:solidFill>
              <a:latin typeface="Lato"/>
              <a:ea typeface="Lato"/>
              <a:cs typeface="Lato"/>
              <a:sym typeface="Lato"/>
            </a:endParaRPr>
          </a:p>
        </p:txBody>
      </p:sp>
      <p:pic>
        <p:nvPicPr>
          <p:cNvPr id="140" name="Google Shape;140;p26" descr="Related image"/>
          <p:cNvPicPr preferRelativeResize="0"/>
          <p:nvPr/>
        </p:nvPicPr>
        <p:blipFill>
          <a:blip r:embed="rId3">
            <a:alphaModFix/>
          </a:blip>
          <a:stretch>
            <a:fillRect/>
          </a:stretch>
        </p:blipFill>
        <p:spPr>
          <a:xfrm>
            <a:off x="8195425" y="792125"/>
            <a:ext cx="900000" cy="900000"/>
          </a:xfrm>
          <a:prstGeom prst="rect">
            <a:avLst/>
          </a:prstGeom>
          <a:noFill/>
          <a:ln>
            <a:noFill/>
          </a:ln>
        </p:spPr>
      </p:pic>
      <p:pic>
        <p:nvPicPr>
          <p:cNvPr id="141" name="Google Shape;141;p26"/>
          <p:cNvPicPr preferRelativeResize="0"/>
          <p:nvPr/>
        </p:nvPicPr>
        <p:blipFill>
          <a:blip r:embed="rId4">
            <a:alphaModFix/>
          </a:blip>
          <a:stretch>
            <a:fillRect/>
          </a:stretch>
        </p:blipFill>
        <p:spPr>
          <a:xfrm>
            <a:off x="2939521" y="4110125"/>
            <a:ext cx="852248" cy="858025"/>
          </a:xfrm>
          <a:prstGeom prst="rect">
            <a:avLst/>
          </a:prstGeom>
          <a:noFill/>
          <a:ln>
            <a:noFill/>
          </a:ln>
        </p:spPr>
      </p:pic>
      <p:pic>
        <p:nvPicPr>
          <p:cNvPr id="142" name="Google Shape;142;p26"/>
          <p:cNvPicPr preferRelativeResize="0"/>
          <p:nvPr/>
        </p:nvPicPr>
        <p:blipFill>
          <a:blip r:embed="rId5">
            <a:alphaModFix/>
          </a:blip>
          <a:stretch>
            <a:fillRect/>
          </a:stretch>
        </p:blipFill>
        <p:spPr>
          <a:xfrm rot="10800000" flipH="1">
            <a:off x="4143813" y="4302124"/>
            <a:ext cx="2060675" cy="474025"/>
          </a:xfrm>
          <a:prstGeom prst="rect">
            <a:avLst/>
          </a:prstGeom>
          <a:noFill/>
          <a:ln>
            <a:noFill/>
          </a:ln>
        </p:spPr>
      </p:pic>
    </p:spTree>
    <p:extLst>
      <p:ext uri="{BB962C8B-B14F-4D97-AF65-F5344CB8AC3E}">
        <p14:creationId xmlns:p14="http://schemas.microsoft.com/office/powerpoint/2010/main" val="37810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10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gtEl>
                                        <p:attrNameLst>
                                          <p:attrName>style.visibility</p:attrName>
                                        </p:attrNameLst>
                                      </p:cBhvr>
                                      <p:to>
                                        <p:strVal val="visible"/>
                                      </p:to>
                                    </p:set>
                                    <p:animEffect transition="in" filter="fade">
                                      <p:cBhvr>
                                        <p:cTn id="22"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7"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148" name="Google Shape;148;p27"/>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Dockerfile</a:t>
            </a:r>
            <a:endParaRPr sz="2600" b="1">
              <a:solidFill>
                <a:srgbClr val="1A1A1A"/>
              </a:solidFill>
              <a:latin typeface="Raleway"/>
              <a:ea typeface="Raleway"/>
              <a:cs typeface="Raleway"/>
              <a:sym typeface="Raleway"/>
            </a:endParaRPr>
          </a:p>
        </p:txBody>
      </p:sp>
      <p:sp>
        <p:nvSpPr>
          <p:cNvPr id="149" name="Google Shape;149;p27"/>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Outlines instructions for how an image will create a container.</a:t>
            </a:r>
            <a:endParaRPr sz="2000">
              <a:solidFill>
                <a:srgbClr val="595959"/>
              </a:solidFill>
              <a:latin typeface="Lato"/>
              <a:ea typeface="Lato"/>
              <a:cs typeface="Lato"/>
              <a:sym typeface="Lato"/>
            </a:endParaRPr>
          </a:p>
        </p:txBody>
      </p:sp>
    </p:spTree>
    <p:extLst>
      <p:ext uri="{BB962C8B-B14F-4D97-AF65-F5344CB8AC3E}">
        <p14:creationId xmlns:p14="http://schemas.microsoft.com/office/powerpoint/2010/main" val="371487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to Container Relationship</a:t>
            </a:r>
            <a:endParaRPr/>
          </a:p>
        </p:txBody>
      </p:sp>
      <p:pic>
        <p:nvPicPr>
          <p:cNvPr id="155" name="Google Shape;155;p28"/>
          <p:cNvPicPr preferRelativeResize="0"/>
          <p:nvPr/>
        </p:nvPicPr>
        <p:blipFill>
          <a:blip r:embed="rId3">
            <a:alphaModFix/>
          </a:blip>
          <a:stretch>
            <a:fillRect/>
          </a:stretch>
        </p:blipFill>
        <p:spPr>
          <a:xfrm>
            <a:off x="1625463" y="2708200"/>
            <a:ext cx="1431380" cy="1433025"/>
          </a:xfrm>
          <a:prstGeom prst="rect">
            <a:avLst/>
          </a:prstGeom>
          <a:noFill/>
          <a:ln>
            <a:noFill/>
          </a:ln>
        </p:spPr>
      </p:pic>
      <p:cxnSp>
        <p:nvCxnSpPr>
          <p:cNvPr id="156" name="Google Shape;156;p28"/>
          <p:cNvCxnSpPr>
            <a:stCxn id="155" idx="3"/>
          </p:cNvCxnSpPr>
          <p:nvPr/>
        </p:nvCxnSpPr>
        <p:spPr>
          <a:xfrm rot="10800000" flipH="1">
            <a:off x="3056843" y="3414813"/>
            <a:ext cx="1830000" cy="9900"/>
          </a:xfrm>
          <a:prstGeom prst="straightConnector1">
            <a:avLst/>
          </a:prstGeom>
          <a:noFill/>
          <a:ln w="9525" cap="flat" cmpd="sng">
            <a:solidFill>
              <a:schemeClr val="dk2"/>
            </a:solidFill>
            <a:prstDash val="solid"/>
            <a:round/>
            <a:headEnd type="none" w="med" len="med"/>
            <a:tailEnd type="triangle" w="med" len="med"/>
          </a:ln>
        </p:spPr>
      </p:cxnSp>
      <p:pic>
        <p:nvPicPr>
          <p:cNvPr id="157" name="Google Shape;157;p28"/>
          <p:cNvPicPr preferRelativeResize="0"/>
          <p:nvPr/>
        </p:nvPicPr>
        <p:blipFill>
          <a:blip r:embed="rId4">
            <a:alphaModFix/>
          </a:blip>
          <a:stretch>
            <a:fillRect/>
          </a:stretch>
        </p:blipFill>
        <p:spPr>
          <a:xfrm>
            <a:off x="3948941" y="2719449"/>
            <a:ext cx="534586" cy="535200"/>
          </a:xfrm>
          <a:prstGeom prst="rect">
            <a:avLst/>
          </a:prstGeom>
          <a:noFill/>
          <a:ln>
            <a:noFill/>
          </a:ln>
        </p:spPr>
      </p:pic>
      <p:pic>
        <p:nvPicPr>
          <p:cNvPr id="158" name="Google Shape;158;p28"/>
          <p:cNvPicPr preferRelativeResize="0"/>
          <p:nvPr/>
        </p:nvPicPr>
        <p:blipFill>
          <a:blip r:embed="rId5">
            <a:alphaModFix/>
          </a:blip>
          <a:stretch>
            <a:fillRect/>
          </a:stretch>
        </p:blipFill>
        <p:spPr>
          <a:xfrm>
            <a:off x="5571226" y="2322700"/>
            <a:ext cx="1947311" cy="1949574"/>
          </a:xfrm>
          <a:prstGeom prst="rect">
            <a:avLst/>
          </a:prstGeom>
          <a:noFill/>
          <a:ln>
            <a:noFill/>
          </a:ln>
        </p:spPr>
      </p:pic>
      <p:sp>
        <p:nvSpPr>
          <p:cNvPr id="159" name="Google Shape;159;p28"/>
          <p:cNvSpPr txBox="1"/>
          <p:nvPr/>
        </p:nvSpPr>
        <p:spPr>
          <a:xfrm>
            <a:off x="1939600" y="2322700"/>
            <a:ext cx="803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Image</a:t>
            </a:r>
            <a:endParaRPr/>
          </a:p>
        </p:txBody>
      </p:sp>
      <p:sp>
        <p:nvSpPr>
          <p:cNvPr id="160" name="Google Shape;160;p28"/>
          <p:cNvSpPr txBox="1"/>
          <p:nvPr/>
        </p:nvSpPr>
        <p:spPr>
          <a:xfrm>
            <a:off x="5873662" y="2322700"/>
            <a:ext cx="1010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Container</a:t>
            </a:r>
            <a:endParaRPr/>
          </a:p>
        </p:txBody>
      </p:sp>
      <p:sp>
        <p:nvSpPr>
          <p:cNvPr id="161" name="Google Shape;161;p28"/>
          <p:cNvSpPr txBox="1"/>
          <p:nvPr/>
        </p:nvSpPr>
        <p:spPr>
          <a:xfrm>
            <a:off x="3651925" y="2322700"/>
            <a:ext cx="1010100" cy="3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Running</a:t>
            </a:r>
            <a:endParaRPr i="1"/>
          </a:p>
        </p:txBody>
      </p:sp>
    </p:spTree>
    <p:extLst>
      <p:ext uri="{BB962C8B-B14F-4D97-AF65-F5344CB8AC3E}">
        <p14:creationId xmlns:p14="http://schemas.microsoft.com/office/powerpoint/2010/main" val="21110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par>
                                <p:cTn id="8" presetID="10" presetClass="entr" presetSubtype="0"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1000"/>
                                        <p:tgtEl>
                                          <p:spTgt spid="1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fade">
                                      <p:cBhvr>
                                        <p:cTn id="15" dur="1000"/>
                                        <p:tgtEl>
                                          <p:spTgt spid="157"/>
                                        </p:tgtEl>
                                      </p:cBhvr>
                                    </p:animEffect>
                                  </p:childTnLst>
                                </p:cTn>
                              </p:par>
                              <p:par>
                                <p:cTn id="16" presetID="10" presetClass="entr" presetSubtype="0" fill="hold" nodeType="withEffect">
                                  <p:stCondLst>
                                    <p:cond delay="0"/>
                                  </p:stCondLst>
                                  <p:childTnLst>
                                    <p:set>
                                      <p:cBhvr>
                                        <p:cTn id="17" dur="1" fill="hold">
                                          <p:stCondLst>
                                            <p:cond delay="0"/>
                                          </p:stCondLst>
                                        </p:cTn>
                                        <p:tgtEl>
                                          <p:spTgt spid="161"/>
                                        </p:tgtEl>
                                        <p:attrNameLst>
                                          <p:attrName>style.visibility</p:attrName>
                                        </p:attrNameLst>
                                      </p:cBhvr>
                                      <p:to>
                                        <p:strVal val="visible"/>
                                      </p:to>
                                    </p:set>
                                    <p:animEffect transition="in" filter="fade">
                                      <p:cBhvr>
                                        <p:cTn id="18" dur="1000"/>
                                        <p:tgtEl>
                                          <p:spTgt spid="161"/>
                                        </p:tgtEl>
                                      </p:cBhvr>
                                    </p:animEffect>
                                  </p:childTnLst>
                                </p:cTn>
                              </p:par>
                              <p:par>
                                <p:cTn id="19" presetID="10" presetClass="entr" presetSubtype="0" fill="hold" nodeType="with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fade">
                                      <p:cBhvr>
                                        <p:cTn id="21" dur="1000"/>
                                        <p:tgtEl>
                                          <p:spTgt spid="1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0"/>
                                        </p:tgtEl>
                                        <p:attrNameLst>
                                          <p:attrName>style.visibility</p:attrName>
                                        </p:attrNameLst>
                                      </p:cBhvr>
                                      <p:to>
                                        <p:strVal val="visible"/>
                                      </p:to>
                                    </p:set>
                                    <p:animEffect transition="in" filter="fade">
                                      <p:cBhvr>
                                        <p:cTn id="26" dur="1000"/>
                                        <p:tgtEl>
                                          <p:spTgt spid="160"/>
                                        </p:tgtEl>
                                      </p:cBhvr>
                                    </p:animEffect>
                                  </p:childTnLst>
                                </p:cTn>
                              </p:par>
                              <p:par>
                                <p:cTn id="27" presetID="10" presetClass="entr" presetSubtype="0" fill="hold" nodeType="with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fade">
                                      <p:cBhvr>
                                        <p:cTn id="29"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Dockerhub</a:t>
            </a:r>
            <a:endParaRPr sz="2600" b="1">
              <a:solidFill>
                <a:srgbClr val="1A1A1A"/>
              </a:solidFill>
              <a:latin typeface="Raleway"/>
              <a:ea typeface="Raleway"/>
              <a:cs typeface="Raleway"/>
              <a:sym typeface="Raleway"/>
            </a:endParaRPr>
          </a:p>
        </p:txBody>
      </p:sp>
      <p:sp>
        <p:nvSpPr>
          <p:cNvPr id="167" name="Google Shape;167;p29"/>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Collects images from Docker users and hosts them as online repositories.</a:t>
            </a:r>
            <a:endParaRPr sz="2000">
              <a:solidFill>
                <a:srgbClr val="595959"/>
              </a:solidFill>
              <a:latin typeface="Lato"/>
              <a:ea typeface="Lato"/>
              <a:cs typeface="Lato"/>
              <a:sym typeface="Lato"/>
            </a:endParaRPr>
          </a:p>
        </p:txBody>
      </p:sp>
      <p:pic>
        <p:nvPicPr>
          <p:cNvPr id="168" name="Google Shape;168;p29"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311587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What is Docker?</a:t>
            </a:r>
            <a:endParaRPr sz="2600" b="1">
              <a:solidFill>
                <a:srgbClr val="1A1A1A"/>
              </a:solidFill>
              <a:latin typeface="Raleway"/>
              <a:ea typeface="Raleway"/>
              <a:cs typeface="Raleway"/>
              <a:sym typeface="Raleway"/>
            </a:endParaRPr>
          </a:p>
        </p:txBody>
      </p:sp>
      <p:sp>
        <p:nvSpPr>
          <p:cNvPr id="93" name="Google Shape;93;p14"/>
          <p:cNvSpPr txBox="1"/>
          <p:nvPr/>
        </p:nvSpPr>
        <p:spPr>
          <a:xfrm>
            <a:off x="729450" y="1853850"/>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Docker is a platform that lets you package, develop, and run applications in containers.</a:t>
            </a:r>
            <a:endParaRPr sz="2000">
              <a:solidFill>
                <a:srgbClr val="595959"/>
              </a:solidFill>
              <a:latin typeface="Lato"/>
              <a:ea typeface="Lato"/>
              <a:cs typeface="Lato"/>
              <a:sym typeface="Lato"/>
            </a:endParaRPr>
          </a:p>
        </p:txBody>
      </p:sp>
      <p:sp>
        <p:nvSpPr>
          <p:cNvPr id="94" name="Google Shape;94;p14"/>
          <p:cNvSpPr txBox="1"/>
          <p:nvPr/>
        </p:nvSpPr>
        <p:spPr>
          <a:xfrm>
            <a:off x="727650" y="259792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container is a virtual environment on top of the OS  kernel to capture all of its software - libraries, dependencies, etc.</a:t>
            </a:r>
            <a:endParaRPr sz="2000">
              <a:solidFill>
                <a:srgbClr val="595959"/>
              </a:solidFill>
              <a:latin typeface="Lato"/>
              <a:ea typeface="Lato"/>
              <a:cs typeface="Lato"/>
              <a:sym typeface="Lato"/>
            </a:endParaRPr>
          </a:p>
        </p:txBody>
      </p:sp>
      <p:pic>
        <p:nvPicPr>
          <p:cNvPr id="95" name="Google Shape;95;p14"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96" name="Google Shape;96;p14"/>
          <p:cNvSpPr/>
          <p:nvPr/>
        </p:nvSpPr>
        <p:spPr>
          <a:xfrm>
            <a:off x="945600" y="3473825"/>
            <a:ext cx="7252800" cy="143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1053350" y="4347875"/>
            <a:ext cx="7048500" cy="459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Kernel</a:t>
            </a:r>
            <a:endParaRPr/>
          </a:p>
        </p:txBody>
      </p:sp>
      <p:sp>
        <p:nvSpPr>
          <p:cNvPr id="98" name="Google Shape;98;p14"/>
          <p:cNvSpPr/>
          <p:nvPr/>
        </p:nvSpPr>
        <p:spPr>
          <a:xfrm>
            <a:off x="1053350" y="3588525"/>
            <a:ext cx="2248200" cy="658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Container</a:t>
            </a:r>
            <a:endParaRPr i="1"/>
          </a:p>
        </p:txBody>
      </p:sp>
      <p:sp>
        <p:nvSpPr>
          <p:cNvPr id="99" name="Google Shape;99;p14"/>
          <p:cNvSpPr/>
          <p:nvPr/>
        </p:nvSpPr>
        <p:spPr>
          <a:xfrm>
            <a:off x="3453500" y="3588525"/>
            <a:ext cx="2248200" cy="658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Container</a:t>
            </a:r>
            <a:endParaRPr i="1"/>
          </a:p>
        </p:txBody>
      </p:sp>
      <p:sp>
        <p:nvSpPr>
          <p:cNvPr id="100" name="Google Shape;100;p14"/>
          <p:cNvSpPr/>
          <p:nvPr/>
        </p:nvSpPr>
        <p:spPr>
          <a:xfrm>
            <a:off x="5853650" y="3588525"/>
            <a:ext cx="2248200" cy="658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Container</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10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1000"/>
                                        <p:tgtEl>
                                          <p:spTgt spid="96"/>
                                        </p:tgtEl>
                                      </p:cBhvr>
                                    </p:animEffect>
                                  </p:childTnLst>
                                </p:cTn>
                              </p:par>
                              <p:par>
                                <p:cTn id="18" presetID="10" presetClass="entr" presetSubtype="0" fill="hold"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1000"/>
                                        <p:tgtEl>
                                          <p:spTgt spid="97"/>
                                        </p:tgtEl>
                                      </p:cBhvr>
                                    </p:animEffect>
                                  </p:childTnLst>
                                </p:cTn>
                              </p:par>
                              <p:par>
                                <p:cTn id="21" presetID="10" presetClass="entr" presetSubtype="0" fill="hold" nodeType="with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1000"/>
                                        <p:tgtEl>
                                          <p:spTgt spid="98"/>
                                        </p:tgtEl>
                                      </p:cBhvr>
                                    </p:animEffect>
                                  </p:childTnLst>
                                </p:cTn>
                              </p:par>
                              <p:par>
                                <p:cTn id="24" presetID="10" presetClass="entr" presetSubtype="0"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fade">
                                      <p:cBhvr>
                                        <p:cTn id="26" dur="1000"/>
                                        <p:tgtEl>
                                          <p:spTgt spid="99"/>
                                        </p:tgtEl>
                                      </p:cBhvr>
                                    </p:animEffect>
                                  </p:childTnLst>
                                </p:cTn>
                              </p:par>
                              <p:par>
                                <p:cTn id="27" presetID="10"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fade">
                                      <p:cBhvr>
                                        <p:cTn id="29"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421208-0986-43CA-865B-81FD649CB599}"/>
              </a:ext>
            </a:extLst>
          </p:cNvPr>
          <p:cNvPicPr>
            <a:picLocks noChangeAspect="1"/>
          </p:cNvPicPr>
          <p:nvPr/>
        </p:nvPicPr>
        <p:blipFill>
          <a:blip r:embed="rId2"/>
          <a:stretch>
            <a:fillRect/>
          </a:stretch>
        </p:blipFill>
        <p:spPr>
          <a:xfrm>
            <a:off x="875060" y="396493"/>
            <a:ext cx="7040215" cy="4350513"/>
          </a:xfrm>
          <a:prstGeom prst="rect">
            <a:avLst/>
          </a:prstGeom>
        </p:spPr>
      </p:pic>
    </p:spTree>
    <p:extLst>
      <p:ext uri="{BB962C8B-B14F-4D97-AF65-F5344CB8AC3E}">
        <p14:creationId xmlns:p14="http://schemas.microsoft.com/office/powerpoint/2010/main" val="400287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D8FA4B-BF50-48C0-83A7-892D134B459E}"/>
              </a:ext>
            </a:extLst>
          </p:cNvPr>
          <p:cNvPicPr>
            <a:picLocks noChangeAspect="1"/>
          </p:cNvPicPr>
          <p:nvPr/>
        </p:nvPicPr>
        <p:blipFill>
          <a:blip r:embed="rId2"/>
          <a:stretch>
            <a:fillRect/>
          </a:stretch>
        </p:blipFill>
        <p:spPr>
          <a:xfrm>
            <a:off x="925461" y="677025"/>
            <a:ext cx="7293077" cy="3789449"/>
          </a:xfrm>
          <a:prstGeom prst="rect">
            <a:avLst/>
          </a:prstGeom>
        </p:spPr>
      </p:pic>
    </p:spTree>
    <p:extLst>
      <p:ext uri="{BB962C8B-B14F-4D97-AF65-F5344CB8AC3E}">
        <p14:creationId xmlns:p14="http://schemas.microsoft.com/office/powerpoint/2010/main" val="1357861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3B109-1CD4-41A3-A560-D0B48916C73F}"/>
              </a:ext>
            </a:extLst>
          </p:cNvPr>
          <p:cNvSpPr txBox="1"/>
          <p:nvPr/>
        </p:nvSpPr>
        <p:spPr>
          <a:xfrm>
            <a:off x="457201" y="285750"/>
            <a:ext cx="7986712" cy="4401205"/>
          </a:xfrm>
          <a:prstGeom prst="rect">
            <a:avLst/>
          </a:prstGeom>
          <a:noFill/>
        </p:spPr>
        <p:txBody>
          <a:bodyPr wrap="square" rtlCol="0">
            <a:spAutoFit/>
          </a:bodyPr>
          <a:lstStyle/>
          <a:p>
            <a:pPr algn="l"/>
            <a:r>
              <a:rPr lang="en-US" b="0" i="0" dirty="0">
                <a:solidFill>
                  <a:srgbClr val="29303B"/>
                </a:solidFill>
                <a:effectLst/>
                <a:latin typeface="sf pro text"/>
              </a:rPr>
              <a:t>Docker Containers and Images | Summary and Commands</a:t>
            </a:r>
          </a:p>
          <a:p>
            <a:pPr algn="l"/>
            <a:r>
              <a:rPr lang="en-US" b="1" i="0" dirty="0">
                <a:solidFill>
                  <a:srgbClr val="29303B"/>
                </a:solidFill>
                <a:effectLst/>
                <a:latin typeface="sf pro text"/>
              </a:rPr>
              <a:t>Docker Containers and Images | Summary and Commands</a:t>
            </a:r>
            <a:endParaRPr lang="en-US" b="0" i="0" dirty="0">
              <a:solidFill>
                <a:srgbClr val="29303B"/>
              </a:solidFill>
              <a:effectLst/>
              <a:latin typeface="sf pro text"/>
            </a:endParaRPr>
          </a:p>
          <a:p>
            <a:pPr algn="l"/>
            <a:r>
              <a:rPr lang="en-US" b="0" i="0" dirty="0">
                <a:solidFill>
                  <a:srgbClr val="29303B"/>
                </a:solidFill>
                <a:effectLst/>
                <a:latin typeface="sf pro text"/>
              </a:rPr>
              <a:t>Nice work on completing the first section of this course on Docker containers and images. In this section, we learned plenty of important concepts.</a:t>
            </a:r>
          </a:p>
          <a:p>
            <a:pPr algn="l"/>
            <a:r>
              <a:rPr lang="en-US" b="0" i="0" dirty="0">
                <a:solidFill>
                  <a:srgbClr val="29303B"/>
                </a:solidFill>
                <a:effectLst/>
                <a:latin typeface="sf pro text"/>
              </a:rPr>
              <a:t>We got a grasp of how Docker works, from the running docker engine, the creation of docker images, and the execution of running containers themselves. We learned about the great engineering benefit of isolated environments through containers. Plus we also got a taste of some of the great engineering ideas of Docker, such as caching previous images to optimize performance, and sharing common files across containers.</a:t>
            </a:r>
          </a:p>
          <a:p>
            <a:pPr algn="l"/>
            <a:r>
              <a:rPr lang="en-US" b="0" i="0" dirty="0">
                <a:solidFill>
                  <a:srgbClr val="29303B"/>
                </a:solidFill>
                <a:effectLst/>
                <a:latin typeface="sf pro text"/>
              </a:rPr>
              <a:t>Moving on, we’ll explore Docker images more deeply. We’ll create our own customized container images, and dive into more advanced features.</a:t>
            </a:r>
          </a:p>
          <a:p>
            <a:pPr algn="l"/>
            <a:r>
              <a:rPr lang="en-US" b="0" i="0" dirty="0">
                <a:solidFill>
                  <a:srgbClr val="29303B"/>
                </a:solidFill>
                <a:effectLst/>
                <a:latin typeface="sf pro text"/>
              </a:rPr>
              <a:t>In the meantime, here’s a summary of the commands we’ve used thus far:</a:t>
            </a:r>
          </a:p>
          <a:p>
            <a:pPr algn="l"/>
            <a:r>
              <a:rPr lang="en-US" b="1" i="0" dirty="0">
                <a:solidFill>
                  <a:srgbClr val="29303B"/>
                </a:solidFill>
                <a:effectLst/>
                <a:latin typeface="sf pro text"/>
              </a:rPr>
              <a:t>Docker Containers and Images</a:t>
            </a:r>
            <a:endParaRPr lang="en-US" b="0" i="0" dirty="0">
              <a:solidFill>
                <a:srgbClr val="29303B"/>
              </a:solidFill>
              <a:effectLst/>
              <a:latin typeface="sf pro text"/>
            </a:endParaRPr>
          </a:p>
          <a:p>
            <a:pPr algn="l"/>
            <a:r>
              <a:rPr lang="en-US" b="1" i="0" dirty="0">
                <a:solidFill>
                  <a:srgbClr val="29303B"/>
                </a:solidFill>
                <a:effectLst/>
                <a:latin typeface="sf pro text"/>
              </a:rPr>
              <a:t>Docker Containers</a:t>
            </a:r>
            <a:endParaRPr lang="en-US" b="0" i="0" dirty="0">
              <a:solidFill>
                <a:srgbClr val="29303B"/>
              </a:solidFill>
              <a:effectLst/>
              <a:latin typeface="sf pro text"/>
            </a:endParaRPr>
          </a:p>
          <a:p>
            <a:pPr algn="l"/>
            <a:r>
              <a:rPr lang="en-US" b="1" i="0" dirty="0">
                <a:solidFill>
                  <a:srgbClr val="29303B"/>
                </a:solidFill>
                <a:effectLst/>
                <a:latin typeface="sf pro text"/>
              </a:rPr>
              <a:t>Create an interactive terminal container with a name, an image, and a default command:</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create -it --name=&lt;name&gt; &lt;image&gt; &lt;command&gt;</a:t>
            </a:r>
          </a:p>
          <a:p>
            <a:pPr algn="l">
              <a:buFont typeface="Arial" panose="020B0604020202020204" pitchFamily="34" charset="0"/>
              <a:buChar char="•"/>
            </a:pPr>
            <a:r>
              <a:rPr lang="en-US" b="0" i="0" dirty="0">
                <a:solidFill>
                  <a:srgbClr val="29303B"/>
                </a:solidFill>
                <a:effectLst/>
                <a:latin typeface="sf pro text"/>
              </a:rPr>
              <a:t>Example: docker create -it --name=foo ubuntu bash</a:t>
            </a:r>
          </a:p>
          <a:p>
            <a:pPr algn="l"/>
            <a:r>
              <a:rPr lang="en-US" b="1" i="0" dirty="0">
                <a:solidFill>
                  <a:srgbClr val="29303B"/>
                </a:solidFill>
                <a:effectLst/>
                <a:latin typeface="sf pro text"/>
              </a:rPr>
              <a:t>List all running containers: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container ls</a:t>
            </a:r>
          </a:p>
          <a:p>
            <a:pPr algn="l">
              <a:buFont typeface="Arial" panose="020B0604020202020204" pitchFamily="34" charset="0"/>
              <a:buChar char="•"/>
            </a:pPr>
            <a:r>
              <a:rPr lang="en-US" b="0" i="0" dirty="0">
                <a:solidFill>
                  <a:srgbClr val="29303B"/>
                </a:solidFill>
                <a:effectLst/>
                <a:latin typeface="sf pro text"/>
              </a:rPr>
              <a:t>(list all containers, running or not): docker container ls -a</a:t>
            </a:r>
          </a:p>
        </p:txBody>
      </p:sp>
    </p:spTree>
    <p:extLst>
      <p:ext uri="{BB962C8B-B14F-4D97-AF65-F5344CB8AC3E}">
        <p14:creationId xmlns:p14="http://schemas.microsoft.com/office/powerpoint/2010/main" val="378921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C2E7B-0BD2-4026-854F-D780875778E4}"/>
              </a:ext>
            </a:extLst>
          </p:cNvPr>
          <p:cNvSpPr txBox="1"/>
          <p:nvPr/>
        </p:nvSpPr>
        <p:spPr>
          <a:xfrm>
            <a:off x="1943100" y="250031"/>
            <a:ext cx="4758034" cy="4832092"/>
          </a:xfrm>
          <a:prstGeom prst="rect">
            <a:avLst/>
          </a:prstGeom>
          <a:noFill/>
        </p:spPr>
        <p:txBody>
          <a:bodyPr wrap="none" rtlCol="0">
            <a:spAutoFit/>
          </a:bodyPr>
          <a:lstStyle/>
          <a:p>
            <a:pPr algn="l"/>
            <a:r>
              <a:rPr lang="en-US" b="1" i="0" dirty="0">
                <a:solidFill>
                  <a:srgbClr val="29303B"/>
                </a:solidFill>
                <a:effectLst/>
                <a:latin typeface="sf pro text"/>
              </a:rPr>
              <a:t>Start a docker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start &lt;container name or id&gt;</a:t>
            </a:r>
          </a:p>
          <a:p>
            <a:pPr algn="l">
              <a:buFont typeface="Arial" panose="020B0604020202020204" pitchFamily="34" charset="0"/>
              <a:buChar char="•"/>
            </a:pPr>
            <a:r>
              <a:rPr lang="en-US" b="0" i="0" dirty="0">
                <a:solidFill>
                  <a:srgbClr val="29303B"/>
                </a:solidFill>
                <a:effectLst/>
                <a:latin typeface="sf pro text"/>
              </a:rPr>
              <a:t>Example: docker start foo</a:t>
            </a:r>
          </a:p>
          <a:p>
            <a:pPr algn="l"/>
            <a:r>
              <a:rPr lang="en-US" b="1" i="0" dirty="0">
                <a:solidFill>
                  <a:srgbClr val="29303B"/>
                </a:solidFill>
                <a:effectLst/>
                <a:latin typeface="sf pro text"/>
              </a:rPr>
              <a:t>Attach to a docker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attach &lt;container name or id&gt;</a:t>
            </a:r>
          </a:p>
          <a:p>
            <a:pPr algn="l">
              <a:buFont typeface="Arial" panose="020B0604020202020204" pitchFamily="34" charset="0"/>
              <a:buChar char="•"/>
            </a:pPr>
            <a:r>
              <a:rPr lang="en-US" b="0" i="0" dirty="0">
                <a:solidFill>
                  <a:srgbClr val="29303B"/>
                </a:solidFill>
                <a:effectLst/>
                <a:latin typeface="sf pro text"/>
              </a:rPr>
              <a:t>Example: docker attach foo</a:t>
            </a:r>
          </a:p>
          <a:p>
            <a:pPr algn="l"/>
            <a:r>
              <a:rPr lang="en-US" b="1" i="0" dirty="0">
                <a:solidFill>
                  <a:srgbClr val="29303B"/>
                </a:solidFill>
                <a:effectLst/>
                <a:latin typeface="sf pro text"/>
              </a:rPr>
              <a:t>Remove a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rm &lt;container name or id&gt;</a:t>
            </a:r>
          </a:p>
          <a:p>
            <a:pPr algn="l">
              <a:buFont typeface="Arial" panose="020B0604020202020204" pitchFamily="34" charset="0"/>
              <a:buChar char="•"/>
            </a:pPr>
            <a:r>
              <a:rPr lang="en-US" b="0" i="0" dirty="0">
                <a:solidFill>
                  <a:srgbClr val="29303B"/>
                </a:solidFill>
                <a:effectLst/>
                <a:latin typeface="sf pro text"/>
              </a:rPr>
              <a:t>Example: docker rm foo</a:t>
            </a:r>
          </a:p>
          <a:p>
            <a:pPr algn="l">
              <a:buFont typeface="Arial" panose="020B0604020202020204" pitchFamily="34" charset="0"/>
              <a:buChar char="•"/>
            </a:pPr>
            <a:r>
              <a:rPr lang="en-US" b="0" i="0" dirty="0">
                <a:solidFill>
                  <a:srgbClr val="29303B"/>
                </a:solidFill>
                <a:effectLst/>
                <a:latin typeface="sf pro text"/>
              </a:rPr>
              <a:t>Force remove: docker rm foo -f</a:t>
            </a:r>
          </a:p>
          <a:p>
            <a:pPr algn="l"/>
            <a:r>
              <a:rPr lang="en-US" b="1" i="0" dirty="0">
                <a:solidFill>
                  <a:srgbClr val="29303B"/>
                </a:solidFill>
                <a:effectLst/>
                <a:latin typeface="sf pro text"/>
              </a:rPr>
              <a:t>Run a new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run &lt;image&gt; &lt;command&gt;</a:t>
            </a:r>
          </a:p>
          <a:p>
            <a:pPr algn="l">
              <a:buFont typeface="Arial" panose="020B0604020202020204" pitchFamily="34" charset="0"/>
              <a:buChar char="•"/>
            </a:pPr>
            <a:r>
              <a:rPr lang="en-US" b="0" i="0" dirty="0">
                <a:solidFill>
                  <a:srgbClr val="29303B"/>
                </a:solidFill>
                <a:effectLst/>
                <a:latin typeface="sf pro text"/>
              </a:rPr>
              <a:t>Example with options: docker run --name=bar -it ubuntu bash</a:t>
            </a:r>
          </a:p>
          <a:p>
            <a:pPr algn="l"/>
            <a:r>
              <a:rPr lang="en-US" b="1" i="0" dirty="0">
                <a:solidFill>
                  <a:srgbClr val="29303B"/>
                </a:solidFill>
                <a:effectLst/>
                <a:latin typeface="sf pro text"/>
              </a:rPr>
              <a:t>Remove all containers: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container ls -</a:t>
            </a:r>
            <a:r>
              <a:rPr lang="en-US" b="0" i="0" dirty="0" err="1">
                <a:solidFill>
                  <a:srgbClr val="29303B"/>
                </a:solidFill>
                <a:effectLst/>
                <a:latin typeface="sf pro text"/>
              </a:rPr>
              <a:t>aq</a:t>
            </a:r>
            <a:r>
              <a:rPr lang="en-US" b="0" i="0" dirty="0">
                <a:solidFill>
                  <a:srgbClr val="29303B"/>
                </a:solidFill>
                <a:effectLst/>
                <a:latin typeface="sf pro text"/>
              </a:rPr>
              <a:t> | </a:t>
            </a:r>
            <a:r>
              <a:rPr lang="en-US" b="0" i="0" dirty="0" err="1">
                <a:solidFill>
                  <a:srgbClr val="29303B"/>
                </a:solidFill>
                <a:effectLst/>
                <a:latin typeface="sf pro text"/>
              </a:rPr>
              <a:t>xargs</a:t>
            </a:r>
            <a:r>
              <a:rPr lang="en-US" b="0" i="0" dirty="0">
                <a:solidFill>
                  <a:srgbClr val="29303B"/>
                </a:solidFill>
                <a:effectLst/>
                <a:latin typeface="sf pro text"/>
              </a:rPr>
              <a:t> docker container rm</a:t>
            </a:r>
          </a:p>
          <a:p>
            <a:pPr algn="l"/>
            <a:r>
              <a:rPr lang="en-US" b="1" i="0" dirty="0">
                <a:solidFill>
                  <a:srgbClr val="29303B"/>
                </a:solidFill>
                <a:effectLst/>
                <a:latin typeface="sf pro text"/>
              </a:rPr>
              <a:t>Docker Images</a:t>
            </a:r>
            <a:endParaRPr lang="en-US" b="0" i="0" dirty="0">
              <a:solidFill>
                <a:srgbClr val="29303B"/>
              </a:solidFill>
              <a:effectLst/>
              <a:latin typeface="sf pro text"/>
            </a:endParaRPr>
          </a:p>
          <a:p>
            <a:pPr algn="l"/>
            <a:r>
              <a:rPr lang="en-US" b="1" i="0" dirty="0">
                <a:solidFill>
                  <a:srgbClr val="29303B"/>
                </a:solidFill>
                <a:effectLst/>
                <a:latin typeface="sf pro text"/>
              </a:rPr>
              <a:t>Remove all images: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image ls -</a:t>
            </a:r>
            <a:r>
              <a:rPr lang="en-US" b="0" i="0" dirty="0" err="1">
                <a:solidFill>
                  <a:srgbClr val="29303B"/>
                </a:solidFill>
                <a:effectLst/>
                <a:latin typeface="sf pro text"/>
              </a:rPr>
              <a:t>aq</a:t>
            </a:r>
            <a:r>
              <a:rPr lang="en-US" b="0" i="0" dirty="0">
                <a:solidFill>
                  <a:srgbClr val="29303B"/>
                </a:solidFill>
                <a:effectLst/>
                <a:latin typeface="sf pro text"/>
              </a:rPr>
              <a:t> | </a:t>
            </a:r>
            <a:r>
              <a:rPr lang="en-US" b="0" i="0" dirty="0" err="1">
                <a:solidFill>
                  <a:srgbClr val="29303B"/>
                </a:solidFill>
                <a:effectLst/>
                <a:latin typeface="sf pro text"/>
              </a:rPr>
              <a:t>xargs</a:t>
            </a:r>
            <a:r>
              <a:rPr lang="en-US" b="0" i="0" dirty="0">
                <a:solidFill>
                  <a:srgbClr val="29303B"/>
                </a:solidFill>
                <a:effectLst/>
                <a:latin typeface="sf pro text"/>
              </a:rPr>
              <a:t> docker </a:t>
            </a:r>
            <a:r>
              <a:rPr lang="en-US" b="0" i="0" dirty="0" err="1">
                <a:solidFill>
                  <a:srgbClr val="29303B"/>
                </a:solidFill>
                <a:effectLst/>
                <a:latin typeface="sf pro text"/>
              </a:rPr>
              <a:t>rmi</a:t>
            </a:r>
            <a:r>
              <a:rPr lang="en-US" b="0" i="0" dirty="0">
                <a:solidFill>
                  <a:srgbClr val="29303B"/>
                </a:solidFill>
                <a:effectLst/>
                <a:latin typeface="sf pro text"/>
              </a:rPr>
              <a:t> -f</a:t>
            </a:r>
          </a:p>
          <a:p>
            <a:pPr algn="l"/>
            <a:r>
              <a:rPr lang="en-US" b="1" i="0" dirty="0">
                <a:solidFill>
                  <a:srgbClr val="29303B"/>
                </a:solidFill>
                <a:effectLst/>
                <a:latin typeface="sf pro text"/>
              </a:rPr>
              <a:t>Search for a docker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search &lt;image&gt;</a:t>
            </a:r>
          </a:p>
          <a:p>
            <a:pPr algn="l">
              <a:buFont typeface="Arial" panose="020B0604020202020204" pitchFamily="34" charset="0"/>
              <a:buChar char="•"/>
            </a:pPr>
            <a:r>
              <a:rPr lang="en-US" b="0" i="0" dirty="0">
                <a:solidFill>
                  <a:srgbClr val="29303B"/>
                </a:solidFill>
                <a:effectLst/>
                <a:latin typeface="sf pro text"/>
              </a:rPr>
              <a:t>Example: docker search ubuntu</a:t>
            </a:r>
          </a:p>
          <a:p>
            <a:endParaRPr lang="en-IN" dirty="0"/>
          </a:p>
        </p:txBody>
      </p:sp>
    </p:spTree>
    <p:extLst>
      <p:ext uri="{BB962C8B-B14F-4D97-AF65-F5344CB8AC3E}">
        <p14:creationId xmlns:p14="http://schemas.microsoft.com/office/powerpoint/2010/main" val="2700550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rgbClr val="1A1A1A"/>
                </a:solidFill>
                <a:latin typeface="Raleway"/>
                <a:ea typeface="Raleway"/>
                <a:cs typeface="Raleway"/>
                <a:sym typeface="Raleway"/>
              </a:rPr>
              <a:t>Docker Images and the Dockerfile</a:t>
            </a:r>
            <a:endParaRPr sz="4200" b="1">
              <a:solidFill>
                <a:srgbClr val="1A1A1A"/>
              </a:solidFill>
              <a:latin typeface="Raleway"/>
              <a:ea typeface="Raleway"/>
              <a:cs typeface="Raleway"/>
              <a:sym typeface="Raleway"/>
            </a:endParaRPr>
          </a:p>
        </p:txBody>
      </p:sp>
      <p:pic>
        <p:nvPicPr>
          <p:cNvPr id="87" name="Google Shape;87;p13"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extLst>
      <p:ext uri="{BB962C8B-B14F-4D97-AF65-F5344CB8AC3E}">
        <p14:creationId xmlns:p14="http://schemas.microsoft.com/office/powerpoint/2010/main" val="162744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881850" y="14710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 Images</a:t>
            </a:r>
            <a:endParaRPr sz="2600" b="1">
              <a:solidFill>
                <a:srgbClr val="1A1A1A"/>
              </a:solidFill>
              <a:latin typeface="Raleway"/>
              <a:ea typeface="Raleway"/>
              <a:cs typeface="Raleway"/>
              <a:sym typeface="Raleway"/>
            </a:endParaRPr>
          </a:p>
          <a:p>
            <a:pPr marL="0" lvl="0" indent="0" algn="l" rtl="0">
              <a:spcBef>
                <a:spcPts val="0"/>
              </a:spcBef>
              <a:spcAft>
                <a:spcPts val="0"/>
              </a:spcAft>
              <a:buNone/>
            </a:pPr>
            <a:endParaRPr sz="2600" b="1">
              <a:solidFill>
                <a:srgbClr val="1A1A1A"/>
              </a:solidFill>
              <a:latin typeface="Raleway"/>
              <a:ea typeface="Raleway"/>
              <a:cs typeface="Raleway"/>
              <a:sym typeface="Raleway"/>
            </a:endParaRPr>
          </a:p>
        </p:txBody>
      </p:sp>
      <p:sp>
        <p:nvSpPr>
          <p:cNvPr id="93" name="Google Shape;93;p14"/>
          <p:cNvSpPr txBox="1"/>
          <p:nvPr/>
        </p:nvSpPr>
        <p:spPr>
          <a:xfrm>
            <a:off x="881850" y="223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“ready-only template with instructions for creating a Docker container.”</a:t>
            </a:r>
            <a:endParaRPr sz="2000">
              <a:solidFill>
                <a:srgbClr val="595959"/>
              </a:solidFill>
              <a:latin typeface="Lato"/>
              <a:ea typeface="Lato"/>
              <a:cs typeface="Lato"/>
              <a:sym typeface="Lato"/>
            </a:endParaRPr>
          </a:p>
        </p:txBody>
      </p:sp>
      <p:pic>
        <p:nvPicPr>
          <p:cNvPr id="94" name="Google Shape;94;p14" descr="Related image"/>
          <p:cNvPicPr preferRelativeResize="0"/>
          <p:nvPr/>
        </p:nvPicPr>
        <p:blipFill>
          <a:blip r:embed="rId3">
            <a:alphaModFix/>
          </a:blip>
          <a:stretch>
            <a:fillRect/>
          </a:stretch>
        </p:blipFill>
        <p:spPr>
          <a:xfrm>
            <a:off x="8195425" y="792125"/>
            <a:ext cx="900000" cy="900000"/>
          </a:xfrm>
          <a:prstGeom prst="rect">
            <a:avLst/>
          </a:prstGeom>
          <a:noFill/>
          <a:ln>
            <a:noFill/>
          </a:ln>
        </p:spPr>
      </p:pic>
    </p:spTree>
    <p:extLst>
      <p:ext uri="{BB962C8B-B14F-4D97-AF65-F5344CB8AC3E}">
        <p14:creationId xmlns:p14="http://schemas.microsoft.com/office/powerpoint/2010/main" val="32550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Dockerfile</a:t>
            </a:r>
            <a:endParaRPr sz="2600" b="1">
              <a:solidFill>
                <a:srgbClr val="1A1A1A"/>
              </a:solidFill>
              <a:latin typeface="Raleway"/>
              <a:ea typeface="Raleway"/>
              <a:cs typeface="Raleway"/>
              <a:sym typeface="Raleway"/>
            </a:endParaRPr>
          </a:p>
        </p:txBody>
      </p:sp>
      <p:sp>
        <p:nvSpPr>
          <p:cNvPr id="100" name="Google Shape;100;p15"/>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text document with various commands that assemble to build a container.</a:t>
            </a:r>
            <a:endParaRPr sz="2000">
              <a:solidFill>
                <a:srgbClr val="595959"/>
              </a:solidFill>
              <a:latin typeface="Lato"/>
              <a:ea typeface="Lato"/>
              <a:cs typeface="Lato"/>
              <a:sym typeface="Lato"/>
            </a:endParaRPr>
          </a:p>
        </p:txBody>
      </p:sp>
      <p:sp>
        <p:nvSpPr>
          <p:cNvPr id="101" name="Google Shape;101;p15"/>
          <p:cNvSpPr txBox="1"/>
          <p:nvPr/>
        </p:nvSpPr>
        <p:spPr>
          <a:xfrm>
            <a:off x="727650" y="295102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 docker create image... → FROM</a:t>
            </a:r>
            <a:endParaRPr sz="2000">
              <a:solidFill>
                <a:srgbClr val="595959"/>
              </a:solidFill>
              <a:latin typeface="Lato"/>
              <a:ea typeface="Lato"/>
              <a:cs typeface="Lato"/>
              <a:sym typeface="Lato"/>
            </a:endParaRPr>
          </a:p>
        </p:txBody>
      </p:sp>
      <p:sp>
        <p:nvSpPr>
          <p:cNvPr id="102" name="Google Shape;102;p15"/>
          <p:cNvSpPr txBox="1"/>
          <p:nvPr/>
        </p:nvSpPr>
        <p:spPr>
          <a:xfrm>
            <a:off x="727650" y="360862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 docker create image command → CMD</a:t>
            </a:r>
            <a:endParaRPr sz="2000">
              <a:solidFill>
                <a:srgbClr val="595959"/>
              </a:solidFill>
              <a:latin typeface="Lato"/>
              <a:ea typeface="Lato"/>
              <a:cs typeface="Lato"/>
              <a:sym typeface="Lato"/>
            </a:endParaRPr>
          </a:p>
        </p:txBody>
      </p:sp>
      <p:pic>
        <p:nvPicPr>
          <p:cNvPr id="103" name="Google Shape;103;p15"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104" name="Google Shape;104;p15"/>
          <p:cNvSpPr txBox="1"/>
          <p:nvPr/>
        </p:nvSpPr>
        <p:spPr>
          <a:xfrm>
            <a:off x="727650" y="4273275"/>
            <a:ext cx="7688700" cy="7251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COPY, RUN, and more...</a:t>
            </a:r>
            <a:endParaRPr sz="2000">
              <a:solidFill>
                <a:srgbClr val="595959"/>
              </a:solidFill>
              <a:latin typeface="Lato"/>
              <a:ea typeface="Lato"/>
              <a:cs typeface="Lato"/>
              <a:sym typeface="Lato"/>
            </a:endParaRPr>
          </a:p>
        </p:txBody>
      </p:sp>
    </p:spTree>
    <p:extLst>
      <p:ext uri="{BB962C8B-B14F-4D97-AF65-F5344CB8AC3E}">
        <p14:creationId xmlns:p14="http://schemas.microsoft.com/office/powerpoint/2010/main" val="351016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46205F-CA7A-45DB-87DE-471B9CFDD4AE}"/>
              </a:ext>
            </a:extLst>
          </p:cNvPr>
          <p:cNvPicPr>
            <a:picLocks noChangeAspect="1"/>
          </p:cNvPicPr>
          <p:nvPr/>
        </p:nvPicPr>
        <p:blipFill>
          <a:blip r:embed="rId2"/>
          <a:stretch>
            <a:fillRect/>
          </a:stretch>
        </p:blipFill>
        <p:spPr>
          <a:xfrm>
            <a:off x="92869" y="1213542"/>
            <a:ext cx="8851106" cy="2615575"/>
          </a:xfrm>
          <a:prstGeom prst="rect">
            <a:avLst/>
          </a:prstGeom>
        </p:spPr>
      </p:pic>
    </p:spTree>
    <p:extLst>
      <p:ext uri="{BB962C8B-B14F-4D97-AF65-F5344CB8AC3E}">
        <p14:creationId xmlns:p14="http://schemas.microsoft.com/office/powerpoint/2010/main" val="3634908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84EACB-7ACB-41A0-8728-2144A6D86422}"/>
              </a:ext>
            </a:extLst>
          </p:cNvPr>
          <p:cNvPicPr>
            <a:picLocks noChangeAspect="1"/>
          </p:cNvPicPr>
          <p:nvPr/>
        </p:nvPicPr>
        <p:blipFill>
          <a:blip r:embed="rId2"/>
          <a:stretch>
            <a:fillRect/>
          </a:stretch>
        </p:blipFill>
        <p:spPr>
          <a:xfrm>
            <a:off x="171450" y="1373916"/>
            <a:ext cx="8801100" cy="2264574"/>
          </a:xfrm>
          <a:prstGeom prst="rect">
            <a:avLst/>
          </a:prstGeom>
        </p:spPr>
      </p:pic>
    </p:spTree>
    <p:extLst>
      <p:ext uri="{BB962C8B-B14F-4D97-AF65-F5344CB8AC3E}">
        <p14:creationId xmlns:p14="http://schemas.microsoft.com/office/powerpoint/2010/main" val="247152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944C83-DC51-4889-8430-F8762CE34C09}"/>
              </a:ext>
            </a:extLst>
          </p:cNvPr>
          <p:cNvPicPr>
            <a:picLocks noChangeAspect="1"/>
          </p:cNvPicPr>
          <p:nvPr/>
        </p:nvPicPr>
        <p:blipFill>
          <a:blip r:embed="rId2"/>
          <a:stretch>
            <a:fillRect/>
          </a:stretch>
        </p:blipFill>
        <p:spPr>
          <a:xfrm>
            <a:off x="368291" y="1185333"/>
            <a:ext cx="8579269" cy="2772834"/>
          </a:xfrm>
          <a:prstGeom prst="rect">
            <a:avLst/>
          </a:prstGeom>
        </p:spPr>
      </p:pic>
    </p:spTree>
    <p:extLst>
      <p:ext uri="{BB962C8B-B14F-4D97-AF65-F5344CB8AC3E}">
        <p14:creationId xmlns:p14="http://schemas.microsoft.com/office/powerpoint/2010/main" val="256487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Why does Docker matter?</a:t>
            </a:r>
            <a:endParaRPr sz="2600" b="1">
              <a:solidFill>
                <a:srgbClr val="1A1A1A"/>
              </a:solidFill>
              <a:latin typeface="Raleway"/>
              <a:ea typeface="Raleway"/>
              <a:cs typeface="Raleway"/>
              <a:sym typeface="Raleway"/>
            </a:endParaRPr>
          </a:p>
        </p:txBody>
      </p:sp>
      <p:sp>
        <p:nvSpPr>
          <p:cNvPr id="106" name="Google Shape;106;p15"/>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more lightweight approach than virtual machines to isolated coding and project environments.</a:t>
            </a:r>
            <a:endParaRPr sz="2000">
              <a:solidFill>
                <a:srgbClr val="595959"/>
              </a:solidFill>
              <a:latin typeface="Lato"/>
              <a:ea typeface="Lato"/>
              <a:cs typeface="Lato"/>
              <a:sym typeface="Lato"/>
            </a:endParaRPr>
          </a:p>
        </p:txBody>
      </p:sp>
      <p:sp>
        <p:nvSpPr>
          <p:cNvPr id="107" name="Google Shape;107;p15"/>
          <p:cNvSpPr txBox="1"/>
          <p:nvPr/>
        </p:nvSpPr>
        <p:spPr>
          <a:xfrm>
            <a:off x="729450" y="30694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Portability to the major architectures and operating systems.</a:t>
            </a:r>
            <a:endParaRPr sz="2000">
              <a:solidFill>
                <a:srgbClr val="595959"/>
              </a:solidFill>
              <a:latin typeface="Lato"/>
              <a:ea typeface="Lato"/>
              <a:cs typeface="Lato"/>
              <a:sym typeface="Lato"/>
            </a:endParaRPr>
          </a:p>
        </p:txBody>
      </p:sp>
      <p:sp>
        <p:nvSpPr>
          <p:cNvPr id="108" name="Google Shape;108;p15"/>
          <p:cNvSpPr txBox="1"/>
          <p:nvPr/>
        </p:nvSpPr>
        <p:spPr>
          <a:xfrm>
            <a:off x="729450" y="392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Helps achieve continuous integration and deployment for development operations.</a:t>
            </a:r>
            <a:endParaRPr sz="2000">
              <a:solidFill>
                <a:srgbClr val="595959"/>
              </a:solidFill>
              <a:latin typeface="Lato"/>
              <a:ea typeface="Lato"/>
              <a:cs typeface="Lato"/>
              <a:sym typeface="Lato"/>
            </a:endParaRPr>
          </a:p>
        </p:txBody>
      </p:sp>
      <p:pic>
        <p:nvPicPr>
          <p:cNvPr id="109" name="Google Shape;109;p15"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10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ED44CA-CDEE-4603-8BB4-CB432637A2DA}"/>
              </a:ext>
            </a:extLst>
          </p:cNvPr>
          <p:cNvPicPr>
            <a:picLocks noChangeAspect="1"/>
          </p:cNvPicPr>
          <p:nvPr/>
        </p:nvPicPr>
        <p:blipFill>
          <a:blip r:embed="rId2"/>
          <a:stretch>
            <a:fillRect/>
          </a:stretch>
        </p:blipFill>
        <p:spPr>
          <a:xfrm>
            <a:off x="407288" y="911002"/>
            <a:ext cx="8329423" cy="3321496"/>
          </a:xfrm>
          <a:prstGeom prst="rect">
            <a:avLst/>
          </a:prstGeom>
        </p:spPr>
      </p:pic>
    </p:spTree>
    <p:extLst>
      <p:ext uri="{BB962C8B-B14F-4D97-AF65-F5344CB8AC3E}">
        <p14:creationId xmlns:p14="http://schemas.microsoft.com/office/powerpoint/2010/main" val="8002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A4C630-CABD-42D8-9CBD-0CCBB39881DA}"/>
              </a:ext>
            </a:extLst>
          </p:cNvPr>
          <p:cNvPicPr>
            <a:picLocks noChangeAspect="1"/>
          </p:cNvPicPr>
          <p:nvPr/>
        </p:nvPicPr>
        <p:blipFill>
          <a:blip r:embed="rId2"/>
          <a:stretch>
            <a:fillRect/>
          </a:stretch>
        </p:blipFill>
        <p:spPr>
          <a:xfrm>
            <a:off x="725523" y="914102"/>
            <a:ext cx="7692953" cy="3315296"/>
          </a:xfrm>
          <a:prstGeom prst="rect">
            <a:avLst/>
          </a:prstGeom>
        </p:spPr>
      </p:pic>
    </p:spTree>
    <p:extLst>
      <p:ext uri="{BB962C8B-B14F-4D97-AF65-F5344CB8AC3E}">
        <p14:creationId xmlns:p14="http://schemas.microsoft.com/office/powerpoint/2010/main" val="3282604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F9A2B-A61F-43DE-A886-7282D9B7EA31}"/>
              </a:ext>
            </a:extLst>
          </p:cNvPr>
          <p:cNvSpPr txBox="1"/>
          <p:nvPr/>
        </p:nvSpPr>
        <p:spPr>
          <a:xfrm>
            <a:off x="771525" y="1328738"/>
            <a:ext cx="7600949" cy="2893100"/>
          </a:xfrm>
          <a:prstGeom prst="rect">
            <a:avLst/>
          </a:prstGeom>
          <a:noFill/>
        </p:spPr>
        <p:txBody>
          <a:bodyPr wrap="square" rtlCol="0">
            <a:spAutoFit/>
          </a:bodyPr>
          <a:lstStyle/>
          <a:p>
            <a:pPr algn="l"/>
            <a:r>
              <a:rPr lang="en-US" b="0" i="0" dirty="0">
                <a:solidFill>
                  <a:srgbClr val="29303B"/>
                </a:solidFill>
                <a:effectLst/>
                <a:latin typeface="sf pro text"/>
              </a:rPr>
              <a:t>Docker Images in Depth | Summary and Commands</a:t>
            </a:r>
          </a:p>
          <a:p>
            <a:pPr algn="l"/>
            <a:r>
              <a:rPr lang="en-US" b="1" i="0" dirty="0">
                <a:solidFill>
                  <a:srgbClr val="29303B"/>
                </a:solidFill>
                <a:effectLst/>
                <a:latin typeface="sf pro text"/>
              </a:rPr>
              <a:t>Docker Images in Depth | Summary and Commands</a:t>
            </a:r>
            <a:endParaRPr lang="en-US" b="0" i="0" dirty="0">
              <a:solidFill>
                <a:srgbClr val="29303B"/>
              </a:solidFill>
              <a:effectLst/>
              <a:latin typeface="sf pro text"/>
            </a:endParaRPr>
          </a:p>
          <a:p>
            <a:pPr algn="l"/>
            <a:r>
              <a:rPr lang="en-US" b="0" i="0" dirty="0">
                <a:solidFill>
                  <a:srgbClr val="29303B"/>
                </a:solidFill>
                <a:effectLst/>
                <a:latin typeface="sf pro text"/>
              </a:rPr>
              <a:t>Excellent job on completing this section on taking a deeper dive into docker images. In this section, we learned plenty of important lessons about images.</a:t>
            </a:r>
          </a:p>
          <a:p>
            <a:pPr algn="l"/>
            <a:r>
              <a:rPr lang="en-US" b="0" i="0" dirty="0">
                <a:solidFill>
                  <a:srgbClr val="29303B"/>
                </a:solidFill>
                <a:effectLst/>
                <a:latin typeface="sf pro text"/>
              </a:rPr>
              <a:t>For one, images are highly important since they provide the blueprints for docker containers. They are created by editing a customized document called the </a:t>
            </a:r>
            <a:r>
              <a:rPr lang="en-US" b="0" i="0" dirty="0" err="1">
                <a:solidFill>
                  <a:srgbClr val="29303B"/>
                </a:solidFill>
                <a:effectLst/>
                <a:latin typeface="sf pro text"/>
              </a:rPr>
              <a:t>Dockerfile</a:t>
            </a:r>
            <a:r>
              <a:rPr lang="en-US" b="0" i="0" dirty="0">
                <a:solidFill>
                  <a:srgbClr val="29303B"/>
                </a:solidFill>
                <a:effectLst/>
                <a:latin typeface="sf pro text"/>
              </a:rPr>
              <a:t>. Examples of </a:t>
            </a:r>
            <a:r>
              <a:rPr lang="en-US" b="0" i="0" dirty="0" err="1">
                <a:solidFill>
                  <a:srgbClr val="29303B"/>
                </a:solidFill>
                <a:effectLst/>
                <a:latin typeface="sf pro text"/>
              </a:rPr>
              <a:t>dockerfiles</a:t>
            </a:r>
            <a:r>
              <a:rPr lang="en-US" b="0" i="0" dirty="0">
                <a:solidFill>
                  <a:srgbClr val="29303B"/>
                </a:solidFill>
                <a:effectLst/>
                <a:latin typeface="sf pro text"/>
              </a:rPr>
              <a:t>, as well as hundreds of useful images are all stored on </a:t>
            </a:r>
            <a:r>
              <a:rPr lang="en-US" b="0" i="0" dirty="0" err="1">
                <a:solidFill>
                  <a:srgbClr val="29303B"/>
                </a:solidFill>
                <a:effectLst/>
                <a:latin typeface="sf pro text"/>
              </a:rPr>
              <a:t>dockerhub</a:t>
            </a:r>
            <a:r>
              <a:rPr lang="en-US" b="0" i="0" dirty="0">
                <a:solidFill>
                  <a:srgbClr val="29303B"/>
                </a:solidFill>
                <a:effectLst/>
                <a:latin typeface="sf pro text"/>
              </a:rPr>
              <a:t> - ready for us to explore.</a:t>
            </a:r>
          </a:p>
          <a:p>
            <a:pPr algn="l"/>
            <a:r>
              <a:rPr lang="en-US" b="0" i="0" dirty="0">
                <a:solidFill>
                  <a:srgbClr val="29303B"/>
                </a:solidFill>
                <a:effectLst/>
                <a:latin typeface="sf pro text"/>
              </a:rPr>
              <a:t>Next, we’ll explore more advanced features of containers. Soon, we’ll even allow multiple containers to interact in order to have really complex Docker application setups.</a:t>
            </a:r>
          </a:p>
          <a:p>
            <a:pPr algn="l"/>
            <a:r>
              <a:rPr lang="en-US" b="0" i="0" dirty="0">
                <a:solidFill>
                  <a:srgbClr val="29303B"/>
                </a:solidFill>
                <a:effectLst/>
                <a:latin typeface="sf pro text"/>
              </a:rPr>
              <a:t>In the meantime, here’s a collection of the Docker commands we have used thus far:</a:t>
            </a:r>
            <a:br>
              <a:rPr lang="en-US" b="0" i="0" dirty="0">
                <a:solidFill>
                  <a:srgbClr val="29303B"/>
                </a:solidFill>
                <a:effectLst/>
                <a:latin typeface="sf pro text"/>
              </a:rPr>
            </a:br>
            <a:br>
              <a:rPr lang="en-US" b="0" i="0" dirty="0">
                <a:solidFill>
                  <a:srgbClr val="29303B"/>
                </a:solidFill>
                <a:effectLst/>
                <a:latin typeface="sf pro text"/>
              </a:rPr>
            </a:br>
            <a:endParaRPr lang="en-US" b="0" i="0" dirty="0">
              <a:solidFill>
                <a:srgbClr val="29303B"/>
              </a:solidFill>
              <a:effectLst/>
              <a:latin typeface="sf pro text"/>
            </a:endParaRPr>
          </a:p>
          <a:p>
            <a:endParaRPr lang="en-IN" dirty="0"/>
          </a:p>
        </p:txBody>
      </p:sp>
    </p:spTree>
    <p:extLst>
      <p:ext uri="{BB962C8B-B14F-4D97-AF65-F5344CB8AC3E}">
        <p14:creationId xmlns:p14="http://schemas.microsoft.com/office/powerpoint/2010/main" val="2473301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6D1E9D-7D88-4F53-8FA1-315D3D299F58}"/>
              </a:ext>
            </a:extLst>
          </p:cNvPr>
          <p:cNvSpPr txBox="1"/>
          <p:nvPr/>
        </p:nvSpPr>
        <p:spPr>
          <a:xfrm>
            <a:off x="650081" y="614363"/>
            <a:ext cx="45719" cy="307777"/>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E5419C71-CB21-45F5-8093-6B8BC9F8F0E0}"/>
              </a:ext>
            </a:extLst>
          </p:cNvPr>
          <p:cNvSpPr txBox="1"/>
          <p:nvPr/>
        </p:nvSpPr>
        <p:spPr>
          <a:xfrm>
            <a:off x="478631" y="450056"/>
            <a:ext cx="7812406" cy="4401205"/>
          </a:xfrm>
          <a:prstGeom prst="rect">
            <a:avLst/>
          </a:prstGeom>
          <a:noFill/>
        </p:spPr>
        <p:txBody>
          <a:bodyPr wrap="square" rtlCol="0">
            <a:spAutoFit/>
          </a:bodyPr>
          <a:lstStyle/>
          <a:p>
            <a:pPr algn="l"/>
            <a:r>
              <a:rPr lang="en-US" b="1" i="0" dirty="0">
                <a:solidFill>
                  <a:srgbClr val="29303B"/>
                </a:solidFill>
                <a:effectLst/>
                <a:latin typeface="sf pro text"/>
              </a:rPr>
              <a:t>Docker Containers</a:t>
            </a:r>
            <a:endParaRPr lang="en-US" b="0" i="0" dirty="0">
              <a:solidFill>
                <a:srgbClr val="29303B"/>
              </a:solidFill>
              <a:effectLst/>
              <a:latin typeface="sf pro text"/>
            </a:endParaRPr>
          </a:p>
          <a:p>
            <a:pPr algn="l"/>
            <a:r>
              <a:rPr lang="en-US" b="1" i="0" dirty="0">
                <a:solidFill>
                  <a:srgbClr val="29303B"/>
                </a:solidFill>
                <a:effectLst/>
                <a:latin typeface="sf pro text"/>
              </a:rPr>
              <a:t>Create an interactive terminal container with a name, an image, and a default command:</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create -it --name=&lt;name&gt; &lt;image&gt; &lt;command&gt;</a:t>
            </a:r>
          </a:p>
          <a:p>
            <a:pPr algn="l">
              <a:buFont typeface="Arial" panose="020B0604020202020204" pitchFamily="34" charset="0"/>
              <a:buChar char="•"/>
            </a:pPr>
            <a:r>
              <a:rPr lang="en-US" b="0" i="0" dirty="0">
                <a:solidFill>
                  <a:srgbClr val="29303B"/>
                </a:solidFill>
                <a:effectLst/>
                <a:latin typeface="sf pro text"/>
              </a:rPr>
              <a:t>Example: docker create -it --name=foo ubuntu bash</a:t>
            </a:r>
          </a:p>
          <a:p>
            <a:pPr algn="l"/>
            <a:r>
              <a:rPr lang="en-US" b="1" i="0" dirty="0">
                <a:solidFill>
                  <a:srgbClr val="29303B"/>
                </a:solidFill>
                <a:effectLst/>
                <a:latin typeface="sf pro text"/>
              </a:rPr>
              <a:t>List all running containers: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container ls</a:t>
            </a:r>
          </a:p>
          <a:p>
            <a:pPr algn="l">
              <a:buFont typeface="Arial" panose="020B0604020202020204" pitchFamily="34" charset="0"/>
              <a:buChar char="•"/>
            </a:pPr>
            <a:r>
              <a:rPr lang="en-US" b="0" i="0" dirty="0">
                <a:solidFill>
                  <a:srgbClr val="29303B"/>
                </a:solidFill>
                <a:effectLst/>
                <a:latin typeface="sf pro text"/>
              </a:rPr>
              <a:t>(list all containers, running or not): docker container ls -a</a:t>
            </a:r>
          </a:p>
          <a:p>
            <a:pPr algn="l"/>
            <a:r>
              <a:rPr lang="en-US" b="1" i="0" dirty="0">
                <a:solidFill>
                  <a:srgbClr val="29303B"/>
                </a:solidFill>
                <a:effectLst/>
                <a:latin typeface="sf pro text"/>
              </a:rPr>
              <a:t>Start a docker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start &lt;container name/id&gt;</a:t>
            </a:r>
          </a:p>
          <a:p>
            <a:pPr algn="l">
              <a:buFont typeface="Arial" panose="020B0604020202020204" pitchFamily="34" charset="0"/>
              <a:buChar char="•"/>
            </a:pPr>
            <a:r>
              <a:rPr lang="en-US" b="0" i="0" dirty="0">
                <a:solidFill>
                  <a:srgbClr val="29303B"/>
                </a:solidFill>
                <a:effectLst/>
                <a:latin typeface="sf pro text"/>
              </a:rPr>
              <a:t>Example: docker start foo</a:t>
            </a:r>
          </a:p>
          <a:p>
            <a:pPr algn="l"/>
            <a:r>
              <a:rPr lang="en-US" b="1" i="0" dirty="0">
                <a:solidFill>
                  <a:srgbClr val="29303B"/>
                </a:solidFill>
                <a:effectLst/>
                <a:latin typeface="sf pro text"/>
              </a:rPr>
              <a:t>Attach to a docker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attach &lt;container name/id&gt;</a:t>
            </a:r>
          </a:p>
          <a:p>
            <a:pPr algn="l">
              <a:buFont typeface="Arial" panose="020B0604020202020204" pitchFamily="34" charset="0"/>
              <a:buChar char="•"/>
            </a:pPr>
            <a:r>
              <a:rPr lang="en-US" b="0" i="0" dirty="0">
                <a:solidFill>
                  <a:srgbClr val="29303B"/>
                </a:solidFill>
                <a:effectLst/>
                <a:latin typeface="sf pro text"/>
              </a:rPr>
              <a:t>Example: docker attach foo</a:t>
            </a:r>
          </a:p>
          <a:p>
            <a:pPr algn="l"/>
            <a:r>
              <a:rPr lang="en-US" b="1" i="0" dirty="0">
                <a:solidFill>
                  <a:srgbClr val="29303B"/>
                </a:solidFill>
                <a:effectLst/>
                <a:latin typeface="sf pro text"/>
              </a:rPr>
              <a:t>Remove a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rm &lt;container name/id&gt;</a:t>
            </a:r>
          </a:p>
          <a:p>
            <a:pPr algn="l">
              <a:buFont typeface="Arial" panose="020B0604020202020204" pitchFamily="34" charset="0"/>
              <a:buChar char="•"/>
            </a:pPr>
            <a:r>
              <a:rPr lang="en-US" b="0" i="0" dirty="0">
                <a:solidFill>
                  <a:srgbClr val="29303B"/>
                </a:solidFill>
                <a:effectLst/>
                <a:latin typeface="sf pro text"/>
              </a:rPr>
              <a:t>Example: docker rm foo</a:t>
            </a:r>
          </a:p>
          <a:p>
            <a:pPr algn="l">
              <a:buFont typeface="Arial" panose="020B0604020202020204" pitchFamily="34" charset="0"/>
              <a:buChar char="•"/>
            </a:pPr>
            <a:r>
              <a:rPr lang="en-US" b="0" i="0" dirty="0">
                <a:solidFill>
                  <a:srgbClr val="29303B"/>
                </a:solidFill>
                <a:effectLst/>
                <a:latin typeface="sf pro text"/>
              </a:rPr>
              <a:t>Force remove: docker rm foo -f</a:t>
            </a:r>
          </a:p>
          <a:p>
            <a:pPr algn="l"/>
            <a:r>
              <a:rPr lang="en-US" b="1" i="0" dirty="0">
                <a:solidFill>
                  <a:srgbClr val="29303B"/>
                </a:solidFill>
                <a:effectLst/>
                <a:latin typeface="sf pro text"/>
              </a:rPr>
              <a:t>Run a new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run &lt;image&gt; &lt;command&gt;</a:t>
            </a:r>
          </a:p>
          <a:p>
            <a:pPr algn="l">
              <a:buFont typeface="Arial" panose="020B0604020202020204" pitchFamily="34" charset="0"/>
              <a:buChar char="•"/>
            </a:pPr>
            <a:r>
              <a:rPr lang="en-US" b="0" i="0" dirty="0">
                <a:solidFill>
                  <a:srgbClr val="29303B"/>
                </a:solidFill>
                <a:effectLst/>
                <a:latin typeface="sf pro text"/>
              </a:rPr>
              <a:t>Example with options: docker run --name=bar -it ubuntu bash</a:t>
            </a:r>
          </a:p>
        </p:txBody>
      </p:sp>
    </p:spTree>
    <p:extLst>
      <p:ext uri="{BB962C8B-B14F-4D97-AF65-F5344CB8AC3E}">
        <p14:creationId xmlns:p14="http://schemas.microsoft.com/office/powerpoint/2010/main" val="3992886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99D20-18D8-4B34-83B8-496E0CDD6750}"/>
              </a:ext>
            </a:extLst>
          </p:cNvPr>
          <p:cNvSpPr txBox="1"/>
          <p:nvPr/>
        </p:nvSpPr>
        <p:spPr>
          <a:xfrm>
            <a:off x="492919" y="542925"/>
            <a:ext cx="7865269" cy="4401205"/>
          </a:xfrm>
          <a:prstGeom prst="rect">
            <a:avLst/>
          </a:prstGeom>
          <a:noFill/>
        </p:spPr>
        <p:txBody>
          <a:bodyPr wrap="square" rtlCol="0">
            <a:spAutoFit/>
          </a:bodyPr>
          <a:lstStyle/>
          <a:p>
            <a:pPr algn="l"/>
            <a:r>
              <a:rPr lang="en-US" b="1" i="0" dirty="0">
                <a:solidFill>
                  <a:srgbClr val="29303B"/>
                </a:solidFill>
                <a:effectLst/>
                <a:latin typeface="sf pro text"/>
              </a:rPr>
              <a:t>Remove all containers: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container ls -</a:t>
            </a:r>
            <a:r>
              <a:rPr lang="en-US" b="0" i="0" dirty="0" err="1">
                <a:solidFill>
                  <a:srgbClr val="29303B"/>
                </a:solidFill>
                <a:effectLst/>
                <a:latin typeface="sf pro text"/>
              </a:rPr>
              <a:t>aq</a:t>
            </a:r>
            <a:r>
              <a:rPr lang="en-US" b="0" i="0" dirty="0">
                <a:solidFill>
                  <a:srgbClr val="29303B"/>
                </a:solidFill>
                <a:effectLst/>
                <a:latin typeface="sf pro text"/>
              </a:rPr>
              <a:t> | </a:t>
            </a:r>
            <a:r>
              <a:rPr lang="en-US" b="0" i="0" dirty="0" err="1">
                <a:solidFill>
                  <a:srgbClr val="29303B"/>
                </a:solidFill>
                <a:effectLst/>
                <a:latin typeface="sf pro text"/>
              </a:rPr>
              <a:t>xargs</a:t>
            </a:r>
            <a:r>
              <a:rPr lang="en-US" b="0" i="0" dirty="0">
                <a:solidFill>
                  <a:srgbClr val="29303B"/>
                </a:solidFill>
                <a:effectLst/>
                <a:latin typeface="sf pro text"/>
              </a:rPr>
              <a:t> docker container rm</a:t>
            </a:r>
          </a:p>
          <a:p>
            <a:pPr algn="l"/>
            <a:r>
              <a:rPr lang="en-US" b="1" i="0" dirty="0">
                <a:solidFill>
                  <a:srgbClr val="29303B"/>
                </a:solidFill>
                <a:effectLst/>
                <a:latin typeface="sf pro text"/>
              </a:rPr>
              <a:t>Execute a command in a running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exec &lt;container name/id&gt; &lt;command&gt;</a:t>
            </a:r>
          </a:p>
          <a:p>
            <a:pPr algn="l">
              <a:buFont typeface="Arial" panose="020B0604020202020204" pitchFamily="34" charset="0"/>
              <a:buChar char="•"/>
            </a:pPr>
            <a:r>
              <a:rPr lang="en-US" b="0" i="0" dirty="0">
                <a:solidFill>
                  <a:srgbClr val="29303B"/>
                </a:solidFill>
                <a:effectLst/>
                <a:latin typeface="sf pro text"/>
              </a:rPr>
              <a:t>Example (interactive, with </a:t>
            </a:r>
            <a:r>
              <a:rPr lang="en-US" b="0" i="0" dirty="0" err="1">
                <a:solidFill>
                  <a:srgbClr val="29303B"/>
                </a:solidFill>
                <a:effectLst/>
                <a:latin typeface="sf pro text"/>
              </a:rPr>
              <a:t>tty</a:t>
            </a:r>
            <a:r>
              <a:rPr lang="en-US" b="0" i="0" dirty="0">
                <a:solidFill>
                  <a:srgbClr val="29303B"/>
                </a:solidFill>
                <a:effectLst/>
                <a:latin typeface="sf pro text"/>
              </a:rPr>
              <a:t>): docker exec -it express bash</a:t>
            </a:r>
          </a:p>
          <a:p>
            <a:pPr algn="l"/>
            <a:r>
              <a:rPr lang="en-US" b="1" i="0" dirty="0">
                <a:solidFill>
                  <a:srgbClr val="29303B"/>
                </a:solidFill>
                <a:effectLst/>
                <a:latin typeface="sf pro text"/>
              </a:rPr>
              <a:t>Docker Images</a:t>
            </a:r>
            <a:endParaRPr lang="en-US" b="0" i="0" dirty="0">
              <a:solidFill>
                <a:srgbClr val="29303B"/>
              </a:solidFill>
              <a:effectLst/>
              <a:latin typeface="sf pro text"/>
            </a:endParaRPr>
          </a:p>
          <a:p>
            <a:pPr algn="l"/>
            <a:r>
              <a:rPr lang="en-US" b="1" i="0" dirty="0">
                <a:solidFill>
                  <a:srgbClr val="29303B"/>
                </a:solidFill>
                <a:effectLst/>
                <a:latin typeface="sf pro text"/>
              </a:rPr>
              <a:t>Remove a docker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image </a:t>
            </a:r>
            <a:r>
              <a:rPr lang="en-US" b="0" i="0" dirty="0" err="1">
                <a:solidFill>
                  <a:srgbClr val="29303B"/>
                </a:solidFill>
                <a:effectLst/>
                <a:latin typeface="sf pro text"/>
              </a:rPr>
              <a:t>rmi</a:t>
            </a:r>
            <a:r>
              <a:rPr lang="en-US" b="0" i="0" dirty="0">
                <a:solidFill>
                  <a:srgbClr val="29303B"/>
                </a:solidFill>
                <a:effectLst/>
                <a:latin typeface="sf pro text"/>
              </a:rPr>
              <a:t> &lt;image id&gt;</a:t>
            </a:r>
          </a:p>
          <a:p>
            <a:pPr algn="l">
              <a:buFont typeface="Arial" panose="020B0604020202020204" pitchFamily="34" charset="0"/>
              <a:buChar char="•"/>
            </a:pPr>
            <a:r>
              <a:rPr lang="en-US" b="0" i="0" dirty="0">
                <a:solidFill>
                  <a:srgbClr val="29303B"/>
                </a:solidFill>
                <a:effectLst/>
                <a:latin typeface="sf pro text"/>
              </a:rPr>
              <a:t>Example (only uses first 3 characters of image id): docker </a:t>
            </a:r>
            <a:r>
              <a:rPr lang="en-US" b="0" i="0" dirty="0" err="1">
                <a:solidFill>
                  <a:srgbClr val="29303B"/>
                </a:solidFill>
                <a:effectLst/>
                <a:latin typeface="sf pro text"/>
              </a:rPr>
              <a:t>rmi</a:t>
            </a:r>
            <a:r>
              <a:rPr lang="en-US" b="0" i="0" dirty="0">
                <a:solidFill>
                  <a:srgbClr val="29303B"/>
                </a:solidFill>
                <a:effectLst/>
                <a:latin typeface="sf pro text"/>
              </a:rPr>
              <a:t> 70b</a:t>
            </a:r>
          </a:p>
          <a:p>
            <a:pPr algn="l"/>
            <a:r>
              <a:rPr lang="en-US" b="1" i="0" dirty="0">
                <a:solidFill>
                  <a:srgbClr val="29303B"/>
                </a:solidFill>
                <a:effectLst/>
                <a:latin typeface="sf pro text"/>
              </a:rPr>
              <a:t>Remove all images: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image ls -</a:t>
            </a:r>
            <a:r>
              <a:rPr lang="en-US" b="0" i="0" dirty="0" err="1">
                <a:solidFill>
                  <a:srgbClr val="29303B"/>
                </a:solidFill>
                <a:effectLst/>
                <a:latin typeface="sf pro text"/>
              </a:rPr>
              <a:t>aq</a:t>
            </a:r>
            <a:r>
              <a:rPr lang="en-US" b="0" i="0" dirty="0">
                <a:solidFill>
                  <a:srgbClr val="29303B"/>
                </a:solidFill>
                <a:effectLst/>
                <a:latin typeface="sf pro text"/>
              </a:rPr>
              <a:t> | </a:t>
            </a:r>
            <a:r>
              <a:rPr lang="en-US" b="0" i="0" dirty="0" err="1">
                <a:solidFill>
                  <a:srgbClr val="29303B"/>
                </a:solidFill>
                <a:effectLst/>
                <a:latin typeface="sf pro text"/>
              </a:rPr>
              <a:t>xargs</a:t>
            </a:r>
            <a:r>
              <a:rPr lang="en-US" b="0" i="0" dirty="0">
                <a:solidFill>
                  <a:srgbClr val="29303B"/>
                </a:solidFill>
                <a:effectLst/>
                <a:latin typeface="sf pro text"/>
              </a:rPr>
              <a:t> docker </a:t>
            </a:r>
            <a:r>
              <a:rPr lang="en-US" b="0" i="0" dirty="0" err="1">
                <a:solidFill>
                  <a:srgbClr val="29303B"/>
                </a:solidFill>
                <a:effectLst/>
                <a:latin typeface="sf pro text"/>
              </a:rPr>
              <a:t>rmi</a:t>
            </a:r>
            <a:r>
              <a:rPr lang="en-US" b="0" i="0" dirty="0">
                <a:solidFill>
                  <a:srgbClr val="29303B"/>
                </a:solidFill>
                <a:effectLst/>
                <a:latin typeface="sf pro text"/>
              </a:rPr>
              <a:t> -f</a:t>
            </a:r>
          </a:p>
          <a:p>
            <a:pPr algn="l"/>
            <a:r>
              <a:rPr lang="en-US" b="1" i="0" dirty="0">
                <a:solidFill>
                  <a:srgbClr val="29303B"/>
                </a:solidFill>
                <a:effectLst/>
                <a:latin typeface="sf pro text"/>
              </a:rPr>
              <a:t>Search for a docker image on </a:t>
            </a:r>
            <a:r>
              <a:rPr lang="en-US" b="1" i="0" dirty="0" err="1">
                <a:solidFill>
                  <a:srgbClr val="29303B"/>
                </a:solidFill>
                <a:effectLst/>
                <a:latin typeface="sf pro text"/>
              </a:rPr>
              <a:t>dockerhub</a:t>
            </a:r>
            <a:r>
              <a:rPr lang="en-US" b="1" i="0" dirty="0">
                <a:solidFill>
                  <a:srgbClr val="29303B"/>
                </a:solidFill>
                <a:effectLst/>
                <a:latin typeface="sf pro text"/>
              </a:rPr>
              <a:t>:</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search &lt;image&gt;</a:t>
            </a:r>
          </a:p>
          <a:p>
            <a:pPr algn="l">
              <a:buFont typeface="Arial" panose="020B0604020202020204" pitchFamily="34" charset="0"/>
              <a:buChar char="•"/>
            </a:pPr>
            <a:r>
              <a:rPr lang="en-US" b="0" i="0" dirty="0">
                <a:solidFill>
                  <a:srgbClr val="29303B"/>
                </a:solidFill>
                <a:effectLst/>
                <a:latin typeface="sf pro text"/>
              </a:rPr>
              <a:t>Example: docker search ubuntu</a:t>
            </a:r>
          </a:p>
          <a:p>
            <a:pPr algn="l"/>
            <a:r>
              <a:rPr lang="en-US" b="1" i="0" dirty="0">
                <a:solidFill>
                  <a:srgbClr val="29303B"/>
                </a:solidFill>
                <a:effectLst/>
                <a:latin typeface="sf pro text"/>
              </a:rPr>
              <a:t>List docker images:</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docker image ls</a:t>
            </a:r>
          </a:p>
          <a:p>
            <a:pPr algn="l"/>
            <a:r>
              <a:rPr lang="en-US" b="1" i="0" dirty="0">
                <a:solidFill>
                  <a:srgbClr val="29303B"/>
                </a:solidFill>
                <a:effectLst/>
                <a:latin typeface="sf pro text"/>
              </a:rPr>
              <a:t>Build a Docker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docker build &lt;path&gt;</a:t>
            </a:r>
          </a:p>
          <a:p>
            <a:pPr algn="l">
              <a:buFont typeface="Arial" panose="020B0604020202020204" pitchFamily="34" charset="0"/>
              <a:buChar char="•"/>
            </a:pPr>
            <a:r>
              <a:rPr lang="en-US" b="0" i="0" dirty="0">
                <a:solidFill>
                  <a:srgbClr val="29303B"/>
                </a:solidFill>
                <a:effectLst/>
                <a:latin typeface="sf pro text"/>
              </a:rPr>
              <a:t>Example (also tags and names the build): docker build . -t org/serve:0.0.0</a:t>
            </a:r>
          </a:p>
          <a:p>
            <a:pPr algn="l"/>
            <a:endParaRPr lang="en-US" b="0" i="0" dirty="0">
              <a:solidFill>
                <a:srgbClr val="29303B"/>
              </a:solidFill>
              <a:effectLst/>
              <a:latin typeface="sf pro text"/>
            </a:endParaRPr>
          </a:p>
        </p:txBody>
      </p:sp>
    </p:spTree>
    <p:extLst>
      <p:ext uri="{BB962C8B-B14F-4D97-AF65-F5344CB8AC3E}">
        <p14:creationId xmlns:p14="http://schemas.microsoft.com/office/powerpoint/2010/main" val="3617518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0CBF1-1289-450D-A0C4-44D5233297E0}"/>
              </a:ext>
            </a:extLst>
          </p:cNvPr>
          <p:cNvSpPr txBox="1"/>
          <p:nvPr/>
        </p:nvSpPr>
        <p:spPr>
          <a:xfrm>
            <a:off x="428625" y="263426"/>
            <a:ext cx="8429625" cy="4616648"/>
          </a:xfrm>
          <a:prstGeom prst="rect">
            <a:avLst/>
          </a:prstGeom>
          <a:noFill/>
        </p:spPr>
        <p:txBody>
          <a:bodyPr wrap="square" rtlCol="0">
            <a:spAutoFit/>
          </a:bodyPr>
          <a:lstStyle/>
          <a:p>
            <a:pPr algn="l"/>
            <a:r>
              <a:rPr lang="en-US" b="1" i="0" dirty="0" err="1">
                <a:solidFill>
                  <a:srgbClr val="29303B"/>
                </a:solidFill>
                <a:effectLst/>
                <a:latin typeface="sf pro text"/>
              </a:rPr>
              <a:t>Dockerfiles</a:t>
            </a:r>
            <a:endParaRPr lang="en-US" b="0" i="0" dirty="0">
              <a:solidFill>
                <a:srgbClr val="29303B"/>
              </a:solidFill>
              <a:effectLst/>
              <a:latin typeface="sf pro text"/>
            </a:endParaRPr>
          </a:p>
          <a:p>
            <a:pPr algn="l"/>
            <a:r>
              <a:rPr lang="en-US" b="1" i="0" dirty="0">
                <a:solidFill>
                  <a:srgbClr val="29303B"/>
                </a:solidFill>
                <a:effectLst/>
                <a:latin typeface="sf pro text"/>
              </a:rPr>
              <a:t>Specify a base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FROM &lt;base image&gt;</a:t>
            </a:r>
          </a:p>
          <a:p>
            <a:pPr algn="l">
              <a:buFont typeface="Arial" panose="020B0604020202020204" pitchFamily="34" charset="0"/>
              <a:buChar char="•"/>
            </a:pPr>
            <a:r>
              <a:rPr lang="en-US" b="0" i="0" dirty="0">
                <a:solidFill>
                  <a:srgbClr val="29303B"/>
                </a:solidFill>
                <a:effectLst/>
                <a:latin typeface="sf pro text"/>
              </a:rPr>
              <a:t>Example: FROM </a:t>
            </a:r>
            <a:r>
              <a:rPr lang="en-US" b="0" i="0" dirty="0" err="1">
                <a:solidFill>
                  <a:srgbClr val="29303B"/>
                </a:solidFill>
                <a:effectLst/>
                <a:latin typeface="sf pro text"/>
              </a:rPr>
              <a:t>node:latest</a:t>
            </a:r>
            <a:endParaRPr lang="en-US" b="0" i="0" dirty="0">
              <a:solidFill>
                <a:srgbClr val="29303B"/>
              </a:solidFill>
              <a:effectLst/>
              <a:latin typeface="sf pro text"/>
            </a:endParaRPr>
          </a:p>
          <a:p>
            <a:pPr algn="l"/>
            <a:r>
              <a:rPr lang="en-US" b="1" i="0" dirty="0">
                <a:solidFill>
                  <a:srgbClr val="29303B"/>
                </a:solidFill>
                <a:effectLst/>
                <a:latin typeface="sf pro text"/>
              </a:rPr>
              <a:t>Set a working directory for the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WORKDIR &lt;</a:t>
            </a:r>
            <a:r>
              <a:rPr lang="en-US" b="0" i="0" dirty="0" err="1">
                <a:solidFill>
                  <a:srgbClr val="29303B"/>
                </a:solidFill>
                <a:effectLst/>
                <a:latin typeface="sf pro text"/>
              </a:rPr>
              <a:t>dir</a:t>
            </a:r>
            <a:r>
              <a:rPr lang="en-US" b="0" i="0" dirty="0">
                <a:solidFill>
                  <a:srgbClr val="29303B"/>
                </a:solidFill>
                <a:effectLst/>
                <a:latin typeface="sf pro text"/>
              </a:rPr>
              <a:t>&gt;</a:t>
            </a:r>
          </a:p>
          <a:p>
            <a:pPr algn="l">
              <a:buFont typeface="Arial" panose="020B0604020202020204" pitchFamily="34" charset="0"/>
              <a:buChar char="•"/>
            </a:pPr>
            <a:r>
              <a:rPr lang="en-US" b="0" i="0" dirty="0">
                <a:solidFill>
                  <a:srgbClr val="29303B"/>
                </a:solidFill>
                <a:effectLst/>
                <a:latin typeface="sf pro text"/>
              </a:rPr>
              <a:t>Example: WORKDIR /</a:t>
            </a:r>
            <a:r>
              <a:rPr lang="en-US" b="0" i="0" dirty="0" err="1">
                <a:solidFill>
                  <a:srgbClr val="29303B"/>
                </a:solidFill>
                <a:effectLst/>
                <a:latin typeface="sf pro text"/>
              </a:rPr>
              <a:t>usr</a:t>
            </a:r>
            <a:r>
              <a:rPr lang="en-US" b="0" i="0" dirty="0">
                <a:solidFill>
                  <a:srgbClr val="29303B"/>
                </a:solidFill>
                <a:effectLst/>
                <a:latin typeface="sf pro text"/>
              </a:rPr>
              <a:t>/</a:t>
            </a:r>
            <a:r>
              <a:rPr lang="en-US" b="0" i="0" dirty="0" err="1">
                <a:solidFill>
                  <a:srgbClr val="29303B"/>
                </a:solidFill>
                <a:effectLst/>
                <a:latin typeface="sf pro text"/>
              </a:rPr>
              <a:t>src</a:t>
            </a:r>
            <a:r>
              <a:rPr lang="en-US" b="0" i="0" dirty="0">
                <a:solidFill>
                  <a:srgbClr val="29303B"/>
                </a:solidFill>
                <a:effectLst/>
                <a:latin typeface="sf pro text"/>
              </a:rPr>
              <a:t>/app</a:t>
            </a:r>
          </a:p>
          <a:p>
            <a:pPr algn="l"/>
            <a:r>
              <a:rPr lang="en-US" b="1" i="0" dirty="0">
                <a:solidFill>
                  <a:srgbClr val="29303B"/>
                </a:solidFill>
                <a:effectLst/>
                <a:latin typeface="sf pro text"/>
              </a:rPr>
              <a:t>Run a command for the container image:</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RUN command</a:t>
            </a:r>
          </a:p>
          <a:p>
            <a:pPr algn="l">
              <a:buFont typeface="Arial" panose="020B0604020202020204" pitchFamily="34" charset="0"/>
              <a:buChar char="•"/>
            </a:pPr>
            <a:r>
              <a:rPr lang="en-US" b="0" i="0" dirty="0">
                <a:solidFill>
                  <a:srgbClr val="29303B"/>
                </a:solidFill>
                <a:effectLst/>
                <a:latin typeface="sf pro text"/>
              </a:rPr>
              <a:t>Command: RUN </a:t>
            </a:r>
            <a:r>
              <a:rPr lang="en-US" b="0" i="0" dirty="0" err="1">
                <a:solidFill>
                  <a:srgbClr val="29303B"/>
                </a:solidFill>
                <a:effectLst/>
                <a:latin typeface="sf pro text"/>
              </a:rPr>
              <a:t>npm</a:t>
            </a:r>
            <a:r>
              <a:rPr lang="en-US" b="0" i="0" dirty="0">
                <a:solidFill>
                  <a:srgbClr val="29303B"/>
                </a:solidFill>
                <a:effectLst/>
                <a:latin typeface="sf pro text"/>
              </a:rPr>
              <a:t> install -g serve</a:t>
            </a:r>
          </a:p>
          <a:p>
            <a:pPr algn="l"/>
            <a:r>
              <a:rPr lang="en-US" b="1" i="0" dirty="0">
                <a:solidFill>
                  <a:srgbClr val="29303B"/>
                </a:solidFill>
                <a:effectLst/>
                <a:latin typeface="sf pro text"/>
              </a:rPr>
              <a:t>Copy files into the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COPY &lt;local files/directories&gt; &lt;container files/directories&gt;</a:t>
            </a:r>
          </a:p>
          <a:p>
            <a:pPr algn="l">
              <a:buFont typeface="Arial" panose="020B0604020202020204" pitchFamily="34" charset="0"/>
              <a:buChar char="•"/>
            </a:pPr>
            <a:r>
              <a:rPr lang="en-US" b="0" i="0" dirty="0">
                <a:solidFill>
                  <a:srgbClr val="29303B"/>
                </a:solidFill>
                <a:effectLst/>
                <a:latin typeface="sf pro text"/>
              </a:rPr>
              <a:t>Example: COPY ./display ./display</a:t>
            </a:r>
          </a:p>
          <a:p>
            <a:pPr algn="l"/>
            <a:r>
              <a:rPr lang="en-US" b="1" i="0" dirty="0">
                <a:solidFill>
                  <a:srgbClr val="29303B"/>
                </a:solidFill>
                <a:effectLst/>
                <a:latin typeface="sf pro text"/>
              </a:rPr>
              <a:t>Inform that a port should be exposed</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EXPOSE &lt;port&gt;</a:t>
            </a:r>
          </a:p>
          <a:p>
            <a:pPr algn="l">
              <a:buFont typeface="Arial" panose="020B0604020202020204" pitchFamily="34" charset="0"/>
              <a:buChar char="•"/>
            </a:pPr>
            <a:r>
              <a:rPr lang="en-US" b="0" i="0" dirty="0">
                <a:solidFill>
                  <a:srgbClr val="29303B"/>
                </a:solidFill>
                <a:effectLst/>
                <a:latin typeface="sf pro text"/>
              </a:rPr>
              <a:t>Example: EXPOSE 80</a:t>
            </a:r>
          </a:p>
          <a:p>
            <a:pPr algn="l"/>
            <a:r>
              <a:rPr lang="en-US" b="1" i="0" dirty="0">
                <a:solidFill>
                  <a:srgbClr val="29303B"/>
                </a:solidFill>
                <a:effectLst/>
                <a:latin typeface="sf pro text"/>
              </a:rPr>
              <a:t>Specify a default command for the container:</a:t>
            </a:r>
            <a:endParaRPr lang="en-US" b="0" i="0" dirty="0">
              <a:solidFill>
                <a:srgbClr val="29303B"/>
              </a:solidFill>
              <a:effectLst/>
              <a:latin typeface="sf pro text"/>
            </a:endParaRPr>
          </a:p>
          <a:p>
            <a:pPr algn="l">
              <a:buFont typeface="Arial" panose="020B0604020202020204" pitchFamily="34" charset="0"/>
              <a:buChar char="•"/>
            </a:pPr>
            <a:r>
              <a:rPr lang="en-US" b="0" i="0" dirty="0">
                <a:solidFill>
                  <a:srgbClr val="29303B"/>
                </a:solidFill>
                <a:effectLst/>
                <a:latin typeface="sf pro text"/>
              </a:rPr>
              <a:t>Usage (shell format): CMD &lt;default command&gt;</a:t>
            </a:r>
          </a:p>
          <a:p>
            <a:pPr algn="l">
              <a:buFont typeface="Arial" panose="020B0604020202020204" pitchFamily="34" charset="0"/>
              <a:buChar char="•"/>
            </a:pPr>
            <a:r>
              <a:rPr lang="en-US" b="0" i="0" dirty="0">
                <a:solidFill>
                  <a:srgbClr val="29303B"/>
                </a:solidFill>
                <a:effectLst/>
                <a:latin typeface="sf pro text"/>
              </a:rPr>
              <a:t>Example: CMD serve ./display</a:t>
            </a:r>
          </a:p>
          <a:p>
            <a:pPr algn="l">
              <a:buFont typeface="Arial" panose="020B0604020202020204" pitchFamily="34" charset="0"/>
              <a:buChar char="•"/>
            </a:pPr>
            <a:r>
              <a:rPr lang="en-US" b="0" i="0" dirty="0">
                <a:solidFill>
                  <a:srgbClr val="29303B"/>
                </a:solidFill>
                <a:effectLst/>
                <a:latin typeface="sf pro text"/>
              </a:rPr>
              <a:t>Usage (exec format, </a:t>
            </a:r>
            <a:r>
              <a:rPr lang="en-US" b="0" i="1" dirty="0">
                <a:solidFill>
                  <a:srgbClr val="29303B"/>
                </a:solidFill>
                <a:effectLst/>
                <a:latin typeface="sf pro text"/>
              </a:rPr>
              <a:t>recommended</a:t>
            </a:r>
            <a:r>
              <a:rPr lang="en-US" b="0" i="0" dirty="0">
                <a:solidFill>
                  <a:srgbClr val="29303B"/>
                </a:solidFill>
                <a:effectLst/>
                <a:latin typeface="sf pro text"/>
              </a:rPr>
              <a:t>): CMD [“default command”, “arguments”]</a:t>
            </a:r>
          </a:p>
          <a:p>
            <a:pPr algn="l">
              <a:buFont typeface="Arial" panose="020B0604020202020204" pitchFamily="34" charset="0"/>
              <a:buChar char="•"/>
            </a:pPr>
            <a:r>
              <a:rPr lang="en-US" b="0" i="0" dirty="0">
                <a:solidFill>
                  <a:srgbClr val="29303B"/>
                </a:solidFill>
                <a:effectLst/>
                <a:latin typeface="sf pro text"/>
              </a:rPr>
              <a:t>Example: CMD [“node”, “server.js”]</a:t>
            </a:r>
            <a:endParaRPr lang="en-IN" dirty="0"/>
          </a:p>
        </p:txBody>
      </p:sp>
    </p:spTree>
    <p:extLst>
      <p:ext uri="{BB962C8B-B14F-4D97-AF65-F5344CB8AC3E}">
        <p14:creationId xmlns:p14="http://schemas.microsoft.com/office/powerpoint/2010/main" val="3778219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rgbClr val="1A1A1A"/>
                </a:solidFill>
                <a:latin typeface="Raleway"/>
                <a:ea typeface="Raleway"/>
                <a:cs typeface="Raleway"/>
                <a:sym typeface="Raleway"/>
              </a:rPr>
              <a:t>Docker Swarm</a:t>
            </a:r>
            <a:endParaRPr sz="4200" b="1">
              <a:solidFill>
                <a:srgbClr val="1A1A1A"/>
              </a:solidFill>
              <a:latin typeface="Raleway"/>
              <a:ea typeface="Raleway"/>
              <a:cs typeface="Raleway"/>
              <a:sym typeface="Raleway"/>
            </a:endParaRPr>
          </a:p>
        </p:txBody>
      </p:sp>
      <p:pic>
        <p:nvPicPr>
          <p:cNvPr id="87" name="Google Shape;87;p13"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extLst>
      <p:ext uri="{BB962C8B-B14F-4D97-AF65-F5344CB8AC3E}">
        <p14:creationId xmlns:p14="http://schemas.microsoft.com/office/powerpoint/2010/main" val="299935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Swarm mode</a:t>
            </a:r>
            <a:endParaRPr sz="2600" b="1">
              <a:solidFill>
                <a:srgbClr val="1A1A1A"/>
              </a:solidFill>
              <a:latin typeface="Raleway"/>
              <a:ea typeface="Raleway"/>
              <a:cs typeface="Raleway"/>
              <a:sym typeface="Raleway"/>
            </a:endParaRPr>
          </a:p>
        </p:txBody>
      </p:sp>
      <p:sp>
        <p:nvSpPr>
          <p:cNvPr id="93" name="Google Shape;93;p14"/>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feature within Docker to maintain a cluster of machines running the Docker engine.</a:t>
            </a:r>
            <a:endParaRPr sz="2000">
              <a:solidFill>
                <a:srgbClr val="595959"/>
              </a:solidFill>
              <a:latin typeface="Lato"/>
              <a:ea typeface="Lato"/>
              <a:cs typeface="Lato"/>
              <a:sym typeface="Lato"/>
            </a:endParaRPr>
          </a:p>
        </p:txBody>
      </p:sp>
      <p:sp>
        <p:nvSpPr>
          <p:cNvPr id="94" name="Google Shape;94;p14"/>
          <p:cNvSpPr txBox="1"/>
          <p:nvPr/>
        </p:nvSpPr>
        <p:spPr>
          <a:xfrm>
            <a:off x="729450" y="3069475"/>
            <a:ext cx="7688700" cy="4230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The </a:t>
            </a:r>
            <a:r>
              <a:rPr lang="en" sz="2000" i="1">
                <a:solidFill>
                  <a:srgbClr val="595959"/>
                </a:solidFill>
                <a:latin typeface="Lato"/>
                <a:ea typeface="Lato"/>
                <a:cs typeface="Lato"/>
                <a:sym typeface="Lato"/>
              </a:rPr>
              <a:t>swarm </a:t>
            </a:r>
            <a:r>
              <a:rPr lang="en" sz="2000">
                <a:solidFill>
                  <a:srgbClr val="595959"/>
                </a:solidFill>
                <a:latin typeface="Lato"/>
                <a:ea typeface="Lato"/>
                <a:cs typeface="Lato"/>
                <a:sym typeface="Lato"/>
              </a:rPr>
              <a:t>is the cluster itself.</a:t>
            </a:r>
            <a:endParaRPr sz="2000">
              <a:solidFill>
                <a:srgbClr val="595959"/>
              </a:solidFill>
              <a:latin typeface="Lato"/>
              <a:ea typeface="Lato"/>
              <a:cs typeface="Lato"/>
              <a:sym typeface="Lato"/>
            </a:endParaRPr>
          </a:p>
        </p:txBody>
      </p:sp>
      <p:pic>
        <p:nvPicPr>
          <p:cNvPr id="95" name="Google Shape;95;p14"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96" name="Google Shape;96;p14"/>
          <p:cNvSpPr/>
          <p:nvPr/>
        </p:nvSpPr>
        <p:spPr>
          <a:xfrm>
            <a:off x="1874850" y="3622825"/>
            <a:ext cx="5397900" cy="80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016388"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98" name="Google Shape;98;p14"/>
          <p:cNvSpPr/>
          <p:nvPr/>
        </p:nvSpPr>
        <p:spPr>
          <a:xfrm>
            <a:off x="2886934"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99" name="Google Shape;99;p14"/>
          <p:cNvSpPr/>
          <p:nvPr/>
        </p:nvSpPr>
        <p:spPr>
          <a:xfrm>
            <a:off x="3757480"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100" name="Google Shape;100;p14"/>
          <p:cNvSpPr/>
          <p:nvPr/>
        </p:nvSpPr>
        <p:spPr>
          <a:xfrm>
            <a:off x="4628026"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101" name="Google Shape;101;p14"/>
          <p:cNvSpPr/>
          <p:nvPr/>
        </p:nvSpPr>
        <p:spPr>
          <a:xfrm>
            <a:off x="5498573"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102" name="Google Shape;102;p14"/>
          <p:cNvSpPr/>
          <p:nvPr/>
        </p:nvSpPr>
        <p:spPr>
          <a:xfrm>
            <a:off x="6369119" y="3733450"/>
            <a:ext cx="781800" cy="583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Docker Engine</a:t>
            </a:r>
            <a:endParaRPr/>
          </a:p>
        </p:txBody>
      </p:sp>
      <p:sp>
        <p:nvSpPr>
          <p:cNvPr id="103" name="Google Shape;103;p14"/>
          <p:cNvSpPr/>
          <p:nvPr/>
        </p:nvSpPr>
        <p:spPr>
          <a:xfrm>
            <a:off x="3924450" y="4696225"/>
            <a:ext cx="1295100" cy="357900"/>
          </a:xfrm>
          <a:prstGeom prst="frame">
            <a:avLst>
              <a:gd name="adj1"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t>Website</a:t>
            </a:r>
            <a:endParaRPr i="1"/>
          </a:p>
        </p:txBody>
      </p:sp>
      <p:cxnSp>
        <p:nvCxnSpPr>
          <p:cNvPr id="104" name="Google Shape;104;p14"/>
          <p:cNvCxnSpPr>
            <a:stCxn id="97" idx="2"/>
            <a:endCxn id="103" idx="0"/>
          </p:cNvCxnSpPr>
          <p:nvPr/>
        </p:nvCxnSpPr>
        <p:spPr>
          <a:xfrm>
            <a:off x="2407288" y="4317250"/>
            <a:ext cx="2164800" cy="3789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4"/>
          <p:cNvCxnSpPr>
            <a:stCxn id="102" idx="2"/>
            <a:endCxn id="103" idx="0"/>
          </p:cNvCxnSpPr>
          <p:nvPr/>
        </p:nvCxnSpPr>
        <p:spPr>
          <a:xfrm flipH="1">
            <a:off x="4572119" y="4317250"/>
            <a:ext cx="2187900" cy="37890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6;p14"/>
          <p:cNvCxnSpPr>
            <a:stCxn id="98" idx="2"/>
            <a:endCxn id="103" idx="0"/>
          </p:cNvCxnSpPr>
          <p:nvPr/>
        </p:nvCxnSpPr>
        <p:spPr>
          <a:xfrm>
            <a:off x="3277834" y="4317250"/>
            <a:ext cx="1294200" cy="3789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4"/>
          <p:cNvCxnSpPr>
            <a:stCxn id="99" idx="2"/>
            <a:endCxn id="103" idx="0"/>
          </p:cNvCxnSpPr>
          <p:nvPr/>
        </p:nvCxnSpPr>
        <p:spPr>
          <a:xfrm>
            <a:off x="4148380" y="4317250"/>
            <a:ext cx="423600" cy="378900"/>
          </a:xfrm>
          <a:prstGeom prst="straightConnector1">
            <a:avLst/>
          </a:prstGeom>
          <a:noFill/>
          <a:ln w="9525" cap="flat" cmpd="sng">
            <a:solidFill>
              <a:schemeClr val="dk2"/>
            </a:solidFill>
            <a:prstDash val="solid"/>
            <a:round/>
            <a:headEnd type="none" w="med" len="med"/>
            <a:tailEnd type="triangle" w="med" len="med"/>
          </a:ln>
        </p:spPr>
      </p:cxnSp>
      <p:cxnSp>
        <p:nvCxnSpPr>
          <p:cNvPr id="108" name="Google Shape;108;p14"/>
          <p:cNvCxnSpPr>
            <a:stCxn id="100" idx="2"/>
            <a:endCxn id="103" idx="0"/>
          </p:cNvCxnSpPr>
          <p:nvPr/>
        </p:nvCxnSpPr>
        <p:spPr>
          <a:xfrm flipH="1">
            <a:off x="4571926" y="4317250"/>
            <a:ext cx="447000" cy="378900"/>
          </a:xfrm>
          <a:prstGeom prst="straightConnector1">
            <a:avLst/>
          </a:prstGeom>
          <a:noFill/>
          <a:ln w="9525" cap="flat" cmpd="sng">
            <a:solidFill>
              <a:schemeClr val="dk2"/>
            </a:solidFill>
            <a:prstDash val="solid"/>
            <a:round/>
            <a:headEnd type="none" w="med" len="med"/>
            <a:tailEnd type="triangle" w="med" len="med"/>
          </a:ln>
        </p:spPr>
      </p:cxnSp>
      <p:cxnSp>
        <p:nvCxnSpPr>
          <p:cNvPr id="109" name="Google Shape;109;p14"/>
          <p:cNvCxnSpPr>
            <a:stCxn id="101" idx="2"/>
            <a:endCxn id="103" idx="0"/>
          </p:cNvCxnSpPr>
          <p:nvPr/>
        </p:nvCxnSpPr>
        <p:spPr>
          <a:xfrm flipH="1">
            <a:off x="4571873" y="4317250"/>
            <a:ext cx="1317600" cy="3789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22908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10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1000"/>
                                        <p:tgtEl>
                                          <p:spTgt spid="96"/>
                                        </p:tgtEl>
                                      </p:cBhvr>
                                    </p:animEffect>
                                  </p:childTnLst>
                                </p:cTn>
                              </p:par>
                              <p:par>
                                <p:cTn id="18" presetID="10" presetClass="entr" presetSubtype="0" fill="hold"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1000"/>
                                        <p:tgtEl>
                                          <p:spTgt spid="97"/>
                                        </p:tgtEl>
                                      </p:cBhvr>
                                    </p:animEffect>
                                  </p:childTnLst>
                                </p:cTn>
                              </p:par>
                              <p:par>
                                <p:cTn id="21" presetID="10" presetClass="entr" presetSubtype="0" fill="hold" nodeType="with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1000"/>
                                        <p:tgtEl>
                                          <p:spTgt spid="98"/>
                                        </p:tgtEl>
                                      </p:cBhvr>
                                    </p:animEffect>
                                  </p:childTnLst>
                                </p:cTn>
                              </p:par>
                              <p:par>
                                <p:cTn id="24" presetID="10" presetClass="entr" presetSubtype="0"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fade">
                                      <p:cBhvr>
                                        <p:cTn id="26" dur="1000"/>
                                        <p:tgtEl>
                                          <p:spTgt spid="99"/>
                                        </p:tgtEl>
                                      </p:cBhvr>
                                    </p:animEffect>
                                  </p:childTnLst>
                                </p:cTn>
                              </p:par>
                              <p:par>
                                <p:cTn id="27" presetID="10"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fade">
                                      <p:cBhvr>
                                        <p:cTn id="29" dur="1000"/>
                                        <p:tgtEl>
                                          <p:spTgt spid="100"/>
                                        </p:tgtEl>
                                      </p:cBhvr>
                                    </p:animEffect>
                                  </p:childTnLst>
                                </p:cTn>
                              </p:par>
                              <p:par>
                                <p:cTn id="30" presetID="10" presetClass="entr" presetSubtype="0" fill="hold" nodeType="with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fade">
                                      <p:cBhvr>
                                        <p:cTn id="32" dur="1000"/>
                                        <p:tgtEl>
                                          <p:spTgt spid="101"/>
                                        </p:tgtEl>
                                      </p:cBhvr>
                                    </p:animEffect>
                                  </p:childTnLst>
                                </p:cTn>
                              </p:par>
                              <p:par>
                                <p:cTn id="33" presetID="10" presetClass="entr" presetSubtype="0" fill="hold" nodeType="with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fade">
                                      <p:cBhvr>
                                        <p:cTn id="35" dur="1000"/>
                                        <p:tgtEl>
                                          <p:spTgt spid="102"/>
                                        </p:tgtEl>
                                      </p:cBhvr>
                                    </p:animEffect>
                                  </p:childTnLst>
                                </p:cTn>
                              </p:par>
                              <p:par>
                                <p:cTn id="36" presetID="10" presetClass="entr" presetSubtype="0" fill="hold"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1000"/>
                                        <p:tgtEl>
                                          <p:spTgt spid="103"/>
                                        </p:tgtEl>
                                      </p:cBhvr>
                                    </p:animEffect>
                                  </p:childTnLst>
                                </p:cTn>
                              </p:par>
                              <p:par>
                                <p:cTn id="39" presetID="10"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animEffect transition="in" filter="fade">
                                      <p:cBhvr>
                                        <p:cTn id="41" dur="1000"/>
                                        <p:tgtEl>
                                          <p:spTgt spid="104"/>
                                        </p:tgtEl>
                                      </p:cBhvr>
                                    </p:animEffect>
                                  </p:childTnLst>
                                </p:cTn>
                              </p:par>
                              <p:par>
                                <p:cTn id="42" presetID="10" presetClass="entr" presetSubtype="0" fill="hold" nodeType="with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fade">
                                      <p:cBhvr>
                                        <p:cTn id="44" dur="1000"/>
                                        <p:tgtEl>
                                          <p:spTgt spid="105"/>
                                        </p:tgtEl>
                                      </p:cBhvr>
                                    </p:animEffect>
                                  </p:childTnLst>
                                </p:cTn>
                              </p:par>
                              <p:par>
                                <p:cTn id="45" presetID="10" presetClass="entr" presetSubtype="0" fill="hold"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1000"/>
                                        <p:tgtEl>
                                          <p:spTgt spid="106"/>
                                        </p:tgtEl>
                                      </p:cBhvr>
                                    </p:animEffect>
                                  </p:childTnLst>
                                </p:cTn>
                              </p:par>
                              <p:par>
                                <p:cTn id="48" presetID="10" presetClass="entr" presetSubtype="0" fill="hold" nodeType="withEffect">
                                  <p:stCondLst>
                                    <p:cond delay="0"/>
                                  </p:stCondLst>
                                  <p:childTnLst>
                                    <p:set>
                                      <p:cBhvr>
                                        <p:cTn id="49" dur="1" fill="hold">
                                          <p:stCondLst>
                                            <p:cond delay="0"/>
                                          </p:stCondLst>
                                        </p:cTn>
                                        <p:tgtEl>
                                          <p:spTgt spid="107"/>
                                        </p:tgtEl>
                                        <p:attrNameLst>
                                          <p:attrName>style.visibility</p:attrName>
                                        </p:attrNameLst>
                                      </p:cBhvr>
                                      <p:to>
                                        <p:strVal val="visible"/>
                                      </p:to>
                                    </p:set>
                                    <p:animEffect transition="in" filter="fade">
                                      <p:cBhvr>
                                        <p:cTn id="50" dur="1000"/>
                                        <p:tgtEl>
                                          <p:spTgt spid="107"/>
                                        </p:tgtEl>
                                      </p:cBhvr>
                                    </p:animEffect>
                                  </p:childTnLst>
                                </p:cTn>
                              </p:par>
                              <p:par>
                                <p:cTn id="51" presetID="10"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1000"/>
                                        <p:tgtEl>
                                          <p:spTgt spid="108"/>
                                        </p:tgtEl>
                                      </p:cBhvr>
                                    </p:animEffect>
                                  </p:childTnLst>
                                </p:cTn>
                              </p:par>
                              <p:par>
                                <p:cTn id="54" presetID="10" presetClass="entr" presetSubtype="0" fill="hold" nodeType="with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fade">
                                      <p:cBhvr>
                                        <p:cTn id="56"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Swarm mode</a:t>
            </a:r>
            <a:endParaRPr sz="2600" b="1">
              <a:solidFill>
                <a:srgbClr val="1A1A1A"/>
              </a:solidFill>
              <a:latin typeface="Raleway"/>
              <a:ea typeface="Raleway"/>
              <a:cs typeface="Raleway"/>
              <a:sym typeface="Raleway"/>
            </a:endParaRPr>
          </a:p>
        </p:txBody>
      </p:sp>
      <p:sp>
        <p:nvSpPr>
          <p:cNvPr id="115" name="Google Shape;115;p15"/>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a:t>
            </a:r>
            <a:r>
              <a:rPr lang="en" sz="2000" b="1">
                <a:solidFill>
                  <a:srgbClr val="595959"/>
                </a:solidFill>
                <a:latin typeface="Lato"/>
                <a:ea typeface="Lato"/>
                <a:cs typeface="Lato"/>
                <a:sym typeface="Lato"/>
              </a:rPr>
              <a:t>node </a:t>
            </a:r>
            <a:r>
              <a:rPr lang="en" sz="2000">
                <a:solidFill>
                  <a:srgbClr val="595959"/>
                </a:solidFill>
                <a:latin typeface="Lato"/>
                <a:ea typeface="Lato"/>
                <a:cs typeface="Lato"/>
                <a:sym typeface="Lato"/>
              </a:rPr>
              <a:t>“is an instance of the Docker engine participating in the swarm.”</a:t>
            </a:r>
            <a:endParaRPr sz="2000">
              <a:solidFill>
                <a:srgbClr val="595959"/>
              </a:solidFill>
              <a:latin typeface="Lato"/>
              <a:ea typeface="Lato"/>
              <a:cs typeface="Lato"/>
              <a:sym typeface="Lato"/>
            </a:endParaRPr>
          </a:p>
        </p:txBody>
      </p:sp>
      <p:sp>
        <p:nvSpPr>
          <p:cNvPr id="116" name="Google Shape;116;p15"/>
          <p:cNvSpPr txBox="1"/>
          <p:nvPr/>
        </p:nvSpPr>
        <p:spPr>
          <a:xfrm>
            <a:off x="729450" y="2879950"/>
            <a:ext cx="7688700" cy="53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Nodes will have a </a:t>
            </a:r>
            <a:r>
              <a:rPr lang="en" sz="2000" b="1">
                <a:solidFill>
                  <a:srgbClr val="595959"/>
                </a:solidFill>
                <a:latin typeface="Lato"/>
                <a:ea typeface="Lato"/>
                <a:cs typeface="Lato"/>
                <a:sym typeface="Lato"/>
              </a:rPr>
              <a:t>manager </a:t>
            </a:r>
            <a:r>
              <a:rPr lang="en" sz="2000">
                <a:solidFill>
                  <a:srgbClr val="595959"/>
                </a:solidFill>
                <a:latin typeface="Lato"/>
                <a:ea typeface="Lato"/>
                <a:cs typeface="Lato"/>
                <a:sym typeface="Lato"/>
              </a:rPr>
              <a:t>or </a:t>
            </a:r>
            <a:r>
              <a:rPr lang="en" sz="2000" b="1">
                <a:solidFill>
                  <a:srgbClr val="595959"/>
                </a:solidFill>
                <a:latin typeface="Lato"/>
                <a:ea typeface="Lato"/>
                <a:cs typeface="Lato"/>
                <a:sym typeface="Lato"/>
              </a:rPr>
              <a:t>worker </a:t>
            </a:r>
            <a:r>
              <a:rPr lang="en" sz="2000">
                <a:solidFill>
                  <a:srgbClr val="595959"/>
                </a:solidFill>
                <a:latin typeface="Lato"/>
                <a:ea typeface="Lato"/>
                <a:cs typeface="Lato"/>
                <a:sym typeface="Lato"/>
              </a:rPr>
              <a:t>role.</a:t>
            </a:r>
            <a:endParaRPr sz="2000">
              <a:solidFill>
                <a:srgbClr val="595959"/>
              </a:solidFill>
              <a:latin typeface="Lato"/>
              <a:ea typeface="Lato"/>
              <a:cs typeface="Lato"/>
              <a:sym typeface="Lato"/>
            </a:endParaRPr>
          </a:p>
        </p:txBody>
      </p:sp>
      <p:sp>
        <p:nvSpPr>
          <p:cNvPr id="117" name="Google Shape;117;p15"/>
          <p:cNvSpPr txBox="1"/>
          <p:nvPr/>
        </p:nvSpPr>
        <p:spPr>
          <a:xfrm>
            <a:off x="729450" y="3415150"/>
            <a:ext cx="7688700" cy="53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a:t>
            </a:r>
            <a:r>
              <a:rPr lang="en" sz="2000" b="1">
                <a:solidFill>
                  <a:srgbClr val="595959"/>
                </a:solidFill>
                <a:latin typeface="Lato"/>
                <a:ea typeface="Lato"/>
                <a:cs typeface="Lato"/>
                <a:sym typeface="Lato"/>
              </a:rPr>
              <a:t>service</a:t>
            </a:r>
            <a:r>
              <a:rPr lang="en" sz="2000">
                <a:solidFill>
                  <a:srgbClr val="595959"/>
                </a:solidFill>
                <a:latin typeface="Lato"/>
                <a:ea typeface="Lato"/>
                <a:cs typeface="Lato"/>
                <a:sym typeface="Lato"/>
              </a:rPr>
              <a:t> runs software in the swarm based off of an image.</a:t>
            </a:r>
            <a:endParaRPr sz="2000">
              <a:solidFill>
                <a:srgbClr val="595959"/>
              </a:solidFill>
              <a:latin typeface="Lato"/>
              <a:ea typeface="Lato"/>
              <a:cs typeface="Lato"/>
              <a:sym typeface="Lato"/>
            </a:endParaRPr>
          </a:p>
        </p:txBody>
      </p:sp>
      <p:pic>
        <p:nvPicPr>
          <p:cNvPr id="118" name="Google Shape;118;p15"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
        <p:nvSpPr>
          <p:cNvPr id="119" name="Google Shape;119;p15"/>
          <p:cNvSpPr txBox="1"/>
          <p:nvPr/>
        </p:nvSpPr>
        <p:spPr>
          <a:xfrm>
            <a:off x="727650" y="3950350"/>
            <a:ext cx="7688700" cy="53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a:t>
            </a:r>
            <a:r>
              <a:rPr lang="en" sz="2000" b="1">
                <a:solidFill>
                  <a:srgbClr val="595959"/>
                </a:solidFill>
                <a:latin typeface="Lato"/>
                <a:ea typeface="Lato"/>
                <a:cs typeface="Lato"/>
                <a:sym typeface="Lato"/>
              </a:rPr>
              <a:t>replica </a:t>
            </a:r>
            <a:r>
              <a:rPr lang="en" sz="2000">
                <a:solidFill>
                  <a:srgbClr val="595959"/>
                </a:solidFill>
                <a:latin typeface="Lato"/>
                <a:ea typeface="Lato"/>
                <a:cs typeface="Lato"/>
                <a:sym typeface="Lato"/>
              </a:rPr>
              <a:t>takes the image software and clones it onto nodes.</a:t>
            </a:r>
            <a:endParaRPr sz="2000">
              <a:solidFill>
                <a:srgbClr val="595959"/>
              </a:solidFill>
              <a:latin typeface="Lato"/>
              <a:ea typeface="Lato"/>
              <a:cs typeface="Lato"/>
              <a:sym typeface="Lato"/>
            </a:endParaRPr>
          </a:p>
        </p:txBody>
      </p:sp>
      <p:sp>
        <p:nvSpPr>
          <p:cNvPr id="120" name="Google Shape;120;p15"/>
          <p:cNvSpPr txBox="1"/>
          <p:nvPr/>
        </p:nvSpPr>
        <p:spPr>
          <a:xfrm>
            <a:off x="727650" y="4485550"/>
            <a:ext cx="7688700" cy="535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A </a:t>
            </a:r>
            <a:r>
              <a:rPr lang="en" sz="2000" b="1">
                <a:solidFill>
                  <a:srgbClr val="595959"/>
                </a:solidFill>
                <a:latin typeface="Lato"/>
                <a:ea typeface="Lato"/>
                <a:cs typeface="Lato"/>
                <a:sym typeface="Lato"/>
              </a:rPr>
              <a:t>task </a:t>
            </a:r>
            <a:r>
              <a:rPr lang="en" sz="2000">
                <a:solidFill>
                  <a:srgbClr val="595959"/>
                </a:solidFill>
                <a:latin typeface="Lato"/>
                <a:ea typeface="Lato"/>
                <a:cs typeface="Lato"/>
                <a:sym typeface="Lato"/>
              </a:rPr>
              <a:t>is an instance of a Docker container running in a node.</a:t>
            </a:r>
            <a:endParaRPr sz="2000">
              <a:solidFill>
                <a:srgbClr val="595959"/>
              </a:solidFill>
              <a:latin typeface="Lato"/>
              <a:ea typeface="Lato"/>
              <a:cs typeface="Lato"/>
              <a:sym typeface="Lato"/>
            </a:endParaRPr>
          </a:p>
        </p:txBody>
      </p:sp>
    </p:spTree>
    <p:extLst>
      <p:ext uri="{BB962C8B-B14F-4D97-AF65-F5344CB8AC3E}">
        <p14:creationId xmlns:p14="http://schemas.microsoft.com/office/powerpoint/2010/main" val="111713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10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10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Why Docker Swarm?</a:t>
            </a:r>
            <a:endParaRPr sz="2600" b="1">
              <a:solidFill>
                <a:srgbClr val="1A1A1A"/>
              </a:solidFill>
              <a:latin typeface="Raleway"/>
              <a:ea typeface="Raleway"/>
              <a:cs typeface="Raleway"/>
              <a:sym typeface="Raleway"/>
            </a:endParaRPr>
          </a:p>
        </p:txBody>
      </p:sp>
      <p:sp>
        <p:nvSpPr>
          <p:cNvPr id="126" name="Google Shape;126;p16"/>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Extreme ability to scale.</a:t>
            </a:r>
            <a:endParaRPr sz="2000">
              <a:solidFill>
                <a:srgbClr val="595959"/>
              </a:solidFill>
              <a:latin typeface="Lato"/>
              <a:ea typeface="Lato"/>
              <a:cs typeface="Lato"/>
              <a:sym typeface="Lato"/>
            </a:endParaRPr>
          </a:p>
        </p:txBody>
      </p:sp>
      <p:sp>
        <p:nvSpPr>
          <p:cNvPr id="127" name="Google Shape;127;p16"/>
          <p:cNvSpPr txBox="1"/>
          <p:nvPr/>
        </p:nvSpPr>
        <p:spPr>
          <a:xfrm>
            <a:off x="729450" y="2977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Highly reliable.</a:t>
            </a:r>
            <a:endParaRPr sz="2000">
              <a:solidFill>
                <a:srgbClr val="595959"/>
              </a:solidFill>
              <a:latin typeface="Lato"/>
              <a:ea typeface="Lato"/>
              <a:cs typeface="Lato"/>
              <a:sym typeface="Lato"/>
            </a:endParaRPr>
          </a:p>
        </p:txBody>
      </p:sp>
      <p:sp>
        <p:nvSpPr>
          <p:cNvPr id="128" name="Google Shape;128;p16"/>
          <p:cNvSpPr txBox="1"/>
          <p:nvPr/>
        </p:nvSpPr>
        <p:spPr>
          <a:xfrm>
            <a:off x="729450" y="38740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Great features: load balancing, service discovery, and more.</a:t>
            </a:r>
            <a:endParaRPr sz="2000">
              <a:solidFill>
                <a:srgbClr val="595959"/>
              </a:solidFill>
              <a:latin typeface="Lato"/>
              <a:ea typeface="Lato"/>
              <a:cs typeface="Lato"/>
              <a:sym typeface="Lato"/>
            </a:endParaRPr>
          </a:p>
        </p:txBody>
      </p:sp>
      <p:pic>
        <p:nvPicPr>
          <p:cNvPr id="129" name="Google Shape;129;p16"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5603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1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Who Does Docker affect most?</a:t>
            </a:r>
            <a:endParaRPr sz="2600" b="1">
              <a:solidFill>
                <a:srgbClr val="1A1A1A"/>
              </a:solidFill>
              <a:latin typeface="Raleway"/>
              <a:ea typeface="Raleway"/>
              <a:cs typeface="Raleway"/>
              <a:sym typeface="Raleway"/>
            </a:endParaRPr>
          </a:p>
        </p:txBody>
      </p:sp>
      <p:sp>
        <p:nvSpPr>
          <p:cNvPr id="115" name="Google Shape;115;p16"/>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Developers and software engineers.</a:t>
            </a:r>
            <a:endParaRPr sz="2000">
              <a:solidFill>
                <a:srgbClr val="595959"/>
              </a:solidFill>
              <a:latin typeface="Lato"/>
              <a:ea typeface="Lato"/>
              <a:cs typeface="Lato"/>
              <a:sym typeface="Lato"/>
            </a:endParaRPr>
          </a:p>
        </p:txBody>
      </p:sp>
      <p:sp>
        <p:nvSpPr>
          <p:cNvPr id="116" name="Google Shape;116;p16"/>
          <p:cNvSpPr txBox="1"/>
          <p:nvPr/>
        </p:nvSpPr>
        <p:spPr>
          <a:xfrm>
            <a:off x="729450" y="3022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Operators and devops engineers.</a:t>
            </a:r>
            <a:endParaRPr sz="2000">
              <a:solidFill>
                <a:srgbClr val="595959"/>
              </a:solidFill>
              <a:latin typeface="Lato"/>
              <a:ea typeface="Lato"/>
              <a:cs typeface="Lato"/>
              <a:sym typeface="Lato"/>
            </a:endParaRPr>
          </a:p>
        </p:txBody>
      </p:sp>
      <p:sp>
        <p:nvSpPr>
          <p:cNvPr id="117" name="Google Shape;117;p16"/>
          <p:cNvSpPr txBox="1"/>
          <p:nvPr/>
        </p:nvSpPr>
        <p:spPr>
          <a:xfrm>
            <a:off x="729450" y="392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Startups and enterprises.</a:t>
            </a:r>
            <a:endParaRPr sz="2000">
              <a:solidFill>
                <a:srgbClr val="595959"/>
              </a:solidFill>
              <a:latin typeface="Lato"/>
              <a:ea typeface="Lato"/>
              <a:cs typeface="Lato"/>
              <a:sym typeface="Lato"/>
            </a:endParaRPr>
          </a:p>
        </p:txBody>
      </p:sp>
      <p:pic>
        <p:nvPicPr>
          <p:cNvPr id="118" name="Google Shape;118;p16"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D78A1A-E842-4EE3-A48C-0F3F5909AAD8}"/>
              </a:ext>
            </a:extLst>
          </p:cNvPr>
          <p:cNvPicPr>
            <a:picLocks noChangeAspect="1"/>
          </p:cNvPicPr>
          <p:nvPr/>
        </p:nvPicPr>
        <p:blipFill>
          <a:blip r:embed="rId2"/>
          <a:stretch>
            <a:fillRect/>
          </a:stretch>
        </p:blipFill>
        <p:spPr>
          <a:xfrm>
            <a:off x="142875" y="480305"/>
            <a:ext cx="8858250" cy="4182889"/>
          </a:xfrm>
          <a:prstGeom prst="rect">
            <a:avLst/>
          </a:prstGeom>
        </p:spPr>
      </p:pic>
    </p:spTree>
    <p:extLst>
      <p:ext uri="{BB962C8B-B14F-4D97-AF65-F5344CB8AC3E}">
        <p14:creationId xmlns:p14="http://schemas.microsoft.com/office/powerpoint/2010/main" val="2289870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EEB19-CA56-4FBA-9AAB-E3834C547FB2}"/>
              </a:ext>
            </a:extLst>
          </p:cNvPr>
          <p:cNvPicPr>
            <a:picLocks noChangeAspect="1"/>
          </p:cNvPicPr>
          <p:nvPr/>
        </p:nvPicPr>
        <p:blipFill>
          <a:blip r:embed="rId2"/>
          <a:stretch>
            <a:fillRect/>
          </a:stretch>
        </p:blipFill>
        <p:spPr>
          <a:xfrm>
            <a:off x="270687" y="475211"/>
            <a:ext cx="8602626" cy="4193078"/>
          </a:xfrm>
          <a:prstGeom prst="rect">
            <a:avLst/>
          </a:prstGeom>
        </p:spPr>
      </p:pic>
    </p:spTree>
    <p:extLst>
      <p:ext uri="{BB962C8B-B14F-4D97-AF65-F5344CB8AC3E}">
        <p14:creationId xmlns:p14="http://schemas.microsoft.com/office/powerpoint/2010/main" val="3944166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127BB-90AF-494C-82CC-27FF82E1B898}"/>
              </a:ext>
            </a:extLst>
          </p:cNvPr>
          <p:cNvPicPr>
            <a:picLocks noChangeAspect="1"/>
          </p:cNvPicPr>
          <p:nvPr/>
        </p:nvPicPr>
        <p:blipFill>
          <a:blip r:embed="rId2"/>
          <a:stretch>
            <a:fillRect/>
          </a:stretch>
        </p:blipFill>
        <p:spPr>
          <a:xfrm>
            <a:off x="273613" y="97454"/>
            <a:ext cx="8596773" cy="4948592"/>
          </a:xfrm>
          <a:prstGeom prst="rect">
            <a:avLst/>
          </a:prstGeom>
        </p:spPr>
      </p:pic>
    </p:spTree>
    <p:extLst>
      <p:ext uri="{BB962C8B-B14F-4D97-AF65-F5344CB8AC3E}">
        <p14:creationId xmlns:p14="http://schemas.microsoft.com/office/powerpoint/2010/main" val="3313949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C1C948-B929-4E84-B023-819B7FC96F77}"/>
              </a:ext>
            </a:extLst>
          </p:cNvPr>
          <p:cNvSpPr txBox="1"/>
          <p:nvPr/>
        </p:nvSpPr>
        <p:spPr>
          <a:xfrm>
            <a:off x="535781" y="521494"/>
            <a:ext cx="8186738" cy="3754874"/>
          </a:xfrm>
          <a:prstGeom prst="rect">
            <a:avLst/>
          </a:prstGeom>
          <a:noFill/>
        </p:spPr>
        <p:txBody>
          <a:bodyPr wrap="square" rtlCol="0">
            <a:spAutoFit/>
          </a:bodyPr>
          <a:lstStyle/>
          <a:p>
            <a:r>
              <a:rPr lang="en-US" b="1" dirty="0"/>
              <a:t>Docker Swarm | Summary and Commands</a:t>
            </a:r>
          </a:p>
          <a:p>
            <a:endParaRPr lang="en-US" dirty="0"/>
          </a:p>
          <a:p>
            <a:r>
              <a:rPr lang="en-US" dirty="0"/>
              <a:t>Great work on completing this section on Docker Swarm. In this section, we went over quite a few important concepts.</a:t>
            </a:r>
          </a:p>
          <a:p>
            <a:endParaRPr lang="en-US" dirty="0"/>
          </a:p>
          <a:p>
            <a:r>
              <a:rPr lang="en-US" dirty="0"/>
              <a:t>For one, we explored docker swarm and learned how having more than one machine running docker can really help engineering efforts. With docker swarm, we have a system for extreme scalability and reliability. Not to mention, we great benefits such as the swarm routing mesh, and load balancing between nodes (docker hosts connected to the swarm).</a:t>
            </a:r>
          </a:p>
          <a:p>
            <a:endParaRPr lang="en-US" dirty="0"/>
          </a:p>
          <a:p>
            <a:r>
              <a:rPr lang="en-US" dirty="0"/>
              <a:t>NOTE: Be sure to terminate your amazon ec2 instances once you’re done with them. Even if it’s less than a dollar, you probably don’t want charges going to your credit card for unused instances. You can terminate the instances by updating their instance state with the “Actions” dropdown in the management console.</a:t>
            </a:r>
          </a:p>
          <a:p>
            <a:endParaRPr lang="en-US" dirty="0"/>
          </a:p>
          <a:p>
            <a:r>
              <a:rPr lang="en-US" dirty="0"/>
              <a:t>Finally, here’s the summary of commands that we’ve used so far. Head to the bottom of the summary to see new notes on Docker swarm.</a:t>
            </a:r>
            <a:endParaRPr lang="en-IN" dirty="0"/>
          </a:p>
        </p:txBody>
      </p:sp>
    </p:spTree>
    <p:extLst>
      <p:ext uri="{BB962C8B-B14F-4D97-AF65-F5344CB8AC3E}">
        <p14:creationId xmlns:p14="http://schemas.microsoft.com/office/powerpoint/2010/main" val="862588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6E979F-58A5-4C2F-A9C0-05FED8CBCC1F}"/>
              </a:ext>
            </a:extLst>
          </p:cNvPr>
          <p:cNvSpPr txBox="1"/>
          <p:nvPr/>
        </p:nvSpPr>
        <p:spPr>
          <a:xfrm>
            <a:off x="400050" y="521494"/>
            <a:ext cx="8193881" cy="3754874"/>
          </a:xfrm>
          <a:prstGeom prst="rect">
            <a:avLst/>
          </a:prstGeom>
          <a:noFill/>
        </p:spPr>
        <p:txBody>
          <a:bodyPr wrap="square" rtlCol="0">
            <a:spAutoFit/>
          </a:bodyPr>
          <a:lstStyle/>
          <a:p>
            <a:pPr algn="l"/>
            <a:r>
              <a:rPr lang="en-IN" b="1" i="0" dirty="0">
                <a:solidFill>
                  <a:srgbClr val="29303B"/>
                </a:solidFill>
                <a:effectLst/>
                <a:latin typeface="+mj-lt"/>
              </a:rPr>
              <a:t>Docker Containers</a:t>
            </a:r>
            <a:endParaRPr lang="en-IN" b="0" i="0" dirty="0">
              <a:solidFill>
                <a:srgbClr val="29303B"/>
              </a:solidFill>
              <a:effectLst/>
              <a:latin typeface="+mj-lt"/>
            </a:endParaRPr>
          </a:p>
          <a:p>
            <a:pPr algn="l"/>
            <a:r>
              <a:rPr lang="en-IN" b="1" i="0" dirty="0">
                <a:solidFill>
                  <a:srgbClr val="29303B"/>
                </a:solidFill>
                <a:effectLst/>
                <a:latin typeface="+mj-lt"/>
              </a:rPr>
              <a:t>Create an interactive terminal container with a name, an image, and a default command:</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create -it --name=&lt;name&gt; &lt;image&gt; &lt;command&gt;</a:t>
            </a:r>
          </a:p>
          <a:p>
            <a:pPr algn="l">
              <a:buFont typeface="Arial" panose="020B0604020202020204" pitchFamily="34" charset="0"/>
              <a:buChar char="•"/>
            </a:pPr>
            <a:r>
              <a:rPr lang="en-IN" b="0" i="0" dirty="0">
                <a:solidFill>
                  <a:srgbClr val="29303B"/>
                </a:solidFill>
                <a:effectLst/>
                <a:latin typeface="+mj-lt"/>
              </a:rPr>
              <a:t>Example: docker create -it --name=foo ubuntu bash</a:t>
            </a:r>
          </a:p>
          <a:p>
            <a:pPr algn="l"/>
            <a:r>
              <a:rPr lang="en-IN" b="1" i="0" dirty="0">
                <a:solidFill>
                  <a:srgbClr val="29303B"/>
                </a:solidFill>
                <a:effectLst/>
                <a:latin typeface="+mj-lt"/>
              </a:rPr>
              <a:t>List all running containers:</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docker container ls</a:t>
            </a:r>
          </a:p>
          <a:p>
            <a:pPr algn="l">
              <a:buFont typeface="Arial" panose="020B0604020202020204" pitchFamily="34" charset="0"/>
              <a:buChar char="•"/>
            </a:pPr>
            <a:r>
              <a:rPr lang="en-IN" b="0" i="0" dirty="0">
                <a:solidFill>
                  <a:srgbClr val="29303B"/>
                </a:solidFill>
                <a:effectLst/>
                <a:latin typeface="+mj-lt"/>
              </a:rPr>
              <a:t>(list all containers, running or not): docker container ls -a</a:t>
            </a:r>
          </a:p>
          <a:p>
            <a:pPr algn="l"/>
            <a:r>
              <a:rPr lang="en-IN" b="1" i="0" dirty="0">
                <a:solidFill>
                  <a:srgbClr val="29303B"/>
                </a:solidFill>
                <a:effectLst/>
                <a:latin typeface="+mj-lt"/>
              </a:rPr>
              <a:t>Start a docker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start &lt;container name/id&gt;</a:t>
            </a:r>
          </a:p>
          <a:p>
            <a:pPr algn="l">
              <a:buFont typeface="Arial" panose="020B0604020202020204" pitchFamily="34" charset="0"/>
              <a:buChar char="•"/>
            </a:pPr>
            <a:r>
              <a:rPr lang="en-IN" b="0" i="0" dirty="0">
                <a:solidFill>
                  <a:srgbClr val="29303B"/>
                </a:solidFill>
                <a:effectLst/>
                <a:latin typeface="+mj-lt"/>
              </a:rPr>
              <a:t>Example: docker start foo</a:t>
            </a:r>
          </a:p>
          <a:p>
            <a:pPr algn="l"/>
            <a:r>
              <a:rPr lang="en-IN" b="1" i="0" dirty="0">
                <a:solidFill>
                  <a:srgbClr val="29303B"/>
                </a:solidFill>
                <a:effectLst/>
                <a:latin typeface="+mj-lt"/>
              </a:rPr>
              <a:t>Attach to a docker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attach &lt;container name/id&gt;</a:t>
            </a:r>
          </a:p>
          <a:p>
            <a:pPr algn="l">
              <a:buFont typeface="Arial" panose="020B0604020202020204" pitchFamily="34" charset="0"/>
              <a:buChar char="•"/>
            </a:pPr>
            <a:r>
              <a:rPr lang="en-IN" b="0" i="0" dirty="0">
                <a:solidFill>
                  <a:srgbClr val="29303B"/>
                </a:solidFill>
                <a:effectLst/>
                <a:latin typeface="+mj-lt"/>
              </a:rPr>
              <a:t>Example: docker attach foo</a:t>
            </a:r>
          </a:p>
          <a:p>
            <a:pPr algn="l"/>
            <a:r>
              <a:rPr lang="en-IN" b="1" i="0" dirty="0">
                <a:solidFill>
                  <a:srgbClr val="29303B"/>
                </a:solidFill>
                <a:effectLst/>
                <a:latin typeface="+mj-lt"/>
              </a:rPr>
              <a:t>Remove a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rm &lt;container name/id&gt;</a:t>
            </a:r>
          </a:p>
          <a:p>
            <a:pPr algn="l">
              <a:buFont typeface="Arial" panose="020B0604020202020204" pitchFamily="34" charset="0"/>
              <a:buChar char="•"/>
            </a:pPr>
            <a:r>
              <a:rPr lang="en-IN" b="0" i="0" dirty="0">
                <a:solidFill>
                  <a:srgbClr val="29303B"/>
                </a:solidFill>
                <a:effectLst/>
                <a:latin typeface="+mj-lt"/>
              </a:rPr>
              <a:t>Example: docker rm foo</a:t>
            </a:r>
          </a:p>
          <a:p>
            <a:pPr algn="l">
              <a:buFont typeface="Arial" panose="020B0604020202020204" pitchFamily="34" charset="0"/>
              <a:buChar char="•"/>
            </a:pPr>
            <a:r>
              <a:rPr lang="en-IN" b="0" i="0" dirty="0">
                <a:solidFill>
                  <a:srgbClr val="29303B"/>
                </a:solidFill>
                <a:effectLst/>
                <a:latin typeface="+mj-lt"/>
              </a:rPr>
              <a:t>Force remove: docker rm foo -f</a:t>
            </a:r>
          </a:p>
        </p:txBody>
      </p:sp>
    </p:spTree>
    <p:extLst>
      <p:ext uri="{BB962C8B-B14F-4D97-AF65-F5344CB8AC3E}">
        <p14:creationId xmlns:p14="http://schemas.microsoft.com/office/powerpoint/2010/main" val="1107038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52D5F-90E2-478B-9111-B1B17184CDA0}"/>
              </a:ext>
            </a:extLst>
          </p:cNvPr>
          <p:cNvSpPr txBox="1"/>
          <p:nvPr/>
        </p:nvSpPr>
        <p:spPr>
          <a:xfrm>
            <a:off x="407194" y="155704"/>
            <a:ext cx="8329612" cy="4832092"/>
          </a:xfrm>
          <a:prstGeom prst="rect">
            <a:avLst/>
          </a:prstGeom>
          <a:noFill/>
        </p:spPr>
        <p:txBody>
          <a:bodyPr wrap="square" rtlCol="0">
            <a:spAutoFit/>
          </a:bodyPr>
          <a:lstStyle/>
          <a:p>
            <a:pPr algn="l"/>
            <a:r>
              <a:rPr lang="en-IN" b="1" i="0" dirty="0">
                <a:solidFill>
                  <a:srgbClr val="29303B"/>
                </a:solidFill>
                <a:effectLst/>
                <a:latin typeface="+mj-lt"/>
              </a:rPr>
              <a:t>Run a new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run &lt;image&gt; &lt;command&gt;</a:t>
            </a:r>
          </a:p>
          <a:p>
            <a:pPr algn="l">
              <a:buFont typeface="Arial" panose="020B0604020202020204" pitchFamily="34" charset="0"/>
              <a:buChar char="•"/>
            </a:pPr>
            <a:r>
              <a:rPr lang="en-IN" b="0" i="0" dirty="0">
                <a:solidFill>
                  <a:srgbClr val="29303B"/>
                </a:solidFill>
                <a:effectLst/>
                <a:latin typeface="+mj-lt"/>
              </a:rPr>
              <a:t>Example with options: docker run --name=bar -it ubuntu bash</a:t>
            </a:r>
          </a:p>
          <a:p>
            <a:pPr algn="l"/>
            <a:r>
              <a:rPr lang="en-IN" b="1" i="0" dirty="0">
                <a:solidFill>
                  <a:srgbClr val="29303B"/>
                </a:solidFill>
                <a:effectLst/>
                <a:latin typeface="+mj-lt"/>
              </a:rPr>
              <a:t>Remove all containers:</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docker container ls -</a:t>
            </a:r>
            <a:r>
              <a:rPr lang="en-IN" b="0" i="0" dirty="0" err="1">
                <a:solidFill>
                  <a:srgbClr val="29303B"/>
                </a:solidFill>
                <a:effectLst/>
                <a:latin typeface="+mj-lt"/>
              </a:rPr>
              <a:t>aq</a:t>
            </a:r>
            <a:r>
              <a:rPr lang="en-IN" b="0" i="0" dirty="0">
                <a:solidFill>
                  <a:srgbClr val="29303B"/>
                </a:solidFill>
                <a:effectLst/>
                <a:latin typeface="+mj-lt"/>
              </a:rPr>
              <a:t> | </a:t>
            </a:r>
            <a:r>
              <a:rPr lang="en-IN" b="0" i="0" dirty="0" err="1">
                <a:solidFill>
                  <a:srgbClr val="29303B"/>
                </a:solidFill>
                <a:effectLst/>
                <a:latin typeface="+mj-lt"/>
              </a:rPr>
              <a:t>xargs</a:t>
            </a:r>
            <a:r>
              <a:rPr lang="en-IN" b="0" i="0" dirty="0">
                <a:solidFill>
                  <a:srgbClr val="29303B"/>
                </a:solidFill>
                <a:effectLst/>
                <a:latin typeface="+mj-lt"/>
              </a:rPr>
              <a:t> docker container rm</a:t>
            </a:r>
          </a:p>
          <a:p>
            <a:pPr algn="l"/>
            <a:r>
              <a:rPr lang="en-IN" b="1" i="0" dirty="0">
                <a:solidFill>
                  <a:srgbClr val="29303B"/>
                </a:solidFill>
                <a:effectLst/>
                <a:latin typeface="+mj-lt"/>
              </a:rPr>
              <a:t>Execute a command in a running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exec &lt;container name/id&gt; &lt;command&gt;</a:t>
            </a:r>
          </a:p>
          <a:p>
            <a:pPr algn="l">
              <a:buFont typeface="Arial" panose="020B0604020202020204" pitchFamily="34" charset="0"/>
              <a:buChar char="•"/>
            </a:pPr>
            <a:r>
              <a:rPr lang="en-IN" b="0" i="0" dirty="0">
                <a:solidFill>
                  <a:srgbClr val="29303B"/>
                </a:solidFill>
                <a:effectLst/>
                <a:latin typeface="+mj-lt"/>
              </a:rPr>
              <a:t>Example (interactive, with </a:t>
            </a:r>
            <a:r>
              <a:rPr lang="en-IN" b="0" i="0" dirty="0" err="1">
                <a:solidFill>
                  <a:srgbClr val="29303B"/>
                </a:solidFill>
                <a:effectLst/>
                <a:latin typeface="+mj-lt"/>
              </a:rPr>
              <a:t>tty</a:t>
            </a:r>
            <a:r>
              <a:rPr lang="en-IN" b="0" i="0" dirty="0">
                <a:solidFill>
                  <a:srgbClr val="29303B"/>
                </a:solidFill>
                <a:effectLst/>
                <a:latin typeface="+mj-lt"/>
              </a:rPr>
              <a:t>): docker exec -it express bash</a:t>
            </a:r>
          </a:p>
          <a:p>
            <a:pPr algn="l"/>
            <a:r>
              <a:rPr lang="en-IN" b="1" i="0" dirty="0">
                <a:solidFill>
                  <a:srgbClr val="29303B"/>
                </a:solidFill>
                <a:effectLst/>
                <a:latin typeface="+mj-lt"/>
              </a:rPr>
              <a:t>Docker Images</a:t>
            </a:r>
            <a:endParaRPr lang="en-IN" b="0" i="0" dirty="0">
              <a:solidFill>
                <a:srgbClr val="29303B"/>
              </a:solidFill>
              <a:effectLst/>
              <a:latin typeface="+mj-lt"/>
            </a:endParaRPr>
          </a:p>
          <a:p>
            <a:pPr algn="l"/>
            <a:r>
              <a:rPr lang="en-IN" b="1" i="0" dirty="0">
                <a:solidFill>
                  <a:srgbClr val="29303B"/>
                </a:solidFill>
                <a:effectLst/>
                <a:latin typeface="+mj-lt"/>
              </a:rPr>
              <a:t>Remove a docker image: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image </a:t>
            </a:r>
            <a:r>
              <a:rPr lang="en-IN" b="0" i="0" dirty="0" err="1">
                <a:solidFill>
                  <a:srgbClr val="29303B"/>
                </a:solidFill>
                <a:effectLst/>
                <a:latin typeface="+mj-lt"/>
              </a:rPr>
              <a:t>rmi</a:t>
            </a:r>
            <a:r>
              <a:rPr lang="en-IN" b="0" i="0" dirty="0">
                <a:solidFill>
                  <a:srgbClr val="29303B"/>
                </a:solidFill>
                <a:effectLst/>
                <a:latin typeface="+mj-lt"/>
              </a:rPr>
              <a:t> &lt;image id&gt;</a:t>
            </a:r>
          </a:p>
          <a:p>
            <a:pPr algn="l">
              <a:buFont typeface="Arial" panose="020B0604020202020204" pitchFamily="34" charset="0"/>
              <a:buChar char="•"/>
            </a:pPr>
            <a:r>
              <a:rPr lang="en-IN" b="0" i="0" dirty="0">
                <a:solidFill>
                  <a:srgbClr val="29303B"/>
                </a:solidFill>
                <a:effectLst/>
                <a:latin typeface="+mj-lt"/>
              </a:rPr>
              <a:t>Example (only uses first 3 characters of image id): docker </a:t>
            </a:r>
            <a:r>
              <a:rPr lang="en-IN" b="0" i="0" dirty="0" err="1">
                <a:solidFill>
                  <a:srgbClr val="29303B"/>
                </a:solidFill>
                <a:effectLst/>
                <a:latin typeface="+mj-lt"/>
              </a:rPr>
              <a:t>rmi</a:t>
            </a:r>
            <a:r>
              <a:rPr lang="en-IN" b="0" i="0" dirty="0">
                <a:solidFill>
                  <a:srgbClr val="29303B"/>
                </a:solidFill>
                <a:effectLst/>
                <a:latin typeface="+mj-lt"/>
              </a:rPr>
              <a:t> 70b</a:t>
            </a:r>
          </a:p>
          <a:p>
            <a:pPr algn="l"/>
            <a:r>
              <a:rPr lang="en-IN" b="1" i="0" dirty="0">
                <a:solidFill>
                  <a:srgbClr val="29303B"/>
                </a:solidFill>
                <a:effectLst/>
                <a:latin typeface="+mj-lt"/>
              </a:rPr>
              <a:t>Remove all images:</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docker image ls -</a:t>
            </a:r>
            <a:r>
              <a:rPr lang="en-IN" b="0" i="0" dirty="0" err="1">
                <a:solidFill>
                  <a:srgbClr val="29303B"/>
                </a:solidFill>
                <a:effectLst/>
                <a:latin typeface="+mj-lt"/>
              </a:rPr>
              <a:t>aq</a:t>
            </a:r>
            <a:r>
              <a:rPr lang="en-IN" b="0" i="0" dirty="0">
                <a:solidFill>
                  <a:srgbClr val="29303B"/>
                </a:solidFill>
                <a:effectLst/>
                <a:latin typeface="+mj-lt"/>
              </a:rPr>
              <a:t> | </a:t>
            </a:r>
            <a:r>
              <a:rPr lang="en-IN" b="0" i="0" dirty="0" err="1">
                <a:solidFill>
                  <a:srgbClr val="29303B"/>
                </a:solidFill>
                <a:effectLst/>
                <a:latin typeface="+mj-lt"/>
              </a:rPr>
              <a:t>xargs</a:t>
            </a:r>
            <a:r>
              <a:rPr lang="en-IN" b="0" i="0" dirty="0">
                <a:solidFill>
                  <a:srgbClr val="29303B"/>
                </a:solidFill>
                <a:effectLst/>
                <a:latin typeface="+mj-lt"/>
              </a:rPr>
              <a:t> docker </a:t>
            </a:r>
            <a:r>
              <a:rPr lang="en-IN" b="0" i="0" dirty="0" err="1">
                <a:solidFill>
                  <a:srgbClr val="29303B"/>
                </a:solidFill>
                <a:effectLst/>
                <a:latin typeface="+mj-lt"/>
              </a:rPr>
              <a:t>rmi</a:t>
            </a:r>
            <a:r>
              <a:rPr lang="en-IN" b="0" i="0" dirty="0">
                <a:solidFill>
                  <a:srgbClr val="29303B"/>
                </a:solidFill>
                <a:effectLst/>
                <a:latin typeface="+mj-lt"/>
              </a:rPr>
              <a:t> -f</a:t>
            </a:r>
          </a:p>
          <a:p>
            <a:pPr algn="l"/>
            <a:r>
              <a:rPr lang="en-IN" b="1" i="0" dirty="0">
                <a:solidFill>
                  <a:srgbClr val="29303B"/>
                </a:solidFill>
                <a:effectLst/>
                <a:latin typeface="+mj-lt"/>
              </a:rPr>
              <a:t>Search for a docker image on </a:t>
            </a:r>
            <a:r>
              <a:rPr lang="en-IN" b="1" i="0" dirty="0" err="1">
                <a:solidFill>
                  <a:srgbClr val="29303B"/>
                </a:solidFill>
                <a:effectLst/>
                <a:latin typeface="+mj-lt"/>
              </a:rPr>
              <a:t>dockerhub</a:t>
            </a:r>
            <a:r>
              <a:rPr lang="en-IN" b="1" i="0" dirty="0">
                <a:solidFill>
                  <a:srgbClr val="29303B"/>
                </a:solidFill>
                <a:effectLst/>
                <a:latin typeface="+mj-lt"/>
              </a:rPr>
              <a:t>:</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search &lt;image&gt;</a:t>
            </a:r>
          </a:p>
          <a:p>
            <a:pPr algn="l">
              <a:buFont typeface="Arial" panose="020B0604020202020204" pitchFamily="34" charset="0"/>
              <a:buChar char="•"/>
            </a:pPr>
            <a:r>
              <a:rPr lang="en-IN" b="0" i="0" dirty="0">
                <a:solidFill>
                  <a:srgbClr val="29303B"/>
                </a:solidFill>
                <a:effectLst/>
                <a:latin typeface="+mj-lt"/>
              </a:rPr>
              <a:t>Example: docker search ubuntu</a:t>
            </a:r>
          </a:p>
          <a:p>
            <a:pPr algn="l"/>
            <a:r>
              <a:rPr lang="en-IN" b="1" i="0" dirty="0">
                <a:solidFill>
                  <a:srgbClr val="29303B"/>
                </a:solidFill>
                <a:effectLst/>
                <a:latin typeface="+mj-lt"/>
              </a:rPr>
              <a:t>List docker images:</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docker image ls</a:t>
            </a:r>
          </a:p>
          <a:p>
            <a:pPr algn="l"/>
            <a:r>
              <a:rPr lang="en-IN" b="1" i="0" dirty="0">
                <a:solidFill>
                  <a:srgbClr val="29303B"/>
                </a:solidFill>
                <a:effectLst/>
                <a:latin typeface="+mj-lt"/>
              </a:rPr>
              <a:t>Build a Docker image: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build &lt;path&gt;</a:t>
            </a:r>
          </a:p>
          <a:p>
            <a:pPr algn="l">
              <a:buFont typeface="Arial" panose="020B0604020202020204" pitchFamily="34" charset="0"/>
              <a:buChar char="•"/>
            </a:pPr>
            <a:r>
              <a:rPr lang="en-IN" b="0" i="0" dirty="0">
                <a:solidFill>
                  <a:srgbClr val="29303B"/>
                </a:solidFill>
                <a:effectLst/>
                <a:latin typeface="+mj-lt"/>
              </a:rPr>
              <a:t>Example (also tags and names the build): docker build . -t org/serve:0.0.0</a:t>
            </a:r>
          </a:p>
        </p:txBody>
      </p:sp>
    </p:spTree>
    <p:extLst>
      <p:ext uri="{BB962C8B-B14F-4D97-AF65-F5344CB8AC3E}">
        <p14:creationId xmlns:p14="http://schemas.microsoft.com/office/powerpoint/2010/main" val="4079248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EC8136-775A-4AD3-8101-BAD97760070E}"/>
              </a:ext>
            </a:extLst>
          </p:cNvPr>
          <p:cNvSpPr txBox="1"/>
          <p:nvPr/>
        </p:nvSpPr>
        <p:spPr>
          <a:xfrm>
            <a:off x="357188" y="328613"/>
            <a:ext cx="8436768" cy="4616648"/>
          </a:xfrm>
          <a:prstGeom prst="rect">
            <a:avLst/>
          </a:prstGeom>
          <a:noFill/>
        </p:spPr>
        <p:txBody>
          <a:bodyPr wrap="square" rtlCol="0">
            <a:spAutoFit/>
          </a:bodyPr>
          <a:lstStyle/>
          <a:p>
            <a:pPr algn="l"/>
            <a:r>
              <a:rPr lang="en-IN" b="1" i="0" dirty="0" err="1">
                <a:solidFill>
                  <a:srgbClr val="29303B"/>
                </a:solidFill>
                <a:effectLst/>
                <a:latin typeface="+mj-lt"/>
              </a:rPr>
              <a:t>Dockerfiles</a:t>
            </a:r>
            <a:endParaRPr lang="en-IN" b="0" i="0" dirty="0">
              <a:solidFill>
                <a:srgbClr val="29303B"/>
              </a:solidFill>
              <a:effectLst/>
              <a:latin typeface="+mj-lt"/>
            </a:endParaRPr>
          </a:p>
          <a:p>
            <a:pPr algn="l"/>
            <a:r>
              <a:rPr lang="en-IN" b="1" i="0" dirty="0">
                <a:solidFill>
                  <a:srgbClr val="29303B"/>
                </a:solidFill>
                <a:effectLst/>
                <a:latin typeface="+mj-lt"/>
              </a:rPr>
              <a:t>Specify a base image: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FROM &lt;base image&gt;</a:t>
            </a:r>
          </a:p>
          <a:p>
            <a:pPr algn="l">
              <a:buFont typeface="Arial" panose="020B0604020202020204" pitchFamily="34" charset="0"/>
              <a:buChar char="•"/>
            </a:pPr>
            <a:r>
              <a:rPr lang="en-IN" b="0" i="0" dirty="0">
                <a:solidFill>
                  <a:srgbClr val="29303B"/>
                </a:solidFill>
                <a:effectLst/>
                <a:latin typeface="+mj-lt"/>
              </a:rPr>
              <a:t>Example: FROM </a:t>
            </a:r>
            <a:r>
              <a:rPr lang="en-IN" b="0" i="0" dirty="0" err="1">
                <a:solidFill>
                  <a:srgbClr val="29303B"/>
                </a:solidFill>
                <a:effectLst/>
                <a:latin typeface="+mj-lt"/>
              </a:rPr>
              <a:t>node:latest</a:t>
            </a:r>
            <a:endParaRPr lang="en-IN" b="0" i="0" dirty="0">
              <a:solidFill>
                <a:srgbClr val="29303B"/>
              </a:solidFill>
              <a:effectLst/>
              <a:latin typeface="+mj-lt"/>
            </a:endParaRPr>
          </a:p>
          <a:p>
            <a:pPr algn="l"/>
            <a:r>
              <a:rPr lang="en-IN" b="1" i="0" dirty="0">
                <a:solidFill>
                  <a:srgbClr val="29303B"/>
                </a:solidFill>
                <a:effectLst/>
                <a:latin typeface="+mj-lt"/>
              </a:rPr>
              <a:t>Set a working directory for the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WORKDIR &lt;</a:t>
            </a:r>
            <a:r>
              <a:rPr lang="en-IN" b="0" i="0" dirty="0" err="1">
                <a:solidFill>
                  <a:srgbClr val="29303B"/>
                </a:solidFill>
                <a:effectLst/>
                <a:latin typeface="+mj-lt"/>
              </a:rPr>
              <a:t>dir</a:t>
            </a:r>
            <a:r>
              <a:rPr lang="en-IN" b="0" i="0" dirty="0">
                <a:solidFill>
                  <a:srgbClr val="29303B"/>
                </a:solidFill>
                <a:effectLst/>
                <a:latin typeface="+mj-lt"/>
              </a:rPr>
              <a:t>&gt;</a:t>
            </a:r>
          </a:p>
          <a:p>
            <a:pPr algn="l">
              <a:buFont typeface="Arial" panose="020B0604020202020204" pitchFamily="34" charset="0"/>
              <a:buChar char="•"/>
            </a:pPr>
            <a:r>
              <a:rPr lang="en-IN" b="0" i="0" dirty="0">
                <a:solidFill>
                  <a:srgbClr val="29303B"/>
                </a:solidFill>
                <a:effectLst/>
                <a:latin typeface="+mj-lt"/>
              </a:rPr>
              <a:t>Example: WORKDIR /</a:t>
            </a:r>
            <a:r>
              <a:rPr lang="en-IN" b="0" i="0" dirty="0" err="1">
                <a:solidFill>
                  <a:srgbClr val="29303B"/>
                </a:solidFill>
                <a:effectLst/>
                <a:latin typeface="+mj-lt"/>
              </a:rPr>
              <a:t>usr</a:t>
            </a:r>
            <a:r>
              <a:rPr lang="en-IN" b="0" i="0" dirty="0">
                <a:solidFill>
                  <a:srgbClr val="29303B"/>
                </a:solidFill>
                <a:effectLst/>
                <a:latin typeface="+mj-lt"/>
              </a:rPr>
              <a:t>/</a:t>
            </a:r>
            <a:r>
              <a:rPr lang="en-IN" b="0" i="0" dirty="0" err="1">
                <a:solidFill>
                  <a:srgbClr val="29303B"/>
                </a:solidFill>
                <a:effectLst/>
                <a:latin typeface="+mj-lt"/>
              </a:rPr>
              <a:t>src</a:t>
            </a:r>
            <a:r>
              <a:rPr lang="en-IN" b="0" i="0" dirty="0">
                <a:solidFill>
                  <a:srgbClr val="29303B"/>
                </a:solidFill>
                <a:effectLst/>
                <a:latin typeface="+mj-lt"/>
              </a:rPr>
              <a:t>/app</a:t>
            </a:r>
          </a:p>
          <a:p>
            <a:pPr algn="l"/>
            <a:r>
              <a:rPr lang="en-IN" b="1" i="0" dirty="0">
                <a:solidFill>
                  <a:srgbClr val="29303B"/>
                </a:solidFill>
                <a:effectLst/>
                <a:latin typeface="+mj-lt"/>
              </a:rPr>
              <a:t>Run a command for the container image: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RUN command</a:t>
            </a:r>
          </a:p>
          <a:p>
            <a:pPr algn="l">
              <a:buFont typeface="Arial" panose="020B0604020202020204" pitchFamily="34" charset="0"/>
              <a:buChar char="•"/>
            </a:pPr>
            <a:r>
              <a:rPr lang="en-IN" b="0" i="0" dirty="0">
                <a:solidFill>
                  <a:srgbClr val="29303B"/>
                </a:solidFill>
                <a:effectLst/>
                <a:latin typeface="+mj-lt"/>
              </a:rPr>
              <a:t>Command: RUN </a:t>
            </a:r>
            <a:r>
              <a:rPr lang="en-IN" b="0" i="0" dirty="0" err="1">
                <a:solidFill>
                  <a:srgbClr val="29303B"/>
                </a:solidFill>
                <a:effectLst/>
                <a:latin typeface="+mj-lt"/>
              </a:rPr>
              <a:t>npm</a:t>
            </a:r>
            <a:r>
              <a:rPr lang="en-IN" b="0" i="0" dirty="0">
                <a:solidFill>
                  <a:srgbClr val="29303B"/>
                </a:solidFill>
                <a:effectLst/>
                <a:latin typeface="+mj-lt"/>
              </a:rPr>
              <a:t> install -g serve</a:t>
            </a:r>
          </a:p>
          <a:p>
            <a:pPr algn="l"/>
            <a:r>
              <a:rPr lang="en-IN" b="1" i="0" dirty="0">
                <a:solidFill>
                  <a:srgbClr val="29303B"/>
                </a:solidFill>
                <a:effectLst/>
                <a:latin typeface="+mj-lt"/>
              </a:rPr>
              <a:t>Copy files into the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COPY &lt;local files/directories&gt; &lt;container files/directories&gt;</a:t>
            </a:r>
          </a:p>
          <a:p>
            <a:pPr algn="l">
              <a:buFont typeface="Arial" panose="020B0604020202020204" pitchFamily="34" charset="0"/>
              <a:buChar char="•"/>
            </a:pPr>
            <a:r>
              <a:rPr lang="en-IN" b="0" i="0" dirty="0">
                <a:solidFill>
                  <a:srgbClr val="29303B"/>
                </a:solidFill>
                <a:effectLst/>
                <a:latin typeface="+mj-lt"/>
              </a:rPr>
              <a:t>Example: COPY ./display ./display</a:t>
            </a:r>
          </a:p>
          <a:p>
            <a:pPr algn="l"/>
            <a:r>
              <a:rPr lang="en-IN" b="1" i="0" dirty="0">
                <a:solidFill>
                  <a:srgbClr val="29303B"/>
                </a:solidFill>
                <a:effectLst/>
                <a:latin typeface="+mj-lt"/>
              </a:rPr>
              <a:t>Inform that a port should be exposed</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EXPOSE &lt;port&gt;</a:t>
            </a:r>
          </a:p>
          <a:p>
            <a:pPr algn="l">
              <a:buFont typeface="Arial" panose="020B0604020202020204" pitchFamily="34" charset="0"/>
              <a:buChar char="•"/>
            </a:pPr>
            <a:r>
              <a:rPr lang="en-IN" b="0" i="0" dirty="0">
                <a:solidFill>
                  <a:srgbClr val="29303B"/>
                </a:solidFill>
                <a:effectLst/>
                <a:latin typeface="+mj-lt"/>
              </a:rPr>
              <a:t>Example: EXPOSE 80</a:t>
            </a:r>
          </a:p>
          <a:p>
            <a:pPr algn="l"/>
            <a:r>
              <a:rPr lang="en-IN" b="1" i="0" dirty="0">
                <a:solidFill>
                  <a:srgbClr val="29303B"/>
                </a:solidFill>
                <a:effectLst/>
                <a:latin typeface="+mj-lt"/>
              </a:rPr>
              <a:t>Specify a default command for the container:</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(shell format): CMD &lt;default command&gt;</a:t>
            </a:r>
          </a:p>
          <a:p>
            <a:pPr algn="l">
              <a:buFont typeface="Arial" panose="020B0604020202020204" pitchFamily="34" charset="0"/>
              <a:buChar char="•"/>
            </a:pPr>
            <a:r>
              <a:rPr lang="en-IN" b="0" i="0" dirty="0">
                <a:solidFill>
                  <a:srgbClr val="29303B"/>
                </a:solidFill>
                <a:effectLst/>
                <a:latin typeface="+mj-lt"/>
              </a:rPr>
              <a:t>Example: CMD serve ./display</a:t>
            </a:r>
          </a:p>
          <a:p>
            <a:pPr algn="l">
              <a:buFont typeface="Arial" panose="020B0604020202020204" pitchFamily="34" charset="0"/>
              <a:buChar char="•"/>
            </a:pPr>
            <a:r>
              <a:rPr lang="en-IN" b="0" i="0" dirty="0">
                <a:solidFill>
                  <a:srgbClr val="29303B"/>
                </a:solidFill>
                <a:effectLst/>
                <a:latin typeface="+mj-lt"/>
              </a:rPr>
              <a:t>Usage (exec format, </a:t>
            </a:r>
            <a:r>
              <a:rPr lang="en-IN" b="0" i="1" dirty="0">
                <a:solidFill>
                  <a:srgbClr val="29303B"/>
                </a:solidFill>
                <a:effectLst/>
                <a:latin typeface="+mj-lt"/>
              </a:rPr>
              <a:t>recommended</a:t>
            </a:r>
            <a:r>
              <a:rPr lang="en-IN" b="0" i="0" dirty="0">
                <a:solidFill>
                  <a:srgbClr val="29303B"/>
                </a:solidFill>
                <a:effectLst/>
                <a:latin typeface="+mj-lt"/>
              </a:rPr>
              <a:t>): CMD [“default command”, “arguments”]</a:t>
            </a:r>
          </a:p>
          <a:p>
            <a:pPr algn="l">
              <a:buFont typeface="Arial" panose="020B0604020202020204" pitchFamily="34" charset="0"/>
              <a:buChar char="•"/>
            </a:pPr>
            <a:r>
              <a:rPr lang="en-IN" b="0" i="0" dirty="0">
                <a:solidFill>
                  <a:srgbClr val="29303B"/>
                </a:solidFill>
                <a:effectLst/>
                <a:latin typeface="+mj-lt"/>
              </a:rPr>
              <a:t>Example: CMD [“node”, “server.js”]</a:t>
            </a:r>
          </a:p>
        </p:txBody>
      </p:sp>
    </p:spTree>
    <p:extLst>
      <p:ext uri="{BB962C8B-B14F-4D97-AF65-F5344CB8AC3E}">
        <p14:creationId xmlns:p14="http://schemas.microsoft.com/office/powerpoint/2010/main" val="4102093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60FDC2-36A0-424A-B515-8F683535A661}"/>
              </a:ext>
            </a:extLst>
          </p:cNvPr>
          <p:cNvSpPr txBox="1"/>
          <p:nvPr/>
        </p:nvSpPr>
        <p:spPr>
          <a:xfrm>
            <a:off x="271462" y="110252"/>
            <a:ext cx="8643937" cy="5047536"/>
          </a:xfrm>
          <a:prstGeom prst="rect">
            <a:avLst/>
          </a:prstGeom>
          <a:noFill/>
        </p:spPr>
        <p:txBody>
          <a:bodyPr wrap="square" rtlCol="0">
            <a:spAutoFit/>
          </a:bodyPr>
          <a:lstStyle/>
          <a:p>
            <a:pPr algn="l"/>
            <a:r>
              <a:rPr lang="en-IN" b="1" i="0" dirty="0">
                <a:solidFill>
                  <a:srgbClr val="29303B"/>
                </a:solidFill>
                <a:effectLst/>
                <a:latin typeface="+mj-lt"/>
              </a:rPr>
              <a:t>ross-Container Storage</a:t>
            </a:r>
            <a:endParaRPr lang="en-IN" b="0" i="0" dirty="0">
              <a:solidFill>
                <a:srgbClr val="29303B"/>
              </a:solidFill>
              <a:effectLst/>
              <a:latin typeface="+mj-lt"/>
            </a:endParaRPr>
          </a:p>
          <a:p>
            <a:pPr algn="l"/>
            <a:r>
              <a:rPr lang="en-IN" b="1" i="0" dirty="0">
                <a:solidFill>
                  <a:srgbClr val="29303B"/>
                </a:solidFill>
                <a:effectLst/>
                <a:latin typeface="+mj-lt"/>
              </a:rPr>
              <a:t>Volumes</a:t>
            </a:r>
            <a:endParaRPr lang="en-IN" b="0" i="0" dirty="0">
              <a:solidFill>
                <a:srgbClr val="29303B"/>
              </a:solidFill>
              <a:effectLst/>
              <a:latin typeface="+mj-lt"/>
            </a:endParaRPr>
          </a:p>
          <a:p>
            <a:pPr algn="l"/>
            <a:r>
              <a:rPr lang="en-IN" b="1" i="0" dirty="0">
                <a:solidFill>
                  <a:srgbClr val="29303B"/>
                </a:solidFill>
                <a:effectLst/>
                <a:latin typeface="+mj-lt"/>
              </a:rPr>
              <a:t>Create a volume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volume create &lt;volume name&gt;</a:t>
            </a:r>
          </a:p>
          <a:p>
            <a:pPr algn="l">
              <a:buFont typeface="Arial" panose="020B0604020202020204" pitchFamily="34" charset="0"/>
              <a:buChar char="•"/>
            </a:pPr>
            <a:r>
              <a:rPr lang="en-IN" b="0" i="0" dirty="0">
                <a:solidFill>
                  <a:srgbClr val="29303B"/>
                </a:solidFill>
                <a:effectLst/>
                <a:latin typeface="+mj-lt"/>
              </a:rPr>
              <a:t>Example: docker volume create shared-vol</a:t>
            </a:r>
          </a:p>
          <a:p>
            <a:pPr algn="l"/>
            <a:r>
              <a:rPr lang="en-IN" b="1" i="0" dirty="0">
                <a:solidFill>
                  <a:srgbClr val="29303B"/>
                </a:solidFill>
                <a:effectLst/>
                <a:latin typeface="+mj-lt"/>
              </a:rPr>
              <a:t>Inspect a volume</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docker volume inspect &lt;volume name&gt;</a:t>
            </a:r>
          </a:p>
          <a:p>
            <a:pPr algn="l">
              <a:buFont typeface="Arial" panose="020B0604020202020204" pitchFamily="34" charset="0"/>
              <a:buChar char="•"/>
            </a:pPr>
            <a:r>
              <a:rPr lang="en-IN" b="0" i="0" dirty="0">
                <a:solidFill>
                  <a:srgbClr val="29303B"/>
                </a:solidFill>
                <a:effectLst/>
                <a:latin typeface="+mj-lt"/>
              </a:rPr>
              <a:t>Example: docker volume inspect shared-vol</a:t>
            </a:r>
          </a:p>
          <a:p>
            <a:pPr algn="l"/>
            <a:r>
              <a:rPr lang="en-IN" b="1" i="1" dirty="0">
                <a:solidFill>
                  <a:srgbClr val="29303B"/>
                </a:solidFill>
                <a:effectLst/>
                <a:latin typeface="+mj-lt"/>
              </a:rPr>
              <a:t>Mount a container with a volume using docker run</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--mount source=&lt;volume name&gt;, target=&lt;container </a:t>
            </a:r>
            <a:r>
              <a:rPr lang="en-IN" b="0" i="0" dirty="0" err="1">
                <a:solidFill>
                  <a:srgbClr val="29303B"/>
                </a:solidFill>
                <a:effectLst/>
                <a:latin typeface="+mj-lt"/>
              </a:rPr>
              <a:t>dir</a:t>
            </a:r>
            <a:r>
              <a:rPr lang="en-IN" b="0" i="0" dirty="0">
                <a:solidFill>
                  <a:srgbClr val="29303B"/>
                </a:solidFill>
                <a:effectLst/>
                <a:latin typeface="+mj-lt"/>
              </a:rPr>
              <a:t>&gt;</a:t>
            </a:r>
          </a:p>
          <a:p>
            <a:pPr algn="l">
              <a:buFont typeface="Arial" panose="020B0604020202020204" pitchFamily="34" charset="0"/>
              <a:buChar char="•"/>
            </a:pPr>
            <a:r>
              <a:rPr lang="en-IN" b="0" i="0" dirty="0">
                <a:solidFill>
                  <a:srgbClr val="29303B"/>
                </a:solidFill>
                <a:effectLst/>
                <a:latin typeface="+mj-lt"/>
              </a:rPr>
              <a:t>Example:</a:t>
            </a:r>
          </a:p>
          <a:p>
            <a:pPr algn="l"/>
            <a:r>
              <a:rPr lang="en-IN" b="0" i="0" dirty="0">
                <a:solidFill>
                  <a:srgbClr val="29303B"/>
                </a:solidFill>
                <a:effectLst/>
                <a:latin typeface="+mj-lt"/>
              </a:rPr>
              <a:t>docker run -it --name=foo --mount source=shared-</a:t>
            </a:r>
            <a:r>
              <a:rPr lang="en-IN" b="0" i="0" dirty="0" err="1">
                <a:solidFill>
                  <a:srgbClr val="29303B"/>
                </a:solidFill>
                <a:effectLst/>
                <a:latin typeface="+mj-lt"/>
              </a:rPr>
              <a:t>vol,target</a:t>
            </a:r>
            <a:r>
              <a:rPr lang="en-IN" b="0" i="0" dirty="0">
                <a:solidFill>
                  <a:srgbClr val="29303B"/>
                </a:solidFill>
                <a:effectLst/>
                <a:latin typeface="+mj-lt"/>
              </a:rPr>
              <a:t>=/</a:t>
            </a:r>
            <a:r>
              <a:rPr lang="en-IN" b="0" i="0" dirty="0" err="1">
                <a:solidFill>
                  <a:srgbClr val="29303B"/>
                </a:solidFill>
                <a:effectLst/>
                <a:latin typeface="+mj-lt"/>
              </a:rPr>
              <a:t>src</a:t>
            </a:r>
            <a:r>
              <a:rPr lang="en-IN" b="0" i="0" dirty="0">
                <a:solidFill>
                  <a:srgbClr val="29303B"/>
                </a:solidFill>
                <a:effectLst/>
                <a:latin typeface="+mj-lt"/>
              </a:rPr>
              <a:t>/shared ubuntu bash</a:t>
            </a:r>
          </a:p>
          <a:p>
            <a:pPr algn="l"/>
            <a:r>
              <a:rPr lang="en-IN" b="1" i="0" dirty="0">
                <a:solidFill>
                  <a:srgbClr val="29303B"/>
                </a:solidFill>
                <a:effectLst/>
                <a:latin typeface="+mj-lt"/>
              </a:rPr>
              <a:t>Bind Mounts</a:t>
            </a:r>
            <a:endParaRPr lang="en-IN" b="0" i="0" dirty="0">
              <a:solidFill>
                <a:srgbClr val="29303B"/>
              </a:solidFill>
              <a:effectLst/>
              <a:latin typeface="+mj-lt"/>
            </a:endParaRPr>
          </a:p>
          <a:p>
            <a:pPr algn="l"/>
            <a:r>
              <a:rPr lang="en-IN" b="1" i="1" dirty="0">
                <a:solidFill>
                  <a:srgbClr val="29303B"/>
                </a:solidFill>
                <a:effectLst/>
                <a:latin typeface="+mj-lt"/>
              </a:rPr>
              <a:t>Mount a container with a bind mount using docker run</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--mount type=bind source=&lt;host </a:t>
            </a:r>
            <a:r>
              <a:rPr lang="en-IN" b="0" i="0" dirty="0" err="1">
                <a:solidFill>
                  <a:srgbClr val="29303B"/>
                </a:solidFill>
                <a:effectLst/>
                <a:latin typeface="+mj-lt"/>
              </a:rPr>
              <a:t>dir</a:t>
            </a:r>
            <a:r>
              <a:rPr lang="en-IN" b="0" i="0" dirty="0">
                <a:solidFill>
                  <a:srgbClr val="29303B"/>
                </a:solidFill>
                <a:effectLst/>
                <a:latin typeface="+mj-lt"/>
              </a:rPr>
              <a:t>&gt;, target=&lt;container </a:t>
            </a:r>
            <a:r>
              <a:rPr lang="en-IN" b="0" i="0" dirty="0" err="1">
                <a:solidFill>
                  <a:srgbClr val="29303B"/>
                </a:solidFill>
                <a:effectLst/>
                <a:latin typeface="+mj-lt"/>
              </a:rPr>
              <a:t>dir</a:t>
            </a:r>
            <a:r>
              <a:rPr lang="en-IN" b="0" i="0" dirty="0">
                <a:solidFill>
                  <a:srgbClr val="29303B"/>
                </a:solidFill>
                <a:effectLst/>
                <a:latin typeface="+mj-lt"/>
              </a:rPr>
              <a:t>&gt;</a:t>
            </a:r>
          </a:p>
          <a:p>
            <a:pPr algn="l">
              <a:buFont typeface="Arial" panose="020B0604020202020204" pitchFamily="34" charset="0"/>
              <a:buChar char="•"/>
            </a:pPr>
            <a:r>
              <a:rPr lang="en-IN" b="0" i="0" dirty="0">
                <a:solidFill>
                  <a:srgbClr val="29303B"/>
                </a:solidFill>
                <a:effectLst/>
                <a:latin typeface="+mj-lt"/>
              </a:rPr>
              <a:t>Example:</a:t>
            </a:r>
          </a:p>
          <a:p>
            <a:pPr algn="l"/>
            <a:r>
              <a:rPr lang="en-IN" b="0" i="0" dirty="0">
                <a:solidFill>
                  <a:srgbClr val="29303B"/>
                </a:solidFill>
                <a:effectLst/>
                <a:latin typeface="+mj-lt"/>
              </a:rPr>
              <a:t>docker run -it --name=foo --mount type=bind source=/Users/foo/</a:t>
            </a:r>
            <a:r>
              <a:rPr lang="en-IN" b="0" i="0" dirty="0" err="1">
                <a:solidFill>
                  <a:srgbClr val="29303B"/>
                </a:solidFill>
                <a:effectLst/>
                <a:latin typeface="+mj-lt"/>
              </a:rPr>
              <a:t>bindmountdir</a:t>
            </a:r>
            <a:r>
              <a:rPr lang="en-IN" b="0" i="0" dirty="0">
                <a:solidFill>
                  <a:srgbClr val="29303B"/>
                </a:solidFill>
                <a:effectLst/>
                <a:latin typeface="+mj-lt"/>
              </a:rPr>
              <a:t>, \</a:t>
            </a:r>
          </a:p>
          <a:p>
            <a:pPr algn="l"/>
            <a:r>
              <a:rPr lang="en-IN" b="0" i="0" dirty="0">
                <a:solidFill>
                  <a:srgbClr val="29303B"/>
                </a:solidFill>
                <a:effectLst/>
                <a:latin typeface="+mj-lt"/>
              </a:rPr>
              <a:t>target=/</a:t>
            </a:r>
            <a:r>
              <a:rPr lang="en-IN" b="0" i="0" dirty="0" err="1">
                <a:solidFill>
                  <a:srgbClr val="29303B"/>
                </a:solidFill>
                <a:effectLst/>
                <a:latin typeface="+mj-lt"/>
              </a:rPr>
              <a:t>src</a:t>
            </a:r>
            <a:r>
              <a:rPr lang="en-IN" b="0" i="0" dirty="0">
                <a:solidFill>
                  <a:srgbClr val="29303B"/>
                </a:solidFill>
                <a:effectLst/>
                <a:latin typeface="+mj-lt"/>
              </a:rPr>
              <a:t>/</a:t>
            </a:r>
            <a:r>
              <a:rPr lang="en-IN" b="0" i="0" dirty="0" err="1">
                <a:solidFill>
                  <a:srgbClr val="29303B"/>
                </a:solidFill>
                <a:effectLst/>
                <a:latin typeface="+mj-lt"/>
              </a:rPr>
              <a:t>mountdir</a:t>
            </a:r>
            <a:r>
              <a:rPr lang="en-IN" b="0" i="0" dirty="0">
                <a:solidFill>
                  <a:srgbClr val="29303B"/>
                </a:solidFill>
                <a:effectLst/>
                <a:latin typeface="+mj-lt"/>
              </a:rPr>
              <a:t> ubuntu bash</a:t>
            </a:r>
          </a:p>
          <a:p>
            <a:pPr algn="l"/>
            <a:r>
              <a:rPr lang="en-IN" b="1" i="0" dirty="0" err="1">
                <a:solidFill>
                  <a:srgbClr val="29303B"/>
                </a:solidFill>
                <a:effectLst/>
                <a:latin typeface="+mj-lt"/>
              </a:rPr>
              <a:t>Tmpfs</a:t>
            </a:r>
            <a:r>
              <a:rPr lang="en-IN" b="1" i="0" dirty="0">
                <a:solidFill>
                  <a:srgbClr val="29303B"/>
                </a:solidFill>
                <a:effectLst/>
                <a:latin typeface="+mj-lt"/>
              </a:rPr>
              <a:t> mounts</a:t>
            </a:r>
            <a:endParaRPr lang="en-IN" b="0" i="0" dirty="0">
              <a:solidFill>
                <a:srgbClr val="29303B"/>
              </a:solidFill>
              <a:effectLst/>
              <a:latin typeface="+mj-lt"/>
            </a:endParaRPr>
          </a:p>
          <a:p>
            <a:pPr algn="l"/>
            <a:r>
              <a:rPr lang="en-IN" b="1" i="1" dirty="0">
                <a:solidFill>
                  <a:srgbClr val="29303B"/>
                </a:solidFill>
                <a:effectLst/>
                <a:latin typeface="+mj-lt"/>
              </a:rPr>
              <a:t>Mount a container with a </a:t>
            </a:r>
            <a:r>
              <a:rPr lang="en-IN" b="1" i="1" dirty="0" err="1">
                <a:solidFill>
                  <a:srgbClr val="29303B"/>
                </a:solidFill>
                <a:effectLst/>
                <a:latin typeface="+mj-lt"/>
              </a:rPr>
              <a:t>tmpfs</a:t>
            </a:r>
            <a:r>
              <a:rPr lang="en-IN" b="1" i="1" dirty="0">
                <a:solidFill>
                  <a:srgbClr val="29303B"/>
                </a:solidFill>
                <a:effectLst/>
                <a:latin typeface="+mj-lt"/>
              </a:rPr>
              <a:t> mount using docker run</a:t>
            </a:r>
            <a:endParaRPr lang="en-IN" b="0" i="0" dirty="0">
              <a:solidFill>
                <a:srgbClr val="29303B"/>
              </a:solidFill>
              <a:effectLst/>
              <a:latin typeface="+mj-lt"/>
            </a:endParaRPr>
          </a:p>
          <a:p>
            <a:pPr algn="l">
              <a:buFont typeface="Arial" panose="020B0604020202020204" pitchFamily="34" charset="0"/>
              <a:buChar char="•"/>
            </a:pPr>
            <a:r>
              <a:rPr lang="en-IN" b="0" i="0" dirty="0">
                <a:solidFill>
                  <a:srgbClr val="29303B"/>
                </a:solidFill>
                <a:effectLst/>
                <a:latin typeface="+mj-lt"/>
              </a:rPr>
              <a:t>Usage: --mount type=</a:t>
            </a:r>
            <a:r>
              <a:rPr lang="en-IN" b="0" i="0" dirty="0" err="1">
                <a:solidFill>
                  <a:srgbClr val="29303B"/>
                </a:solidFill>
                <a:effectLst/>
                <a:latin typeface="+mj-lt"/>
              </a:rPr>
              <a:t>tmpfs</a:t>
            </a:r>
            <a:r>
              <a:rPr lang="en-IN" b="0" i="0" dirty="0">
                <a:solidFill>
                  <a:srgbClr val="29303B"/>
                </a:solidFill>
                <a:effectLst/>
                <a:latin typeface="+mj-lt"/>
              </a:rPr>
              <a:t>, destination=&lt;container </a:t>
            </a:r>
            <a:r>
              <a:rPr lang="en-IN" b="0" i="0" dirty="0" err="1">
                <a:solidFill>
                  <a:srgbClr val="29303B"/>
                </a:solidFill>
                <a:effectLst/>
                <a:latin typeface="+mj-lt"/>
              </a:rPr>
              <a:t>dir</a:t>
            </a:r>
            <a:r>
              <a:rPr lang="en-IN" b="0" i="0" dirty="0">
                <a:solidFill>
                  <a:srgbClr val="29303B"/>
                </a:solidFill>
                <a:effectLst/>
                <a:latin typeface="+mj-lt"/>
              </a:rPr>
              <a:t>&gt;</a:t>
            </a:r>
          </a:p>
          <a:p>
            <a:pPr algn="l">
              <a:buFont typeface="Arial" panose="020B0604020202020204" pitchFamily="34" charset="0"/>
              <a:buChar char="•"/>
            </a:pPr>
            <a:r>
              <a:rPr lang="en-IN" b="0" i="0" dirty="0">
                <a:solidFill>
                  <a:srgbClr val="29303B"/>
                </a:solidFill>
                <a:effectLst/>
                <a:latin typeface="+mj-lt"/>
              </a:rPr>
              <a:t>Example:</a:t>
            </a:r>
            <a:br>
              <a:rPr lang="en-IN" b="0" i="0" dirty="0">
                <a:solidFill>
                  <a:srgbClr val="29303B"/>
                </a:solidFill>
                <a:effectLst/>
                <a:latin typeface="+mj-lt"/>
              </a:rPr>
            </a:br>
            <a:r>
              <a:rPr lang="en-IN" b="0" i="0" dirty="0">
                <a:solidFill>
                  <a:srgbClr val="29303B"/>
                </a:solidFill>
                <a:effectLst/>
                <a:latin typeface="+mj-lt"/>
              </a:rPr>
              <a:t>docker run -it --name=</a:t>
            </a:r>
            <a:r>
              <a:rPr lang="en-IN" b="0" i="0" dirty="0" err="1">
                <a:solidFill>
                  <a:srgbClr val="29303B"/>
                </a:solidFill>
                <a:effectLst/>
                <a:latin typeface="+mj-lt"/>
              </a:rPr>
              <a:t>baz</a:t>
            </a:r>
            <a:r>
              <a:rPr lang="en-IN" b="0" i="0" dirty="0">
                <a:solidFill>
                  <a:srgbClr val="29303B"/>
                </a:solidFill>
                <a:effectLst/>
                <a:latin typeface="+mj-lt"/>
              </a:rPr>
              <a:t> --mount type=</a:t>
            </a:r>
            <a:r>
              <a:rPr lang="en-IN" b="0" i="0" dirty="0" err="1">
                <a:solidFill>
                  <a:srgbClr val="29303B"/>
                </a:solidFill>
                <a:effectLst/>
                <a:latin typeface="+mj-lt"/>
              </a:rPr>
              <a:t>tmpfs</a:t>
            </a:r>
            <a:r>
              <a:rPr lang="en-IN" b="0" i="0" dirty="0">
                <a:solidFill>
                  <a:srgbClr val="29303B"/>
                </a:solidFill>
                <a:effectLst/>
                <a:latin typeface="+mj-lt"/>
              </a:rPr>
              <a:t>, destination=/</a:t>
            </a:r>
            <a:r>
              <a:rPr lang="en-IN" b="0" i="0" dirty="0" err="1">
                <a:solidFill>
                  <a:srgbClr val="29303B"/>
                </a:solidFill>
                <a:effectLst/>
                <a:latin typeface="+mj-lt"/>
              </a:rPr>
              <a:t>tmpdir</a:t>
            </a:r>
            <a:r>
              <a:rPr lang="en-IN" b="0" i="0" dirty="0">
                <a:solidFill>
                  <a:srgbClr val="29303B"/>
                </a:solidFill>
                <a:effectLst/>
                <a:latin typeface="+mj-lt"/>
              </a:rPr>
              <a:t> ubuntu bash</a:t>
            </a:r>
          </a:p>
        </p:txBody>
      </p:sp>
    </p:spTree>
    <p:extLst>
      <p:ext uri="{BB962C8B-B14F-4D97-AF65-F5344CB8AC3E}">
        <p14:creationId xmlns:p14="http://schemas.microsoft.com/office/powerpoint/2010/main" val="4162865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9B9B4-A792-451E-9FD5-93B64FF4D654}"/>
              </a:ext>
            </a:extLst>
          </p:cNvPr>
          <p:cNvSpPr txBox="1"/>
          <p:nvPr/>
        </p:nvSpPr>
        <p:spPr>
          <a:xfrm>
            <a:off x="242888" y="192881"/>
            <a:ext cx="8701087" cy="4832092"/>
          </a:xfrm>
          <a:prstGeom prst="rect">
            <a:avLst/>
          </a:prstGeom>
          <a:noFill/>
        </p:spPr>
        <p:txBody>
          <a:bodyPr wrap="square" rtlCol="0">
            <a:spAutoFit/>
          </a:bodyPr>
          <a:lstStyle/>
          <a:p>
            <a:pPr algn="l"/>
            <a:r>
              <a:rPr lang="en-US" b="1" i="0" dirty="0">
                <a:solidFill>
                  <a:srgbClr val="29303B"/>
                </a:solidFill>
                <a:effectLst/>
                <a:latin typeface="+mj-lt"/>
              </a:rPr>
              <a:t>Docker Networking</a:t>
            </a:r>
            <a:endParaRPr lang="en-US" b="0" i="0" dirty="0">
              <a:solidFill>
                <a:srgbClr val="29303B"/>
              </a:solidFill>
              <a:effectLst/>
              <a:latin typeface="+mj-lt"/>
            </a:endParaRPr>
          </a:p>
          <a:p>
            <a:pPr algn="l"/>
            <a:r>
              <a:rPr lang="en-US" b="1" i="0" dirty="0">
                <a:solidFill>
                  <a:srgbClr val="29303B"/>
                </a:solidFill>
                <a:effectLst/>
                <a:latin typeface="+mj-lt"/>
              </a:rPr>
              <a:t>List docker networks</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docker network ls</a:t>
            </a:r>
          </a:p>
          <a:p>
            <a:pPr algn="l"/>
            <a:r>
              <a:rPr lang="en-US" b="1" i="0" dirty="0">
                <a:solidFill>
                  <a:srgbClr val="29303B"/>
                </a:solidFill>
                <a:effectLst/>
                <a:latin typeface="+mj-lt"/>
              </a:rPr>
              <a:t>Inspect a docker network</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Usage: docker network inspect &lt;network name&gt;</a:t>
            </a:r>
          </a:p>
          <a:p>
            <a:pPr algn="l">
              <a:buFont typeface="Arial" panose="020B0604020202020204" pitchFamily="34" charset="0"/>
              <a:buChar char="•"/>
            </a:pPr>
            <a:r>
              <a:rPr lang="en-US" b="0" i="0" dirty="0">
                <a:solidFill>
                  <a:srgbClr val="29303B"/>
                </a:solidFill>
                <a:effectLst/>
                <a:latin typeface="+mj-lt"/>
              </a:rPr>
              <a:t>Example: docker network inspect bridge</a:t>
            </a:r>
          </a:p>
          <a:p>
            <a:pPr algn="l"/>
            <a:r>
              <a:rPr lang="en-US" b="1" i="0" dirty="0">
                <a:solidFill>
                  <a:srgbClr val="29303B"/>
                </a:solidFill>
                <a:effectLst/>
                <a:latin typeface="+mj-lt"/>
              </a:rPr>
              <a:t>Create a docker network</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Usage: docker network create &lt;network name&gt;</a:t>
            </a:r>
          </a:p>
          <a:p>
            <a:pPr algn="l">
              <a:buFont typeface="Arial" panose="020B0604020202020204" pitchFamily="34" charset="0"/>
              <a:buChar char="•"/>
            </a:pPr>
            <a:r>
              <a:rPr lang="en-US" b="0" i="0" dirty="0">
                <a:solidFill>
                  <a:srgbClr val="29303B"/>
                </a:solidFill>
                <a:effectLst/>
                <a:latin typeface="+mj-lt"/>
              </a:rPr>
              <a:t>Example: docker network create </a:t>
            </a:r>
            <a:r>
              <a:rPr lang="en-US" b="0" i="0" dirty="0" err="1">
                <a:solidFill>
                  <a:srgbClr val="29303B"/>
                </a:solidFill>
                <a:effectLst/>
                <a:latin typeface="+mj-lt"/>
              </a:rPr>
              <a:t>privatenw</a:t>
            </a:r>
            <a:endParaRPr lang="en-US" b="0" i="0" dirty="0">
              <a:solidFill>
                <a:srgbClr val="29303B"/>
              </a:solidFill>
              <a:effectLst/>
              <a:latin typeface="+mj-lt"/>
            </a:endParaRPr>
          </a:p>
          <a:p>
            <a:pPr algn="l"/>
            <a:r>
              <a:rPr lang="en-US" b="1" i="0" dirty="0">
                <a:solidFill>
                  <a:srgbClr val="29303B"/>
                </a:solidFill>
                <a:effectLst/>
                <a:latin typeface="+mj-lt"/>
              </a:rPr>
              <a:t>Run a container with a custom docker network:</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Usage: --network=&lt;network name&gt;</a:t>
            </a:r>
          </a:p>
          <a:p>
            <a:pPr algn="l">
              <a:buFont typeface="Arial" panose="020B0604020202020204" pitchFamily="34" charset="0"/>
              <a:buChar char="•"/>
            </a:pPr>
            <a:r>
              <a:rPr lang="en-US" b="0" i="0" dirty="0">
                <a:solidFill>
                  <a:srgbClr val="29303B"/>
                </a:solidFill>
                <a:effectLst/>
                <a:latin typeface="+mj-lt"/>
              </a:rPr>
              <a:t>Example: docker run --network=</a:t>
            </a:r>
            <a:r>
              <a:rPr lang="en-US" b="0" i="0" dirty="0" err="1">
                <a:solidFill>
                  <a:srgbClr val="29303B"/>
                </a:solidFill>
                <a:effectLst/>
                <a:latin typeface="+mj-lt"/>
              </a:rPr>
              <a:t>privatenw</a:t>
            </a:r>
            <a:r>
              <a:rPr lang="en-US" b="0" i="0" dirty="0">
                <a:solidFill>
                  <a:srgbClr val="29303B"/>
                </a:solidFill>
                <a:effectLst/>
                <a:latin typeface="+mj-lt"/>
              </a:rPr>
              <a:t> -it --name=goo </a:t>
            </a:r>
            <a:r>
              <a:rPr lang="en-US" b="0" i="0" dirty="0" err="1">
                <a:solidFill>
                  <a:srgbClr val="29303B"/>
                </a:solidFill>
                <a:effectLst/>
                <a:latin typeface="+mj-lt"/>
              </a:rPr>
              <a:t>busybox</a:t>
            </a:r>
            <a:endParaRPr lang="en-US" b="0" i="0" dirty="0">
              <a:solidFill>
                <a:srgbClr val="29303B"/>
              </a:solidFill>
              <a:effectLst/>
              <a:latin typeface="+mj-lt"/>
            </a:endParaRPr>
          </a:p>
          <a:p>
            <a:pPr algn="l"/>
            <a:r>
              <a:rPr lang="en-US" b="1" i="0" dirty="0">
                <a:solidFill>
                  <a:srgbClr val="29303B"/>
                </a:solidFill>
                <a:effectLst/>
                <a:latin typeface="+mj-lt"/>
              </a:rPr>
              <a:t>Docker Compose</a:t>
            </a:r>
            <a:endParaRPr lang="en-US" b="0" i="0" dirty="0">
              <a:solidFill>
                <a:srgbClr val="29303B"/>
              </a:solidFill>
              <a:effectLst/>
              <a:latin typeface="+mj-lt"/>
            </a:endParaRPr>
          </a:p>
          <a:p>
            <a:pPr algn="l"/>
            <a:r>
              <a:rPr lang="en-US" b="1" i="0" dirty="0">
                <a:solidFill>
                  <a:srgbClr val="29303B"/>
                </a:solidFill>
                <a:effectLst/>
                <a:latin typeface="+mj-lt"/>
              </a:rPr>
              <a:t>Start a compose application</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At the root (where docker-</a:t>
            </a:r>
            <a:r>
              <a:rPr lang="en-US" b="0" i="0" dirty="0" err="1">
                <a:solidFill>
                  <a:srgbClr val="29303B"/>
                </a:solidFill>
                <a:effectLst/>
                <a:latin typeface="+mj-lt"/>
              </a:rPr>
              <a:t>compose.yml</a:t>
            </a:r>
            <a:r>
              <a:rPr lang="en-US" b="0" i="0" dirty="0">
                <a:solidFill>
                  <a:srgbClr val="29303B"/>
                </a:solidFill>
                <a:effectLst/>
                <a:latin typeface="+mj-lt"/>
              </a:rPr>
              <a:t> is located): docker-compose up</a:t>
            </a:r>
          </a:p>
          <a:p>
            <a:pPr algn="l"/>
            <a:r>
              <a:rPr lang="en-US" b="1" i="0" dirty="0">
                <a:solidFill>
                  <a:srgbClr val="29303B"/>
                </a:solidFill>
                <a:effectLst/>
                <a:latin typeface="+mj-lt"/>
              </a:rPr>
              <a:t>Start a compose application and rebuild images:</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Docker-compose up --build</a:t>
            </a:r>
          </a:p>
          <a:p>
            <a:pPr algn="l"/>
            <a:r>
              <a:rPr lang="en-US" b="1" i="0" dirty="0">
                <a:solidFill>
                  <a:srgbClr val="29303B"/>
                </a:solidFill>
                <a:effectLst/>
                <a:latin typeface="+mj-lt"/>
              </a:rPr>
              <a:t>docker-</a:t>
            </a:r>
            <a:r>
              <a:rPr lang="en-US" b="1" i="0" dirty="0" err="1">
                <a:solidFill>
                  <a:srgbClr val="29303B"/>
                </a:solidFill>
                <a:effectLst/>
                <a:latin typeface="+mj-lt"/>
              </a:rPr>
              <a:t>compose.yml</a:t>
            </a:r>
            <a:endParaRPr lang="en-US" b="0" i="0" dirty="0">
              <a:solidFill>
                <a:srgbClr val="29303B"/>
              </a:solidFill>
              <a:effectLst/>
              <a:latin typeface="+mj-lt"/>
            </a:endParaRPr>
          </a:p>
          <a:p>
            <a:pPr algn="l"/>
            <a:r>
              <a:rPr lang="en-US" b="1" i="0" dirty="0">
                <a:solidFill>
                  <a:srgbClr val="29303B"/>
                </a:solidFill>
                <a:effectLst/>
                <a:latin typeface="+mj-lt"/>
              </a:rPr>
              <a:t>Version</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Current version is 3. So at the top of the file, specify: version: ‘3’</a:t>
            </a:r>
          </a:p>
          <a:p>
            <a:pPr algn="l"/>
            <a:r>
              <a:rPr lang="en-US" b="1" i="0" dirty="0">
                <a:solidFill>
                  <a:srgbClr val="29303B"/>
                </a:solidFill>
                <a:effectLst/>
                <a:latin typeface="+mj-lt"/>
              </a:rPr>
              <a:t>Services with builds</a:t>
            </a:r>
            <a:endParaRPr lang="en-US" b="0" i="0" dirty="0">
              <a:solidFill>
                <a:srgbClr val="29303B"/>
              </a:solidFill>
              <a:effectLst/>
              <a:latin typeface="+mj-lt"/>
            </a:endParaRPr>
          </a:p>
          <a:p>
            <a:pPr algn="l">
              <a:buFont typeface="Arial" panose="020B0604020202020204" pitchFamily="34" charset="0"/>
              <a:buChar char="•"/>
            </a:pPr>
            <a:r>
              <a:rPr lang="en-US" b="0" i="0" dirty="0">
                <a:solidFill>
                  <a:srgbClr val="29303B"/>
                </a:solidFill>
                <a:effectLst/>
                <a:latin typeface="+mj-lt"/>
              </a:rPr>
              <a:t>Have a services key in the file. List out services one indent at a time.</a:t>
            </a:r>
          </a:p>
        </p:txBody>
      </p:sp>
    </p:spTree>
    <p:extLst>
      <p:ext uri="{BB962C8B-B14F-4D97-AF65-F5344CB8AC3E}">
        <p14:creationId xmlns:p14="http://schemas.microsoft.com/office/powerpoint/2010/main" val="2643540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6FBF8-844B-4236-9918-62C205D1F018}"/>
              </a:ext>
            </a:extLst>
          </p:cNvPr>
          <p:cNvSpPr txBox="1"/>
          <p:nvPr/>
        </p:nvSpPr>
        <p:spPr>
          <a:xfrm>
            <a:off x="357187" y="250031"/>
            <a:ext cx="8315325" cy="4693593"/>
          </a:xfrm>
          <a:prstGeom prst="rect">
            <a:avLst/>
          </a:prstGeom>
          <a:noFill/>
        </p:spPr>
        <p:txBody>
          <a:bodyPr wrap="square" rtlCol="0">
            <a:spAutoFit/>
          </a:bodyPr>
          <a:lstStyle/>
          <a:p>
            <a:pPr algn="l"/>
            <a:r>
              <a:rPr lang="en-US" sz="1300" b="1" i="0" dirty="0">
                <a:solidFill>
                  <a:srgbClr val="29303B"/>
                </a:solidFill>
                <a:effectLst/>
                <a:latin typeface="+mj-lt"/>
              </a:rPr>
              <a:t>Dependencies</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Use the </a:t>
            </a:r>
            <a:r>
              <a:rPr lang="en-US" sz="1300" b="0" i="0" dirty="0" err="1">
                <a:solidFill>
                  <a:srgbClr val="29303B"/>
                </a:solidFill>
                <a:effectLst/>
                <a:latin typeface="+mj-lt"/>
              </a:rPr>
              <a:t>depends_on</a:t>
            </a:r>
            <a:r>
              <a:rPr lang="en-US" sz="1300" b="0" i="0" dirty="0">
                <a:solidFill>
                  <a:srgbClr val="29303B"/>
                </a:solidFill>
                <a:effectLst/>
                <a:latin typeface="+mj-lt"/>
              </a:rPr>
              <a:t> key and specify dependencies with a list. Each container dependency is marked by a dash, such as: -backend</a:t>
            </a:r>
          </a:p>
          <a:p>
            <a:pPr algn="l"/>
            <a:r>
              <a:rPr lang="en-US" sz="1300" b="1" i="0" dirty="0">
                <a:solidFill>
                  <a:srgbClr val="29303B"/>
                </a:solidFill>
                <a:effectLst/>
                <a:latin typeface="+mj-lt"/>
              </a:rPr>
              <a:t>Volumes</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Have a volume key per service.</a:t>
            </a:r>
          </a:p>
          <a:p>
            <a:pPr algn="l">
              <a:buFont typeface="Arial" panose="020B0604020202020204" pitchFamily="34" charset="0"/>
              <a:buChar char="•"/>
            </a:pPr>
            <a:r>
              <a:rPr lang="en-US" sz="1300" b="0" i="0" dirty="0">
                <a:solidFill>
                  <a:srgbClr val="29303B"/>
                </a:solidFill>
                <a:effectLst/>
                <a:latin typeface="+mj-lt"/>
              </a:rPr>
              <a:t>Connect a Docker host directory to a container directory, by joining them with a colon.</a:t>
            </a:r>
          </a:p>
          <a:p>
            <a:pPr algn="l">
              <a:buFont typeface="Arial" panose="020B0604020202020204" pitchFamily="34" charset="0"/>
              <a:buChar char="•"/>
            </a:pPr>
            <a:r>
              <a:rPr lang="en-US" sz="1300" b="0" i="0" dirty="0">
                <a:solidFill>
                  <a:srgbClr val="29303B"/>
                </a:solidFill>
                <a:effectLst/>
                <a:latin typeface="+mj-lt"/>
              </a:rPr>
              <a:t>Example: ./</a:t>
            </a:r>
            <a:r>
              <a:rPr lang="en-US" sz="1300" b="0" i="0" dirty="0" err="1">
                <a:solidFill>
                  <a:srgbClr val="29303B"/>
                </a:solidFill>
                <a:effectLst/>
                <a:latin typeface="+mj-lt"/>
              </a:rPr>
              <a:t>dockerhostdir</a:t>
            </a:r>
            <a:r>
              <a:rPr lang="en-US" sz="1300" b="0" i="0" dirty="0">
                <a:solidFill>
                  <a:srgbClr val="29303B"/>
                </a:solidFill>
                <a:effectLst/>
                <a:latin typeface="+mj-lt"/>
              </a:rPr>
              <a:t>:/</a:t>
            </a:r>
            <a:r>
              <a:rPr lang="en-US" sz="1300" b="0" i="0" dirty="0" err="1">
                <a:solidFill>
                  <a:srgbClr val="29303B"/>
                </a:solidFill>
                <a:effectLst/>
                <a:latin typeface="+mj-lt"/>
              </a:rPr>
              <a:t>containerdir</a:t>
            </a:r>
            <a:endParaRPr lang="en-US" sz="1300" b="0" i="0" dirty="0">
              <a:solidFill>
                <a:srgbClr val="29303B"/>
              </a:solidFill>
              <a:effectLst/>
              <a:latin typeface="+mj-lt"/>
            </a:endParaRPr>
          </a:p>
          <a:p>
            <a:pPr algn="l"/>
            <a:r>
              <a:rPr lang="en-US" sz="1300" b="1" i="0" dirty="0">
                <a:solidFill>
                  <a:srgbClr val="29303B"/>
                </a:solidFill>
                <a:effectLst/>
                <a:latin typeface="+mj-lt"/>
              </a:rPr>
              <a:t>Networks</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Declare networks at the bottom of the file.</a:t>
            </a:r>
          </a:p>
          <a:p>
            <a:pPr algn="l">
              <a:buFont typeface="Arial" panose="020B0604020202020204" pitchFamily="34" charset="0"/>
              <a:buChar char="•"/>
            </a:pPr>
            <a:r>
              <a:rPr lang="en-US" sz="1300" b="0" i="0" dirty="0">
                <a:solidFill>
                  <a:srgbClr val="29303B"/>
                </a:solidFill>
                <a:effectLst/>
                <a:latin typeface="+mj-lt"/>
              </a:rPr>
              <a:t>Specify each service’s network(s) with the networks option for each service.</a:t>
            </a:r>
          </a:p>
          <a:p>
            <a:pPr algn="l"/>
            <a:r>
              <a:rPr lang="en-US" sz="1300" b="1" i="0" dirty="0">
                <a:solidFill>
                  <a:srgbClr val="29303B"/>
                </a:solidFill>
                <a:effectLst/>
                <a:latin typeface="+mj-lt"/>
              </a:rPr>
              <a:t>Docker Swarm</a:t>
            </a:r>
            <a:endParaRPr lang="en-US" sz="1300" b="0" i="0" dirty="0">
              <a:solidFill>
                <a:srgbClr val="29303B"/>
              </a:solidFill>
              <a:effectLst/>
              <a:latin typeface="+mj-lt"/>
            </a:endParaRPr>
          </a:p>
          <a:p>
            <a:pPr algn="l"/>
            <a:r>
              <a:rPr lang="en-US" sz="1300" b="1" i="0" dirty="0">
                <a:solidFill>
                  <a:srgbClr val="29303B"/>
                </a:solidFill>
                <a:effectLst/>
                <a:latin typeface="+mj-lt"/>
              </a:rPr>
              <a:t>Initialize a swarm in a node</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Usage: docker swarm </a:t>
            </a:r>
            <a:r>
              <a:rPr lang="en-US" sz="1300" b="0" i="0" dirty="0" err="1">
                <a:solidFill>
                  <a:srgbClr val="29303B"/>
                </a:solidFill>
                <a:effectLst/>
                <a:latin typeface="+mj-lt"/>
              </a:rPr>
              <a:t>init</a:t>
            </a:r>
            <a:r>
              <a:rPr lang="en-US" sz="1300" b="0" i="0" dirty="0">
                <a:solidFill>
                  <a:srgbClr val="29303B"/>
                </a:solidFill>
                <a:effectLst/>
                <a:latin typeface="+mj-lt"/>
              </a:rPr>
              <a:t> --advertise-</a:t>
            </a:r>
            <a:r>
              <a:rPr lang="en-US" sz="1300" b="0" i="0" dirty="0" err="1">
                <a:solidFill>
                  <a:srgbClr val="29303B"/>
                </a:solidFill>
                <a:effectLst/>
                <a:latin typeface="+mj-lt"/>
              </a:rPr>
              <a:t>addr</a:t>
            </a:r>
            <a:r>
              <a:rPr lang="en-US" sz="1300" b="0" i="0" dirty="0">
                <a:solidFill>
                  <a:srgbClr val="29303B"/>
                </a:solidFill>
                <a:effectLst/>
                <a:latin typeface="+mj-lt"/>
              </a:rPr>
              <a:t>=&lt;node </a:t>
            </a:r>
            <a:r>
              <a:rPr lang="en-US" sz="1300" b="0" i="0" dirty="0" err="1">
                <a:solidFill>
                  <a:srgbClr val="29303B"/>
                </a:solidFill>
                <a:effectLst/>
                <a:latin typeface="+mj-lt"/>
              </a:rPr>
              <a:t>ip</a:t>
            </a:r>
            <a:r>
              <a:rPr lang="en-US" sz="1300" b="0" i="0" dirty="0">
                <a:solidFill>
                  <a:srgbClr val="29303B"/>
                </a:solidFill>
                <a:effectLst/>
                <a:latin typeface="+mj-lt"/>
              </a:rPr>
              <a:t>&gt;</a:t>
            </a:r>
          </a:p>
          <a:p>
            <a:pPr algn="l">
              <a:buFont typeface="Arial" panose="020B0604020202020204" pitchFamily="34" charset="0"/>
              <a:buChar char="•"/>
            </a:pPr>
            <a:r>
              <a:rPr lang="en-US" sz="1300" b="0" i="0" dirty="0">
                <a:solidFill>
                  <a:srgbClr val="29303B"/>
                </a:solidFill>
                <a:effectLst/>
                <a:latin typeface="+mj-lt"/>
              </a:rPr>
              <a:t>Example: docker swarm </a:t>
            </a:r>
            <a:r>
              <a:rPr lang="en-US" sz="1300" b="0" i="0" dirty="0" err="1">
                <a:solidFill>
                  <a:srgbClr val="29303B"/>
                </a:solidFill>
                <a:effectLst/>
                <a:latin typeface="+mj-lt"/>
              </a:rPr>
              <a:t>init</a:t>
            </a:r>
            <a:r>
              <a:rPr lang="en-US" sz="1300" b="0" i="0" dirty="0">
                <a:solidFill>
                  <a:srgbClr val="29303B"/>
                </a:solidFill>
                <a:effectLst/>
                <a:latin typeface="+mj-lt"/>
              </a:rPr>
              <a:t> --advertise-</a:t>
            </a:r>
            <a:r>
              <a:rPr lang="en-US" sz="1300" b="0" i="0" dirty="0" err="1">
                <a:solidFill>
                  <a:srgbClr val="29303B"/>
                </a:solidFill>
                <a:effectLst/>
                <a:latin typeface="+mj-lt"/>
              </a:rPr>
              <a:t>addr</a:t>
            </a:r>
            <a:r>
              <a:rPr lang="en-US" sz="1300" b="0" i="0" dirty="0">
                <a:solidFill>
                  <a:srgbClr val="29303B"/>
                </a:solidFill>
                <a:effectLst/>
                <a:latin typeface="+mj-lt"/>
              </a:rPr>
              <a:t>=172.31.17.31</a:t>
            </a:r>
          </a:p>
          <a:p>
            <a:pPr algn="l"/>
            <a:r>
              <a:rPr lang="en-US" sz="1300" b="1" i="0" dirty="0">
                <a:solidFill>
                  <a:srgbClr val="29303B"/>
                </a:solidFill>
                <a:effectLst/>
                <a:latin typeface="+mj-lt"/>
              </a:rPr>
              <a:t>After initializing the swarm, you will find a join command for worker/other manager nodes</a:t>
            </a:r>
            <a:endParaRPr lang="en-US" sz="1300" b="0" i="0" dirty="0">
              <a:solidFill>
                <a:srgbClr val="29303B"/>
              </a:solidFill>
              <a:effectLst/>
              <a:latin typeface="+mj-lt"/>
            </a:endParaRPr>
          </a:p>
          <a:p>
            <a:pPr algn="l">
              <a:buFont typeface="Arial" panose="020B0604020202020204" pitchFamily="34" charset="0"/>
              <a:buChar char="•"/>
            </a:pPr>
            <a:r>
              <a:rPr lang="en-US" sz="1300" b="0" i="0" dirty="0">
                <a:solidFill>
                  <a:srgbClr val="29303B"/>
                </a:solidFill>
                <a:effectLst/>
                <a:latin typeface="+mj-lt"/>
              </a:rPr>
              <a:t>Example: docker swarm join --token SWMTKN-1-592fo0c31guwi9cw58jpaw89fafzyw5fzbk9dwiw8bm4xxpad-94vn587o9o3r73h3e5esujxm9 172.31.17.31:2377</a:t>
            </a:r>
          </a:p>
          <a:p>
            <a:pPr algn="l"/>
            <a:r>
              <a:rPr lang="en-IN" sz="1300" b="1" i="0" dirty="0">
                <a:solidFill>
                  <a:srgbClr val="29303B"/>
                </a:solidFill>
                <a:effectLst/>
                <a:latin typeface="+mj-lt"/>
              </a:rPr>
              <a:t>List docker nodes from a manger:</a:t>
            </a:r>
            <a:endParaRPr lang="en-IN" sz="1300" b="0" i="0" dirty="0">
              <a:solidFill>
                <a:srgbClr val="29303B"/>
              </a:solidFill>
              <a:effectLst/>
              <a:latin typeface="+mj-lt"/>
            </a:endParaRPr>
          </a:p>
          <a:p>
            <a:pPr algn="l">
              <a:buFont typeface="Arial" panose="020B0604020202020204" pitchFamily="34" charset="0"/>
              <a:buChar char="•"/>
            </a:pPr>
            <a:r>
              <a:rPr lang="en-IN" sz="1300" b="0" i="0" dirty="0">
                <a:solidFill>
                  <a:srgbClr val="29303B"/>
                </a:solidFill>
                <a:effectLst/>
                <a:latin typeface="+mj-lt"/>
              </a:rPr>
              <a:t>docker node ls</a:t>
            </a:r>
          </a:p>
          <a:p>
            <a:pPr algn="l"/>
            <a:r>
              <a:rPr lang="en-IN" sz="1300" b="1" i="0" dirty="0">
                <a:solidFill>
                  <a:srgbClr val="29303B"/>
                </a:solidFill>
                <a:effectLst/>
                <a:latin typeface="+mj-lt"/>
              </a:rPr>
              <a:t>Create a service for the swarm:</a:t>
            </a:r>
            <a:endParaRPr lang="en-IN" sz="1300" b="0" i="0" dirty="0">
              <a:solidFill>
                <a:srgbClr val="29303B"/>
              </a:solidFill>
              <a:effectLst/>
              <a:latin typeface="+mj-lt"/>
            </a:endParaRPr>
          </a:p>
          <a:p>
            <a:pPr algn="l">
              <a:buFont typeface="Arial" panose="020B0604020202020204" pitchFamily="34" charset="0"/>
              <a:buChar char="•"/>
            </a:pPr>
            <a:r>
              <a:rPr lang="en-IN" sz="1300" b="0" i="0" dirty="0">
                <a:solidFill>
                  <a:srgbClr val="29303B"/>
                </a:solidFill>
                <a:effectLst/>
                <a:latin typeface="+mj-lt"/>
              </a:rPr>
              <a:t>Usage: docker service create --name=&lt;service name&gt; --publish=&lt;host </a:t>
            </a:r>
            <a:r>
              <a:rPr lang="en-IN" sz="1300" b="0" i="0" dirty="0" err="1">
                <a:solidFill>
                  <a:srgbClr val="29303B"/>
                </a:solidFill>
                <a:effectLst/>
                <a:latin typeface="+mj-lt"/>
              </a:rPr>
              <a:t>port:service</a:t>
            </a:r>
            <a:r>
              <a:rPr lang="en-IN" sz="1300" b="0" i="0" dirty="0">
                <a:solidFill>
                  <a:srgbClr val="29303B"/>
                </a:solidFill>
                <a:effectLst/>
                <a:latin typeface="+mj-lt"/>
              </a:rPr>
              <a:t> port&gt; &lt;service image&gt;</a:t>
            </a:r>
          </a:p>
          <a:p>
            <a:pPr algn="l">
              <a:buFont typeface="Arial" panose="020B0604020202020204" pitchFamily="34" charset="0"/>
              <a:buChar char="•"/>
            </a:pPr>
            <a:r>
              <a:rPr lang="en-IN" sz="1300" b="0" i="0" dirty="0">
                <a:solidFill>
                  <a:srgbClr val="29303B"/>
                </a:solidFill>
                <a:effectLst/>
                <a:latin typeface="+mj-lt"/>
              </a:rPr>
              <a:t>Example: docker service create --name=site --publish=80:80 </a:t>
            </a:r>
            <a:r>
              <a:rPr lang="en-IN" sz="1300" b="0" i="0" dirty="0" err="1">
                <a:solidFill>
                  <a:srgbClr val="29303B"/>
                </a:solidFill>
                <a:effectLst/>
                <a:latin typeface="+mj-lt"/>
              </a:rPr>
              <a:t>nginx</a:t>
            </a:r>
            <a:endParaRPr lang="en-IN" sz="1300" b="0" i="0" dirty="0">
              <a:solidFill>
                <a:srgbClr val="29303B"/>
              </a:solidFill>
              <a:effectLst/>
              <a:latin typeface="+mj-lt"/>
            </a:endParaRPr>
          </a:p>
          <a:p>
            <a:pPr algn="l">
              <a:buFont typeface="Arial" panose="020B0604020202020204" pitchFamily="34" charset="0"/>
              <a:buChar char="•"/>
            </a:pPr>
            <a:endParaRPr lang="en-US" sz="1300" b="0" i="0" dirty="0">
              <a:solidFill>
                <a:srgbClr val="29303B"/>
              </a:solidFill>
              <a:effectLst/>
              <a:latin typeface="+mj-lt"/>
            </a:endParaRPr>
          </a:p>
        </p:txBody>
      </p:sp>
    </p:spTree>
    <p:extLst>
      <p:ext uri="{BB962C8B-B14F-4D97-AF65-F5344CB8AC3E}">
        <p14:creationId xmlns:p14="http://schemas.microsoft.com/office/powerpoint/2010/main" val="252999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1A1A1A"/>
                </a:solidFill>
                <a:latin typeface="Raleway"/>
                <a:ea typeface="Raleway"/>
                <a:cs typeface="Raleway"/>
                <a:sym typeface="Raleway"/>
              </a:rPr>
              <a:t>Main features</a:t>
            </a:r>
            <a:endParaRPr sz="2600" b="1">
              <a:solidFill>
                <a:srgbClr val="1A1A1A"/>
              </a:solidFill>
              <a:latin typeface="Raleway"/>
              <a:ea typeface="Raleway"/>
              <a:cs typeface="Raleway"/>
              <a:sym typeface="Raleway"/>
            </a:endParaRPr>
          </a:p>
        </p:txBody>
      </p:sp>
      <p:sp>
        <p:nvSpPr>
          <p:cNvPr id="124" name="Google Shape;124;p17"/>
          <p:cNvSpPr txBox="1"/>
          <p:nvPr/>
        </p:nvSpPr>
        <p:spPr>
          <a:xfrm>
            <a:off x="729450" y="20788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Create containers and images.</a:t>
            </a:r>
            <a:endParaRPr sz="2000">
              <a:solidFill>
                <a:srgbClr val="595959"/>
              </a:solidFill>
              <a:latin typeface="Lato"/>
              <a:ea typeface="Lato"/>
              <a:cs typeface="Lato"/>
              <a:sym typeface="Lato"/>
            </a:endParaRPr>
          </a:p>
        </p:txBody>
      </p:sp>
      <p:sp>
        <p:nvSpPr>
          <p:cNvPr id="125" name="Google Shape;125;p17"/>
          <p:cNvSpPr txBox="1"/>
          <p:nvPr/>
        </p:nvSpPr>
        <p:spPr>
          <a:xfrm>
            <a:off x="729450" y="3022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Docker-compose for multicontainer applications.</a:t>
            </a:r>
            <a:endParaRPr sz="2000">
              <a:solidFill>
                <a:srgbClr val="595959"/>
              </a:solidFill>
              <a:latin typeface="Lato"/>
              <a:ea typeface="Lato"/>
              <a:cs typeface="Lato"/>
              <a:sym typeface="Lato"/>
            </a:endParaRPr>
          </a:p>
        </p:txBody>
      </p:sp>
      <p:sp>
        <p:nvSpPr>
          <p:cNvPr id="126" name="Google Shape;126;p17"/>
          <p:cNvSpPr txBox="1"/>
          <p:nvPr/>
        </p:nvSpPr>
        <p:spPr>
          <a:xfrm>
            <a:off x="729450" y="3921275"/>
            <a:ext cx="7688700" cy="990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595959"/>
              </a:buClr>
              <a:buSzPts val="2000"/>
              <a:buFont typeface="Lato"/>
              <a:buChar char="●"/>
            </a:pPr>
            <a:r>
              <a:rPr lang="en" sz="2000">
                <a:solidFill>
                  <a:srgbClr val="595959"/>
                </a:solidFill>
                <a:latin typeface="Lato"/>
                <a:ea typeface="Lato"/>
                <a:cs typeface="Lato"/>
                <a:sym typeface="Lato"/>
              </a:rPr>
              <a:t>Docker swarm to utilize multiple machines running Docker.</a:t>
            </a:r>
            <a:endParaRPr sz="2000">
              <a:solidFill>
                <a:srgbClr val="595959"/>
              </a:solidFill>
              <a:latin typeface="Lato"/>
              <a:ea typeface="Lato"/>
              <a:cs typeface="Lato"/>
              <a:sym typeface="Lato"/>
            </a:endParaRPr>
          </a:p>
        </p:txBody>
      </p:sp>
      <p:pic>
        <p:nvPicPr>
          <p:cNvPr id="127" name="Google Shape;127;p17"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10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8E14F45-E05C-4B52-A6A0-348D42AC24A1}"/>
              </a:ext>
            </a:extLst>
          </p:cNvPr>
          <p:cNvSpPr>
            <a:spLocks noChangeArrowheads="1"/>
          </p:cNvSpPr>
          <p:nvPr/>
        </p:nvSpPr>
        <p:spPr bwMode="auto">
          <a:xfrm>
            <a:off x="1042988" y="1549935"/>
            <a:ext cx="7093743" cy="2382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9990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2"/>
                </a:solidFill>
                <a:effectLst/>
                <a:latin typeface="Arial" panose="020B0604020202020204" pitchFamily="34" charset="0"/>
              </a:rPr>
              <a:t>List services:</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docker service ls</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2"/>
                </a:solidFill>
                <a:effectLst/>
                <a:latin typeface="Arial" panose="020B0604020202020204" pitchFamily="34" charset="0"/>
              </a:rPr>
              <a:t>List the running tasks for a service:</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Usage: docker service </a:t>
            </a:r>
            <a:r>
              <a:rPr kumimoji="0" lang="en-US" altLang="en-US" sz="1300" b="0" i="0" u="none" strike="noStrike" cap="none" normalizeH="0" baseline="0" dirty="0" err="1">
                <a:ln>
                  <a:noFill/>
                </a:ln>
                <a:solidFill>
                  <a:schemeClr val="bg2"/>
                </a:solidFill>
                <a:effectLst/>
                <a:latin typeface="Arial" panose="020B0604020202020204" pitchFamily="34" charset="0"/>
              </a:rPr>
              <a:t>ps</a:t>
            </a:r>
            <a:r>
              <a:rPr kumimoji="0" lang="en-US" altLang="en-US" sz="1300" b="0" i="0" u="none" strike="noStrike" cap="none" normalizeH="0" baseline="0" dirty="0">
                <a:ln>
                  <a:noFill/>
                </a:ln>
                <a:solidFill>
                  <a:schemeClr val="bg2"/>
                </a:solidFill>
                <a:effectLst/>
                <a:latin typeface="Arial" panose="020B0604020202020204" pitchFamily="34" charset="0"/>
              </a:rPr>
              <a:t> &lt;service name&gt;</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Example: docker service </a:t>
            </a:r>
            <a:r>
              <a:rPr kumimoji="0" lang="en-US" altLang="en-US" sz="1300" b="0" i="0" u="none" strike="noStrike" cap="none" normalizeH="0" baseline="0" dirty="0" err="1">
                <a:ln>
                  <a:noFill/>
                </a:ln>
                <a:solidFill>
                  <a:schemeClr val="bg2"/>
                </a:solidFill>
                <a:effectLst/>
                <a:latin typeface="Arial" panose="020B0604020202020204" pitchFamily="34" charset="0"/>
              </a:rPr>
              <a:t>ps</a:t>
            </a:r>
            <a:r>
              <a:rPr kumimoji="0" lang="en-US" altLang="en-US" sz="1300" b="0" i="0" u="none" strike="noStrike" cap="none" normalizeH="0" baseline="0" dirty="0">
                <a:ln>
                  <a:noFill/>
                </a:ln>
                <a:solidFill>
                  <a:schemeClr val="bg2"/>
                </a:solidFill>
                <a:effectLst/>
                <a:latin typeface="Arial" panose="020B0604020202020204" pitchFamily="34" charset="0"/>
              </a:rPr>
              <a:t> site</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bg2"/>
                </a:solidFill>
                <a:effectLst/>
                <a:latin typeface="Arial" panose="020B0604020202020204" pitchFamily="34" charset="0"/>
              </a:rPr>
              <a:t>Update a service</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Usage: docker service update [options] &lt;service name&gt;</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bg2"/>
                </a:solidFill>
                <a:effectLst/>
                <a:latin typeface="Arial" panose="020B0604020202020204" pitchFamily="34" charset="0"/>
              </a:rPr>
              <a:t>Example: docker service update --replicas=6 site</a:t>
            </a:r>
            <a:endParaRPr kumimoji="0" lang="en-US" altLang="en-US" sz="600" b="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40518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Docker Containers and the Docker Engine</a:t>
            </a:r>
            <a:endParaRPr/>
          </a:p>
        </p:txBody>
      </p:sp>
      <p:pic>
        <p:nvPicPr>
          <p:cNvPr id="87" name="Google Shape;87;p13" descr="Related image"/>
          <p:cNvPicPr preferRelativeResize="0"/>
          <p:nvPr/>
        </p:nvPicPr>
        <p:blipFill>
          <a:blip r:embed="rId3">
            <a:alphaModFix/>
          </a:blip>
          <a:stretch>
            <a:fillRect/>
          </a:stretch>
        </p:blipFill>
        <p:spPr>
          <a:xfrm>
            <a:off x="4882825" y="2536150"/>
            <a:ext cx="2607350" cy="2607350"/>
          </a:xfrm>
          <a:prstGeom prst="rect">
            <a:avLst/>
          </a:prstGeom>
          <a:noFill/>
          <a:ln>
            <a:noFill/>
          </a:ln>
        </p:spPr>
      </p:pic>
    </p:spTree>
    <p:extLst>
      <p:ext uri="{BB962C8B-B14F-4D97-AF65-F5344CB8AC3E}">
        <p14:creationId xmlns:p14="http://schemas.microsoft.com/office/powerpoint/2010/main" val="12587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Docker Container?</a:t>
            </a:r>
            <a:endParaRPr/>
          </a:p>
        </p:txBody>
      </p:sp>
      <p:sp>
        <p:nvSpPr>
          <p:cNvPr id="93" name="Google Shape;93;p14"/>
          <p:cNvSpPr txBox="1">
            <a:spLocks noGrp="1"/>
          </p:cNvSpPr>
          <p:nvPr>
            <p:ph type="body" idx="1"/>
          </p:nvPr>
        </p:nvSpPr>
        <p:spPr>
          <a:xfrm>
            <a:off x="729450" y="2078875"/>
            <a:ext cx="7831800" cy="90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A Docker container is a loosely isolated environment running within a host machine’s kernel that allows us to run application-specific code.</a:t>
            </a:r>
            <a:endParaRPr sz="2000"/>
          </a:p>
        </p:txBody>
      </p:sp>
      <p:pic>
        <p:nvPicPr>
          <p:cNvPr id="94" name="Google Shape;94;p14"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113090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Kernel</a:t>
            </a:r>
            <a:endParaRPr/>
          </a:p>
        </p:txBody>
      </p:sp>
      <p:sp>
        <p:nvSpPr>
          <p:cNvPr id="100" name="Google Shape;100;p15"/>
          <p:cNvSpPr txBox="1">
            <a:spLocks noGrp="1"/>
          </p:cNvSpPr>
          <p:nvPr>
            <p:ph type="body" idx="1"/>
          </p:nvPr>
        </p:nvSpPr>
        <p:spPr>
          <a:xfrm>
            <a:off x="729450" y="2078875"/>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kernel is the software at the core of an operating system, with complete control.</a:t>
            </a:r>
            <a:endParaRPr sz="2000"/>
          </a:p>
        </p:txBody>
      </p:sp>
      <p:sp>
        <p:nvSpPr>
          <p:cNvPr id="101" name="Google Shape;101;p15"/>
          <p:cNvSpPr txBox="1">
            <a:spLocks noGrp="1"/>
          </p:cNvSpPr>
          <p:nvPr>
            <p:ph type="body" idx="1"/>
          </p:nvPr>
        </p:nvSpPr>
        <p:spPr>
          <a:xfrm>
            <a:off x="727650" y="30246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CPU is the core circuitry which executes program instructions.</a:t>
            </a:r>
            <a:endParaRPr sz="2000"/>
          </a:p>
        </p:txBody>
      </p:sp>
      <p:sp>
        <p:nvSpPr>
          <p:cNvPr id="102" name="Google Shape;102;p15"/>
          <p:cNvSpPr txBox="1">
            <a:spLocks noGrp="1"/>
          </p:cNvSpPr>
          <p:nvPr>
            <p:ph type="body" idx="1"/>
          </p:nvPr>
        </p:nvSpPr>
        <p:spPr>
          <a:xfrm>
            <a:off x="729450" y="3921275"/>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Docker runs on top of original machine’s kernel - making it the </a:t>
            </a:r>
            <a:r>
              <a:rPr lang="en" sz="2000" i="1"/>
              <a:t>host machine</a:t>
            </a:r>
            <a:r>
              <a:rPr lang="en" sz="2000"/>
              <a:t>.</a:t>
            </a:r>
            <a:endParaRPr sz="2000"/>
          </a:p>
        </p:txBody>
      </p:sp>
      <p:pic>
        <p:nvPicPr>
          <p:cNvPr id="103" name="Google Shape;103;p15" descr="Related image"/>
          <p:cNvPicPr preferRelativeResize="0"/>
          <p:nvPr/>
        </p:nvPicPr>
        <p:blipFill>
          <a:blip r:embed="rId3">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329202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Docker Engine</a:t>
            </a:r>
            <a:endParaRPr/>
          </a:p>
        </p:txBody>
      </p:sp>
      <p:sp>
        <p:nvSpPr>
          <p:cNvPr id="109" name="Google Shape;109;p16"/>
          <p:cNvSpPr txBox="1">
            <a:spLocks noGrp="1"/>
          </p:cNvSpPr>
          <p:nvPr>
            <p:ph type="body" idx="1"/>
          </p:nvPr>
        </p:nvSpPr>
        <p:spPr>
          <a:xfrm>
            <a:off x="728550" y="19315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Consists of the Docker server, an API, and command line interface.</a:t>
            </a:r>
            <a:endParaRPr sz="2000"/>
          </a:p>
        </p:txBody>
      </p:sp>
      <p:sp>
        <p:nvSpPr>
          <p:cNvPr id="110" name="Google Shape;110;p16"/>
          <p:cNvSpPr txBox="1">
            <a:spLocks noGrp="1"/>
          </p:cNvSpPr>
          <p:nvPr>
            <p:ph type="body" idx="1"/>
          </p:nvPr>
        </p:nvSpPr>
        <p:spPr>
          <a:xfrm>
            <a:off x="727650" y="2922150"/>
            <a:ext cx="7688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server is also called the Docker daemon.</a:t>
            </a:r>
            <a:endParaRPr sz="2000"/>
          </a:p>
          <a:p>
            <a:pPr marL="914400" lvl="1" indent="-355600" algn="l" rtl="0">
              <a:spcBef>
                <a:spcPts val="0"/>
              </a:spcBef>
              <a:spcAft>
                <a:spcPts val="0"/>
              </a:spcAft>
              <a:buSzPts val="2000"/>
              <a:buChar char="○"/>
            </a:pPr>
            <a:r>
              <a:rPr lang="en" sz="2000"/>
              <a:t>daemon - background processes on an operating system.</a:t>
            </a:r>
            <a:endParaRPr sz="2000"/>
          </a:p>
        </p:txBody>
      </p:sp>
      <p:sp>
        <p:nvSpPr>
          <p:cNvPr id="111" name="Google Shape;111;p16"/>
          <p:cNvSpPr txBox="1">
            <a:spLocks noGrp="1"/>
          </p:cNvSpPr>
          <p:nvPr>
            <p:ph type="body" idx="1"/>
          </p:nvPr>
        </p:nvSpPr>
        <p:spPr>
          <a:xfrm>
            <a:off x="729450" y="3977500"/>
            <a:ext cx="4937700" cy="990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Docker daemon is like a construction team on the host machine.</a:t>
            </a:r>
            <a:endParaRPr sz="2000"/>
          </a:p>
        </p:txBody>
      </p:sp>
      <p:pic>
        <p:nvPicPr>
          <p:cNvPr id="112" name="Google Shape;112;p16" descr="Image result for construction team silhouette"/>
          <p:cNvPicPr preferRelativeResize="0"/>
          <p:nvPr/>
        </p:nvPicPr>
        <p:blipFill>
          <a:blip r:embed="rId3">
            <a:alphaModFix/>
          </a:blip>
          <a:stretch>
            <a:fillRect/>
          </a:stretch>
        </p:blipFill>
        <p:spPr>
          <a:xfrm>
            <a:off x="5586750" y="3977507"/>
            <a:ext cx="1225450" cy="1278867"/>
          </a:xfrm>
          <a:prstGeom prst="rect">
            <a:avLst/>
          </a:prstGeom>
          <a:noFill/>
          <a:ln>
            <a:noFill/>
          </a:ln>
        </p:spPr>
      </p:pic>
      <p:pic>
        <p:nvPicPr>
          <p:cNvPr id="113" name="Google Shape;113;p16" descr="Related image"/>
          <p:cNvPicPr preferRelativeResize="0"/>
          <p:nvPr/>
        </p:nvPicPr>
        <p:blipFill>
          <a:blip r:embed="rId4">
            <a:alphaModFix/>
          </a:blip>
          <a:stretch>
            <a:fillRect/>
          </a:stretch>
        </p:blipFill>
        <p:spPr>
          <a:xfrm>
            <a:off x="8043025" y="639725"/>
            <a:ext cx="900000" cy="900000"/>
          </a:xfrm>
          <a:prstGeom prst="rect">
            <a:avLst/>
          </a:prstGeom>
          <a:noFill/>
          <a:ln>
            <a:noFill/>
          </a:ln>
        </p:spPr>
      </p:pic>
    </p:spTree>
    <p:extLst>
      <p:ext uri="{BB962C8B-B14F-4D97-AF65-F5344CB8AC3E}">
        <p14:creationId xmlns:p14="http://schemas.microsoft.com/office/powerpoint/2010/main" val="20494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1000"/>
                                        <p:tgtEl>
                                          <p:spTgt spid="112"/>
                                        </p:tgtEl>
                                      </p:cBhvr>
                                    </p:animEffect>
                                  </p:childTnLst>
                                </p:cTn>
                              </p:par>
                              <p:par>
                                <p:cTn id="18" presetID="10" presetClass="entr" presetSubtype="0"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fade">
                                      <p:cBhvr>
                                        <p:cTn id="20"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2914</Words>
  <Application>Microsoft Office PowerPoint</Application>
  <PresentationFormat>On-screen Show (16:9)</PresentationFormat>
  <Paragraphs>343</Paragraphs>
  <Slides>50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Raleway</vt:lpstr>
      <vt:lpstr>Arial</vt:lpstr>
      <vt:lpstr>Lato</vt:lpstr>
      <vt:lpstr>sf pro text</vt:lpstr>
      <vt:lpstr>Streamline</vt:lpstr>
      <vt:lpstr>PowerPoint Presentation</vt:lpstr>
      <vt:lpstr>PowerPoint Presentation</vt:lpstr>
      <vt:lpstr>PowerPoint Presentation</vt:lpstr>
      <vt:lpstr>PowerPoint Presentation</vt:lpstr>
      <vt:lpstr>PowerPoint Presentation</vt:lpstr>
      <vt:lpstr>Docker Containers and the Docker Engine</vt:lpstr>
      <vt:lpstr>What is a Docker Container?</vt:lpstr>
      <vt:lpstr>The Kernel</vt:lpstr>
      <vt:lpstr>The Docker Engine</vt:lpstr>
      <vt:lpstr>PowerPoint Presentation</vt:lpstr>
      <vt:lpstr>Docker Container Environments</vt:lpstr>
      <vt:lpstr>What is a Docker Container?</vt:lpstr>
      <vt:lpstr>Why are containers useful?</vt:lpstr>
      <vt:lpstr>Containers vs. Virtual Machines</vt:lpstr>
      <vt:lpstr>Docker Images</vt:lpstr>
      <vt:lpstr>PowerPoint Presentation</vt:lpstr>
      <vt:lpstr>PowerPoint Presentation</vt:lpstr>
      <vt:lpstr>Image to Container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Picture Docker What, Why, Who, &amp; Features</dc:title>
  <cp:lastModifiedBy>Rajat Kumar</cp:lastModifiedBy>
  <cp:revision>10</cp:revision>
  <dcterms:modified xsi:type="dcterms:W3CDTF">2020-06-26T07:13:38Z</dcterms:modified>
</cp:coreProperties>
</file>