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8BE4-3907-4361-B79D-A00B71176E49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DA1B-7E12-4291-B7B2-2307F3208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CD99-9E03-41CE-8246-01EB070C97DD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C960-53D1-4EBF-97AF-1DCC70F02108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ABD-4AD2-45EA-8DEB-6B8E39B90A7F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0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9F1-62CE-4DD6-AC54-015DAB1059CD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D75C-648B-4AD6-BFDD-E95F8D84B988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8631-B2A8-487D-A1CF-198EAA0E79F1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D68-1B57-4EEC-92E5-62A4F4278CF8}" type="datetime1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4D5D-8763-48A6-9716-B65220BC1899}" type="datetime1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6AA8-C216-451A-BBAF-D7C7C377B85C}" type="datetime1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E9CD-1273-4D54-B7F6-C8D235008AF0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8CBB-1D84-412C-BAA6-7D5DDA289316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872B-4191-4470-A837-D4C1E05767FB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6CF6-5F9D-4F7F-BEAF-EED251C6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92375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Exercise-8.5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F0D-70F9-4DD7-A8CE-B936366AB265}" type="datetime1">
              <a:rPr lang="en-US" smtClean="0"/>
              <a:t>4/5/2020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4800" y="76200"/>
                <a:ext cx="8915400" cy="6494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Calibri"/>
                    <a:cs typeface="Times New Roman"/>
                  </a:rPr>
                  <a:t>1 (c)	For what value of x, the following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  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&gt;0</m:t>
                        </m:r>
                      </m:e>
                    </m:nary>
                  </m:oMath>
                </a14:m>
                <a:r>
                  <a:rPr lang="en-US" sz="2000" dirty="0">
                    <a:ea typeface="Calibri"/>
                    <a:cs typeface="Times New Roman"/>
                  </a:rPr>
                  <a:t> converges.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Calibri"/>
                    <a:cs typeface="Times New Roman"/>
                  </a:rPr>
                  <a:t>Solution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Calibri"/>
                    <a:cs typeface="Times New Roman"/>
                  </a:rPr>
                  <a:t>The given series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  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&gt;0</m:t>
                        </m:r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.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.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∴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.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.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Now,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Therefore, by </a:t>
                </a:r>
                <a:r>
                  <a:rPr lang="en-US" sz="2000" dirty="0" err="1">
                    <a:ea typeface="Times New Roman"/>
                    <a:cs typeface="Times New Roman"/>
                  </a:rPr>
                  <a:t>D’Alembert’s</a:t>
                </a:r>
                <a:r>
                  <a:rPr lang="en-US" sz="2000" dirty="0">
                    <a:ea typeface="Times New Roman"/>
                    <a:cs typeface="Times New Roman"/>
                  </a:rPr>
                  <a:t> ratio test, the series converges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&lt;1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i.e.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i.e.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−3&lt;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But since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&gt;0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the series converges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And the series diverges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&gt;1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&gt;3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Next, the test fails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that is,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=3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=3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=−3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the series takes the for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which converges by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𝑝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-series test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𝑝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= 2&gt;1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Finally, since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&gt;0,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=−3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is inadmissible.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Calibri"/>
                    <a:cs typeface="Times New Roman"/>
                  </a:rPr>
                  <a:t>Hence, the series converges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≤3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"/>
                <a:ext cx="8915400" cy="6494791"/>
              </a:xfrm>
              <a:prstGeom prst="rect">
                <a:avLst/>
              </a:prstGeom>
              <a:blipFill rotWithShape="1">
                <a:blip r:embed="rId2"/>
                <a:stretch>
                  <a:fillRect l="-684" b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fld id="{C43E26F1-B0FB-4F4C-8DF3-8204F6BA5693}" type="datetime1">
              <a:rPr lang="en-US" sz="2000" b="1" smtClean="0">
                <a:solidFill>
                  <a:srgbClr val="FF0000"/>
                </a:solidFill>
              </a:rPr>
              <a:t>4/5/2020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" y="58676"/>
                <a:ext cx="8839200" cy="6100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2. (d) Find the interval, </a:t>
                </a:r>
                <a:r>
                  <a:rPr lang="en-US" sz="2000" dirty="0" err="1">
                    <a:ea typeface="Times New Roman"/>
                    <a:cs typeface="Times New Roman"/>
                  </a:rPr>
                  <a:t>centre</a:t>
                </a:r>
                <a:r>
                  <a:rPr lang="en-US" sz="2000" dirty="0">
                    <a:ea typeface="Times New Roman"/>
                    <a:cs typeface="Times New Roman"/>
                  </a:rPr>
                  <a:t> and radius of convergence of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+1)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ea typeface="Times New Roman"/>
                    <a:cs typeface="Times New Roman"/>
                  </a:rPr>
                  <a:t>Solution</a:t>
                </a:r>
                <a:endParaRPr lang="en-US" sz="2000" b="1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The given series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+1)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+1)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+2)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∴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−2)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×(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−2)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Now,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+2</m:t>
                                </m:r>
                              </m:den>
                            </m:f>
                          </m:e>
                        </m:func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×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=9(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Therefore, by </a:t>
                </a:r>
                <a:r>
                  <a:rPr lang="en-US" sz="2000" dirty="0" err="1">
                    <a:ea typeface="Times New Roman"/>
                    <a:cs typeface="Times New Roman"/>
                  </a:rPr>
                  <a:t>D’Alemberts</a:t>
                </a:r>
                <a:r>
                  <a:rPr lang="en-US" sz="2000" dirty="0">
                    <a:ea typeface="Times New Roman"/>
                    <a:cs typeface="Times New Roman"/>
                  </a:rPr>
                  <a:t>’ ratio test, the series converges for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&lt;1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−2&lt;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17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r>
                  <a:rPr lang="en-US" sz="2000" dirty="0" smtClean="0">
                    <a:ea typeface="Times New Roman"/>
                    <a:cs typeface="Times New Roman"/>
                  </a:rPr>
                  <a:t> 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en-US" sz="2000" dirty="0" smtClean="0">
                    <a:ea typeface="Times New Roman"/>
                    <a:cs typeface="Times New Roman"/>
                  </a:rPr>
                  <a:t>Thus</a:t>
                </a:r>
                <a:r>
                  <a:rPr lang="en-US" sz="2000" dirty="0">
                    <a:ea typeface="Times New Roman"/>
                    <a:cs typeface="Times New Roman"/>
                  </a:rPr>
                  <a:t>, </a:t>
                </a:r>
                <a:r>
                  <a:rPr lang="en-US" sz="2000" dirty="0" smtClean="0">
                    <a:ea typeface="Times New Roman"/>
                    <a:cs typeface="Times New Roman"/>
                  </a:rPr>
                  <a:t>the </a:t>
                </a:r>
                <a:r>
                  <a:rPr lang="en-US" sz="2000" dirty="0">
                    <a:ea typeface="Times New Roman"/>
                    <a:cs typeface="Times New Roman"/>
                  </a:rPr>
                  <a:t>series converges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17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And the series diverges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&gt;1,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𝑡h𝑎𝑡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</a:t>
                </a:r>
                <a:endParaRPr lang="en-U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8676"/>
                <a:ext cx="8839200" cy="6100644"/>
              </a:xfrm>
              <a:prstGeom prst="rect">
                <a:avLst/>
              </a:prstGeom>
              <a:blipFill rotWithShape="1">
                <a:blip r:embed="rId2"/>
                <a:stretch>
                  <a:fillRect l="-690" t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FC2-2DBC-4D64-86D7-E1120F95A8EE}" type="datetime1">
              <a:rPr lang="en-US" sz="2000" b="1" smtClean="0">
                <a:solidFill>
                  <a:srgbClr val="FF0000"/>
                </a:solidFill>
              </a:rPr>
              <a:t>4/5/2020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609600"/>
                <a:ext cx="8763000" cy="5725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 smtClean="0">
                    <a:ea typeface="Times New Roman"/>
                    <a:cs typeface="Times New Roman"/>
                  </a:rPr>
                  <a:t>Again, the test fails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𝑖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That is, if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−2=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 smtClean="0"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𝑎𝑛𝑑</m:t>
                    </m:r>
                    <m:r>
                      <a:rPr lang="en-US" sz="2000" i="1" smtClean="0">
                        <a:effectLst/>
                        <a:latin typeface="Cambria Math"/>
                        <a:ea typeface="Times New Roman"/>
                        <a:cs typeface="Times New Roman"/>
                      </a:rPr>
                      <m:t>  </m:t>
                    </m:r>
                    <m:r>
                      <a:rPr lang="en-US" sz="2000" i="1" smtClean="0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 smtClean="0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−2=−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 smtClean="0">
                    <a:ea typeface="Times New Roman"/>
                    <a:cs typeface="Times New Roman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−2=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The series takes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×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Consider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Now,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=1≠0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Since the harmonic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diverges, by limit comparison test,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also diverges. Similarly,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−2=−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the given series is divergent.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Hence, the given series converges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17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19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Therefore, the interval of convergence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17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19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 The center of convergence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17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19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and the radius of convergence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Times New Roman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19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17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8763000" cy="5725478"/>
              </a:xfrm>
              <a:prstGeom prst="rect">
                <a:avLst/>
              </a:prstGeom>
              <a:blipFill rotWithShape="1">
                <a:blip r:embed="rId2"/>
                <a:stretch>
                  <a:fillRect l="-765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618D-B8BC-4428-A875-4ACE94FCB761}" type="datetime1">
              <a:rPr lang="en-US" sz="2000" b="1" smtClean="0">
                <a:solidFill>
                  <a:srgbClr val="FF0000"/>
                </a:solidFill>
              </a:rPr>
              <a:t>4/5/2020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42622"/>
                <a:ext cx="8839200" cy="6662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ea typeface="Times New Roman"/>
                    <a:cs typeface="Times New Roman"/>
                  </a:rPr>
                  <a:t>3. (e)</a:t>
                </a:r>
                <a:r>
                  <a:rPr lang="en-US" sz="2000" dirty="0">
                    <a:ea typeface="Times New Roman"/>
                    <a:cs typeface="Times New Roman"/>
                  </a:rPr>
                  <a:t>	Using </a:t>
                </a:r>
                <a:r>
                  <a:rPr lang="en-US" sz="2000" dirty="0" err="1">
                    <a:ea typeface="Times New Roman"/>
                    <a:cs typeface="Times New Roman"/>
                  </a:rPr>
                  <a:t>Maclaurin’s</a:t>
                </a:r>
                <a:r>
                  <a:rPr lang="en-US" sz="2000" dirty="0">
                    <a:ea typeface="Times New Roman"/>
                    <a:cs typeface="Times New Roman"/>
                  </a:rPr>
                  <a:t> series expansion, show that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𝑠𝑖𝑛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2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3!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5!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  …  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   …</m:t>
                      </m:r>
                    </m:oMath>
                  </m:oMathPara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 smtClean="0">
                    <a:ea typeface="Times New Roman"/>
                    <a:cs typeface="Times New Roman"/>
                  </a:rPr>
                  <a:t>Solution		</a:t>
                </a:r>
                <a:r>
                  <a:rPr lang="en-US" sz="2000" dirty="0" smtClean="0">
                    <a:ea typeface="Times New Roman"/>
                    <a:cs typeface="Times New Roman"/>
                  </a:rPr>
                  <a:t>Using </a:t>
                </a:r>
                <a:r>
                  <a:rPr lang="en-US" sz="2000" dirty="0" err="1">
                    <a:ea typeface="Times New Roman"/>
                    <a:cs typeface="Times New Roman"/>
                  </a:rPr>
                  <a:t>Maclaurin’s</a:t>
                </a:r>
                <a:r>
                  <a:rPr lang="en-US" sz="2000" dirty="0">
                    <a:ea typeface="Times New Roman"/>
                    <a:cs typeface="Times New Roman"/>
                  </a:rPr>
                  <a:t> series expansion, we have to prove that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𝑠𝑖𝑛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2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3!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5!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−  …  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+   …</m:t>
                      </m:r>
                    </m:oMath>
                  </m:oMathPara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𝑠𝑖𝑛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  <a:sym typeface="Symbol"/>
                      </a:rPr>
                      <m:t>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=0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𝑐𝑜𝑠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=−4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𝑠𝑖𝑛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=0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=−8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𝑐𝑜𝑠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=−8=−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𝑖𝑣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=16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𝑠𝑖𝑛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𝑖𝑣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=0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𝑣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=32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𝑐𝑜𝑠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𝑣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=32=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5</m:t>
                        </m:r>
                      </m:sup>
                    </m:sSup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…	…	…	…	…	…	…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…	…	…	…	…	…	…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(−1)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𝑠𝑖𝑛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=0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(−1)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𝑐𝑜𝑠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(−1)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</m:t>
                        </m:r>
                      </m:sup>
                    </m:sSup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…	…	…	…	…	…	…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…	…	…	…	…	…	…</a:t>
                </a:r>
                <a:endParaRPr lang="en-U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2622"/>
                <a:ext cx="8839200" cy="6662978"/>
              </a:xfrm>
              <a:prstGeom prst="rect">
                <a:avLst/>
              </a:prstGeom>
              <a:blipFill rotWithShape="1">
                <a:blip r:embed="rId2"/>
                <a:stretch>
                  <a:fillRect l="-759" t="-91" b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7C4-7220-4E6F-87D9-91B17D668999}" type="datetime1">
              <a:rPr lang="en-US" sz="2000" b="1" smtClean="0">
                <a:solidFill>
                  <a:srgbClr val="FF0000"/>
                </a:solidFill>
              </a:rPr>
              <a:t>4/5/2020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" y="435662"/>
                <a:ext cx="8763000" cy="5100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Calibri"/>
                    <a:cs typeface="Times New Roman"/>
                  </a:rPr>
                  <a:t>Now, by </a:t>
                </a:r>
                <a:r>
                  <a:rPr lang="en-US" sz="2000" dirty="0" err="1">
                    <a:ea typeface="Calibri"/>
                    <a:cs typeface="Times New Roman"/>
                  </a:rPr>
                  <a:t>Maclaurin’s</a:t>
                </a:r>
                <a:r>
                  <a:rPr lang="en-US" sz="2000" dirty="0">
                    <a:ea typeface="Calibri"/>
                    <a:cs typeface="Times New Roman"/>
                  </a:rPr>
                  <a:t> series expansion, we have </a:t>
                </a: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′′</m:t>
                              </m:r>
                            </m:sup>
                          </m:sSup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𝑖𝑣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5!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 … 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.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.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 …   </m:t>
                      </m:r>
                    </m:oMath>
                  </m:oMathPara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  <a:sym typeface="Symbol"/>
                        </a:rPr>
                        <m:t>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𝑠𝑖𝑛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=0+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.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+0+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.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+0+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5!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5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 …   +0+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.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 …    </m:t>
                      </m:r>
                    </m:oMath>
                  </m:oMathPara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  <a:sym typeface="Symbol"/>
                        </a:rPr>
                        <m:t>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𝑠𝑖𝑛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2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5!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 …   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𝑛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+  …    </m:t>
                      </m:r>
                    </m:oMath>
                  </m:oMathPara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𝑠𝑖𝑛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2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3!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5!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 …   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+  …    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5662"/>
                <a:ext cx="8763000" cy="5100948"/>
              </a:xfrm>
              <a:prstGeom prst="rect">
                <a:avLst/>
              </a:prstGeom>
              <a:blipFill rotWithShape="1">
                <a:blip r:embed="rId2"/>
                <a:stretch>
                  <a:fillRect l="-695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9FBC-C903-48F6-8BC3-890F80A33962}" type="datetime1">
              <a:rPr lang="en-US" sz="2000" b="1" smtClean="0">
                <a:solidFill>
                  <a:srgbClr val="FF0000"/>
                </a:solidFill>
              </a:rPr>
              <a:t>4/5/2020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5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43623"/>
                <a:ext cx="8763000" cy="6585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ea typeface="Calibri"/>
                    <a:cs typeface="Times New Roman"/>
                  </a:rPr>
                  <a:t>4. (f)</a:t>
                </a:r>
                <a:r>
                  <a:rPr lang="en-US" sz="2000" dirty="0">
                    <a:ea typeface="Calibri"/>
                    <a:cs typeface="Times New Roman"/>
                  </a:rPr>
                  <a:t>	Find the Taylor Series expansion of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𝑡𝑎𝑛𝑥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𝑎𝑡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b="1" dirty="0">
                    <a:ea typeface="Times New Roman"/>
                    <a:cs typeface="Times New Roman"/>
                  </a:rPr>
                  <a:t>Solution</a:t>
                </a:r>
                <a:endParaRPr lang="en-US" sz="2000" b="1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The given function is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𝑡𝑎𝑛𝑥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,      (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4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		…	(1)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We know, the Taylor Series expansion of a function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 is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 …   </m:t>
                      </m:r>
                    </m:oMath>
                  </m:oMathPara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Now,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𝑡𝑎𝑛𝑥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  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𝑠𝑒𝑐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  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′′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𝑠𝑒𝑐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.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𝑡𝑎𝑛𝑥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  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′′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=2.2=4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′′′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=2[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𝑠𝑒𝑐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+3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𝑠𝑒𝑐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.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]   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′′′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=2[2+3.2]=16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…	…	…	…	…	…	…	…	…	…	…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…	…	…	…	…	…	…	…	…	…	…</a:t>
                </a:r>
                <a:endParaRPr lang="en-U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623"/>
                <a:ext cx="8763000" cy="6585777"/>
              </a:xfrm>
              <a:prstGeom prst="rect">
                <a:avLst/>
              </a:prstGeom>
              <a:blipFill rotWithShape="1">
                <a:blip r:embed="rId2"/>
                <a:stretch>
                  <a:fillRect l="-765" b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808F-BEE2-4915-A92A-F12881AAD396}" type="datetime1">
              <a:rPr lang="en-US" sz="2000" b="1" smtClean="0">
                <a:solidFill>
                  <a:srgbClr val="FF0000"/>
                </a:solidFill>
              </a:rPr>
              <a:t>4/5/2020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1229533"/>
                <a:ext cx="8686800" cy="387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 …   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𝜋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, we have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 …   </m:t>
                      </m:r>
                    </m:oMath>
                  </m:oMathPara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=1+2.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16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 …   </m:t>
                    </m:r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ea typeface="Times New Roman"/>
                    <a:cs typeface="Times New Roman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=1+2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  …   </m:t>
                        </m:r>
                      </m:e>
                    </m:d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a typeface="Calibri"/>
                    <a:cs typeface="Times New Roman"/>
                  </a:rPr>
                  <a:t>Therefore, </a:t>
                </a:r>
                <a:r>
                  <a:rPr lang="en-US" sz="2000" dirty="0">
                    <a:ea typeface="Times New Roman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𝑡𝑎𝑛𝑥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Times New Roman"/>
                      </a:rPr>
                      <m:t>=1+2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  …   </m:t>
                        </m:r>
                      </m:e>
                    </m:d>
                  </m:oMath>
                </a14:m>
                <a:r>
                  <a:rPr lang="en-US" sz="2000" dirty="0">
                    <a:ea typeface="Times New Roman"/>
                    <a:cs typeface="Times New Roman"/>
                  </a:rPr>
                  <a:t>.</a:t>
                </a:r>
                <a:endParaRPr lang="en-US" sz="20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29533"/>
                <a:ext cx="8686800" cy="3873625"/>
              </a:xfrm>
              <a:prstGeom prst="rect">
                <a:avLst/>
              </a:prstGeom>
              <a:blipFill rotWithShape="1">
                <a:blip r:embed="rId2"/>
                <a:stretch>
                  <a:fillRect l="-772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70DF-9E05-4E4F-A0FF-D64B4CCA345D}" type="datetime1">
              <a:rPr lang="en-US" sz="2000" b="1" smtClean="0">
                <a:solidFill>
                  <a:srgbClr val="FF0000"/>
                </a:solidFill>
              </a:rPr>
              <a:t>4/5/2020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7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514600"/>
            <a:ext cx="358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The End</a:t>
            </a:r>
            <a:endParaRPr lang="el-GR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1062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Exercise-8.5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Exercise-8.5</dc:title>
  <dc:creator>DELL</dc:creator>
  <cp:lastModifiedBy>DELL</cp:lastModifiedBy>
  <cp:revision>5</cp:revision>
  <dcterms:created xsi:type="dcterms:W3CDTF">2020-04-05T05:52:56Z</dcterms:created>
  <dcterms:modified xsi:type="dcterms:W3CDTF">2020-04-05T06:14:41Z</dcterms:modified>
</cp:coreProperties>
</file>