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7FF35-24AD-46D0-8AC4-94FCB311E06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09F13-251E-4892-9AE1-34CCF341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A90B-050E-4A7A-B8AF-1B9821617BDE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CB09-A882-41BD-9999-2D89D229C08C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78B0-828B-4114-B6FB-10CC2B02415A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D9A3-3F82-4063-920B-D2FFCC9550B0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40DE-F201-4004-ADBD-316CCA4365AE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2146-EC39-4737-A7D3-8C1DCB97C33E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31B-1FD2-492A-8172-D5FB1F5368D0}" type="datetime1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63AB-8988-4AA0-8F67-494F2E02DECB}" type="datetime1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05FB-18B1-48F8-A99A-CC06C851F5D1}" type="datetime1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AD28-5EDE-45E9-8E43-77E6266F6170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E9CE-67A6-4FE3-83F0-1E4635FCE244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6094-2B58-4320-A4BE-DEE27060CE0A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9C-ED08-4DD2-B27C-51E2AFC0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3200400" cy="838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b="1" kern="0" dirty="0" smtClean="0">
                <a:effectLst/>
                <a:latin typeface="Calibri Light"/>
                <a:ea typeface="Times New Roman"/>
                <a:cs typeface="Mangal"/>
              </a:rPr>
              <a:t>Multiple Integrals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5527" y="1752600"/>
                <a:ext cx="8686800" cy="1080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Calibri"/>
                    <a:cs typeface="Mangal"/>
                  </a:rPr>
                  <a:t>1. Double Integral in Rectangular Co-ordinates: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be a function defined in the rectangular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: 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𝑑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1752600"/>
                <a:ext cx="8686800" cy="1080296"/>
              </a:xfrm>
              <a:prstGeom prst="rect">
                <a:avLst/>
              </a:prstGeom>
              <a:blipFill rotWithShape="1">
                <a:blip r:embed="rId3"/>
                <a:stretch>
                  <a:fillRect l="-772" t="-2260" b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5512045"/>
                <a:ext cx="8153399" cy="75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We now subdivide rectangular region R into small rectangles by drawing lines parallel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-axis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-axis as above.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12045"/>
                <a:ext cx="8153399" cy="750975"/>
              </a:xfrm>
              <a:prstGeom prst="rect">
                <a:avLst/>
              </a:prstGeom>
              <a:blipFill rotWithShape="1">
                <a:blip r:embed="rId4"/>
                <a:stretch>
                  <a:fillRect l="-748" t="-3252" r="-127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745" y="152400"/>
                <a:ext cx="8763000" cy="1775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Finding the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Limits </a:t>
                </a:r>
                <a:r>
                  <a:rPr lang="en-US" sz="2000" b="1" dirty="0">
                    <a:ea typeface="Times New Roman"/>
                    <a:cs typeface="Mangal"/>
                  </a:rPr>
                  <a:t>of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Integration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 To evaluate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integrating first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then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follow the following steps: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1. Sketch the region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In the first step, we sketch the region of integration and label the boundary curve.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152400"/>
                <a:ext cx="8763000" cy="1775166"/>
              </a:xfrm>
              <a:prstGeom prst="rect">
                <a:avLst/>
              </a:prstGeom>
              <a:blipFill rotWithShape="1">
                <a:blip r:embed="rId2"/>
                <a:stretch>
                  <a:fillRect l="-695" t="-15808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708454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76200"/>
                <a:ext cx="8686800" cy="4503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2. Find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𝒚</m:t>
                    </m:r>
                  </m:oMath>
                </a14:m>
                <a:r>
                  <a:rPr lang="en-US" sz="2000" b="1" dirty="0" smtClean="0">
                    <a:ea typeface="Times New Roman"/>
                    <a:cs typeface="Mangal"/>
                  </a:rPr>
                  <a:t>-Limit </a:t>
                </a:r>
                <a:r>
                  <a:rPr lang="en-US" sz="2000" b="1" dirty="0">
                    <a:ea typeface="Times New Roman"/>
                    <a:cs typeface="Mangal"/>
                  </a:rPr>
                  <a:t>of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Integration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Draw imaginary vertical line (l) which cuts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increasing direction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Mark the points where the line </a:t>
                </a:r>
                <a:r>
                  <a:rPr lang="en-US" sz="2000" dirty="0" err="1">
                    <a:ea typeface="Times New Roman"/>
                    <a:cs typeface="Mangal"/>
                  </a:rPr>
                  <a:t>line</a:t>
                </a:r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enters and leaves the region. These points are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-limits of the integration which are the functions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(not constant).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3. Find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𝒙</m:t>
                    </m:r>
                  </m:oMath>
                </a14:m>
                <a:r>
                  <a:rPr lang="en-US" sz="2000" b="1" dirty="0" smtClean="0">
                    <a:ea typeface="Times New Roman"/>
                    <a:cs typeface="Mangal"/>
                  </a:rPr>
                  <a:t>-Limit </a:t>
                </a:r>
                <a:r>
                  <a:rPr lang="en-US" sz="2000" b="1" dirty="0">
                    <a:ea typeface="Times New Roman"/>
                    <a:cs typeface="Mangal"/>
                  </a:rPr>
                  <a:t>of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Integration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Choose the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that include all the vertical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through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integral considered here is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=1−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𝑑𝑦𝑑𝑥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Note:</a:t>
                </a:r>
                <a:r>
                  <a:rPr lang="en-US" sz="2000" dirty="0">
                    <a:ea typeface="Times New Roman"/>
                    <a:cs typeface="Mangal"/>
                  </a:rPr>
                  <a:t>	In Step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above, we use horizontal lines instead of vertical lines to evaluate the integral with the order of integration reversed. The above integral takes the form: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  <m:r>
                      <a:rPr lang="fr-FR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1−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𝑑𝑥𝑑𝑦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"/>
                <a:ext cx="8686800" cy="4503412"/>
              </a:xfrm>
              <a:prstGeom prst="rect">
                <a:avLst/>
              </a:prstGeom>
              <a:blipFill rotWithShape="1">
                <a:blip r:embed="rId3"/>
                <a:stretch>
                  <a:fillRect l="-772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322731"/>
                <a:ext cx="8763000" cy="4935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	</a:t>
                </a:r>
                <a:r>
                  <a:rPr lang="en-US" sz="2000" dirty="0" smtClean="0">
                    <a:ea typeface="Times New Roman"/>
                    <a:cs typeface="Mangal"/>
                  </a:rPr>
                  <a:t>Sketch </a:t>
                </a:r>
                <a:r>
                  <a:rPr lang="en-US" sz="2000" dirty="0">
                    <a:ea typeface="Times New Roman"/>
                    <a:cs typeface="Mangal"/>
                  </a:rPr>
                  <a:t>the region of integration for the integral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𝑏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𝑏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𝑥𝑦𝑑𝑥𝑑𝑦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write an equivalent integral with the order integration </a:t>
                </a:r>
                <a:r>
                  <a:rPr lang="en-US" sz="2000" dirty="0" smtClean="0">
                    <a:ea typeface="Times New Roman"/>
                    <a:cs typeface="Mangal"/>
                  </a:rPr>
                  <a:t>reused.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given integral is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𝑏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𝑏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𝑥𝑦𝑑𝑥𝑑𝑦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x limit of integration of the least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largest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𝑏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𝑏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  <m:r>
                      <a:rPr lang="en-US" sz="2000" i="1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⇒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1 −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Also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-limit satisfies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Therefore, the integral is the region bounded by the curves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1,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0,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0, 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2731"/>
                <a:ext cx="8763000" cy="4935069"/>
              </a:xfrm>
              <a:prstGeom prst="rect">
                <a:avLst/>
              </a:prstGeom>
              <a:blipFill rotWithShape="1">
                <a:blip r:embed="rId2"/>
                <a:stretch>
                  <a:fillRect l="-765" t="-494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9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95265"/>
            <a:ext cx="5486400" cy="283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604012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124200"/>
                <a:ext cx="8763000" cy="1111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dirty="0">
                    <a:ea typeface="Times New Roman"/>
                    <a:cs typeface="Mangal"/>
                  </a:rPr>
                  <a:t>Next, when we revised the limit for the integral in reverse order we consider a vertical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through the region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 It enters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 = 0 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and leaves the region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𝑎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ea typeface="Times New Roman"/>
                    <a:cs typeface="Mangal"/>
                  </a:rPr>
                  <a:t>. Also,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-limits satisfy,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0≤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</a:t>
                </a:r>
                <a:endParaRPr lang="en-US" sz="16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4200"/>
                <a:ext cx="8763000" cy="1111971"/>
              </a:xfrm>
              <a:prstGeom prst="rect">
                <a:avLst/>
              </a:prstGeom>
              <a:blipFill rotWithShape="1">
                <a:blip r:embed="rId4"/>
                <a:stretch>
                  <a:fillRect l="-556" t="-2198" r="-20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81000"/>
                <a:ext cx="8839200" cy="2230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And the integral is then given by 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𝒂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𝟎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𝒃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𝒙𝒚𝒅𝒙𝒅𝒚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𝟎</m:t>
                        </m:r>
                      </m:sub>
                      <m:sup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𝒃</m:t>
                        </m:r>
                      </m:sup>
                      <m:e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[</m:t>
                        </m:r>
                      </m:e>
                    </m:nary>
                    <m:f>
                      <m:fPr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𝟐</m:t>
                        </m:r>
                      </m:den>
                    </m:f>
                    <m:r>
                      <a:rPr lang="fr-FR" sz="2000" b="1" i="1" dirty="0" smtClean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r>
                      <a:rPr lang="fr-FR" sz="2000" b="1" i="1" dirty="0" smtClean="0">
                        <a:latin typeface="Cambria Math"/>
                        <a:ea typeface="Times New Roman"/>
                        <a:cs typeface="Mangal"/>
                      </a:rPr>
                      <m:t>𝒚</m:t>
                    </m:r>
                    <m:r>
                      <a:rPr lang="fr-FR" sz="2000" b="1" i="1" dirty="0" smtClean="0">
                        <a:latin typeface="Cambria Math"/>
                        <a:ea typeface="Times New Roman"/>
                        <a:cs typeface="Mangal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0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en-US" sz="20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𝒃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fr-FR" sz="2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fr-FR" sz="20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fr-FR" sz="20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e>
                      </m:mr>
                      <m:mr>
                        <m:e>
                          <m:r>
                            <a:rPr lang="fr-FR" sz="2000" b="1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𝟎</m:t>
                          </m:r>
                        </m:e>
                      </m:mr>
                    </m:m>
                    <m:r>
                      <a:rPr lang="fr-FR" sz="2000" b="1" i="1" dirty="0" smtClean="0">
                        <a:latin typeface="Cambria Math"/>
                        <a:ea typeface="Times New Roman"/>
                        <a:cs typeface="Mangal"/>
                      </a:rPr>
                      <m:t>𝒅𝒚</m:t>
                    </m:r>
                    <m:r>
                      <a:rPr lang="fr-FR" sz="2000" b="1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f>
                      <m:fPr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𝟐</m:t>
                        </m:r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𝒃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000" b="1" dirty="0">
                    <a:ea typeface="Times New Roman"/>
                    <a:cs typeface="Mangal"/>
                  </a:rPr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𝒃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𝒃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.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fr-FR" sz="2000" b="1" dirty="0">
                    <a:effectLst/>
                    <a:latin typeface="Cambria Math"/>
                    <a:ea typeface="Times New Roman"/>
                    <a:cs typeface="Cambria Math"/>
                  </a:rPr>
                  <a:t>∴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𝒂</m:t>
                        </m:r>
                      </m:sub>
                      <m:sup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𝒃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𝟎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𝒃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fr-FR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fr-FR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fr-FR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𝒙𝒚𝒅𝒙𝒅𝒚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𝒃</m:t>
                            </m:r>
                          </m:e>
                          <m:sup>
                            <m:r>
                              <a:rPr lang="fr-FR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fr-FR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.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Similarly,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𝒂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𝟎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𝒃</m:t>
                                </m:r>
                              </m:num>
                              <m:den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𝒂</m:t>
                                </m:r>
                              </m:den>
                            </m:f>
                            <m:rad>
                              <m:radPr>
                                <m:degHide m:val="on"/>
                                <m:ctrlP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𝒙𝒚𝒅𝒚𝒅𝒙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𝟖</m:t>
                        </m:r>
                      </m:den>
                    </m:f>
                  </m:oMath>
                </a14:m>
                <a:endParaRPr lang="en-US" sz="2000" b="1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000"/>
                <a:ext cx="8839200" cy="2230291"/>
              </a:xfrm>
              <a:prstGeom prst="rect">
                <a:avLst/>
              </a:prstGeom>
              <a:blipFill rotWithShape="1">
                <a:blip r:embed="rId2"/>
                <a:stretch>
                  <a:fillRect l="-690" t="-1096" b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2824671"/>
                <a:ext cx="8839200" cy="3126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Properties of double integral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continuous function, then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1</a:t>
                </a:r>
                <a:r>
                  <a:rPr lang="en-US" sz="2000" dirty="0" smtClean="0">
                    <a:ea typeface="Times New Roman"/>
                    <a:cs typeface="Mangal"/>
                  </a:rPr>
                  <a:t>.	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k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2. </a:t>
                </a:r>
                <a:r>
                  <a:rPr lang="en-US" sz="2000" dirty="0" smtClean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[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±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]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±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3. </a:t>
                </a:r>
                <a:r>
                  <a:rPr lang="en-US" sz="2000" dirty="0" smtClean="0">
                    <a:ea typeface="Times New Roman"/>
                    <a:cs typeface="Mangal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)≥0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≥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4. </a:t>
                </a:r>
                <a:r>
                  <a:rPr lang="en-US" sz="2000" dirty="0" smtClean="0">
                    <a:ea typeface="Times New Roman"/>
                    <a:cs typeface="Mangal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on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≥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5</a:t>
                </a:r>
                <a:r>
                  <a:rPr lang="en-US" sz="2000" dirty="0" smtClean="0">
                    <a:ea typeface="Times New Roman"/>
                    <a:cs typeface="Mangal"/>
                  </a:rPr>
                  <a:t>.	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union of disjoint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then,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:r>
                  <a:rPr lang="en-US" sz="2000" dirty="0" smtClean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cs typeface="Times New Roman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effectLst/>
                                <a:latin typeface="Cambria Math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cs typeface="Times New Roman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24671"/>
                <a:ext cx="8839200" cy="3126625"/>
              </a:xfrm>
              <a:prstGeom prst="rect">
                <a:avLst/>
              </a:prstGeom>
              <a:blipFill rotWithShape="1">
                <a:blip r:embed="rId3"/>
                <a:stretch>
                  <a:fillRect l="-690" t="-780" b="-24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663325"/>
                <a:ext cx="8763000" cy="3254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Finding areas, moments and center of mass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Area of Bounded Region on the Plane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double integral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rectangular region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000" baseline="-25000" dirty="0" err="1">
                    <a:ea typeface="Times New Roman"/>
                    <a:cs typeface="Mangal"/>
                  </a:rPr>
                  <a:t>k</a:t>
                </a:r>
                <a:r>
                  <a:rPr lang="en-US" sz="2000" dirty="0" err="1">
                    <a:ea typeface="Times New Roman"/>
                    <a:cs typeface="Mangal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 the double integral reduces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  <a:cs typeface="Mangal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In this case the 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in the limit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→∞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gives the area of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u="sng" dirty="0">
                    <a:ea typeface="Times New Roman"/>
                    <a:cs typeface="Mangal"/>
                  </a:rPr>
                  <a:t>Definition (Area)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area of a closed bounded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is given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𝐴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k</a:t>
                </a:r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63325"/>
                <a:ext cx="8763000" cy="3254737"/>
              </a:xfrm>
              <a:prstGeom prst="rect">
                <a:avLst/>
              </a:prstGeom>
              <a:blipFill rotWithShape="1">
                <a:blip r:embed="rId2"/>
                <a:stretch>
                  <a:fillRect l="-765" t="-749" r="-2227" b="-2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6982" y="152400"/>
                <a:ext cx="8915400" cy="4209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>
                    <a:ea typeface="Times New Roman"/>
                    <a:cs typeface="Mangal"/>
                  </a:rPr>
                  <a:t>	Find the area of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bounded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=4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given curves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	…	 (i)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=4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			…	(ii)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Solving equation (i) and (ii) using (i) in (ii), we get,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𝑜𝑟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𝑖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𝑒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. 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= 0, 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And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ffectLst/>
                    <a:latin typeface="Cambria Math"/>
                    <a:ea typeface="Times New Roman"/>
                    <a:cs typeface="Cambria Math"/>
                  </a:rPr>
                  <a:t>∴</a:t>
                </a:r>
                <a:r>
                  <a:rPr lang="en-US" sz="2000" dirty="0">
                    <a:ea typeface="Times New Roman"/>
                    <a:cs typeface="Mangal"/>
                  </a:rPr>
                  <a:t> the points of intersection of the curves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(0,0)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(1,2)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</a:t>
                </a:r>
              </a:p>
              <a:p>
                <a:r>
                  <a:rPr lang="en-US" sz="2000" dirty="0"/>
                  <a:t>Now, the area of the bounded region is 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sup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[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]</m:t>
                        </m:r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000" i="1" dirty="0" smtClean="0">
                        <a:latin typeface="Cambria Math"/>
                      </a:rPr>
                      <m:t>𝑑𝑥</m:t>
                    </m:r>
                    <m:r>
                      <a:rPr lang="en-US" sz="2000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[2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nary>
                    <m:r>
                      <a:rPr lang="en-US" sz="2000" i="1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]</m:t>
                    </m:r>
                    <m:r>
                      <a:rPr lang="en-US" sz="2000" i="1" dirty="0" smtClean="0">
                        <a:latin typeface="Cambria Math"/>
                      </a:rPr>
                      <m:t>𝑑𝑥</m:t>
                    </m:r>
                    <m:r>
                      <a:rPr lang="en-US" sz="2000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Square </a:t>
                </a:r>
                <a:r>
                  <a:rPr lang="en-US" sz="2000" dirty="0" smtClean="0"/>
                  <a:t>Units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" y="152400"/>
                <a:ext cx="8915400" cy="4209870"/>
              </a:xfrm>
              <a:prstGeom prst="rect">
                <a:avLst/>
              </a:prstGeom>
              <a:blipFill rotWithShape="1">
                <a:blip r:embed="rId2"/>
                <a:stretch>
                  <a:fillRect l="-752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895922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152400"/>
                <a:ext cx="8763000" cy="4264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</a:t>
                </a:r>
                <a:r>
                  <a:rPr lang="en-US" sz="2000" dirty="0" smtClean="0">
                    <a:ea typeface="Times New Roman"/>
                    <a:cs typeface="Mangal"/>
                  </a:rPr>
                  <a:t>	</a:t>
                </a:r>
                <a:r>
                  <a:rPr lang="en-US" sz="2000" dirty="0">
                    <a:ea typeface="Times New Roman"/>
                    <a:cs typeface="Mangal"/>
                  </a:rPr>
                  <a:t>	Find the area of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enclosed by the parabola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 line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Given parabola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…	 (i)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And the line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+ 2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…	(ii)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Using (ii) in (i), we get,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−1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𝑖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𝑒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. 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= −1, 2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fr-FR" sz="2000" dirty="0" err="1">
                    <a:ea typeface="Times New Roman"/>
                    <a:cs typeface="Mangal"/>
                  </a:rPr>
                  <a:t>At</a:t>
                </a:r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 = −1,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+2 ⇒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−1+2 ⇒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+2 ⇒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4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points of intersection of (i) and (ii)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(−1,1)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(2,4)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 the area is calculates as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+2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[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]</m:t>
                        </m:r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+2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𝑑𝑥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+2x-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]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square units.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"/>
                <a:ext cx="8763000" cy="4264629"/>
              </a:xfrm>
              <a:prstGeom prst="rect">
                <a:avLst/>
              </a:prstGeom>
              <a:blipFill rotWithShape="1">
                <a:blip r:embed="rId2"/>
                <a:stretch>
                  <a:fillRect l="-765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51008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28600"/>
                <a:ext cx="8839200" cy="404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Calibri"/>
                    <a:cs typeface="Mangal"/>
                  </a:rPr>
                  <a:t>Let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be subdivided into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small rectangles. As we increase the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of small rectangles, the width and height of small rectangles get smaller and smaller. We call these small rectangles the partition of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The width and the height of the small rectangles are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Calibri"/>
                        <a:cs typeface="Cambria Math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Cambria Math"/>
                      </a:rPr>
                      <m:t>𝑥</m:t>
                    </m:r>
                  </m:oMath>
                </a14:m>
                <a:r>
                  <a:rPr lang="en-US" sz="2000" dirty="0">
                    <a:ea typeface="Calibri"/>
                    <a:cs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Calibri"/>
                        <a:cs typeface="Cambria Math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Cambria Math"/>
                      </a:rPr>
                      <m:t>𝑦</m:t>
                    </m:r>
                  </m:oMath>
                </a14:m>
                <a:r>
                  <a:rPr lang="en-US" sz="2000" dirty="0">
                    <a:ea typeface="Calibri"/>
                    <a:cs typeface="Cambria Math"/>
                  </a:rPr>
                  <a:t> respectively. And its area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Calibri"/>
                        <a:cs typeface="Cambria Math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Calibri"/>
                        <a:cs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ea typeface="Calibri"/>
                    <a:cs typeface="Cambria Math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Calibri"/>
                        <a:cs typeface="Cambria Math"/>
                      </a:rPr>
                      <m:t>∴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𝐴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 =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Let us consider the </a:t>
                </a:r>
                <a:r>
                  <a:rPr lang="en-US" sz="2000" dirty="0" err="1">
                    <a:ea typeface="Calibri"/>
                    <a:cs typeface="Mangal"/>
                  </a:rPr>
                  <a:t>k</a:t>
                </a:r>
                <a:r>
                  <a:rPr lang="en-US" sz="2000" baseline="30000" dirty="0" err="1">
                    <a:ea typeface="Calibri"/>
                    <a:cs typeface="Mangal"/>
                  </a:rPr>
                  <a:t>th</a:t>
                </a:r>
                <a:r>
                  <a:rPr lang="en-US" sz="2000" dirty="0">
                    <a:ea typeface="Calibri"/>
                    <a:cs typeface="Mangal"/>
                  </a:rPr>
                  <a:t> small rectangles whose width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Calibri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and height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baseline="-25000" dirty="0" err="1">
                        <a:latin typeface="Cambria Math"/>
                        <a:ea typeface="Calibri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. Then its area,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Calibri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Calibri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Calibri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Calibri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𝑦</m:t>
                    </m:r>
                    <m:r>
                      <a:rPr lang="en-US" sz="2000" i="1" baseline="-25000" dirty="0" err="1">
                        <a:latin typeface="Cambria Math"/>
                        <a:ea typeface="Calibri"/>
                        <a:cs typeface="Mangal"/>
                      </a:rPr>
                      <m:t>𝑘</m:t>
                    </m:r>
                  </m:oMath>
                </a14:m>
                <a:r>
                  <a:rPr lang="en-US" sz="2000" baseline="-25000" dirty="0">
                    <a:ea typeface="Calibri"/>
                    <a:cs typeface="Mangal"/>
                  </a:rPr>
                  <a:t>­</a:t>
                </a:r>
                <a:r>
                  <a:rPr lang="en-US" sz="2000" dirty="0">
                    <a:ea typeface="Calibri"/>
                    <a:cs typeface="Mangal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Calibri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Calibri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Calibri"/>
                        <a:cs typeface="Mangal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  <a:cs typeface="Mangal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libri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be any point inside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𝑘</m:t>
                    </m:r>
                    <m:r>
                      <a:rPr lang="en-US" sz="2000" i="1" baseline="30000" dirty="0" err="1">
                        <a:latin typeface="Cambria Math"/>
                        <a:ea typeface="Calibri"/>
                        <a:cs typeface="Mangal"/>
                      </a:rPr>
                      <m:t>𝑡h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 small rectangle. Then, the Riemann sum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libri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Calibri"/>
                    <a:cs typeface="Mangal"/>
                  </a:rPr>
                  <a:t>, denoted by </a:t>
                </a:r>
                <a:endParaRPr lang="en-US" sz="2000" dirty="0" smtClean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endParaRPr lang="en-US" sz="2000" dirty="0" smtClean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839200" cy="4044184"/>
              </a:xfrm>
              <a:prstGeom prst="rect">
                <a:avLst/>
              </a:prstGeom>
              <a:blipFill rotWithShape="1">
                <a:blip r:embed="rId2"/>
                <a:stretch>
                  <a:fillRect l="-690" t="-603" r="-414"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4423361"/>
                <a:ext cx="8839200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Norm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or Length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length of the width or the height of the largest of the small rectangles is called the norm of the partition of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be the partition of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 the norm is denoted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In the limit, as we increase the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′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′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of small rectangles then the norm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becomes smaller and smaller.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23361"/>
                <a:ext cx="8839200" cy="2053639"/>
              </a:xfrm>
              <a:prstGeom prst="rect">
                <a:avLst/>
              </a:prstGeom>
              <a:blipFill rotWithShape="1">
                <a:blip r:embed="rId3"/>
                <a:stretch>
                  <a:fillRect l="-690" t="-1187" r="-483" b="-4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3437837"/>
                <a:ext cx="4914807" cy="848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437837"/>
                <a:ext cx="4914807" cy="8485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9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01845"/>
                <a:ext cx="8686800" cy="75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Average value of the function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average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equal to 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1845"/>
                <a:ext cx="8686800" cy="750975"/>
              </a:xfrm>
              <a:prstGeom prst="rect">
                <a:avLst/>
              </a:prstGeom>
              <a:blipFill rotWithShape="1">
                <a:blip r:embed="rId2"/>
                <a:stretch>
                  <a:fillRect l="-772" t="-325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333491"/>
                <a:ext cx="8686800" cy="3166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</a:t>
                </a:r>
                <a:r>
                  <a:rPr lang="en-US" sz="2000" dirty="0" smtClean="0">
                    <a:ea typeface="Times New Roman"/>
                    <a:cs typeface="Mangal"/>
                  </a:rPr>
                  <a:t>	</a:t>
                </a:r>
                <a:r>
                  <a:rPr lang="en-US" sz="2000" dirty="0">
                    <a:ea typeface="Times New Roman"/>
                    <a:cs typeface="Mangal"/>
                  </a:rPr>
                  <a:t>	Find the average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𝑜𝑠𝑥𝑦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over the rectangle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 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𝜋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≤1.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𝑥𝑐𝑜𝑠𝑥𝑦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 the value of double integral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𝑥𝐶𝑜𝑠𝑥𝑦𝑑𝑦𝑑𝑥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[</m:t>
                        </m:r>
                        <m:r>
                          <a:rPr lang="en-US" sz="2000" b="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𝑖𝑛𝑥𝑦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]</m:t>
                        </m:r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dx   = [ </a:t>
                </a:r>
                <a:r>
                  <a:rPr lang="en-US" sz="2000" dirty="0" smtClean="0">
                    <a:ea typeface="Times New Roman"/>
                    <a:cs typeface="Mangal"/>
                  </a:rPr>
                  <a:t>-</a:t>
                </a:r>
                <a:r>
                  <a:rPr lang="en-US" sz="2000" dirty="0" err="1" smtClean="0">
                    <a:ea typeface="Times New Roman"/>
                    <a:cs typeface="Mangal"/>
                  </a:rPr>
                  <a:t>cosx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]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𝜋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2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Next, area of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[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]</m:t>
                        </m:r>
                      </m:e>
                    </m:nary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mr>
                    </m:m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𝑑𝑥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=[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𝜋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.=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𝜋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33491"/>
                <a:ext cx="8686800" cy="3166508"/>
              </a:xfrm>
              <a:prstGeom prst="rect">
                <a:avLst/>
              </a:prstGeom>
              <a:blipFill rotWithShape="1">
                <a:blip r:embed="rId3"/>
                <a:stretch>
                  <a:fillRect l="-772" t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4572000"/>
                <a:ext cx="8229600" cy="1618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Hence, the average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:endParaRPr lang="en-US" sz="2000" dirty="0" smtClean="0">
                  <a:ea typeface="Times New Roman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𝐴𝑟𝑒𝑎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𝑜𝑓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den>
                    </m:f>
                    <m:nary>
                      <m:naryPr>
                        <m:chr m:val="∬"/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𝜋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×2=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Note	</a:t>
                </a:r>
                <a:r>
                  <a:rPr lang="en-US" sz="2000" dirty="0">
                    <a:ea typeface="Times New Roman"/>
                    <a:cs typeface="Mangal"/>
                  </a:rPr>
                  <a:t>The average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average distance of all positive points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from a fixe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0"/>
                <a:ext cx="8229600" cy="1618648"/>
              </a:xfrm>
              <a:prstGeom prst="rect">
                <a:avLst/>
              </a:prstGeom>
              <a:blipFill rotWithShape="1">
                <a:blip r:embed="rId4"/>
                <a:stretch>
                  <a:fillRect l="-815" t="-1504" b="-4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28600"/>
                <a:ext cx="8763000" cy="4226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Moments and Center of Mass for Thin Flat Plates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Mass and first moment formulae for the plates covering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-plane.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1.	Mass: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𝑀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nary>
                        <m:naryPr>
                          <m:chr m:val="∬"/>
                          <m:limLoc m:val="subSup"/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,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where</a:t>
                </a:r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′(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density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2.	First Moments: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nary>
                        <m:naryPr>
                          <m:chr m:val="∬"/>
                          <m:limLoc m:val="subSup"/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𝑦𝑓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,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𝑑𝐴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Mangal"/>
                        </a:rPr>
                        <m:t>=</m:t>
                      </m:r>
                      <m:nary>
                        <m:naryPr>
                          <m:chr m:val="∬"/>
                          <m:limLoc m:val="subSup"/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,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3.	Center of Mass: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𝑀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</m:ctrlPr>
                        </m:acc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Mang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Mangal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763000" cy="4226798"/>
              </a:xfrm>
              <a:prstGeom prst="rect">
                <a:avLst/>
              </a:prstGeom>
              <a:blipFill rotWithShape="1">
                <a:blip r:embed="rId2"/>
                <a:stretch>
                  <a:fillRect l="-695" t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98407"/>
                <a:ext cx="8610600" cy="6607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>
                    <a:ea typeface="Times New Roman"/>
                    <a:cs typeface="Mangal"/>
                  </a:rPr>
                  <a:t>	A thin plate covers the triangular region bounded by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axis and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first quadrant. The density of the plate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)= 6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+ 6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+ 6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Find the mass, first moments and </a:t>
                </a:r>
                <a:r>
                  <a:rPr lang="en-US" sz="2000" dirty="0" err="1">
                    <a:ea typeface="Times New Roman"/>
                    <a:cs typeface="Mangal"/>
                  </a:rPr>
                  <a:t>centre</a:t>
                </a:r>
                <a:r>
                  <a:rPr lang="en-US" sz="2000" dirty="0">
                    <a:ea typeface="Times New Roman"/>
                    <a:cs typeface="Mangal"/>
                  </a:rPr>
                  <a:t> of mass about the co-ordinate axes.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rectangular region is bounded by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;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density of the plane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6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+ 6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+ 6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</a:t>
                </a:r>
              </a:p>
              <a:p>
                <a:r>
                  <a:rPr lang="en-US" sz="2000" dirty="0"/>
                  <a:t>Now, Mass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∬"/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𝑑𝐴</m:t>
                        </m:r>
                        <m:r>
                          <a:rPr lang="en-US" sz="2000" i="1">
                            <a:latin typeface="Cambria Math"/>
                          </a:rPr>
                          <m:t>= </m:t>
                        </m:r>
                        <m:nary>
                          <m:naryPr>
                            <m:limLoc m:val="subSup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limLoc m:val="subSup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+6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+6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𝑥𝑦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+6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	</a:t>
                </a:r>
                <a:endParaRPr lang="en-US" sz="2000" i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12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+12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+12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24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+12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24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/>
                              </a:rPr>
                              <m:t>+12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8×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+6×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=14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∴ Mass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𝑀</m:t>
                    </m:r>
                    <m:r>
                      <a:rPr lang="en-US" sz="2000" i="1">
                        <a:latin typeface="Cambria Math"/>
                      </a:rPr>
                      <m:t>) = 14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Now, for the first moments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∬"/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𝑦𝑓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𝑑𝑦𝑑𝑥</m:t>
                        </m:r>
                        <m:r>
                          <a:rPr lang="en-US" sz="2000" i="1">
                            <a:latin typeface="Cambria Math"/>
                          </a:rPr>
                          <m:t>= </m:t>
                        </m:r>
                        <m:nary>
                          <m:naryPr>
                            <m:limLoc m:val="subSup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limLoc m:val="subSup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+6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+6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𝑑𝑦𝑑𝑥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=11.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∬"/>
                        <m:limLoc m:val="subSup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𝑥𝑓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𝑑𝑦𝑑𝑥</m:t>
                        </m:r>
                        <m:r>
                          <a:rPr lang="en-US" sz="2000" i="1">
                            <a:latin typeface="Cambria Math"/>
                          </a:rPr>
                          <m:t>= </m:t>
                        </m:r>
                        <m:nary>
                          <m:naryPr>
                            <m:limLoc m:val="subSup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limLoc m:val="subSup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+6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+6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𝑑𝑦𝑑𝑥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=10.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Now,</a:t>
                </a:r>
              </a:p>
              <a:p>
                <a:r>
                  <a:rPr lang="en-US" sz="2000" dirty="0"/>
                  <a:t>Centre of </a:t>
                </a:r>
                <a:r>
                  <a:rPr lang="en-US" sz="2000" dirty="0" smtClean="0"/>
                  <a:t>mass 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8407"/>
                <a:ext cx="8610600" cy="6607193"/>
              </a:xfrm>
              <a:prstGeom prst="rect">
                <a:avLst/>
              </a:prstGeom>
              <a:blipFill rotWithShape="1">
                <a:blip r:embed="rId2"/>
                <a:stretch>
                  <a:fillRect l="-2479" t="-369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254"/>
            <a:ext cx="6279573" cy="62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8763000" cy="1724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Centroid of geometric figures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</a:t>
                </a:r>
                <a:r>
                  <a:rPr lang="en-US" sz="2000" dirty="0" err="1">
                    <a:ea typeface="Times New Roman"/>
                    <a:cs typeface="Mangal"/>
                  </a:rPr>
                  <a:t>centre</a:t>
                </a:r>
                <a:r>
                  <a:rPr lang="en-US" sz="2000" dirty="0">
                    <a:ea typeface="Times New Roman"/>
                    <a:cs typeface="Mangal"/>
                  </a:rPr>
                  <a:t> of mass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bar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ba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bar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) is called the centroid of the shape. When the density is constant, to find the centroid, we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proceed as before to find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bar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bar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>
                    <a:ea typeface="Times New Roman"/>
                    <a:cs typeface="Mangal"/>
                  </a:rPr>
                  <a:t>	Find the centroid of the region in the first quadrant that is bounded below by the line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bounded above by the parabola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763000" cy="1724318"/>
              </a:xfrm>
              <a:prstGeom prst="rect">
                <a:avLst/>
              </a:prstGeom>
              <a:blipFill rotWithShape="1">
                <a:blip r:embed="rId2"/>
                <a:stretch>
                  <a:fillRect l="-695" t="-1413" r="-1252" b="-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97500"/>
            <a:ext cx="4648200" cy="48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05095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4600" y="228600"/>
            <a:ext cx="3264996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ea typeface="Times New Roman"/>
                <a:cs typeface="Mangal"/>
              </a:rPr>
              <a:t>Double integral in polar form</a:t>
            </a:r>
            <a:endParaRPr lang="en-US" sz="2000" dirty="0">
              <a:ea typeface="Calibri"/>
              <a:cs typeface="Mang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7091" y="4524082"/>
                <a:ext cx="8534400" cy="1724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defined in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𝛽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that is, the region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bounded by the rays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𝛽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 continuous rays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Assume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𝛽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Also assume that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lies within the fan shaped region defined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𝛽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4524082"/>
                <a:ext cx="8534400" cy="1724318"/>
              </a:xfrm>
              <a:prstGeom prst="rect">
                <a:avLst/>
              </a:prstGeom>
              <a:blipFill rotWithShape="1">
                <a:blip r:embed="rId3"/>
                <a:stretch>
                  <a:fillRect l="-714" t="-1413" r="-1429" b="-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1080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In short,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𝛽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contained in the fan shaped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≤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𝛼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𝛽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circular areas and rays as shown in the figure constitutes the partition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that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1080296"/>
              </a:xfrm>
              <a:prstGeom prst="rect">
                <a:avLst/>
              </a:prstGeom>
              <a:blipFill rotWithShape="1">
                <a:blip r:embed="rId2"/>
                <a:stretch>
                  <a:fillRect l="-772" t="-2260" r="-1333" b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371600"/>
                <a:ext cx="8686800" cy="2318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us divide the fan shaped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into the circular areas with </a:t>
                </a:r>
                <a:r>
                  <a:rPr lang="en-US" sz="2000" dirty="0" err="1">
                    <a:ea typeface="Times New Roman"/>
                    <a:cs typeface="Mangal"/>
                  </a:rPr>
                  <a:t>centre</a:t>
                </a:r>
                <a:r>
                  <a:rPr lang="en-US" sz="2000" dirty="0">
                    <a:ea typeface="Times New Roman"/>
                    <a:cs typeface="Mangal"/>
                  </a:rPr>
                  <a:t> at origin and radius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𝑚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n rays given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𝛽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𝛽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𝛼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These areas and rays form partition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into small pieces which are called polar rectangles.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Consider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𝑡h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polar rectangle with area Δ </a:t>
                </a:r>
                <a:r>
                  <a:rPr lang="en-US" sz="2000" dirty="0" err="1">
                    <a:ea typeface="Times New Roman"/>
                    <a:cs typeface="Mangal"/>
                  </a:rPr>
                  <a:t>A</a:t>
                </a:r>
                <a:r>
                  <a:rPr lang="en-US" sz="2000" baseline="-25000" dirty="0" err="1">
                    <a:ea typeface="Times New Roman"/>
                    <a:cs typeface="Mangal"/>
                  </a:rPr>
                  <a:t>k</a:t>
                </a:r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any point in this rectangle. Let us now form a 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8686800" cy="2318840"/>
              </a:xfrm>
              <a:prstGeom prst="rect">
                <a:avLst/>
              </a:prstGeom>
              <a:blipFill rotWithShape="1">
                <a:blip r:embed="rId3"/>
                <a:stretch>
                  <a:fillRect l="-772" t="-1053" r="-1333" b="-3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4257857"/>
                <a:ext cx="8534400" cy="1609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continuous throughout the region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 partitions are refined so that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𝛥𝜃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tend to zero, this sum will approach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limit. If the limit exists, it is called the double integral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over the region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is written as: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nary>
                          <m:naryPr>
                            <m:chr m:val="∬"/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𝑅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𝑟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𝑑𝐴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/>
                                        <a:ea typeface="Calibri"/>
                                        <a:cs typeface="Mangal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→∞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𝑓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)∆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257857"/>
                <a:ext cx="8534400" cy="1609543"/>
              </a:xfrm>
              <a:prstGeom prst="rect">
                <a:avLst/>
              </a:prstGeom>
              <a:blipFill rotWithShape="1">
                <a:blip r:embed="rId4"/>
                <a:stretch>
                  <a:fillRect l="-786" t="-1509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4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127309"/>
                <a:ext cx="8991600" cy="1701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To evaluate this limit we express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For this,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the average of radii of the inner and outer areas bounding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𝑡h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rectangle with area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then the radius of inner and bounding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−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Δr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that of outer area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7309"/>
                <a:ext cx="8991600" cy="1701491"/>
              </a:xfrm>
              <a:prstGeom prst="rect">
                <a:avLst/>
              </a:prstGeom>
              <a:blipFill rotWithShape="1">
                <a:blip r:embed="rId2"/>
                <a:stretch>
                  <a:fillRect l="-746" t="-1434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910411"/>
                <a:ext cx="8686800" cy="2966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area of the wedge-shaped sector of circle with radius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Thus the area of the circular sectors subtended by the arcs of the origin are,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Inner radius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outer radius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Area of outer sector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Area of inner sector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Δθ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[(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– 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−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]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L="2743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Δ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𝑟𝑘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∴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10411"/>
                <a:ext cx="8686800" cy="2966389"/>
              </a:xfrm>
              <a:prstGeom prst="rect">
                <a:avLst/>
              </a:prstGeom>
              <a:blipFill rotWithShape="1">
                <a:blip r:embed="rId3"/>
                <a:stretch>
                  <a:fillRect l="-772" t="-821" r="-421" b="-2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4858520"/>
                <a:ext cx="8534400" cy="1609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Using this in the 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∆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.∆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i="1" dirty="0">
                    <a:effectLst/>
                    <a:latin typeface="Cambria Math"/>
                    <a:ea typeface="Times New Roman"/>
                    <a:cs typeface="Mangal"/>
                    <a:sym typeface="Symbol"/>
                  </a:rPr>
                  <a:t></a:t>
                </a:r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𝛥𝜃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approach to zero, the sum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converges to the double integral, i.e.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nary>
                          <m:naryPr>
                            <m:chr m:val="∬"/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𝑅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𝑟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𝑟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.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𝑑𝑟𝑑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𝜃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/>
                                        <a:ea typeface="Calibri"/>
                                        <a:cs typeface="Mangal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→∞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Mang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Mangal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Mangal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Mang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Mang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Mangal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Mangal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.∆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𝑟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∆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𝜃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58520"/>
                <a:ext cx="8534400" cy="1609543"/>
              </a:xfrm>
              <a:prstGeom prst="rect">
                <a:avLst/>
              </a:prstGeom>
              <a:blipFill rotWithShape="1">
                <a:blip r:embed="rId4"/>
                <a:stretch>
                  <a:fillRect l="-786" t="-30303" b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8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228600"/>
                <a:ext cx="8686800" cy="940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err="1">
                    <a:ea typeface="Times New Roman"/>
                    <a:cs typeface="Mangal"/>
                  </a:rPr>
                  <a:t>Fubini's</a:t>
                </a:r>
                <a:r>
                  <a:rPr lang="en-US" sz="2000" b="1" dirty="0">
                    <a:ea typeface="Times New Roman"/>
                    <a:cs typeface="Mangal"/>
                  </a:rPr>
                  <a:t> Theorem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𝑹</m:t>
                        </m:r>
                      </m:sub>
                      <m:sup/>
                      <m:e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𝒓</m:t>
                            </m:r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𝜽</m:t>
                            </m:r>
                          </m:e>
                        </m:d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𝒅𝑨</m:t>
                        </m:r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𝜽</m:t>
                            </m:r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=</m:t>
                            </m:r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𝜶</m:t>
                            </m:r>
                          </m:sub>
                          <m:sup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𝜽</m:t>
                            </m:r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=</m:t>
                            </m:r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𝜷</m:t>
                            </m:r>
                          </m:sup>
                          <m:e>
                            <m:nary>
                              <m:naryPr>
                                <m:limLoc m:val="subSup"/>
                                <m:ctrlP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𝒓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𝒓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𝜽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)</m:t>
                                </m:r>
                              </m:sup>
                              <m:e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𝒓</m:t>
                                    </m:r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,</m:t>
                                    </m:r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𝒓𝒅𝒓𝒅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𝜽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686800" cy="940257"/>
              </a:xfrm>
              <a:prstGeom prst="rect">
                <a:avLst/>
              </a:prstGeom>
              <a:blipFill rotWithShape="1">
                <a:blip r:embed="rId2"/>
                <a:stretch>
                  <a:fillRect l="-702" t="-2597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524000"/>
            <a:ext cx="8686800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ea typeface="Times New Roman"/>
                <a:cs typeface="Mangal"/>
              </a:rPr>
              <a:t>Finding limits of integration</a:t>
            </a:r>
            <a:endParaRPr lang="en-US" sz="2000" dirty="0">
              <a:ea typeface="Calibri"/>
              <a:cs typeface="Mangal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a typeface="Times New Roman"/>
                <a:cs typeface="Mangal"/>
              </a:rPr>
              <a:t>1. Sketch</a:t>
            </a:r>
            <a:endParaRPr lang="en-US" sz="2000" dirty="0">
              <a:ea typeface="Calibri"/>
              <a:cs typeface="Mangal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a typeface="Times New Roman"/>
                <a:cs typeface="Mangal"/>
              </a:rPr>
              <a:t>Sketch the region of integral and label the bounding curves.</a:t>
            </a:r>
            <a:endParaRPr lang="en-US" sz="2000" dirty="0">
              <a:ea typeface="Calibri"/>
              <a:cs typeface="Mangal"/>
            </a:endParaRPr>
          </a:p>
        </p:txBody>
      </p:sp>
      <p:pic>
        <p:nvPicPr>
          <p:cNvPr id="4098" name="Picture 2" descr="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5943600" cy="306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2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4" y="1371600"/>
            <a:ext cx="7202496" cy="374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228600"/>
                <a:ext cx="8610600" cy="140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2. Finding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𝒓</m:t>
                    </m:r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-limits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Draw </a:t>
                </a:r>
                <a:r>
                  <a:rPr lang="en-US" sz="2000" dirty="0" smtClean="0">
                    <a:ea typeface="Times New Roman"/>
                    <a:cs typeface="Mangal"/>
                  </a:rPr>
                  <a:t>an </a:t>
                </a:r>
                <a:r>
                  <a:rPr lang="en-US" sz="2000" dirty="0">
                    <a:ea typeface="Times New Roman"/>
                    <a:cs typeface="Mangal"/>
                  </a:rPr>
                  <a:t>imaginary ray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through the origin in the direction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increasing. And mark the points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enters and leaves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These points give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limits of integration depending on the value of angle θ.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610600" cy="1409617"/>
              </a:xfrm>
              <a:prstGeom prst="rect">
                <a:avLst/>
              </a:prstGeom>
              <a:blipFill rotWithShape="1">
                <a:blip r:embed="rId3"/>
                <a:stretch>
                  <a:fillRect l="-708" t="-1732" b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4953000"/>
                <a:ext cx="8763000" cy="1769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3. Finding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ea typeface="Times New Roman"/>
                        <a:cs typeface="Mangal"/>
                      </a:rPr>
                      <m:t>𝜽</m:t>
                    </m:r>
                  </m:oMath>
                </a14:m>
                <a:r>
                  <a:rPr lang="en-US" sz="2000" b="1" dirty="0">
                    <a:ea typeface="Times New Roman"/>
                    <a:cs typeface="Mangal"/>
                  </a:rPr>
                  <a:t> limits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Finding the smallest and largest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that bounds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double integral is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𝑟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𝜃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4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nary>
                              <m:naryPr>
                                <m:limLoc m:val="subSup"/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naryPr>
                              <m:sub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𝑐𝑜𝑠𝑒𝑐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𝜃</m:t>
                                </m:r>
                              </m:sub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𝑟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𝑟𝑑𝑟𝑑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𝜃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53000"/>
                <a:ext cx="8763000" cy="1769202"/>
              </a:xfrm>
              <a:prstGeom prst="rect">
                <a:avLst/>
              </a:prstGeom>
              <a:blipFill rotWithShape="1">
                <a:blip r:embed="rId4"/>
                <a:stretch>
                  <a:fillRect l="-695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" y="304800"/>
                <a:ext cx="8763000" cy="2928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Ultimately,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||0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 Riemann sum may or may not exist. If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||0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the limit of the Riemann sum exists, it is written as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Mangal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Mang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Mangal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(</m:t>
                            </m:r>
                          </m:e>
                        </m:nary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Mangal"/>
                          </a:rPr>
                          <m:t>𝑥</m:t>
                        </m:r>
                      </m:e>
                    </m:func>
                    <m:r>
                      <a:rPr lang="en-US" sz="2000" i="1" baseline="-25000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  <a:cs typeface="Mangal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→0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consequently,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0, ||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||→0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Then, this limit can be written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𝑓</m:t>
                            </m:r>
                          </m:e>
                        </m:nary>
                      </m:e>
                    </m:fun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  <a:cs typeface="Mangal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Mangal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/>
                          <a:ea typeface="Times New Roman"/>
                          <a:cs typeface="Cambria Math"/>
                        </a:rPr>
                        <m:t>∴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𝑆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𝑛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Mangal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</m:t>
                              </m:r>
                            </m:e>
                          </m:nary>
                        </m:e>
                      </m:func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𝑘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  <a:cs typeface="Mangal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cs typeface="Mangal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  <a:cs typeface="Mangal"/>
                            </a:rPr>
                            <m:t>𝑘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 i="0" dirty="0" err="1">
                          <a:latin typeface="Cambria Math"/>
                          <a:ea typeface="Times New Roman"/>
                          <a:cs typeface="Mangal"/>
                        </a:rPr>
                        <m:t>Δ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𝐴</m:t>
                      </m:r>
                      <m:r>
                        <a:rPr lang="en-US" sz="2000" i="1" baseline="-25000" dirty="0" err="1">
                          <a:latin typeface="Cambria Math"/>
                          <a:ea typeface="Times New Roman"/>
                          <a:cs typeface="Mangal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"/>
                <a:ext cx="8763000" cy="2928494"/>
              </a:xfrm>
              <a:prstGeom prst="rect">
                <a:avLst/>
              </a:prstGeom>
              <a:blipFill rotWithShape="1">
                <a:blip r:embed="rId2"/>
                <a:stretch>
                  <a:fillRect l="-695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3200400"/>
                <a:ext cx="8749145" cy="2203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Double Integral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If the limit of the above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exists then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said to be </a:t>
                </a:r>
                <a:r>
                  <a:rPr lang="en-US" sz="2000" dirty="0" err="1">
                    <a:ea typeface="Times New Roman"/>
                    <a:cs typeface="Mangal"/>
                  </a:rPr>
                  <a:t>integrable</a:t>
                </a:r>
                <a:r>
                  <a:rPr lang="en-US" sz="2000" dirty="0">
                    <a:ea typeface="Times New Roman"/>
                    <a:cs typeface="Mangal"/>
                  </a:rPr>
                  <a:t>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 limit is called the double limit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is written as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or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That is,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𝑓</m:t>
                            </m:r>
                          </m:e>
                        </m:nary>
                      </m:e>
                    </m:fun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 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00400"/>
                <a:ext cx="8749145" cy="2203745"/>
              </a:xfrm>
              <a:prstGeom prst="rect">
                <a:avLst/>
              </a:prstGeom>
              <a:blipFill rotWithShape="1">
                <a:blip r:embed="rId3"/>
                <a:stretch>
                  <a:fillRect l="-697" t="-1105" b="-23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1143000"/>
            <a:ext cx="4954587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152400"/>
                <a:ext cx="8610600" cy="140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Example	Find the limits of integration for integrating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that lies inside the centroid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1+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𝑜𝑠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outside the circle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Graph the given </a:t>
                </a:r>
                <a:r>
                  <a:rPr lang="en-US" sz="2000" dirty="0" smtClean="0">
                    <a:ea typeface="Times New Roman"/>
                    <a:cs typeface="Mangal"/>
                  </a:rPr>
                  <a:t>functions are: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610600" cy="1409617"/>
              </a:xfrm>
              <a:prstGeom prst="rect">
                <a:avLst/>
              </a:prstGeom>
              <a:blipFill rotWithShape="1">
                <a:blip r:embed="rId3"/>
                <a:stretch>
                  <a:fillRect l="-708" t="-1732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228600"/>
                <a:ext cx="8991600" cy="2864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 + </m:t>
                    </m:r>
                    <m:r>
                      <m:rPr>
                        <m:sty m:val="p"/>
                      </m:rP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 …	(i)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:r>
                  <a:rPr lang="en-US" sz="2000" dirty="0" smtClean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…	(ii)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and level the bounding curves as above the ray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enters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leaves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 + 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-limit lies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 smtClean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 +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𝑜𝑠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Also, the θ limit changes from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double integral is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1+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𝐶𝑜𝑠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𝜃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𝑟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28600"/>
                <a:ext cx="8991600" cy="2864759"/>
              </a:xfrm>
              <a:prstGeom prst="rect">
                <a:avLst/>
              </a:prstGeom>
              <a:blipFill rotWithShape="1">
                <a:blip r:embed="rId2"/>
                <a:stretch>
                  <a:fillRect l="-746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3657600"/>
                <a:ext cx="8686800" cy="1789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Area in Polar Co-ordinates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If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constant function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 the double integral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region gives the area of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That is, the area of the closed and bounded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polar co-ordinate is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𝑟𝑑𝑟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8686800" cy="1789785"/>
              </a:xfrm>
              <a:prstGeom prst="rect">
                <a:avLst/>
              </a:prstGeom>
              <a:blipFill rotWithShape="1">
                <a:blip r:embed="rId3"/>
                <a:stretch>
                  <a:fillRect l="-772" t="-1361" r="-1333" b="-4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9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8839200" cy="1080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 smtClean="0">
                    <a:ea typeface="Times New Roman"/>
                    <a:cs typeface="Mangal"/>
                  </a:rPr>
                  <a:t>	Find </a:t>
                </a:r>
                <a:r>
                  <a:rPr lang="en-US" sz="2000" dirty="0">
                    <a:ea typeface="Times New Roman"/>
                    <a:cs typeface="Mangal"/>
                  </a:rPr>
                  <a:t>the area enclosed by the centroid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(1+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given curve is the cardioid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(1+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𝑜𝑠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Its graph is shown as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839200" cy="1080296"/>
              </a:xfrm>
              <a:prstGeom prst="rect">
                <a:avLst/>
              </a:prstGeom>
              <a:blipFill rotWithShape="1">
                <a:blip r:embed="rId2"/>
                <a:stretch>
                  <a:fillRect l="-690" t="-2260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34" y="1676400"/>
            <a:ext cx="5284066" cy="490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0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82731"/>
                <a:ext cx="8458200" cy="6440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First, we evaluate the area of the shaded region and then multiply it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to get the total area.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-limit changes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1(1+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limit changes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𝜋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area of the shaded region is: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𝑟𝑑𝑟𝑑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(1+</m:t>
                            </m:r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𝑐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𝑜𝑠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𝜃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𝑟𝑑𝑟𝑑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L="45720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[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(1+</m:t>
                          </m:r>
                          <m:r>
                            <a:rPr lang="en-US" sz="2000" b="0" i="1" smtClean="0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𝑐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𝑜𝑠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𝜃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e>
                      </m:mr>
                    </m:m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𝑑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L="45720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𝜃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(1+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𝑜𝑠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𝑑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𝜃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L="45720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(2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𝑜𝑠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𝜃</m:t>
                        </m:r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marL="457200" marR="0" indent="4572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𝑐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𝑜𝑠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</m:sup>
                        </m:sSup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𝜃</m:t>
                        </m:r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2000" dirty="0">
                    <a:ea typeface="Times New Roman"/>
                    <a:cs typeface="Mangal"/>
                  </a:rPr>
                  <a:t>Put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𝜃</m:t>
                        </m:r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 </a:t>
                </a:r>
                <a:r>
                  <a:rPr lang="fr-FR" sz="2000" dirty="0" err="1">
                    <a:ea typeface="Times New Roman"/>
                    <a:cs typeface="Mangal"/>
                  </a:rPr>
                  <a:t>Then</a:t>
                </a:r>
                <a:r>
                  <a:rPr lang="fr-FR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𝑑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𝑑𝑡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2000" dirty="0" err="1">
                    <a:ea typeface="Times New Roman"/>
                    <a:cs typeface="Mangal"/>
                  </a:rPr>
                  <a:t>At</a:t>
                </a:r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 = 0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0 </m:t>
                    </m:r>
                  </m:oMath>
                </a14:m>
                <a:r>
                  <a:rPr lang="fr-FR" sz="2000" dirty="0" smtClean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𝜋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 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𝑡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Then,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𝜋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𝑐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𝑜𝑠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(3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𝑑𝑡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Hence, total area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2 ×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2731"/>
                <a:ext cx="8458200" cy="6440096"/>
              </a:xfrm>
              <a:prstGeom prst="rect">
                <a:avLst/>
              </a:prstGeom>
              <a:blipFill rotWithShape="1">
                <a:blip r:embed="rId2"/>
                <a:stretch>
                  <a:fillRect l="-720" t="-379" r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7036" y="299223"/>
                <a:ext cx="8763000" cy="2520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Reduction Formula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1.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𝑠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−5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−4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….2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even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−5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−4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…3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odd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𝑐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𝑜𝑠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𝑥𝑑𝑥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−5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−4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….3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odd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−5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−4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….2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even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" y="299223"/>
                <a:ext cx="8763000" cy="2520177"/>
              </a:xfrm>
              <a:prstGeom prst="rect">
                <a:avLst/>
              </a:prstGeom>
              <a:blipFill rotWithShape="1">
                <a:blip r:embed="rId2"/>
                <a:stretch>
                  <a:fillRect l="-765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371722"/>
                <a:ext cx="8839200" cy="5230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Triple Integral in Cartesian Co-ordinate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defined in a closed bounded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the space. Then the triple integration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defined as follows: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We divide (partition) the rectangular box shaped region into small rectangular (parallelepiped) cells by drawing planes parallel to the co-ordinate axes. Let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𝑡h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rectangular "parallelepiped" cell has dimensions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𝑎𝑛𝑑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So its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𝑉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any point on the </a:t>
                </a:r>
                <a:r>
                  <a:rPr lang="en-US" sz="2000" dirty="0" err="1">
                    <a:ea typeface="Times New Roman"/>
                    <a:cs typeface="Mangal"/>
                  </a:rPr>
                  <a:t>k</a:t>
                </a:r>
                <a:r>
                  <a:rPr lang="en-US" sz="2000" baseline="30000" dirty="0" err="1">
                    <a:ea typeface="Times New Roman"/>
                    <a:cs typeface="Mangal"/>
                  </a:rPr>
                  <a:t>th</a:t>
                </a:r>
                <a:r>
                  <a:rPr lang="en-US" sz="2000" dirty="0">
                    <a:ea typeface="Times New Roman"/>
                    <a:cs typeface="Mangal"/>
                  </a:rPr>
                  <a:t> cell. We now form a 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𝑉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We now define the partition of the region D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𝑍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 normal of the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approach zero. If the limit of the 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this case exists, i.e.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𝑆</m:t>
                        </m:r>
                      </m:e>
                    </m:func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n</a:t>
                </a:r>
                <a:r>
                  <a:rPr lang="en-US" sz="2000" dirty="0">
                    <a:ea typeface="Times New Roman"/>
                    <a:cs typeface="Mangal"/>
                  </a:rPr>
                  <a:t> exists, we say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:r>
                  <a:rPr lang="en-US" sz="2000" dirty="0" err="1">
                    <a:ea typeface="Times New Roman"/>
                    <a:cs typeface="Mangal"/>
                  </a:rPr>
                  <a:t>integrable</a:t>
                </a:r>
                <a:r>
                  <a:rPr lang="en-US" sz="2000" dirty="0">
                    <a:ea typeface="Times New Roman"/>
                    <a:cs typeface="Mangal"/>
                  </a:rPr>
                  <a:t>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And if this limit exists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|| →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→∞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this limit is said to be triple integral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we write as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𝑆</m:t>
                        </m:r>
                      </m:e>
                    </m:func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n</a:t>
                </a:r>
                <a:r>
                  <a:rPr lang="en-US" sz="2000" dirty="0">
                    <a:ea typeface="Times New Roman"/>
                    <a:cs typeface="Mangal"/>
                  </a:rPr>
                  <a:t>­=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𝑧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𝑑𝑥𝑑𝑦𝑑𝑧</m:t>
                        </m:r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1722"/>
                <a:ext cx="8839200" cy="5230663"/>
              </a:xfrm>
              <a:prstGeom prst="rect">
                <a:avLst/>
              </a:prstGeom>
              <a:blipFill rotWithShape="1">
                <a:blip r:embed="rId2"/>
                <a:stretch>
                  <a:fillRect l="-759" t="-466" r="-1379" b="-15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4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8839200" cy="1460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Volume of a region in space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a constant function with value 1, then the triple integral of F gives the volume of the closed bounded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𝐷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space and is given by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839200" cy="1460464"/>
              </a:xfrm>
              <a:prstGeom prst="rect">
                <a:avLst/>
              </a:prstGeom>
              <a:blipFill rotWithShape="1">
                <a:blip r:embed="rId2"/>
                <a:stretch>
                  <a:fillRect l="-690" t="-1667" r="-1034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1597970"/>
                <a:ext cx="8839200" cy="5074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Mass and moments in three dimensions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1. Mass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𝑓𝑑𝑥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f(</a:t>
                </a:r>
                <a:r>
                  <a:rPr lang="en-US" sz="2000" dirty="0" err="1">
                    <a:ea typeface="Times New Roman"/>
                    <a:cs typeface="Mangal"/>
                  </a:rPr>
                  <a:t>x,y,z</a:t>
                </a:r>
                <a:r>
                  <a:rPr lang="en-US" sz="2000" dirty="0">
                    <a:ea typeface="Times New Roman"/>
                    <a:cs typeface="Mangal"/>
                  </a:rPr>
                  <a:t>) is the density.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2. First moment about the co-ordinate plane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US" sz="2000" dirty="0" err="1">
                    <a:ea typeface="Times New Roman"/>
                    <a:cs typeface="Mangal"/>
                  </a:rPr>
                  <a:t>M</a:t>
                </a:r>
                <a:r>
                  <a:rPr lang="en-US" sz="2000" baseline="-25000" dirty="0" err="1">
                    <a:ea typeface="Times New Roman"/>
                    <a:cs typeface="Mangal"/>
                  </a:rPr>
                  <a:t>yz</a:t>
                </a:r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𝑥𝑓𝑑𝑣</m:t>
                        </m:r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 err="1">
                    <a:ea typeface="Times New Roman"/>
                    <a:cs typeface="Mangal"/>
                  </a:rPr>
                  <a:t>M</a:t>
                </a:r>
                <a:r>
                  <a:rPr lang="en-US" sz="2000" baseline="-25000" dirty="0" err="1">
                    <a:ea typeface="Times New Roman"/>
                    <a:cs typeface="Mangal"/>
                  </a:rPr>
                  <a:t>zx</a:t>
                </a:r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𝑦𝑓𝑑𝑣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:r>
                  <a:rPr lang="en-US" sz="2000" dirty="0" err="1">
                    <a:ea typeface="Times New Roman"/>
                    <a:cs typeface="Mangal"/>
                  </a:rPr>
                  <a:t>M</a:t>
                </a:r>
                <a:r>
                  <a:rPr lang="en-US" sz="2000" baseline="-25000" dirty="0" err="1">
                    <a:ea typeface="Times New Roman"/>
                    <a:cs typeface="Mangal"/>
                  </a:rPr>
                  <a:t>xy</a:t>
                </a:r>
                <a:r>
                  <a:rPr lang="en-US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𝑧𝑓𝑑𝑣</m:t>
                        </m:r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3. Centre of mass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bar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𝑦𝑧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bar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𝑧𝑥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bar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𝑧</m:t>
                        </m:r>
                      </m:e>
                    </m:bar>
                    <m:r>
                      <a:rPr lang="en-US" sz="2000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𝑀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4. Moment of </a:t>
                </a:r>
                <a:r>
                  <a:rPr lang="en-US" sz="2000" dirty="0" err="1">
                    <a:ea typeface="Times New Roman"/>
                    <a:cs typeface="Mangal"/>
                  </a:rPr>
                  <a:t>intertia</a:t>
                </a:r>
                <a:r>
                  <a:rPr lang="en-US" sz="2000" dirty="0">
                    <a:ea typeface="Times New Roman"/>
                    <a:cs typeface="Mangal"/>
                  </a:rPr>
                  <a:t> (Second moment) about the co-ordinate </a:t>
                </a:r>
                <a:r>
                  <a:rPr lang="en-US" sz="2000" dirty="0" smtClean="0">
                    <a:ea typeface="Times New Roman"/>
                    <a:cs typeface="Mangal"/>
                  </a:rPr>
                  <a:t>axes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  <m:r>
                      <a:rPr lang="fr-FR" sz="2000" i="1" baseline="-25000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𝑓𝑑𝑣</m:t>
                    </m:r>
                  </m:oMath>
                </a14:m>
                <a:r>
                  <a:rPr lang="fr-FR" sz="2000" dirty="0" smtClean="0">
                    <a:ea typeface="Times New Roman"/>
                    <a:cs typeface="Mangal"/>
                  </a:rPr>
                  <a:t>,	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  <m:r>
                      <a:rPr lang="fr-FR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fr-FR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 smtClean="0">
                        <a:latin typeface="Cambria Math"/>
                        <a:ea typeface="Times New Roman"/>
                        <a:cs typeface="Mangal"/>
                      </a:rPr>
                      <m:t>𝑓𝑑𝑣</m:t>
                    </m:r>
                  </m:oMath>
                </a14:m>
                <a:r>
                  <a:rPr lang="fr-FR" sz="2000" dirty="0" smtClean="0">
                    <a:ea typeface="Times New Roman"/>
                    <a:cs typeface="Mangal"/>
                  </a:rPr>
                  <a:t>,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  <m:r>
                      <a:rPr lang="en-US" sz="2000" i="1" baseline="-25000" dirty="0" err="1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𝑓𝑑𝑣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5. Moment of inertia about a line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</m:e>
                    </m:nary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𝑓𝑑𝑣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distance of any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from the line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𝐿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6. Radius of gyration about a line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b="0" i="0" dirty="0" smtClean="0">
                        <a:latin typeface="Cambria Math"/>
                        <a:ea typeface="Times New Roman"/>
                        <a:cs typeface="Mangal"/>
                      </a:rPr>
                      <m:t>: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𝑙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𝐼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97970"/>
                <a:ext cx="8839200" cy="5074402"/>
              </a:xfrm>
              <a:prstGeom prst="rect">
                <a:avLst/>
              </a:prstGeom>
              <a:blipFill rotWithShape="1">
                <a:blip r:embed="rId3"/>
                <a:stretch>
                  <a:fillRect l="-690" t="-480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0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52400"/>
            <a:ext cx="4495974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ea typeface="Times New Roman"/>
                <a:cs typeface="Mangal"/>
              </a:rPr>
              <a:t>Triple </a:t>
            </a:r>
            <a:r>
              <a:rPr lang="en-US" sz="2000" b="1" dirty="0" smtClean="0">
                <a:ea typeface="Times New Roman"/>
                <a:cs typeface="Mangal"/>
              </a:rPr>
              <a:t>Integral </a:t>
            </a:r>
            <a:r>
              <a:rPr lang="en-US" sz="2000" b="1" dirty="0">
                <a:ea typeface="Times New Roman"/>
                <a:cs typeface="Mangal"/>
              </a:rPr>
              <a:t>in </a:t>
            </a:r>
            <a:r>
              <a:rPr lang="en-US" sz="2000" b="1" dirty="0" smtClean="0">
                <a:ea typeface="Times New Roman"/>
                <a:cs typeface="Mangal"/>
              </a:rPr>
              <a:t>Cylindrical Co-ordinates</a:t>
            </a:r>
            <a:endParaRPr lang="en-US" sz="2000" dirty="0">
              <a:ea typeface="Calibri"/>
              <a:cs typeface="Mangal"/>
            </a:endParaRPr>
          </a:p>
        </p:txBody>
      </p:sp>
      <p:pic>
        <p:nvPicPr>
          <p:cNvPr id="8194" name="Picture 2" descr="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5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381000"/>
                <a:ext cx="8610600" cy="2632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be any point in the space. Draw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𝑃𝑄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perpendicular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-plane, join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𝑂𝑄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Draw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𝑄𝐴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perpendicular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-axis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𝑄𝐵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perpendicular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-axis.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𝑂𝑄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𝐴𝑂𝑄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𝑃𝑄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cylindrical co-ordinates of the 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represented by the ordered triple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Relation of the Cartesian and cylindrical co-ordinates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𝑟𝑐𝑜𝑠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𝑟</m:t>
                      </m:r>
                      <m:r>
                        <a:rPr lang="en-US" sz="2000" b="0" i="1" dirty="0" smtClean="0">
                          <a:latin typeface="Cambria Math"/>
                          <a:ea typeface="Times New Roman"/>
                          <a:cs typeface="Mangal"/>
                        </a:rPr>
                        <m:t>𝑠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𝑖𝑛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𝑟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=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tan</m:t>
                      </m:r>
                      <m:r>
                        <a:rPr lang="fr-FR" sz="2000" i="1" dirty="0" err="1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1000"/>
                <a:ext cx="8610600" cy="2632131"/>
              </a:xfrm>
              <a:prstGeom prst="rect">
                <a:avLst/>
              </a:prstGeom>
              <a:blipFill rotWithShape="1">
                <a:blip r:embed="rId2"/>
                <a:stretch>
                  <a:fillRect l="-779" t="-928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5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52400"/>
            <a:ext cx="4364528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ea typeface="Times New Roman"/>
                <a:cs typeface="Mangal"/>
              </a:rPr>
              <a:t>Triple </a:t>
            </a:r>
            <a:r>
              <a:rPr lang="en-US" sz="2000" b="1" dirty="0" smtClean="0">
                <a:ea typeface="Times New Roman"/>
                <a:cs typeface="Mangal"/>
              </a:rPr>
              <a:t>Integral </a:t>
            </a:r>
            <a:r>
              <a:rPr lang="en-US" sz="2000" b="1" dirty="0">
                <a:ea typeface="Times New Roman"/>
                <a:cs typeface="Mangal"/>
              </a:rPr>
              <a:t>in </a:t>
            </a:r>
            <a:r>
              <a:rPr lang="en-US" sz="2000" b="1" dirty="0" smtClean="0">
                <a:ea typeface="Times New Roman"/>
                <a:cs typeface="Mangal"/>
              </a:rPr>
              <a:t>Spherical Co-ordinates</a:t>
            </a:r>
            <a:endParaRPr lang="en-US" sz="2000" dirty="0">
              <a:ea typeface="Calibri"/>
              <a:cs typeface="Mang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600" y="990600"/>
            <a:ext cx="5486400" cy="5486400"/>
            <a:chOff x="1752600" y="990600"/>
            <a:chExt cx="5486400" cy="5486400"/>
          </a:xfrm>
        </p:grpSpPr>
        <p:pic>
          <p:nvPicPr>
            <p:cNvPr id="9218" name="Picture 2" descr="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990600"/>
              <a:ext cx="54864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710545" y="1981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10542"/>
                <a:ext cx="8763000" cy="173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Double Integral as a volume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positive function over the rectangular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above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-plane. Then, the double integral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considered volume of a three dimensional solid region bounded by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above the 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0542"/>
                <a:ext cx="8763000" cy="1738938"/>
              </a:xfrm>
              <a:prstGeom prst="rect">
                <a:avLst/>
              </a:prstGeom>
              <a:blipFill rotWithShape="1">
                <a:blip r:embed="rId3"/>
                <a:stretch>
                  <a:fillRect l="-695" t="-1404" r="-1252" b="-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4466752"/>
                <a:ext cx="8001000" cy="5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𝑓</m:t>
                            </m:r>
                          </m:e>
                        </m:nary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66752"/>
                <a:ext cx="8001000" cy="520912"/>
              </a:xfrm>
              <a:prstGeom prst="rect">
                <a:avLst/>
              </a:prstGeom>
              <a:blipFill rotWithShape="1">
                <a:blip r:embed="rId4"/>
                <a:stretch>
                  <a:fillRect t="-116471" b="-16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304800"/>
                <a:ext cx="8686800" cy="3447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any point in the space, draw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𝑃𝑄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perpendicular 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-plane, draw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𝑄𝐴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perpendicular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-axis,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𝑄𝐵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perpendicular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-axis and join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𝑂𝑄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𝑂𝑄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𝐴𝑂𝑄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𝑂𝑃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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𝑃𝑂𝑍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Therefore, from the figure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=</m:t>
                    </m:r>
                    <m:r>
                      <m:rPr>
                        <m:sty m:val="p"/>
                      </m:rP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 Then, </a:t>
                </a:r>
                <a:r>
                  <a:rPr lang="en-US" sz="2000" dirty="0">
                    <a:ea typeface="Times New Roman"/>
                    <a:cs typeface="Mangal"/>
                  </a:rPr>
                  <a:t>the ordered triples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called the spherical co-ordinates of the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𝑃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Relation of Cartesian co-ordinates to spherical co-ordinates and cylindrical co-ordinates.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𝑟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= 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𝑟𝑐𝑜𝑠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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𝑟𝑠𝑖𝑛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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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8686800" cy="3447419"/>
              </a:xfrm>
              <a:prstGeom prst="rect">
                <a:avLst/>
              </a:prstGeom>
              <a:blipFill rotWithShape="1">
                <a:blip r:embed="rId2"/>
                <a:stretch>
                  <a:fillRect l="-772" t="-707" r="-1404" b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9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457200"/>
                <a:ext cx="8686800" cy="4153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:r>
                  <a:rPr lang="en-US" sz="2000" dirty="0" smtClean="0">
                    <a:ea typeface="Times New Roman"/>
                    <a:cs typeface="Mangal"/>
                  </a:rPr>
                  <a:t>	Find </a:t>
                </a:r>
                <a:r>
                  <a:rPr lang="en-US" sz="2000" dirty="0">
                    <a:ea typeface="Times New Roman"/>
                    <a:cs typeface="Mangal"/>
                  </a:rPr>
                  <a:t>a spherical co-ordinate equation for the sphere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−1)2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given equation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−1)2+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1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	…	(i)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We know, in spherical co-ordinates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𝑟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= 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𝑆𝑖𝑛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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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;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𝑧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= 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Now,, substituting this value in </a:t>
                </a:r>
                <a:r>
                  <a:rPr lang="en-US" sz="2000" dirty="0" smtClean="0">
                    <a:ea typeface="Times New Roman"/>
                    <a:cs typeface="Mangal"/>
                  </a:rPr>
                  <a:t>equation </a:t>
                </a:r>
                <a:r>
                  <a:rPr lang="en-US" sz="2000" dirty="0">
                    <a:ea typeface="Times New Roman"/>
                    <a:cs typeface="Mangal"/>
                  </a:rPr>
                  <a:t>(i), we get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</m:t>
                      </m:r>
                      <m:r>
                        <a:rPr lang="en-US" sz="2000" i="1" baseline="30000" dirty="0" smtClean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baseline="30000" dirty="0" smtClean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baseline="30000" dirty="0" smtClean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+ (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sin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𝜃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−1)2 + 2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cos</m:t>
                      </m:r>
                      <m:r>
                        <a:rPr lang="en-US" sz="2000" i="1" baseline="30000" dirty="0" smtClean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𝜙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= 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2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– 2 </m:t>
                    </m:r>
                    <m:r>
                      <m:rPr>
                        <m:sty m:val="p"/>
                      </m:rP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m:rPr>
                        <m:sty m:val="p"/>
                      </m:rP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dirty="0" err="1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+ 1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− 2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2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cos</m:t>
                    </m:r>
                    <m:r>
                      <a:rPr lang="en-US" sz="2000" i="1" baseline="30000" dirty="0" smtClean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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−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𝜙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sin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8686800" cy="4153894"/>
              </a:xfrm>
              <a:prstGeom prst="rect">
                <a:avLst/>
              </a:prstGeom>
              <a:blipFill rotWithShape="1">
                <a:blip r:embed="rId2"/>
                <a:stretch>
                  <a:fillRect l="-772" t="-587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4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2743200"/>
            <a:ext cx="487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The End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337684"/>
                <a:ext cx="8763000" cy="2496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Double Integral </a:t>
                </a:r>
                <a:r>
                  <a:rPr lang="en-US" sz="2000" b="1" dirty="0">
                    <a:ea typeface="Times New Roman"/>
                    <a:cs typeface="Mangal"/>
                  </a:rPr>
                  <a:t>as a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Volume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From the figure above, we note that each term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Mangal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Mangal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of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Mangal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Mangal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volume of a vertical rectangular solid box with base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Then, the 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𝑆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Mangal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Mangal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approximates the total volume of the solid.  Thus, volume of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-dimensional rectangular solid is given by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𝑓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</m:e>
                        </m:nary>
                      </m:e>
                    </m:func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m:rPr>
                        <m:sty m:val="p"/>
                      </m:rPr>
                      <a:rPr lang="fr-FR" sz="2000" i="0" dirty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baseline="-25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  <a:ea typeface="Times New Roman"/>
                        <a:cs typeface="Mangal"/>
                      </a:rPr>
                      <m:t>Δ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𝐴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𝑘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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37684"/>
                <a:ext cx="8763000" cy="2496837"/>
              </a:xfrm>
              <a:prstGeom prst="rect">
                <a:avLst/>
              </a:prstGeom>
              <a:blipFill rotWithShape="1">
                <a:blip r:embed="rId2"/>
                <a:stretch>
                  <a:fillRect l="-4242" t="-976" b="-3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8546" y="838200"/>
                <a:ext cx="8790709" cy="5807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err="1">
                    <a:ea typeface="Times New Roman"/>
                    <a:cs typeface="Mangal"/>
                  </a:rPr>
                  <a:t>Fubini's</a:t>
                </a:r>
                <a:r>
                  <a:rPr lang="en-US" sz="2000" b="1" dirty="0">
                    <a:ea typeface="Times New Roman"/>
                    <a:cs typeface="Mangal"/>
                  </a:rPr>
                  <a:t> Theorem for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Evaluating Double Integral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 err="1">
                    <a:ea typeface="Times New Roman"/>
                    <a:cs typeface="Mangal"/>
                  </a:rPr>
                  <a:t>Fubini's</a:t>
                </a:r>
                <a:r>
                  <a:rPr lang="en-US" sz="2000" b="1" dirty="0">
                    <a:ea typeface="Times New Roman"/>
                    <a:cs typeface="Mangal"/>
                  </a:rPr>
                  <a:t> First Theorem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continuous function over the rectangular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;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𝑑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</a:t>
                </a:r>
                <a:r>
                  <a:rPr lang="en-US" sz="2000" dirty="0" smtClean="0">
                    <a:ea typeface="Times New Roman"/>
                    <a:cs typeface="Mangal"/>
                  </a:rPr>
                  <a:t>,</a:t>
                </a:r>
              </a:p>
              <a:p>
                <a:pPr algn="ctr"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fr-FR" sz="200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A</m:t>
                        </m:r>
                      </m:e>
                    </m:nary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𝑑𝑥𝑑𝑦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𝑏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𝑑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𝑑𝑥𝑑𝑦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Evaluate </a:t>
                </a:r>
                <a:r>
                  <a:rPr lang="en-US" sz="2000" dirty="0">
                    <a:ea typeface="Times New Roman"/>
                    <a:cs typeface="Mangal"/>
                  </a:rPr>
                  <a:t>the integral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 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≤2, 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4−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fr-FR" sz="2000" b="1" dirty="0" smtClean="0">
                    <a:ea typeface="Times New Roman"/>
                    <a:cs typeface="Mangal"/>
                  </a:rPr>
                  <a:t>Solution	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fr-FR" sz="2000" i="1" dirty="0" smtClean="0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fr-FR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,</m:t>
                      </m:r>
                      <m:r>
                        <a:rPr lang="fr-FR" sz="2000" i="1" dirty="0" err="1" smtClean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) = 4−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−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 ; 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𝑅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: 0≤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≤2, 0≤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𝑦</m:t>
                      </m:r>
                      <m:r>
                        <a:rPr lang="fr-FR" sz="2000" i="1" dirty="0">
                          <a:latin typeface="Cambria Math"/>
                          <a:ea typeface="Times New Roman"/>
                          <a:cs typeface="Mangal"/>
                        </a:rPr>
                        <m:t>≤2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fr-FR" sz="2000" dirty="0" err="1">
                    <a:ea typeface="Times New Roman"/>
                    <a:cs typeface="Mangal"/>
                  </a:rPr>
                  <a:t>Now</a:t>
                </a:r>
                <a:r>
                  <a:rPr lang="fr-FR" sz="2000" dirty="0" smtClean="0">
                    <a:ea typeface="Times New Roman"/>
                    <a:cs typeface="Mangal"/>
                  </a:rPr>
                  <a:t>,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0</m:t>
                            </m:r>
                          </m:sub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  <m:e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(4−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𝑑𝑥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𝑑𝑦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  <m:e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[</m:t>
                        </m:r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4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𝑦𝑥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mPr>
                      <m:mr>
                        <m:e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e>
                      </m:mr>
                    </m:m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𝑑𝑦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 [6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mPr>
                      <m:mr>
                        <m:e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= 8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 err="1">
                    <a:ea typeface="Times New Roman"/>
                    <a:cs typeface="Mangal"/>
                  </a:rPr>
                  <a:t>Cubic</a:t>
                </a:r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 err="1">
                    <a:ea typeface="Times New Roman"/>
                    <a:cs typeface="Mangal"/>
                  </a:rPr>
                  <a:t>Units</a:t>
                </a:r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Evaluate </a:t>
                </a:r>
                <a:r>
                  <a:rPr lang="en-US" sz="2000" dirty="0">
                    <a:ea typeface="Times New Roman"/>
                    <a:cs typeface="Mangal"/>
                  </a:rPr>
                  <a:t>the integral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: 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≤2, −1≤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≤1,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𝑓𝑜𝑟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1−6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6" y="838200"/>
                <a:ext cx="8790709" cy="5807424"/>
              </a:xfrm>
              <a:prstGeom prst="rect">
                <a:avLst/>
              </a:prstGeom>
              <a:blipFill rotWithShape="1">
                <a:blip r:embed="rId2"/>
                <a:stretch>
                  <a:fillRect l="-763" t="-42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6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914400"/>
                <a:ext cx="8763000" cy="3076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err="1">
                    <a:ea typeface="Times New Roman"/>
                    <a:cs typeface="Mangal"/>
                  </a:rPr>
                  <a:t>Fubini's</a:t>
                </a:r>
                <a:r>
                  <a:rPr lang="en-US" sz="2000" b="1" dirty="0">
                    <a:ea typeface="Times New Roman"/>
                    <a:cs typeface="Mangal"/>
                  </a:rPr>
                  <a:t> Second Theorem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continuous over the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1.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continuous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[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]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𝑏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𝑑𝑦𝑑𝑥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defined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𝑑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𝑔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h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functions continuous on closed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[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𝑑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]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𝑐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𝑑𝑥𝑑𝑦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14400"/>
                <a:ext cx="8763000" cy="3076483"/>
              </a:xfrm>
              <a:prstGeom prst="rect">
                <a:avLst/>
              </a:prstGeom>
              <a:blipFill rotWithShape="1">
                <a:blip r:embed="rId2"/>
                <a:stretch>
                  <a:fillRect l="-695" t="-792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5" y="1815595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2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808" y="1888331"/>
            <a:ext cx="4376737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745" y="0"/>
                <a:ext cx="8686800" cy="140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Find the volume of the prism whose base is the </a:t>
                </a:r>
                <a:r>
                  <a:rPr lang="en-US" sz="2000" dirty="0" smtClean="0">
                    <a:ea typeface="Times New Roman"/>
                    <a:cs typeface="Mangal"/>
                  </a:rPr>
                  <a:t>triangle </a:t>
                </a:r>
                <a:r>
                  <a:rPr lang="en-US" sz="2000" dirty="0">
                    <a:ea typeface="Times New Roman"/>
                    <a:cs typeface="Mangal"/>
                  </a:rPr>
                  <a:t>on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-plane bounded by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-axis and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whose top lies in the plane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𝑧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 = 3−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0"/>
                <a:ext cx="8686800" cy="1409617"/>
              </a:xfrm>
              <a:prstGeom prst="rect">
                <a:avLst/>
              </a:prstGeom>
              <a:blipFill rotWithShape="1">
                <a:blip r:embed="rId4"/>
                <a:stretch>
                  <a:fillRect l="-702" t="-1732" r="-561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745" y="769204"/>
                <a:ext cx="8686799" cy="3114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 rectangular base of the prism is bounded by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=0,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plane. So the limit of the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varies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  <a:ea typeface="Cambria Math"/>
                        <a:cs typeface="Mangal"/>
                      </a:rPr>
                      <m:t>≤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variable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varies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≤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ffectLst/>
                    <a:latin typeface="Cambria Math"/>
                    <a:ea typeface="Times New Roman"/>
                    <a:cs typeface="Cambria Math"/>
                  </a:rPr>
                  <a:t>∴ </a:t>
                </a:r>
                <a:r>
                  <a:rPr lang="en-US" sz="2000" dirty="0" smtClean="0">
                    <a:ea typeface="Times New Roman"/>
                    <a:cs typeface="Mangal"/>
                  </a:rPr>
                  <a:t>the </a:t>
                </a:r>
                <a:r>
                  <a:rPr lang="en-US" sz="2000" dirty="0">
                    <a:ea typeface="Times New Roman"/>
                    <a:cs typeface="Mangal"/>
                  </a:rPr>
                  <a:t>volume of the prims is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,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𝑑𝑦𝑑𝑥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</m:e>
                        </m:nary>
                      </m:e>
                    </m:nary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3−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fr-FR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fr-FR" sz="2000" i="1" dirty="0" err="1">
                        <a:latin typeface="Cambria Math"/>
                        <a:ea typeface="Times New Roman"/>
                        <a:cs typeface="Mangal"/>
                      </a:rPr>
                      <m:t>𝑑𝑦𝑑𝑥</m:t>
                    </m:r>
                    <m:r>
                      <a:rPr lang="fr-FR" sz="2000" i="1" dirty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sup>
                      <m:e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[3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𝑦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𝑥𝑦</m:t>
                        </m:r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</m:e>
                    </m:nary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]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</m:mr>
                      <m:mr>
                        <m:e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e>
                      </m:mr>
                    </m:m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𝑑𝑥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fr-FR" sz="2000" dirty="0">
                    <a:ea typeface="Times New Roman"/>
                    <a:cs typeface="Mangal"/>
                  </a:rPr>
                  <a:t>= -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FR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6</m:t>
                        </m:r>
                      </m:den>
                    </m:f>
                  </m:oMath>
                </a14:m>
                <a:r>
                  <a:rPr lang="fr-FR" sz="2000" dirty="0">
                    <a:ea typeface="Times New Roman"/>
                    <a:cs typeface="Mangal"/>
                  </a:rPr>
                  <a:t>]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mPr>
                      <m:mr>
                        <m:e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fr-FR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1.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∴ </a:t>
                </a:r>
                <a:r>
                  <a:rPr lang="en-US" sz="2000" dirty="0">
                    <a:ea typeface="Times New Roman"/>
                    <a:cs typeface="Mangal"/>
                  </a:rPr>
                  <a:t>the volume of the prism is 1.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769204"/>
                <a:ext cx="8686799" cy="3114442"/>
              </a:xfrm>
              <a:prstGeom prst="rect">
                <a:avLst/>
              </a:prstGeom>
              <a:blipFill rotWithShape="1">
                <a:blip r:embed="rId2"/>
                <a:stretch>
                  <a:fillRect l="-702" t="-783" b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7036" y="3886200"/>
                <a:ext cx="8714508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 Calculate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𝑆𝑖𝑛𝑥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triangular region 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-plane bounded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-axis the lines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" y="3886200"/>
                <a:ext cx="8714508" cy="1230080"/>
              </a:xfrm>
              <a:prstGeom prst="rect">
                <a:avLst/>
              </a:prstGeom>
              <a:blipFill rotWithShape="1">
                <a:blip r:embed="rId3"/>
                <a:stretch>
                  <a:fillRect l="-770" t="-1990" r="-1050" b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9C-ED08-4DD2-B27C-51E2AFC04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4293</Words>
  <Application>Microsoft Office PowerPoint</Application>
  <PresentationFormat>On-screen Show (4:3)</PresentationFormat>
  <Paragraphs>301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Multiple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 Multiple Integrals</dc:title>
  <dc:creator>DELL</dc:creator>
  <cp:lastModifiedBy>DELL</cp:lastModifiedBy>
  <cp:revision>36</cp:revision>
  <dcterms:created xsi:type="dcterms:W3CDTF">2020-03-31T10:56:35Z</dcterms:created>
  <dcterms:modified xsi:type="dcterms:W3CDTF">2020-04-29T04:27:55Z</dcterms:modified>
</cp:coreProperties>
</file>