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3" r:id="rId39"/>
    <p:sldId id="290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AE5D1-BE38-4A78-8754-57C633BC04D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9C986-5231-412E-BE95-A71F2195E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0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540-985A-4220-B791-15D8A9D18319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B882-DBB4-4027-90DA-95B38E154DE0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7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E616-9C51-4326-92B2-21A0AC05DD22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8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EA83-760E-40C5-BA2D-6E1CE6735B2B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6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35AF-47BD-48DD-9C31-B022AF2BF74C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5481-BCEC-4A95-B515-E541F4CB37D9}" type="datetime1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A9CF-520A-4214-97A2-EF13C04DD52F}" type="datetime1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4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52A3-544F-4F28-85CB-69EE7996E0AE}" type="datetime1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6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681B-C19D-4D21-980B-29776C5C07DF}" type="datetime1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7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FC65-6DE4-421B-9729-9A942435E918}" type="datetime1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8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37F8-492E-4271-B602-154449330FE9}" type="datetime1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F85CD-89AE-4CCF-A492-DA61FF5826D0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4AF8-A882-410F-A998-B5DB363A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3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228600"/>
            <a:ext cx="4724400" cy="990599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b="1" kern="0" dirty="0" smtClean="0">
                <a:solidFill>
                  <a:srgbClr val="FF0000"/>
                </a:solidFill>
                <a:effectLst/>
                <a:latin typeface="Calibri Light"/>
                <a:ea typeface="Times New Roman"/>
                <a:cs typeface="Mangal"/>
              </a:rPr>
              <a:t>Unit-10</a:t>
            </a:r>
            <a:r>
              <a:rPr lang="en-US" sz="2400" b="1" kern="0" dirty="0" smtClean="0">
                <a:solidFill>
                  <a:srgbClr val="FF0000"/>
                </a:solidFill>
                <a:effectLst/>
                <a:latin typeface="Calibri Light"/>
                <a:ea typeface="Times New Roman"/>
                <a:cs typeface="Mangal"/>
              </a:rPr>
              <a:t/>
            </a:r>
            <a:br>
              <a:rPr lang="en-US" sz="2400" b="1" kern="0" dirty="0" smtClean="0">
                <a:solidFill>
                  <a:srgbClr val="FF0000"/>
                </a:solidFill>
                <a:effectLst/>
                <a:latin typeface="Calibri Light"/>
                <a:ea typeface="Times New Roman"/>
                <a:cs typeface="Mangal"/>
              </a:rPr>
            </a:br>
            <a:r>
              <a:rPr lang="en-US" sz="2400" b="1" kern="0" dirty="0" smtClean="0">
                <a:solidFill>
                  <a:srgbClr val="FF0000"/>
                </a:solidFill>
                <a:effectLst/>
                <a:latin typeface="Calibri Light"/>
                <a:ea typeface="Times New Roman"/>
                <a:cs typeface="Mangal"/>
              </a:rPr>
              <a:t>Partial Derivatives and Multiple Integrals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1219200"/>
                <a:ext cx="8610600" cy="5097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400" b="1" dirty="0" smtClean="0">
                    <a:ea typeface="Calibri"/>
                    <a:cs typeface="Mangal"/>
                  </a:rPr>
                  <a:t>6.1 Functions, Limits and Continuity of Two or More Variables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Calibri"/>
                    <a:cs typeface="Mangal"/>
                  </a:rPr>
                  <a:t>Function of Two Variables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Calibri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𝑢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be three variables such that the value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𝑢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 depends on the value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.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𝑢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 is said to be a function of two variable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 and is denoted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𝑢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.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Calibri"/>
                    <a:cs typeface="Mangal"/>
                  </a:rPr>
                  <a:t>Example	</a:t>
                </a:r>
                <a:endParaRPr lang="en-US" sz="2000" b="1" dirty="0" smtClean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 smtClean="0">
                    <a:ea typeface="Calibri"/>
                    <a:cs typeface="Mangal"/>
                  </a:rPr>
                  <a:t>The </a:t>
                </a:r>
                <a:r>
                  <a:rPr lang="en-US" sz="2000" dirty="0">
                    <a:ea typeface="Calibri"/>
                    <a:cs typeface="Mangal"/>
                  </a:rPr>
                  <a:t>area of a rectangle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𝐴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 is the function of two variables, its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𝑙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 and its breadth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𝑏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 i.e.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𝐴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) [</m:t>
                    </m:r>
                    <m:r>
                      <a:rPr lang="en-US" sz="2000" i="1" dirty="0" smtClean="0">
                        <a:effectLst/>
                        <a:latin typeface="Cambria Math"/>
                        <a:ea typeface="Calibri"/>
                        <a:cs typeface="Cambria Math"/>
                      </a:rPr>
                      <m:t>∵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𝐴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 = 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𝑙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×</m:t>
                    </m:r>
                    <m:r>
                      <a:rPr lang="en-US" sz="2000" b="0" i="1" dirty="0" smtClean="0">
                        <a:latin typeface="Cambria Math"/>
                        <a:ea typeface="Calibri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]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.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Calibri"/>
                    <a:cs typeface="Mangal"/>
                  </a:rPr>
                  <a:t>Function of Three Variables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Calibri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𝑢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,  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𝑧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be four variables such that the value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𝑢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 depends on the </a:t>
                </a:r>
                <a:r>
                  <a:rPr lang="en-US" sz="2000" dirty="0" smtClean="0">
                    <a:ea typeface="Calibri"/>
                    <a:cs typeface="Mangal"/>
                  </a:rPr>
                  <a:t>values </a:t>
                </a:r>
                <a:r>
                  <a:rPr lang="en-US" sz="2000" dirty="0">
                    <a:ea typeface="Calibri"/>
                    <a:cs typeface="Mangal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𝑧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.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𝑢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 is said to be a function of three variables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𝑧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and is denoted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𝑢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.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 smtClean="0">
                    <a:ea typeface="Calibri"/>
                    <a:cs typeface="Mangal"/>
                  </a:rPr>
                  <a:t>Example	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2000" dirty="0" smtClean="0">
                    <a:ea typeface="Calibri"/>
                    <a:cs typeface="Mangal"/>
                  </a:rPr>
                  <a:t>The </a:t>
                </a:r>
                <a:r>
                  <a:rPr lang="en-US" sz="2000" dirty="0">
                    <a:ea typeface="Calibri"/>
                    <a:cs typeface="Mangal"/>
                  </a:rPr>
                  <a:t>volume of a cube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𝑉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 is the function of three variables, its three lengths viz.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𝑙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  <a:ea typeface="Calibri"/>
                        <a:cs typeface="Mangal"/>
                      </a:rPr>
                      <m:t>𝑏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  <a:ea typeface="Calibri"/>
                        <a:cs typeface="Mangal"/>
                      </a:rPr>
                      <m:t>h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𝑖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.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𝑒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. 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𝑉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 = 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(</m:t>
                    </m:r>
                    <m:r>
                      <a:rPr lang="en-US" sz="2000" b="0" i="1" dirty="0" smtClean="0">
                        <a:latin typeface="Cambria Math"/>
                        <a:ea typeface="Calibri"/>
                        <a:cs typeface="Mangal"/>
                      </a:rPr>
                      <m:t>𝑙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,</m:t>
                    </m:r>
                    <m:r>
                      <a:rPr lang="en-US" sz="2000" b="0" i="1" dirty="0" smtClean="0">
                        <a:latin typeface="Cambria Math"/>
                        <a:ea typeface="Calibri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,</m:t>
                    </m:r>
                    <m:r>
                      <a:rPr lang="en-US" sz="2000" b="0" i="1" dirty="0" smtClean="0">
                        <a:latin typeface="Cambria Math"/>
                        <a:ea typeface="Calibri"/>
                        <a:cs typeface="Mangal"/>
                      </a:rPr>
                      <m:t>h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), </m:t>
                    </m:r>
                    <m:r>
                      <a:rPr lang="en-US" sz="2000" i="1" dirty="0" smtClean="0">
                        <a:effectLst/>
                        <a:latin typeface="Cambria Math"/>
                        <a:ea typeface="Calibri"/>
                        <a:cs typeface="Cambria Math"/>
                      </a:rPr>
                      <m:t>∵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𝑉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 =</m:t>
                    </m:r>
                    <m:r>
                      <a:rPr lang="en-US" sz="2000" b="0" i="1" dirty="0" smtClean="0">
                        <a:latin typeface="Cambria Math"/>
                        <a:ea typeface="Calibri"/>
                        <a:cs typeface="Mangal"/>
                      </a:rPr>
                      <m:t>𝑙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×</m:t>
                    </m:r>
                    <m:r>
                      <a:rPr lang="en-US" sz="2000" b="0" i="1" dirty="0" smtClean="0">
                        <a:latin typeface="Cambria Math"/>
                        <a:ea typeface="Calibri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×</m:t>
                    </m:r>
                    <m:r>
                      <a:rPr lang="en-US" sz="2000" b="0" i="1" dirty="0" smtClean="0">
                        <a:latin typeface="Cambria Math"/>
                        <a:ea typeface="Calibri"/>
                        <a:cs typeface="Mangal"/>
                      </a:rPr>
                      <m:t>h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19200"/>
                <a:ext cx="8610600" cy="5097999"/>
              </a:xfrm>
              <a:prstGeom prst="rect">
                <a:avLst/>
              </a:prstGeom>
              <a:blipFill rotWithShape="1">
                <a:blip r:embed="rId2"/>
                <a:stretch>
                  <a:fillRect l="-1062" t="-837" r="-566" b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1</a:t>
            </a:fld>
            <a:endParaRPr lang="en-US" sz="20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24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151523"/>
                <a:ext cx="8839200" cy="4228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</a:t>
                </a:r>
                <a:r>
                  <a:rPr lang="en-US" sz="2000" dirty="0" smtClean="0">
                    <a:ea typeface="Times New Roman"/>
                    <a:cs typeface="Mangal"/>
                  </a:rPr>
                  <a:t>		Evaluate </a:t>
                </a:r>
                <a:r>
                  <a:rPr lang="en-US" sz="2000" dirty="0">
                    <a:ea typeface="Times New Roman"/>
                    <a:cs typeface="Mangal"/>
                  </a:rPr>
                  <a:t>the following limit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→(0,0)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4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Solution</a:t>
                </a:r>
                <a:endParaRPr lang="en-US" sz="2000" b="1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𝐻𝑒𝑟𝑒</m:t>
                    </m:r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, </m:t>
                    </m:r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→(0,0)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4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approaches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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≠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Similarly,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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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So, we use the definition of the limit to verify that the limit of the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So that for this,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ℰ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&gt;0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given. We need to find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&gt;0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)−0|&lt;</m:t>
                    </m:r>
                    <m:r>
                      <a:rPr lang="en-US" sz="2000" i="1" dirty="0">
                        <a:effectLst/>
                        <a:latin typeface="Cambria Math"/>
                        <a:ea typeface="Times New Roman"/>
                        <a:cs typeface="Cambria Math"/>
                      </a:rPr>
                      <m:t>ℰ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whenever,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0&lt;|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−0|&lt;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0&lt;|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−0|&lt;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0&lt;|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i.e.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)|&lt;</m:t>
                    </m:r>
                    <m:r>
                      <a:rPr lang="en-US" sz="2000" i="1" dirty="0">
                        <a:effectLst/>
                        <a:latin typeface="Cambria Math"/>
                        <a:ea typeface="Times New Roman"/>
                        <a:cs typeface="Cambria Math"/>
                        <a:sym typeface="Symbol"/>
                      </a:rPr>
                      <m:t>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whenever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0&lt;|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|&lt;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 0&lt;|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|&lt;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i.e. whenever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&lt;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1523"/>
                <a:ext cx="8839200" cy="4228209"/>
              </a:xfrm>
              <a:prstGeom prst="rect">
                <a:avLst/>
              </a:prstGeom>
              <a:blipFill rotWithShape="1">
                <a:blip r:embed="rId2"/>
                <a:stretch>
                  <a:fillRect l="-690" r="-1310" b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10</a:t>
            </a:fld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86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2284316"/>
                <a:ext cx="8153400" cy="3811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</a:pPr>
                <a:r>
                  <a:rPr lang="en-US" sz="2000" dirty="0" smtClean="0">
                    <a:solidFill>
                      <a:prstClr val="black"/>
                    </a:solidFill>
                    <a:ea typeface="Times New Roman"/>
                    <a:cs typeface="Mangal"/>
                  </a:rPr>
                  <a:t>Now,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)|&lt;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Cambria Math"/>
                      </a:rPr>
                      <m:t>ℰ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mbria Math"/>
                    <a:ea typeface="Times New Roman"/>
                    <a:cs typeface="Cambria Math"/>
                  </a:rPr>
                  <a:t>⇒</a:t>
                </a:r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 |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4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&lt;</a:t>
                </a:r>
                <a:r>
                  <a:rPr lang="en-US" sz="2000" dirty="0">
                    <a:solidFill>
                      <a:prstClr val="black"/>
                    </a:solidFill>
                    <a:latin typeface="Cambria Math"/>
                    <a:ea typeface="Times New Roman"/>
                    <a:cs typeface="Cambria Math"/>
                  </a:rPr>
                  <a:t>ℰ 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4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|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|</m:t>
                        </m:r>
                      </m:den>
                    </m:f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Times New Roman"/>
                      </a:rPr>
                      <m:t>&lt;</m:t>
                    </m:r>
                  </m:oMath>
                </a14:m>
                <a:r>
                  <a:rPr lang="en-US" sz="2000" i="1" dirty="0">
                    <a:solidFill>
                      <a:prstClr val="black"/>
                    </a:solidFill>
                    <a:latin typeface="Cambria Math"/>
                    <a:ea typeface="Times New Roman"/>
                    <a:cs typeface="Times New Roman"/>
                    <a:sym typeface="Symbol"/>
                  </a:rPr>
                  <a:t></a:t>
                </a:r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>
                  <a:lnSpc>
                    <a:spcPct val="107000"/>
                  </a:lnSpc>
                </a:pPr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Here, we have,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&lt;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r>
                  <a:rPr lang="en-US" sz="2000" baseline="30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	</a:t>
                </a:r>
                <a:r>
                  <a:rPr lang="fr-FR" sz="2000" dirty="0">
                    <a:solidFill>
                      <a:prstClr val="black"/>
                    </a:solidFill>
                    <a:latin typeface="Cambria Math"/>
                    <a:ea typeface="Times New Roman"/>
                    <a:cs typeface="Cambria Math"/>
                  </a:rPr>
                  <a:t>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4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</m:d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|</m:t>
                        </m:r>
                      </m:num>
                      <m:den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|</m:t>
                        </m:r>
                      </m:den>
                    </m:f>
                  </m:oMath>
                </a14:m>
                <a:r>
                  <a:rPr lang="fr-FR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4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</m:d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|</m:t>
                        </m:r>
                      </m:num>
                      <m:den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 </a:t>
                </a:r>
                <a:r>
                  <a:rPr lang="fr-FR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= </a:t>
                </a:r>
                <a14:m>
                  <m:oMath xmlns:m="http://schemas.openxmlformats.org/officeDocument/2006/math">
                    <m:r>
                      <a:rPr lang="fr-FR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4|</m:t>
                    </m:r>
                    <m:r>
                      <a:rPr lang="fr-FR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| &lt; 4|</m:t>
                    </m:r>
                    <m:r>
                      <a:rPr lang="fr-FR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baseline="30000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fr-FR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baseline="30000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>
                  <a:lnSpc>
                    <a:spcPct val="107000"/>
                  </a:lnSpc>
                </a:pPr>
                <a:r>
                  <a:rPr lang="fr-FR" sz="2000" dirty="0" err="1">
                    <a:solidFill>
                      <a:prstClr val="black"/>
                    </a:solidFill>
                    <a:ea typeface="Times New Roman"/>
                    <a:cs typeface="Mangal"/>
                  </a:rPr>
                  <a:t>Choose</a:t>
                </a:r>
                <a:r>
                  <a:rPr lang="fr-FR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δ</a:t>
                </a:r>
                <a:r>
                  <a:rPr lang="fr-FR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ℰ</m:t>
                        </m:r>
                      </m:num>
                      <m:den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. 	</a:t>
                </a:r>
                <a14:m>
                  <m:oMath xmlns:m="http://schemas.openxmlformats.org/officeDocument/2006/math">
                    <m:r>
                      <a:rPr lang="fr-FR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Cambria Math"/>
                      </a:rPr>
                      <m:t>∴</m:t>
                    </m:r>
                    <m:r>
                      <a:rPr lang="fr-FR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fr-FR" sz="2000" i="1" dirty="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fr-FR" sz="2000" i="1" dirty="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fr-FR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fr-FR" sz="2000" i="1" dirty="0" err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fr-FR" sz="2000" i="1" dirty="0" err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fr-FR" sz="2000" i="1" dirty="0" err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fr-FR" sz="2000" i="1" dirty="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−0</m:t>
                        </m:r>
                      </m:e>
                    </m:d>
                    <m:r>
                      <a:rPr lang="fr-FR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&lt;</m:t>
                    </m:r>
                    <m:r>
                      <a:rPr lang="fr-FR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Cambria Math"/>
                        <a:sym typeface="Symbol"/>
                      </a:rPr>
                      <m:t></m:t>
                    </m:r>
                    <m:r>
                      <a:rPr lang="fr-FR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Cambria Math"/>
                      </a:rPr>
                      <m:t> ⇒</m:t>
                    </m:r>
                    <m:r>
                      <a:rPr lang="fr-FR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fr-FR" sz="2000" i="1" dirty="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Cambria Math"/>
                          </a:rPr>
                        </m:ctrlPr>
                      </m:dPr>
                      <m:e>
                        <m:r>
                          <a:rPr lang="fr-FR" sz="2000" i="1" dirty="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fr-FR" sz="2000" i="1" dirty="0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fr-FR" sz="2000" i="1" dirty="0" err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fr-FR" sz="2000" i="1" dirty="0" err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fr-FR" sz="2000" i="1" dirty="0" err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fr-FR" sz="2000" i="1" dirty="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−0</m:t>
                        </m:r>
                      </m:e>
                    </m:d>
                    <m:r>
                      <a:rPr lang="fr-FR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&lt;4</m:t>
                    </m:r>
                    <m:d>
                      <m:dPr>
                        <m:begChr m:val="|"/>
                        <m:endChr m:val="|"/>
                        <m:ctrlPr>
                          <a:rPr lang="fr-FR" sz="2000" i="1" dirty="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fr-FR" sz="2000" i="1" dirty="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  <m:r>
                          <a:rPr lang="fr-FR" sz="2000" i="1" baseline="30000" dirty="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  <m:r>
                          <a:rPr lang="fr-FR" sz="2000" i="1" dirty="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+</m:t>
                        </m:r>
                        <m:r>
                          <a:rPr lang="fr-FR" sz="2000" i="1" dirty="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𝑦</m:t>
                        </m:r>
                        <m:r>
                          <a:rPr lang="fr-FR" sz="2000" i="1" baseline="30000" dirty="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e>
                    </m:d>
                    <m:r>
                      <a:rPr lang="fr-FR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&lt;</m:t>
                    </m:r>
                    <m:r>
                      <a:rPr lang="fr-FR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Cambria Math"/>
                      </a:rPr>
                      <m:t>ℰ</m:t>
                    </m:r>
                    <m:r>
                      <a:rPr lang="fr-FR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Cambria Math"/>
                      </a:rPr>
                      <m:t>	</m:t>
                    </m:r>
                  </m:oMath>
                </a14:m>
                <a:endParaRPr lang="en-US" sz="2000" i="1" dirty="0" smtClean="0">
                  <a:solidFill>
                    <a:prstClr val="black"/>
                  </a:solidFill>
                  <a:latin typeface="Cambria Math"/>
                  <a:ea typeface="Times New Roman"/>
                  <a:cs typeface="Cambria Math"/>
                </a:endParaRPr>
              </a:p>
              <a:p>
                <a:pPr lvl="0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fr-FR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Cambria Math"/>
                      </a:rPr>
                      <m:t>∵ |</m:t>
                    </m:r>
                    <m:r>
                      <a:rPr lang="fr-FR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baseline="30000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fr-FR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baseline="30000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|&lt;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Mangal"/>
                      </a:rPr>
                      <m:t>𝜀</m:t>
                    </m:r>
                  </m:oMath>
                </a14:m>
                <a:r>
                  <a:rPr lang="fr-FR" sz="2000" dirty="0">
                    <a:solidFill>
                      <a:prstClr val="black"/>
                    </a:solidFill>
                    <a:latin typeface="Cambria Math"/>
                    <a:ea typeface="Times New Roman"/>
                    <a:cs typeface="Cambria Math"/>
                  </a:rPr>
                  <a:t>.</a:t>
                </a:r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>
                  <a:lnSpc>
                    <a:spcPct val="107000"/>
                  </a:lnSpc>
                </a:pPr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Hence, for δ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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)−0|&lt;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Cambria Math"/>
                      </a:rPr>
                      <m:t>ℰ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whenever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|&lt; 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>
                  <a:lnSpc>
                    <a:spcPct val="107000"/>
                  </a:lnSpc>
                </a:pPr>
                <a:r>
                  <a:rPr lang="en-US" sz="2000" dirty="0">
                    <a:solidFill>
                      <a:prstClr val="black"/>
                    </a:solidFill>
                    <a:latin typeface="Cambria Math"/>
                    <a:ea typeface="Times New Roman"/>
                    <a:cs typeface="Cambria Math"/>
                  </a:rPr>
                  <a:t>∴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Mangal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Mangal"/>
                              </a:rPr>
                              <m:t>𝑦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Mangal"/>
                              </a:rPr>
                              <m:t>)→(0,0)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4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0</a:t>
                </a:r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>
                  <a:lnSpc>
                    <a:spcPct val="107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Mangal"/>
                              </a:rPr>
                              <m:t>→</m:t>
                            </m:r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Mangal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=</m:t>
                        </m:r>
                        <m:r>
                          <a:rPr lang="fr-FR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𝑙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, if for every given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Cambria Math"/>
                      </a:rPr>
                      <m:t>ℰ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&gt; 0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, there exists c, </a:t>
                </a:r>
                <a14:m>
                  <m:oMath xmlns:m="http://schemas.openxmlformats.org/officeDocument/2006/math">
                    <m:r>
                      <a:rPr lang="fr-FR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&gt; 0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, such that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)−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𝑙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|&lt;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Cambria Math"/>
                      </a:rPr>
                      <m:t>ℰ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whenever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 | &lt;</m:t>
                    </m:r>
                    <m:r>
                      <a:rPr lang="fr-FR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84316"/>
                <a:ext cx="8153400" cy="3811684"/>
              </a:xfrm>
              <a:prstGeom prst="rect">
                <a:avLst/>
              </a:prstGeom>
              <a:blipFill rotWithShape="1">
                <a:blip r:embed="rId2"/>
                <a:stretch>
                  <a:fillRect l="-823" r="-748" b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11</a:t>
            </a:fld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483348"/>
                <a:ext cx="8839200" cy="55364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</a:pPr>
                <a:r>
                  <a:rPr lang="en-US" sz="2000" dirty="0" smtClean="0">
                    <a:ea typeface="Times New Roman"/>
                    <a:cs typeface="Mangal"/>
                  </a:rPr>
                  <a:t>Next Method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To evaluate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(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,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)→(0,0)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4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, we test the limit along the line y = mx.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ffectLst/>
                    <a:latin typeface="Cambria Math"/>
                    <a:ea typeface="Times New Roman"/>
                    <a:cs typeface="Cambria Math"/>
                  </a:rPr>
                  <a:t>∴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(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,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)→(0,0)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4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fr-FR" sz="2000" dirty="0">
                    <a:effectLst/>
                    <a:latin typeface="Cambria Math"/>
                    <a:ea typeface="Times New Roman"/>
                    <a:cs typeface="Cambria Math"/>
                  </a:rPr>
                  <a:t>  </a:t>
                </a:r>
                <a:r>
                  <a:rPr lang="en-US" sz="2000" dirty="0">
                    <a:ea typeface="Times New Roman"/>
                    <a:cs typeface="Mangal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fr-FR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4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sz="2000" dirty="0" smtClean="0">
                    <a:ea typeface="Calibri"/>
                    <a:cs typeface="Mangal"/>
                  </a:rPr>
                  <a:t> 	</a:t>
                </a:r>
                <a:r>
                  <a:rPr lang="en-US" sz="2000" dirty="0">
                    <a:ea typeface="Times New Roman"/>
                    <a:cs typeface="Mangal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fr-FR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eqArr>
                          </m:den>
                        </m:f>
                      </m:e>
                    </m:func>
                  </m:oMath>
                </a14:m>
                <a:r>
                  <a:rPr lang="en-US" sz="2000" dirty="0" smtClean="0">
                    <a:ea typeface="Calibri"/>
                    <a:cs typeface="Mangal"/>
                  </a:rPr>
                  <a:t>	</a:t>
                </a:r>
                <a:r>
                  <a:rPr lang="en-US" sz="2000" dirty="0" smtClean="0">
                    <a:ea typeface="Times New Roman"/>
                    <a:cs typeface="Mangal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fr-FR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:r>
                  <a:rPr lang="fr-FR" sz="2000" dirty="0">
                    <a:ea typeface="Times New Roman"/>
                    <a:cs typeface="Mangal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4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𝑚</m:t>
                            </m:r>
                          </m:e>
                          <m:sup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1+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𝑚</m:t>
                            </m:r>
                          </m:e>
                          <m:sup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fr-FR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𝑥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000" dirty="0" smtClean="0">
                    <a:ea typeface="Calibri"/>
                    <a:cs typeface="Mangal"/>
                  </a:rPr>
                  <a:t>	</a:t>
                </a:r>
                <a:r>
                  <a:rPr lang="fr-FR" sz="2000" dirty="0" smtClean="0">
                    <a:ea typeface="Times New Roman"/>
                    <a:cs typeface="Manga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4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𝑚</m:t>
                            </m:r>
                          </m:e>
                          <m:sup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1+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𝑚</m:t>
                            </m:r>
                          </m:e>
                          <m:sup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× 0 = 0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fr-FR" sz="2000" dirty="0" err="1">
                    <a:ea typeface="Times New Roman"/>
                    <a:cs typeface="Mangal"/>
                  </a:rPr>
                  <a:t>Examples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1.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(4,-5),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+3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2.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𝑥𝑐𝑜𝑠𝑥𝑦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3. Find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if f(</a:t>
                </a:r>
                <a:r>
                  <a:rPr lang="en-US" sz="2000" dirty="0" err="1">
                    <a:ea typeface="Times New Roman"/>
                    <a:cs typeface="Mangal"/>
                  </a:rPr>
                  <a:t>x,y</a:t>
                </a:r>
                <a:r>
                  <a:rPr lang="en-US" sz="2000" dirty="0">
                    <a:ea typeface="Times New Roman"/>
                    <a:cs typeface="Mangal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𝑦𝐶𝑜𝑠𝑥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4.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𝑧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–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𝑙𝑛𝑧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[Implicit Partial Derivative].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5. Find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𝑥𝑠𝑖𝑛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+3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6.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𝑥𝑐𝑜𝑠𝑦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,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83348"/>
                <a:ext cx="8839200" cy="5536452"/>
              </a:xfrm>
              <a:prstGeom prst="rect">
                <a:avLst/>
              </a:prstGeom>
              <a:blipFill rotWithShape="1">
                <a:blip r:embed="rId2"/>
                <a:stretch>
                  <a:fillRect l="-690" t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12</a:t>
            </a:fld>
            <a:endParaRPr lang="en-US" sz="20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0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76200"/>
                <a:ext cx="8763000" cy="6405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Mixed (Cross) Partial Derivatives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function of two variables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Then, the second order partial derivatives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are said to be mixed partial derivatives.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 smtClean="0">
                    <a:ea typeface="Times New Roman"/>
                    <a:cs typeface="Mangal"/>
                  </a:rPr>
                  <a:t>Theorem	</a:t>
                </a:r>
                <a:r>
                  <a:rPr lang="en-US" sz="2000" dirty="0" smtClean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function of two independent variables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),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are defined and continuous in the neighborhood of a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Then, the mixed partial derivatives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are equal at that point.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|</a:t>
                </a:r>
                <a:r>
                  <a:rPr lang="en-US" sz="2000" baseline="-25000" dirty="0">
                    <a:ea typeface="Times New Roman"/>
                    <a:cs typeface="Mangal"/>
                  </a:rPr>
                  <a:t>(</a:t>
                </a:r>
                <a:r>
                  <a:rPr lang="en-US" sz="2000" baseline="-25000" dirty="0" err="1">
                    <a:ea typeface="Times New Roman"/>
                    <a:cs typeface="Mangal"/>
                  </a:rPr>
                  <a:t>a,b</a:t>
                </a:r>
                <a:r>
                  <a:rPr lang="en-US" sz="2000" baseline="-25000" dirty="0">
                    <a:ea typeface="Times New Roman"/>
                    <a:cs typeface="Mangal"/>
                  </a:rPr>
                  <a:t>)</a:t>
                </a:r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|</m:t>
                    </m:r>
                  </m:oMath>
                </a14:m>
                <a:r>
                  <a:rPr lang="en-US" sz="2000" baseline="-25000" dirty="0">
                    <a:ea typeface="Times New Roman"/>
                    <a:cs typeface="Mangal"/>
                  </a:rPr>
                  <a:t>(</a:t>
                </a:r>
                <a:r>
                  <a:rPr lang="en-US" sz="2000" baseline="-25000" dirty="0" err="1">
                    <a:ea typeface="Times New Roman"/>
                    <a:cs typeface="Mangal"/>
                  </a:rPr>
                  <a:t>a,b</a:t>
                </a:r>
                <a:r>
                  <a:rPr lang="en-US" sz="2000" baseline="-25000" dirty="0">
                    <a:ea typeface="Times New Roman"/>
                    <a:cs typeface="Mangal"/>
                  </a:rPr>
                  <a:t>)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𝑜𝑟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, </m:t>
                      </m:r>
                      <m:r>
                        <a:rPr lang="en-US" sz="2000" i="1" dirty="0" err="1"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en-US" sz="2000" i="1" baseline="-25000" dirty="0" err="1">
                          <a:latin typeface="Cambria Math"/>
                          <a:ea typeface="Times New Roman"/>
                          <a:cs typeface="Mangal"/>
                        </a:rPr>
                        <m:t>𝑥𝑦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|</m:t>
                      </m:r>
                      <m:r>
                        <a:rPr lang="en-US" sz="2000" i="1" baseline="-25000" dirty="0"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en-US" sz="2000" i="1" baseline="-25000" dirty="0" err="1">
                          <a:latin typeface="Cambria Math"/>
                          <a:ea typeface="Times New Roman"/>
                          <a:cs typeface="Mangal"/>
                        </a:rPr>
                        <m:t>𝑎</m:t>
                      </m:r>
                      <m:r>
                        <a:rPr lang="en-US" sz="2000" i="1" baseline="-25000" dirty="0" err="1">
                          <a:latin typeface="Cambria Math"/>
                          <a:ea typeface="Times New Roman"/>
                          <a:cs typeface="Mangal"/>
                        </a:rPr>
                        <m:t>,</m:t>
                      </m:r>
                      <m:r>
                        <a:rPr lang="en-US" sz="2000" i="1" baseline="-25000" dirty="0" err="1">
                          <a:latin typeface="Cambria Math"/>
                          <a:ea typeface="Times New Roman"/>
                          <a:cs typeface="Mangal"/>
                        </a:rPr>
                        <m:t>𝑏</m:t>
                      </m:r>
                      <m:r>
                        <a:rPr lang="en-US" sz="2000" i="1" baseline="-25000" dirty="0">
                          <a:latin typeface="Cambria Math"/>
                          <a:ea typeface="Times New Roman"/>
                          <a:cs typeface="Mangal"/>
                        </a:rPr>
                        <m:t>)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 = </m:t>
                      </m:r>
                      <m:r>
                        <a:rPr lang="en-US" sz="2000" i="1" dirty="0" err="1"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en-US" sz="2000" i="1" baseline="-25000" dirty="0" err="1">
                          <a:latin typeface="Cambria Math"/>
                          <a:ea typeface="Times New Roman"/>
                          <a:cs typeface="Mangal"/>
                        </a:rPr>
                        <m:t>𝑦𝑥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|</m:t>
                      </m:r>
                      <m:r>
                        <a:rPr lang="en-US" sz="2000" i="1" baseline="-25000" dirty="0"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en-US" sz="2000" i="1" baseline="-25000" dirty="0" err="1">
                          <a:latin typeface="Cambria Math"/>
                          <a:ea typeface="Times New Roman"/>
                          <a:cs typeface="Mangal"/>
                        </a:rPr>
                        <m:t>𝑎</m:t>
                      </m:r>
                      <m:r>
                        <a:rPr lang="en-US" sz="2000" i="1" baseline="-25000" dirty="0" err="1">
                          <a:latin typeface="Cambria Math"/>
                          <a:ea typeface="Times New Roman"/>
                          <a:cs typeface="Mangal"/>
                        </a:rPr>
                        <m:t>,</m:t>
                      </m:r>
                      <m:r>
                        <a:rPr lang="en-US" sz="2000" i="1" baseline="-25000" dirty="0" err="1">
                          <a:latin typeface="Cambria Math"/>
                          <a:ea typeface="Times New Roman"/>
                          <a:cs typeface="Mangal"/>
                        </a:rPr>
                        <m:t>𝑏</m:t>
                      </m:r>
                      <m:r>
                        <a:rPr lang="en-US" sz="2000" i="1" baseline="-25000" dirty="0">
                          <a:latin typeface="Cambria Math"/>
                          <a:ea typeface="Times New Roman"/>
                          <a:cs typeface="Mangal"/>
                        </a:rPr>
                        <m:t>)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	</a:t>
                </a:r>
                <a:r>
                  <a:rPr lang="en-US" sz="2000" dirty="0" smtClean="0">
                    <a:ea typeface="Times New Roman"/>
                    <a:cs typeface="Mangal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then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𝑤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𝑤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𝑤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𝑤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?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Solution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+1</m:t>
                        </m:r>
                      </m:den>
                    </m:f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𝑤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= 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</m:e>
                          <m:sup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𝑤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𝑤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=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[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+1</m:t>
                            </m:r>
                          </m:den>
                        </m:f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]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:r>
                  <a:rPr lang="fr-FR" sz="2000" dirty="0">
                    <a:ea typeface="Times New Roman"/>
                    <a:cs typeface="Mangal"/>
                  </a:rPr>
                  <a:t>=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[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+1</m:t>
                            </m:r>
                          </m:den>
                        </m:f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]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:r>
                  <a:rPr lang="fr-FR" sz="2000" dirty="0">
                    <a:ea typeface="Times New Roman"/>
                    <a:cs typeface="Mangal"/>
                  </a:rPr>
                  <a:t>=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ln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⁡(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+1)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</m:e>
                          <m:sup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𝑤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Hence,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𝑤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thus are equal.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6200"/>
                <a:ext cx="8763000" cy="6405215"/>
              </a:xfrm>
              <a:prstGeom prst="rect">
                <a:avLst/>
              </a:prstGeom>
              <a:blipFill rotWithShape="1">
                <a:blip r:embed="rId2"/>
                <a:stretch>
                  <a:fillRect l="-765" t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13</a:t>
            </a:fld>
            <a:endParaRPr lang="en-US" sz="20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3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228600"/>
                <a:ext cx="8686800" cy="4530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The Chain Rule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function of two independent variables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having continuous partial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𝛿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𝛿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𝛿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𝑧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𝛿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h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are differentiable function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Then the composite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),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h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a differentiable function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𝑑𝑧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h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))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′(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+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h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))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h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′(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𝑑𝑥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𝑑𝑡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Similarly,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differentiable with respect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partially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are differentiable function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Then, the composite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),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),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a differentiable function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its derivative with respect to is given by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𝑑𝑤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𝑑𝑥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𝑑𝑡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𝑡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𝑧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𝑑𝑧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8600"/>
                <a:ext cx="8686800" cy="4530664"/>
              </a:xfrm>
              <a:prstGeom prst="rect">
                <a:avLst/>
              </a:prstGeom>
              <a:blipFill rotWithShape="1">
                <a:blip r:embed="rId2"/>
                <a:stretch>
                  <a:fillRect l="-772" t="-538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14</a:t>
            </a:fld>
            <a:endParaRPr lang="en-US" sz="20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2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700818"/>
                <a:ext cx="8839200" cy="5248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fr-FR" sz="2000" b="1" dirty="0" smtClean="0">
                    <a:ea typeface="Times New Roman"/>
                    <a:cs typeface="Mangal"/>
                  </a:rPr>
                  <a:t>Example</a:t>
                </a:r>
                <a:endParaRPr lang="en-US" sz="2000" b="1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fr-FR" sz="2000" dirty="0">
                    <a:ea typeface="Times New Roman"/>
                    <a:cs typeface="Mangal"/>
                  </a:rPr>
                  <a:t>If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)=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𝑠𝑖𝑛𝑡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𝑒𝑡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, </a:t>
                </a:r>
                <a:r>
                  <a:rPr lang="fr-FR" sz="2000" dirty="0" err="1">
                    <a:ea typeface="Times New Roman"/>
                    <a:cs typeface="Mangal"/>
                  </a:rPr>
                  <a:t>find</a:t>
                </a:r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𝑑𝑧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:r>
                  <a:rPr lang="fr-FR" sz="2000" dirty="0" err="1">
                    <a:ea typeface="Times New Roman"/>
                    <a:cs typeface="Mangal"/>
                  </a:rPr>
                  <a:t>at</a:t>
                </a:r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 = 0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fr-FR" sz="2000" b="1" dirty="0">
                    <a:ea typeface="Times New Roman"/>
                    <a:cs typeface="Mangal"/>
                  </a:rPr>
                  <a:t>Solution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fr-FR" sz="2000" dirty="0" err="1">
                    <a:ea typeface="Times New Roman"/>
                    <a:cs typeface="Mangal"/>
                  </a:rPr>
                  <a:t>Here</a:t>
                </a:r>
                <a:r>
                  <a:rPr lang="fr-FR" sz="2000" dirty="0">
                    <a:ea typeface="Times New Roman"/>
                    <a:cs typeface="Mangal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)=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fr-FR" sz="2000" dirty="0">
                    <a:effectLst/>
                    <a:latin typeface="Cambria Math"/>
                    <a:ea typeface="Times New Roman"/>
                    <a:cs typeface="Cambria Math"/>
                  </a:rPr>
                  <a:t>∴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𝑧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fr-FR" sz="2000" dirty="0" smtClean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= 2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𝑧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= 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−2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Again,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𝑠𝑖𝑛𝑡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Cambria Math"/>
                    <a:ea typeface="Times New Roman"/>
                    <a:cs typeface="Cambria Math"/>
                  </a:rPr>
                  <a:t>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𝑑𝑥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𝑐𝑜𝑠𝑡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𝑒</m:t>
                    </m:r>
                  </m:oMath>
                </a14:m>
                <a:r>
                  <a:rPr lang="fr-FR" sz="2000" baseline="30000" dirty="0">
                    <a:ea typeface="Times New Roman"/>
                    <a:cs typeface="Mangal"/>
                  </a:rPr>
                  <a:t>t</a:t>
                </a:r>
                <a:r>
                  <a:rPr lang="fr-FR" sz="2000" dirty="0">
                    <a:effectLst/>
                    <a:latin typeface="Cambria Math"/>
                    <a:ea typeface="Times New Roman"/>
                    <a:cs typeface="Cambria Math"/>
                  </a:rPr>
                  <a:t>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=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𝑒</m:t>
                    </m:r>
                    <m:r>
                      <a:rPr lang="fr-FR" sz="2000" i="1" baseline="30000" dirty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fr-FR" sz="2000" dirty="0">
                    <a:effectLst/>
                    <a:latin typeface="Cambria Math"/>
                    <a:ea typeface="Times New Roman"/>
                    <a:cs typeface="Cambria Math"/>
                  </a:rPr>
                  <a:t>∴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𝑑𝑧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:r>
                  <a:rPr lang="fr-FR" sz="2000" dirty="0">
                    <a:ea typeface="Times New Roman"/>
                    <a:cs typeface="Mangal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fr-FR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𝑑𝑥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:r>
                  <a:rPr lang="fr-FR" sz="2000" dirty="0">
                    <a:ea typeface="Times New Roman"/>
                    <a:cs typeface="Mangal"/>
                  </a:rPr>
                  <a:t>=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𝑠𝑖𝑛𝑡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.</m:t>
                    </m:r>
                    <m:sSup>
                      <m:sSupPr>
                        <m:ctrlPr>
                          <a:rPr lang="fr-FR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. 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𝑐𝑜𝑠𝑡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+ (</m:t>
                    </m:r>
                    <m:r>
                      <m:rPr>
                        <m:sty m:val="p"/>
                      </m:rP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sin</m:t>
                    </m:r>
                    <m:r>
                      <a:rPr lang="fr-FR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−2</m:t>
                    </m:r>
                    <m:sSup>
                      <m:sSupPr>
                        <m:ctrlPr>
                          <a:rPr lang="fr-FR" sz="2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sSup>
                      <m:sSupPr>
                        <m:ctrlPr>
                          <a:rPr lang="fr-FR" sz="2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And also,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𝑑𝑧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|</a:t>
                </a:r>
                <a:r>
                  <a:rPr lang="en-US" sz="2000" baseline="-25000" dirty="0">
                    <a:ea typeface="Times New Roman"/>
                    <a:cs typeface="Mangal"/>
                  </a:rPr>
                  <a:t>t=0</a:t>
                </a:r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−2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Example</a:t>
                </a:r>
                <a:endParaRPr lang="en-US" sz="2000" b="1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𝑑𝑤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𝑜𝑠𝑡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 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𝑠𝑖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𝑛𝑡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what is the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𝑑𝑤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0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?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00818"/>
                <a:ext cx="8839200" cy="5248488"/>
              </a:xfrm>
              <a:prstGeom prst="rect">
                <a:avLst/>
              </a:prstGeom>
              <a:blipFill rotWithShape="1">
                <a:blip r:embed="rId2"/>
                <a:stretch>
                  <a:fillRect l="-690" t="-465"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15</a:t>
            </a:fld>
            <a:endParaRPr lang="en-US" sz="20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6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321675"/>
                <a:ext cx="8686800" cy="6094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 smtClean="0">
                    <a:ea typeface="Times New Roman"/>
                    <a:cs typeface="Mangal"/>
                  </a:rPr>
                  <a:t>Theorem	</a:t>
                </a:r>
                <a:r>
                  <a:rPr lang="en-US" sz="2000" dirty="0" smtClean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be a function of three variables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),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h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𝑎𝑛𝑑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such that all are differentiable. Then, the composite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h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))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has partial derivatives with respect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is given by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𝑤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𝑔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𝑟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+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h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𝑟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𝑧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𝑘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𝑤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𝑔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𝑠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+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h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𝑠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𝑧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𝑘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Note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);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),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h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are differentiable, then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  <a:sym typeface="Symbol"/>
                            </a:rPr>
                            <m:t>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𝑧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  <a:sym typeface="Symbol"/>
                            </a:rPr>
                            <m:t>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𝑟</m:t>
                          </m:r>
                        </m:den>
                      </m:f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= </m:t>
                      </m:r>
                      <m:r>
                        <a:rPr lang="en-US" sz="2000" i="1" dirty="0" err="1"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en-US" sz="2000" i="1" baseline="-25000" dirty="0" err="1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dirty="0" err="1">
                          <a:latin typeface="Cambria Math"/>
                          <a:ea typeface="Times New Roman"/>
                          <a:cs typeface="Mangal"/>
                        </a:rPr>
                        <m:t>𝑔</m:t>
                      </m:r>
                      <m:r>
                        <a:rPr lang="en-US" sz="2000" i="1" baseline="-25000" dirty="0" err="1">
                          <a:latin typeface="Cambria Math"/>
                          <a:ea typeface="Times New Roman"/>
                          <a:cs typeface="Mangal"/>
                        </a:rPr>
                        <m:t>𝑟</m:t>
                      </m:r>
                      <m:r>
                        <a:rPr lang="en-US" sz="2000" i="1" dirty="0" err="1">
                          <a:latin typeface="Cambria Math"/>
                          <a:ea typeface="Times New Roman"/>
                          <a:cs typeface="Mangal"/>
                        </a:rPr>
                        <m:t>+</m:t>
                      </m:r>
                      <m:sSub>
                        <m:sSubPr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𝑧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 </a:t>
                </a:r>
                <a:r>
                  <a:rPr lang="en-US" sz="2000" b="1" dirty="0" smtClean="0">
                    <a:ea typeface="Times New Roman"/>
                    <a:cs typeface="Mangal"/>
                  </a:rPr>
                  <a:t>Example	</a:t>
                </a:r>
                <a:r>
                  <a:rPr lang="en-US" sz="2000" dirty="0" smtClean="0">
                    <a:ea typeface="Times New Roman"/>
                    <a:cs typeface="Mangal"/>
                  </a:rPr>
                  <a:t>Express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𝑤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𝑤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+2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𝑟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𝑙𝑛𝑠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.</a:t>
                </a: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 smtClean="0">
                    <a:ea typeface="Times New Roman"/>
                    <a:cs typeface="Mangal"/>
                  </a:rPr>
                  <a:t>Theorem		</a:t>
                </a:r>
                <a:r>
                  <a:rPr lang="en-US" sz="2000" dirty="0" smtClean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be differentiable functions. Then,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𝑤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𝑤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𝑠</m:t>
                        </m:r>
                      </m:den>
                    </m:f>
                  </m:oMath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21675"/>
                <a:ext cx="8686800" cy="6094554"/>
              </a:xfrm>
              <a:prstGeom prst="rect">
                <a:avLst/>
              </a:prstGeom>
              <a:blipFill rotWithShape="1">
                <a:blip r:embed="rId2"/>
                <a:stretch>
                  <a:fillRect l="-702" t="-40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16</a:t>
            </a:fld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8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861581"/>
                <a:ext cx="8686800" cy="5074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 smtClean="0">
                    <a:ea typeface="Times New Roman"/>
                    <a:cs typeface="Mangal"/>
                  </a:rPr>
                  <a:t>Implicit Differentiation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𝐹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differentiable function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the equation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𝐹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0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defines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as a function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𝐹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0 </m:t>
                    </m:r>
                    <m:r>
                      <a:rPr lang="en-US" sz="2000" i="1" dirty="0">
                        <a:effectLst/>
                        <a:latin typeface="Cambria Math"/>
                        <a:ea typeface="Times New Roman"/>
                        <a:cs typeface="Cambria Math"/>
                      </a:rPr>
                      <m:t>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 and then,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	</a:t>
                </a:r>
                <a:r>
                  <a:rPr lang="en-US" sz="2000" dirty="0" smtClean="0">
                    <a:ea typeface="Times New Roman"/>
                    <a:cs typeface="Mangal"/>
                  </a:rPr>
                  <a:t>Use </a:t>
                </a:r>
                <a:r>
                  <a:rPr lang="en-US" sz="2000" dirty="0">
                    <a:ea typeface="Times New Roman"/>
                    <a:cs typeface="Mangal"/>
                  </a:rPr>
                  <a:t>implicit differentiation to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–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𝑠𝑖𝑛𝑥𝑦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6.4 Directional Derivatives 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function of two independent variables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defined in the neighborhood of a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Then, directional derivative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the point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along the unit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+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</a:t>
                </a:r>
                <a:r>
                  <a:rPr lang="en-US" sz="2000" dirty="0" smtClean="0">
                    <a:ea typeface="Times New Roman"/>
                    <a:cs typeface="Mangal"/>
                  </a:rPr>
                  <a:t>defined </a:t>
                </a:r>
                <a:r>
                  <a:rPr lang="en-US" sz="2000" dirty="0">
                    <a:ea typeface="Times New Roman"/>
                    <a:cs typeface="Mangal"/>
                  </a:rPr>
                  <a:t>as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𝑑𝑠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𝑢</m:t>
                        </m:r>
                      </m:e>
                    </m:acc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𝑝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𝑠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𝑏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𝑏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𝑠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if the limit exists.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The directional derivative is also denoted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𝐷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a:rPr lang="en-US" sz="2000" b="0" i="1" baseline="-25000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i.e.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𝐷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a:rPr lang="en-US" sz="2000" b="0" i="1" baseline="-25000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</m:oMath>
                </a14:m>
                <a:r>
                  <a:rPr lang="en-US" sz="2000" baseline="-25000" dirty="0">
                    <a:ea typeface="Times New Roman"/>
                    <a:cs typeface="Mangal"/>
                  </a:rPr>
                  <a:t> </a:t>
                </a:r>
                <a:r>
                  <a:rPr lang="en-US" sz="2000" dirty="0">
                    <a:ea typeface="Times New Roman"/>
                    <a:cs typeface="Mangal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𝑑𝑠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𝑢</m:t>
                        </m:r>
                      </m:e>
                    </m:acc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b="0" i="1" smtClean="0">
                        <a:effectLst/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𝑠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𝑏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𝑏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𝑠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61581"/>
                <a:ext cx="8686800" cy="5074659"/>
              </a:xfrm>
              <a:prstGeom prst="rect">
                <a:avLst/>
              </a:prstGeom>
              <a:blipFill rotWithShape="1">
                <a:blip r:embed="rId2"/>
                <a:stretch>
                  <a:fillRect l="-772" t="-48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17</a:t>
            </a:fld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330940"/>
                <a:ext cx="8686800" cy="4240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 smtClean="0">
                    <a:ea typeface="Times New Roman"/>
                    <a:cs typeface="Mangal"/>
                  </a:rPr>
                  <a:t>Gradient Vector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function of two independent variables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defined in the </a:t>
                </a:r>
                <a:r>
                  <a:rPr lang="en-US" sz="2000" dirty="0" smtClean="0">
                    <a:ea typeface="Times New Roman"/>
                    <a:cs typeface="Mangal"/>
                  </a:rPr>
                  <a:t>neighborhood </a:t>
                </a:r>
                <a:r>
                  <a:rPr lang="en-US" sz="2000" dirty="0">
                    <a:ea typeface="Times New Roman"/>
                    <a:cs typeface="Mangal"/>
                  </a:rPr>
                  <a:t>of a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Then the gradient vector (or simply gradient)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denoted by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is a vector defined by 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 xmlns:m="http://schemas.openxmlformats.org/officeDocument/2006/math">
                    <m:r>
                      <a:rPr lang="en-US" sz="2000" i="0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are the partial derivatives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 gradient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also denoted by the symbols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𝑑𝑒𝑙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′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′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𝑔𝑟𝑎𝑑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′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′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	</a:t>
                </a:r>
                <a:r>
                  <a:rPr lang="en-US" sz="2000" dirty="0" smtClean="0">
                    <a:ea typeface="Times New Roman"/>
                    <a:cs typeface="Mangal"/>
                  </a:rPr>
                  <a:t>Find </a:t>
                </a:r>
                <a:r>
                  <a:rPr lang="en-US" sz="2000" dirty="0">
                    <a:ea typeface="Times New Roman"/>
                    <a:cs typeface="Mangal"/>
                  </a:rPr>
                  <a:t>the directional derivatives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)=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(1,2)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in the direction of unit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3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Directional Derivative as a Scalar Product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The directional derivative of a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a point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along the direction of the unit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u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also defined as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𝑑𝑠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i="1" baseline="-25000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 baseline="-25000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2000" baseline="-25000" dirty="0">
                    <a:ea typeface="Times New Roman"/>
                    <a:cs typeface="Mangal"/>
                  </a:rPr>
                  <a:t>,</a:t>
                </a:r>
                <a:r>
                  <a:rPr lang="en-US" sz="2000" baseline="-25000" dirty="0" smtClean="0">
                    <a:ea typeface="Times New Roman"/>
                    <a:cs typeface="Mangal"/>
                  </a:rPr>
                  <a:t>P</a:t>
                </a:r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𝑢</m:t>
                        </m:r>
                      </m:e>
                    </m:acc>
                  </m:oMath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30940"/>
                <a:ext cx="8686800" cy="4240071"/>
              </a:xfrm>
              <a:prstGeom prst="rect">
                <a:avLst/>
              </a:prstGeom>
              <a:blipFill rotWithShape="1">
                <a:blip r:embed="rId2"/>
                <a:stretch>
                  <a:fillRect l="-772" t="-575" r="-1333" b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18</a:t>
            </a:fld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533400"/>
                <a:ext cx="8686800" cy="6088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</a:t>
                </a:r>
                <a:endParaRPr lang="en-US" sz="2000" b="1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Find the directional derivative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𝑖𝑛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(1,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𝜋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in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=3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−4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Properties of Directional Derivative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  <a:ea typeface="Times New Roman"/>
                        <a:cs typeface="Mangal"/>
                      </a:rPr>
                      <m:t>𝑫</m:t>
                    </m:r>
                    <m:r>
                      <a:rPr lang="en-US" sz="2000" b="1" i="1" baseline="-25000" dirty="0" err="1">
                        <a:latin typeface="Cambria Math"/>
                        <a:ea typeface="Times New Roman"/>
                        <a:cs typeface="Mangal"/>
                      </a:rPr>
                      <m:t>𝒖</m:t>
                    </m:r>
                    <m:r>
                      <a:rPr lang="en-US" sz="2000" b="1" i="1" dirty="0" err="1">
                        <a:latin typeface="Cambria Math"/>
                        <a:ea typeface="Times New Roman"/>
                        <a:cs typeface="Mangal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b="1" i="0" dirty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𝛁</m:t>
                    </m:r>
                    <m:r>
                      <a:rPr lang="en-US" sz="2000" b="1" i="1" dirty="0">
                        <a:latin typeface="Cambria Math"/>
                        <a:ea typeface="Times New Roman"/>
                        <a:cs typeface="Mangal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  <a:ea typeface="Times New Roman"/>
                        <a:cs typeface="Mangal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  <a:ea typeface="Times New Roman"/>
                        <a:cs typeface="Mangal"/>
                      </a:rPr>
                      <m:t>= |</m:t>
                    </m:r>
                    <m:r>
                      <a:rPr lang="en-US" sz="2000" b="1" i="0" dirty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𝛁</m:t>
                    </m:r>
                    <m:r>
                      <a:rPr lang="en-US" sz="2000" b="1" i="1" dirty="0" err="1">
                        <a:latin typeface="Cambria Math"/>
                        <a:ea typeface="Times New Roman"/>
                        <a:cs typeface="Mangal"/>
                      </a:rPr>
                      <m:t>𝒇</m:t>
                    </m:r>
                    <m:r>
                      <a:rPr lang="en-US" sz="2000" b="1" i="1" dirty="0" err="1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b="1" i="1" dirty="0" smtClean="0">
                        <a:latin typeface="Cambria Math"/>
                        <a:ea typeface="Times New Roman"/>
                        <a:cs typeface="Mangal"/>
                      </a:rPr>
                      <m:t>𝒄</m:t>
                    </m:r>
                    <m:r>
                      <a:rPr lang="en-US" sz="2000" b="1" i="1" dirty="0" err="1">
                        <a:latin typeface="Cambria Math"/>
                        <a:ea typeface="Times New Roman"/>
                        <a:cs typeface="Mangal"/>
                      </a:rPr>
                      <m:t>𝒐𝒔</m:t>
                    </m:r>
                    <m:r>
                      <a:rPr lang="en-US" sz="2000" b="1" i="1" dirty="0" err="1">
                        <a:latin typeface="Cambria Math"/>
                        <a:ea typeface="Times New Roman"/>
                        <a:cs typeface="Mangal"/>
                      </a:rPr>
                      <m:t>𝜽</m:t>
                    </m:r>
                  </m:oMath>
                </a14:m>
                <a:r>
                  <a:rPr lang="en-US" sz="2000" b="1" dirty="0">
                    <a:ea typeface="Times New Roman"/>
                    <a:cs typeface="Mangal"/>
                  </a:rPr>
                  <a:t> </a:t>
                </a:r>
                <a:endParaRPr lang="en-US" sz="2000" dirty="0">
                  <a:ea typeface="Calibri"/>
                  <a:cs typeface="Mangal"/>
                </a:endParaRPr>
              </a:p>
              <a:p>
                <a:pPr marL="45720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a typeface="Times New Roman"/>
                    <a:cs typeface="Mangal"/>
                  </a:rPr>
                  <a:t>1.	The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increases most rapidly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𝐶𝑜𝑠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1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or when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the direction of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In this case the directional derivative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𝐷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0" dirty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𝑢</m:t>
                        </m:r>
                      </m:e>
                    </m:acc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|</m:t>
                    </m:r>
                    <m:r>
                      <a:rPr lang="en-US" sz="2000" i="0" dirty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𝑜𝑠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0 = |</m:t>
                    </m:r>
                    <m:r>
                      <a:rPr lang="en-US" sz="2000" i="0" dirty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marL="45720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a typeface="Times New Roman"/>
                    <a:cs typeface="Mangal"/>
                  </a:rPr>
                  <a:t>2.	The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decreases most rapidly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𝜋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or when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the direction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0" dirty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In this case the directional derivative is given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𝐷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 |</m:t>
                    </m:r>
                    <m:r>
                      <a:rPr lang="en-US" sz="2000" i="0" dirty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𝑜𝑠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𝜋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−|</m:t>
                    </m:r>
                    <m:r>
                      <a:rPr lang="en-US" sz="2000" i="0" dirty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marL="45720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a typeface="Times New Roman"/>
                    <a:cs typeface="Mangal"/>
                  </a:rPr>
                  <a:t>3.	Any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orthogonal to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≠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the direction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change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𝜋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the directional derivative in this case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𝐷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 |</m:t>
                    </m:r>
                    <m:r>
                      <a:rPr lang="en-US" sz="2000" i="0" dirty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𝑜𝑠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𝜋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		</a:t>
                </a:r>
                <a:r>
                  <a:rPr lang="en-US" sz="2000" dirty="0" smtClean="0">
                    <a:ea typeface="Times New Roman"/>
                    <a:cs typeface="Mangal"/>
                  </a:rPr>
                  <a:t>Find </a:t>
                </a:r>
                <a:r>
                  <a:rPr lang="en-US" sz="2000" dirty="0">
                    <a:ea typeface="Times New Roman"/>
                    <a:cs typeface="Mangal"/>
                  </a:rPr>
                  <a:t>the direction in which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: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1. Increases most rapidly at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(1,1).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2. Decreases most rapidly at the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(1,1).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3. What are the directions of zero change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(1,1).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33400"/>
                <a:ext cx="8686800" cy="6088590"/>
              </a:xfrm>
              <a:prstGeom prst="rect">
                <a:avLst/>
              </a:prstGeom>
              <a:blipFill rotWithShape="1">
                <a:blip r:embed="rId2"/>
                <a:stretch>
                  <a:fillRect l="-772" t="-401" r="-1404" b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19</a:t>
            </a:fld>
            <a:endParaRPr lang="en-US" sz="20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7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1657045"/>
                <a:ext cx="8763000" cy="35245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Calibri"/>
                    <a:cs typeface="Mangal"/>
                  </a:rPr>
                  <a:t>Domain of a Function of Two Variables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Calibri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function of two variables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 domain of two function are the value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≤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i.e. domain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{(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):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}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This gives all the points on and within the circle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Domain of a Function of Three Variables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Calibri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) = </m:t>
                    </m:r>
                    <m:rad>
                      <m:radPr>
                        <m:degHide m:val="on"/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function of three variables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 domain of three function are the values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≤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i.e. domain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{(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):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}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This gives all the points on and within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57045"/>
                <a:ext cx="8763000" cy="3524555"/>
              </a:xfrm>
              <a:prstGeom prst="rect">
                <a:avLst/>
              </a:prstGeom>
              <a:blipFill rotWithShape="1">
                <a:blip r:embed="rId2"/>
                <a:stretch>
                  <a:fillRect l="-695" t="-692" r="-1252" b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2</a:t>
            </a:fld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8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107638"/>
                <a:ext cx="8763000" cy="6428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 smtClean="0">
                    <a:ea typeface="Times New Roman"/>
                    <a:cs typeface="Mangal"/>
                  </a:rPr>
                  <a:t>Gradients and Tangents to the Level Curve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The tangent lines to the level curves are the lines normal to the gradients. The line through the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normal to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000" i="1" smtClean="0">
                            <a:effectLst/>
                            <a:latin typeface="Cambria Math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b="0" i="1" smtClean="0">
                            <a:effectLst/>
                            <a:latin typeface="Cambria Math"/>
                            <a:cs typeface="Times New Roman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𝐵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has the equation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 +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𝐵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 =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the gradient, 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0" dirty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)(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𝑗</m:t>
                        </m:r>
                      </m:e>
                    </m:acc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,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The equation becomes the tangent line and is given by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)+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)=0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 </a:t>
                </a:r>
                <a:r>
                  <a:rPr lang="en-US" sz="2000" b="1" dirty="0" smtClean="0">
                    <a:ea typeface="Times New Roman"/>
                    <a:cs typeface="Mangal"/>
                  </a:rPr>
                  <a:t>Example</a:t>
                </a:r>
                <a:r>
                  <a:rPr lang="en-US" sz="2000" dirty="0" smtClean="0">
                    <a:ea typeface="Times New Roman"/>
                    <a:cs typeface="Mangal"/>
                  </a:rPr>
                  <a:t>	Find </a:t>
                </a:r>
                <a:r>
                  <a:rPr lang="en-US" sz="2000" dirty="0">
                    <a:ea typeface="Times New Roman"/>
                    <a:cs typeface="Mangal"/>
                  </a:rPr>
                  <a:t>the equation for the tangent to the ellipse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 2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the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(−2,1).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 smtClean="0">
                    <a:ea typeface="Times New Roman"/>
                    <a:cs typeface="Mangal"/>
                  </a:rPr>
                  <a:t>Solution	</a:t>
                </a:r>
                <a:r>
                  <a:rPr lang="en-US" sz="2000" dirty="0" smtClean="0">
                    <a:ea typeface="Times New Roman"/>
                    <a:cs typeface="Mangal"/>
                  </a:rPr>
                  <a:t>Here</a:t>
                </a:r>
                <a:r>
                  <a:rPr lang="en-US" sz="2000" dirty="0">
                    <a:ea typeface="Times New Roman"/>
                    <a:cs typeface="Mangal"/>
                  </a:rPr>
                  <a:t>, the given ellipse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 2 	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	…	(i).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The ellipse is the level curve of the surface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. The </a:t>
                </a:r>
                <a:r>
                  <a:rPr lang="en-US" sz="2000" dirty="0">
                    <a:ea typeface="Times New Roman"/>
                    <a:cs typeface="Mangal"/>
                  </a:rPr>
                  <a:t>given point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(−2,1).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Now,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­=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.	So</a:t>
                </a:r>
                <a:r>
                  <a:rPr lang="en-US" sz="2000" dirty="0">
                    <a:ea typeface="Times New Roman"/>
                    <a:cs typeface="Mangal"/>
                  </a:rPr>
                  <a:t>,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(−2,1),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)= −1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2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ffectLst/>
                    <a:latin typeface="Cambria Math"/>
                    <a:ea typeface="Times New Roman"/>
                    <a:cs typeface="Cambria Math"/>
                  </a:rPr>
                  <a:t>∴</a:t>
                </a:r>
                <a:r>
                  <a:rPr lang="en-US" sz="2000" dirty="0">
                    <a:ea typeface="Times New Roman"/>
                    <a:cs typeface="Mangal"/>
                  </a:rPr>
                  <a:t> the equation of the tangent line to the surface </a:t>
                </a:r>
                <a:r>
                  <a:rPr lang="en-US" sz="2000" dirty="0" smtClean="0">
                    <a:ea typeface="Times New Roman"/>
                    <a:cs typeface="Mangal"/>
                  </a:rPr>
                  <a:t>is</a:t>
                </a:r>
              </a:p>
              <a:p>
                <a:pPr algn="ctr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 smtClean="0">
                    <a:ea typeface="Times New Roman"/>
                    <a:cs typeface="Mangal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(−2,1)(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+2)+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𝑓𝑦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(−2,1)(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−1) = 0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fr-FR" sz="2000" dirty="0">
                    <a:ea typeface="Times New Roman"/>
                    <a:cs typeface="Mangal"/>
                  </a:rPr>
                  <a:t>i.e.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−1(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+2)+2(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−1) = 0</m:t>
                    </m:r>
                  </m:oMath>
                </a14:m>
                <a:r>
                  <a:rPr lang="fr-FR" sz="2000" dirty="0" smtClean="0">
                    <a:ea typeface="Times New Roman"/>
                    <a:cs typeface="Mangal"/>
                  </a:rPr>
                  <a:t>. </a:t>
                </a:r>
                <a:r>
                  <a:rPr lang="en-US" sz="2000" dirty="0" smtClean="0">
                    <a:ea typeface="Times New Roman"/>
                    <a:cs typeface="Mangal"/>
                    <a:sym typeface="Symbol"/>
                  </a:rPr>
                  <a:t></a:t>
                </a:r>
                <a:r>
                  <a:rPr lang="en-US" sz="2000" dirty="0" smtClean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−2−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_2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−2=0 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+4=0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7638"/>
                <a:ext cx="8763000" cy="6428298"/>
              </a:xfrm>
              <a:prstGeom prst="rect">
                <a:avLst/>
              </a:prstGeom>
              <a:blipFill rotWithShape="1">
                <a:blip r:embed="rId2"/>
                <a:stretch>
                  <a:fillRect l="-765" t="-380" r="-1322" b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20</a:t>
            </a:fld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381000"/>
                <a:ext cx="8458200" cy="5426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u="sng" dirty="0" smtClean="0">
                    <a:ea typeface="Times New Roman"/>
                    <a:cs typeface="Mangal"/>
                  </a:rPr>
                  <a:t>##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𝑟</m:t>
                        </m:r>
                      </m:e>
                    </m:acc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h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𝑗</m:t>
                        </m:r>
                      </m:e>
                    </m:acc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smooth curve on the level surface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differentiable.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h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))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Differentiating with respect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we get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[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h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𝑘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]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0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𝑑𝑔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+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𝑑h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𝑑𝑘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 0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[Chain Rule]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 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ffectLst/>
                    <a:latin typeface="Cambria Math"/>
                    <a:ea typeface="Times New Roman"/>
                    <a:cs typeface="Cambria Math"/>
                  </a:rPr>
                  <a:t>⇒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Cambria Math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𝑖</m:t>
                        </m:r>
                      </m:e>
                    </m:acc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𝑧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</m:e>
                    </m:acc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).(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𝑑𝑔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𝑑𝑡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𝑑h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𝑑𝑡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𝑑𝑘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𝑑𝑡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</m:e>
                    </m:acc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 0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 smtClean="0">
                    <a:effectLst/>
                    <a:latin typeface="Cambria Math"/>
                    <a:ea typeface="Times New Roman"/>
                    <a:cs typeface="Cambria Math"/>
                  </a:rPr>
                  <a:t>⇒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/>
                        <a:ea typeface="Cambria Math"/>
                        <a:cs typeface="Cambria Math"/>
                      </a:rPr>
                      <m:t>𝛻</m:t>
                    </m:r>
                    <m:r>
                      <a:rPr lang="en-US" sz="2000" b="0" i="1" smtClean="0">
                        <a:effectLst/>
                        <a:latin typeface="Cambria Math"/>
                        <a:ea typeface="Cambria Math"/>
                        <a:cs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effectLst/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/>
                                    <a:ea typeface="Cambria Math"/>
                                  </a:rPr>
                                  <m:t>𝑟</m:t>
                                </m:r>
                              </m:e>
                            </m:acc>
                          </m:num>
                          <m:den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mbria Math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effectLst/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 smtClean="0">
                    <a:effectLst/>
                    <a:latin typeface="Cambria Math"/>
                    <a:ea typeface="Times New Roman"/>
                    <a:cs typeface="Cambria Math"/>
                  </a:rPr>
                  <a:t>∴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  <a:cs typeface="Cambria Math"/>
                      </a:rPr>
                      <m:t>𝛻</m:t>
                    </m:r>
                    <m:r>
                      <a:rPr lang="en-US" sz="2000" i="1">
                        <a:latin typeface="Cambria Math"/>
                        <a:ea typeface="Cambria Math"/>
                        <a:cs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𝑟</m:t>
                                </m:r>
                              </m:e>
                            </m:acc>
                          </m:num>
                          <m:den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orthogonal to the velocity vector of the smooth curve at every point along the curve.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1000"/>
                <a:ext cx="8458200" cy="5426165"/>
              </a:xfrm>
              <a:prstGeom prst="rect">
                <a:avLst/>
              </a:prstGeom>
              <a:blipFill rotWithShape="1">
                <a:blip r:embed="rId2"/>
                <a:stretch>
                  <a:fillRect l="-720" t="-449" r="-1297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21</a:t>
            </a:fld>
            <a:endParaRPr lang="en-US" sz="20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5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228600"/>
                <a:ext cx="8686800" cy="17876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Tangent Plane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differentiable function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any point on it. Then the tangent plane to the surface at the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the plane through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and normal to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­0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 . </m:t>
                    </m:r>
                    <m:r>
                      <a:rPr lang="en-US" sz="2000" i="0" dirty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0</m:t>
                    </m:r>
                  </m:oMath>
                </a14:m>
                <a:r>
                  <a:rPr lang="en-US" sz="2000" dirty="0" smtClean="0">
                    <a:ea typeface="Calibri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8600"/>
                <a:ext cx="8686800" cy="1787669"/>
              </a:xfrm>
              <a:prstGeom prst="rect">
                <a:avLst/>
              </a:prstGeom>
              <a:blipFill rotWithShape="1">
                <a:blip r:embed="rId2"/>
                <a:stretch>
                  <a:fillRect l="-772" t="-1365" r="-1333" b="-3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2667472"/>
                <a:ext cx="8686800" cy="4084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Normal Line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 The normal line of the surface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the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the line through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parallel to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Equation of the tangent plane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The equation of the tangent plane to the surface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given by,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+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+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­0) =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Equation of the normal line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The equation of the normal line to the surface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on it is given by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= 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baseline="-25000" dirty="0">
                          <a:latin typeface="Cambria Math"/>
                          <a:ea typeface="Times New Roman"/>
                          <a:cs typeface="Mangal"/>
                        </a:rPr>
                        <m:t>0 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+ 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𝑓𝑥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𝑝</m:t>
                      </m:r>
                      <m:r>
                        <a:rPr lang="fr-FR" sz="2000" i="1" baseline="-25000" dirty="0">
                          <a:latin typeface="Cambria Math"/>
                          <a:ea typeface="Times New Roman"/>
                          <a:cs typeface="Mangal"/>
                        </a:rPr>
                        <m:t>0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)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= 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baseline="-25000" dirty="0">
                          <a:latin typeface="Cambria Math"/>
                          <a:ea typeface="Times New Roman"/>
                          <a:cs typeface="Mangal"/>
                        </a:rPr>
                        <m:t>0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 + 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𝑓𝑦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𝑝</m:t>
                      </m:r>
                      <m:r>
                        <a:rPr lang="fr-FR" sz="2000" i="1" baseline="-25000" dirty="0">
                          <a:latin typeface="Cambria Math"/>
                          <a:ea typeface="Times New Roman"/>
                          <a:cs typeface="Mangal"/>
                        </a:rPr>
                        <m:t>0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)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𝑧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=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𝑧</m:t>
                      </m:r>
                      <m:r>
                        <a:rPr lang="en-US" sz="2000" i="1" baseline="-25000" dirty="0">
                          <a:latin typeface="Cambria Math"/>
                          <a:ea typeface="Times New Roman"/>
                          <a:cs typeface="Mangal"/>
                        </a:rPr>
                        <m:t>0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 + </m:t>
                      </m:r>
                      <m:r>
                        <a:rPr lang="en-US" sz="2000" i="1" dirty="0" err="1"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en-US" sz="2000" i="1" baseline="-25000" dirty="0" err="1">
                          <a:latin typeface="Cambria Math"/>
                          <a:ea typeface="Times New Roman"/>
                          <a:cs typeface="Mangal"/>
                        </a:rPr>
                        <m:t>𝑧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𝑝</m:t>
                      </m:r>
                      <m:r>
                        <a:rPr lang="en-US" sz="2000" i="1" baseline="-25000" dirty="0">
                          <a:latin typeface="Cambria Math"/>
                          <a:ea typeface="Times New Roman"/>
                          <a:cs typeface="Mangal"/>
                        </a:rPr>
                        <m:t>0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)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667472"/>
                <a:ext cx="8686800" cy="4084388"/>
              </a:xfrm>
              <a:prstGeom prst="rect">
                <a:avLst/>
              </a:prstGeom>
              <a:blipFill rotWithShape="1">
                <a:blip r:embed="rId3"/>
                <a:stretch>
                  <a:fillRect l="-772" t="-597" r="-1333" b="-1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22</a:t>
            </a:fld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505379"/>
                <a:ext cx="8610600" cy="28646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		</a:t>
                </a:r>
                <a:r>
                  <a:rPr lang="en-US" sz="2000" dirty="0" smtClean="0">
                    <a:ea typeface="Times New Roman"/>
                    <a:cs typeface="Mangal"/>
                  </a:rPr>
                  <a:t>Find </a:t>
                </a:r>
                <a:r>
                  <a:rPr lang="en-US" sz="2000" dirty="0">
                    <a:ea typeface="Times New Roman"/>
                    <a:cs typeface="Mangal"/>
                  </a:rPr>
                  <a:t>the equation of the tangent plane and normal line of the </a:t>
                </a:r>
                <a:r>
                  <a:rPr lang="en-US" sz="2000" dirty="0" smtClean="0">
                    <a:ea typeface="Times New Roman"/>
                    <a:cs typeface="Mangal"/>
                  </a:rPr>
                  <a:t>surface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− 9 =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the point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(1,2,3)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Note</a:t>
                </a:r>
                <a:endParaRPr lang="en-US" sz="2000" b="1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 plane tangent to the surface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of a differentiable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the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)+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)+(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		</a:t>
                </a:r>
                <a:r>
                  <a:rPr lang="en-US" sz="2000" dirty="0" smtClean="0">
                    <a:ea typeface="Times New Roman"/>
                    <a:cs typeface="Mangal"/>
                  </a:rPr>
                  <a:t>Find </a:t>
                </a:r>
                <a:r>
                  <a:rPr lang="en-US" sz="2000" dirty="0">
                    <a:ea typeface="Times New Roman"/>
                    <a:cs typeface="Mangal"/>
                  </a:rPr>
                  <a:t>the equation of the plane tangent to the surface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1−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10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+4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(1,1,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05379"/>
                <a:ext cx="8610600" cy="2864695"/>
              </a:xfrm>
              <a:prstGeom prst="rect">
                <a:avLst/>
              </a:prstGeom>
              <a:blipFill rotWithShape="1">
                <a:blip r:embed="rId2"/>
                <a:stretch>
                  <a:fillRect l="-779" t="-851" r="-1346" b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9075" y="3886200"/>
                <a:ext cx="8610600" cy="1120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07000"/>
                  </a:lnSpc>
                </a:pPr>
                <a:r>
                  <a:rPr lang="en-US" sz="2000" b="1" dirty="0" smtClean="0">
                    <a:solidFill>
                      <a:prstClr val="black"/>
                    </a:solidFill>
                    <a:ea typeface="Times New Roman"/>
                    <a:cs typeface="Mangal"/>
                  </a:rPr>
                  <a:t>Example		</a:t>
                </a:r>
                <a:r>
                  <a:rPr lang="en-US" sz="2000" dirty="0" smtClean="0">
                    <a:solidFill>
                      <a:prstClr val="black"/>
                    </a:solidFill>
                    <a:ea typeface="Times New Roman"/>
                    <a:cs typeface="Mangal"/>
                  </a:rPr>
                  <a:t>Find </a:t>
                </a:r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the equation of the tangent line to the curve of intersection of two surfaces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 = 0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 – 4 = 0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 at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(1,1,3)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.</a:t>
                </a:r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3886200"/>
                <a:ext cx="8610600" cy="1120500"/>
              </a:xfrm>
              <a:prstGeom prst="rect">
                <a:avLst/>
              </a:prstGeom>
              <a:blipFill rotWithShape="1">
                <a:blip r:embed="rId3"/>
                <a:stretch>
                  <a:fillRect l="-779" t="-2186" r="-134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23</a:t>
            </a:fld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296834"/>
                <a:ext cx="8534400" cy="6313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Solution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The given surfaces are 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 smtClean="0">
                    <a:ea typeface="Times New Roman"/>
                    <a:cs typeface="Mangal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0 	…	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𝑖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 smtClean="0">
                    <a:ea typeface="Times New Roman"/>
                    <a:cs typeface="Mangal"/>
                  </a:rPr>
                  <a:t>And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0 4 = 0 	…	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𝑖𝑖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The line tangent to the curve of intersection of the surface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𝑖𝑖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orthogonal to their gradients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This means that the tangent line is parallel to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×</m:t>
                    </m:r>
                    <m:r>
                      <a:rPr lang="en-US" sz="2000" i="0" dirty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Now,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­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 =1,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 =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 = 1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 smtClean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(1,1,3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), </m:t>
                    </m:r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2, 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2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(2) = 0, 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 =1, 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 = 0, 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(2) = 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∴</m:t>
                    </m:r>
                    <m:r>
                      <a:rPr lang="en-US" sz="2000" i="0" dirty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 |(1,1,3)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)(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𝑝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Cambria Math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Cambria Math"/>
                      </a:rPr>
                      <m:t>+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Cambria Math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(</m:t>
                    </m:r>
                    <m:r>
                      <a:rPr lang="en-US" sz="2000" b="0" i="1" dirty="0" smtClean="0">
                        <a:latin typeface="Cambria Math"/>
                        <a:ea typeface="Times New Roman"/>
                        <a:cs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Cambria Math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𝑗</m:t>
                        </m:r>
                      </m:e>
                    </m:acc>
                    <m:r>
                      <a:rPr lang="en-US" sz="2000" i="1" dirty="0" smtClean="0">
                        <a:latin typeface="Cambria Math"/>
                        <a:ea typeface="Times New Roman"/>
                        <a:cs typeface="Cambria Math"/>
                      </a:rPr>
                      <m:t> +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Cambria Math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Cambria Math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(</m:t>
                    </m:r>
                    <m:r>
                      <a:rPr lang="en-US" sz="2000" b="0" i="1" dirty="0" smtClean="0">
                        <a:latin typeface="Cambria Math"/>
                        <a:ea typeface="Times New Roman"/>
                        <a:cs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Cambria Math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Cambria Math"/>
                      </a:rPr>
                      <m:t>= 2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𝑖</m:t>
                        </m:r>
                      </m:e>
                    </m:acc>
                    <m:r>
                      <a:rPr lang="en-US" sz="2000" i="1" dirty="0" smtClean="0">
                        <a:latin typeface="Cambria Math"/>
                        <a:ea typeface="Times New Roman"/>
                        <a:cs typeface="Cambria Math"/>
                      </a:rPr>
                      <m:t> + 2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Cambria Math"/>
                      </a:rPr>
                      <m:t>+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Cambria Math"/>
                      </a:rPr>
                      <m:t>0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</m:e>
                    </m:acc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 xmlns:m="http://schemas.openxmlformats.org/officeDocument/2006/math">
                    <m:r>
                      <a:rPr lang="en-US" sz="2000" i="0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𝑔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Cambria Math"/>
                      </a:rPr>
                      <m:t>(1,1,3)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𝑔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(</m:t>
                    </m:r>
                    <m:r>
                      <a:rPr lang="en-US" sz="2000" b="0" i="1" dirty="0" smtClean="0">
                        <a:latin typeface="Cambria Math"/>
                        <a:ea typeface="Times New Roman"/>
                        <a:cs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Cambria Math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Cambria Math"/>
                      </a:rPr>
                      <m:t>+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Cambria Math"/>
                      </a:rPr>
                      <m:t>𝑔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(</m:t>
                    </m:r>
                    <m:r>
                      <a:rPr lang="en-US" sz="2000" b="0" i="1" dirty="0" smtClean="0">
                        <a:latin typeface="Cambria Math"/>
                        <a:ea typeface="Times New Roman"/>
                        <a:cs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Cambria Math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Cambria Math"/>
                      </a:rPr>
                      <m:t>+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Cambria Math"/>
                      </a:rPr>
                      <m:t>𝑔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Cambria Math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(</m:t>
                    </m:r>
                    <m:r>
                      <a:rPr lang="en-US" sz="2000" b="0" i="1" dirty="0" smtClean="0">
                        <a:latin typeface="Cambria Math"/>
                        <a:ea typeface="Times New Roman"/>
                        <a:cs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Cambria Math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Cambria Math"/>
                      </a:rPr>
                      <m:t>= 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Cambria Math"/>
                      </a:rPr>
                      <m:t>+ 0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Cambria Math"/>
                      </a:rPr>
                      <m:t>+ 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</m:e>
                    </m:acc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 smtClean="0">
                    <a:ea typeface="Times New Roman"/>
                    <a:cs typeface="Cambria Math"/>
                  </a:rPr>
                  <a:t>Now,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 × </m:t>
                    </m:r>
                    <m:r>
                      <a:rPr lang="en-US" sz="2000" i="0" dirty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𝑔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 =</m:t>
                    </m:r>
                  </m:oMath>
                </a14:m>
                <a:r>
                  <a:rPr lang="en-US" sz="2000" dirty="0">
                    <a:ea typeface="Times New Roman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ea typeface="Times New Roman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Cambria Math"/>
                      </a:rPr>
                      <m:t>= 2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Cambria Math"/>
                      </a:rPr>
                      <m:t>− 2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Cambria Math"/>
                      </a:rPr>
                      <m:t>− 2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</m:e>
                    </m:acc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Cambria Math"/>
                  </a:rPr>
                  <a:t>Thus, the equation of the line through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Cambria Math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Cambria Math"/>
                      </a:rPr>
                      <m:t>(1,1,3)</m:t>
                    </m:r>
                  </m:oMath>
                </a14:m>
                <a:r>
                  <a:rPr lang="en-US" sz="2000" dirty="0">
                    <a:ea typeface="Times New Roman"/>
                    <a:cs typeface="Cambria Math"/>
                  </a:rPr>
                  <a:t> and parallel to the vector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 xmlns:m="http://schemas.openxmlformats.org/officeDocument/2006/math">
                    <m:r>
                      <a:rPr lang="fr-FR" sz="2000" i="0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Cambria Math"/>
                      </a:rPr>
                      <m:t>𝑓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Cambria Math"/>
                      </a:rPr>
                      <m:t> × </m:t>
                    </m:r>
                    <m:r>
                      <a:rPr lang="fr-FR" sz="2000" i="0" dirty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Cambria Math"/>
                      </a:rPr>
                      <m:t>𝑔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Cambria Math"/>
                      </a:rPr>
                      <m:t> = 2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𝑖</m:t>
                        </m:r>
                      </m:e>
                    </m:acc>
                  </m:oMath>
                </a14:m>
                <a:r>
                  <a:rPr lang="fr-FR" sz="2000" dirty="0">
                    <a:ea typeface="Times New Roman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Cambria Math"/>
                      </a:rPr>
                      <m:t>− 2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𝑗</m:t>
                        </m:r>
                      </m:e>
                    </m:acc>
                    <m:r>
                      <a:rPr lang="fr-FR" sz="2000" i="1" dirty="0" smtClean="0">
                        <a:latin typeface="Cambria Math"/>
                        <a:ea typeface="Times New Roman"/>
                        <a:cs typeface="Cambria Math"/>
                      </a:rPr>
                      <m:t>− 2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</m:e>
                    </m:acc>
                  </m:oMath>
                </a14:m>
                <a:r>
                  <a:rPr lang="fr-FR" sz="2000" dirty="0">
                    <a:ea typeface="Times New Roman"/>
                    <a:cs typeface="Cambria Math"/>
                  </a:rPr>
                  <a:t> </a:t>
                </a:r>
                <a:r>
                  <a:rPr lang="fr-FR" sz="2000" dirty="0" err="1">
                    <a:ea typeface="Times New Roman"/>
                    <a:cs typeface="Cambria Math"/>
                  </a:rPr>
                  <a:t>is</a:t>
                </a:r>
                <a:r>
                  <a:rPr lang="fr-FR" sz="2000" dirty="0">
                    <a:ea typeface="Times New Roman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Cambria Math"/>
                      </a:rPr>
                      <m:t>𝑥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Cambria Math"/>
                      </a:rPr>
                      <m:t> = 1+2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Cambria Math"/>
                      </a:rPr>
                      <m:t>𝑡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Cambria Math"/>
                      </a:rPr>
                      <m:t> , 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Cambria Math"/>
                      </a:rPr>
                      <m:t>𝑦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Cambria Math"/>
                      </a:rPr>
                      <m:t> = 1−2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Cambria Math"/>
                      </a:rPr>
                      <m:t>𝑡</m:t>
                    </m:r>
                  </m:oMath>
                </a14:m>
                <a:r>
                  <a:rPr lang="fr-FR" sz="2000" dirty="0">
                    <a:ea typeface="Times New Roman"/>
                    <a:cs typeface="Cambria Math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Cambria Math"/>
                      </a:rPr>
                      <m:t>𝑧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Cambria Math"/>
                      </a:rPr>
                      <m:t> = 3−2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Cambria Math"/>
                      </a:rPr>
                      <m:t>𝑡</m:t>
                    </m:r>
                  </m:oMath>
                </a14:m>
                <a:r>
                  <a:rPr lang="fr-FR" sz="2000" dirty="0">
                    <a:ea typeface="Times New Roman"/>
                    <a:cs typeface="Cambria Math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Cambria Math"/>
                  </a:rPr>
                  <a:t>Note</a:t>
                </a:r>
                <a:r>
                  <a:rPr lang="en-US" sz="2000" dirty="0">
                    <a:ea typeface="Times New Roman"/>
                    <a:cs typeface="Cambria Math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Cambria Math"/>
                      </a:rPr>
                      <m:t>=</m:t>
                    </m:r>
                  </m:oMath>
                </a14:m>
                <a:r>
                  <a:rPr lang="en-US" sz="2000" dirty="0">
                    <a:ea typeface="Times New Roman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Cambria Math"/>
                      </a:rPr>
                      <m:t>+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Cambria Math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Cambria Math"/>
                  </a:rPr>
                  <a:t>  is Vector equation of a </a:t>
                </a:r>
                <a:r>
                  <a:rPr lang="en-US" sz="2000" dirty="0" smtClean="0">
                    <a:ea typeface="Times New Roman"/>
                    <a:cs typeface="Cambria Math"/>
                  </a:rPr>
                  <a:t>line.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6834"/>
                <a:ext cx="8534400" cy="6313973"/>
              </a:xfrm>
              <a:prstGeom prst="rect">
                <a:avLst/>
              </a:prstGeom>
              <a:blipFill rotWithShape="1">
                <a:blip r:embed="rId2"/>
                <a:stretch>
                  <a:fillRect l="-786" t="-386" r="-1357" b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24</a:t>
            </a:fld>
            <a:endParaRPr lang="en-US" sz="20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95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670314"/>
                <a:ext cx="8610600" cy="4373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 smtClean="0">
                    <a:ea typeface="Times New Roman"/>
                    <a:cs typeface="Mangal"/>
                  </a:rPr>
                  <a:t>Estimating Change in Specific Direction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Directional derivative is used to estimate the change of a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if we move a small distance ds from one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to another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close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</m:oMath>
                </a14:m>
                <a:r>
                  <a:rPr lang="en-US" sz="2000" baseline="-25000" dirty="0">
                    <a:ea typeface="Times New Roman"/>
                    <a:cs typeface="Mangal"/>
                  </a:rPr>
                  <a:t> </a:t>
                </a:r>
                <a:r>
                  <a:rPr lang="en-US" sz="2000" dirty="0">
                    <a:ea typeface="Times New Roman"/>
                    <a:cs typeface="Mangal"/>
                  </a:rPr>
                  <a:t>on it. 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a function of one variable, then the change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given by 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𝑑𝑓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 = 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′(</m:t>
                      </m:r>
                      <m:r>
                        <a:rPr lang="en-US" sz="2000" b="0" i="1" dirty="0" smtClean="0">
                          <a:latin typeface="Cambria Math"/>
                          <a:ea typeface="Times New Roman"/>
                          <a:cs typeface="Mangal"/>
                        </a:rPr>
                        <m:t>𝑃</m:t>
                      </m:r>
                      <m:r>
                        <a:rPr lang="en-US" sz="2000" i="1" baseline="-25000" dirty="0">
                          <a:latin typeface="Cambria Math"/>
                          <a:ea typeface="Times New Roman"/>
                          <a:cs typeface="Mangal"/>
                        </a:rPr>
                        <m:t>0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)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𝑑𝑠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 	…	(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𝑖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)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Ordinary derivative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×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increment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function of two or more variables. Then, to estimate the change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𝑑𝑓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we use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𝐷𝑓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(</m:t>
                    </m:r>
                    <m:r>
                      <a:rPr lang="en-US" sz="2000" i="0" dirty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0 . 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𝑢</m:t>
                        </m:r>
                      </m:e>
                    </m:acc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𝑑𝑠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directional derivative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×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small increment,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the direction of motion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		</a:t>
                </a:r>
                <a:r>
                  <a:rPr lang="en-US" sz="2000" dirty="0" smtClean="0">
                    <a:ea typeface="Times New Roman"/>
                    <a:cs typeface="Mangal"/>
                  </a:rPr>
                  <a:t>Estimate </a:t>
                </a:r>
                <a:r>
                  <a:rPr lang="en-US" sz="2000" dirty="0">
                    <a:ea typeface="Times New Roman"/>
                    <a:cs typeface="Mangal"/>
                  </a:rPr>
                  <a:t>how much the value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𝑦𝑠𝑖𝑛𝑥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𝑦𝑧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will change if the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moves 0.1 units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(0,1,0)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straight towards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(2,2,−2).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70314"/>
                <a:ext cx="8610600" cy="4373505"/>
              </a:xfrm>
              <a:prstGeom prst="rect">
                <a:avLst/>
              </a:prstGeom>
              <a:blipFill rotWithShape="1">
                <a:blip r:embed="rId2"/>
                <a:stretch>
                  <a:fillRect l="-779" t="-558" r="-1416" b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25</a:t>
            </a:fld>
            <a:endParaRPr lang="en-US" sz="20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990600"/>
                <a:ext cx="8763000" cy="4702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6.5 Extreme Values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Maxima and Minima </a:t>
                </a:r>
                <a:r>
                  <a:rPr lang="en-US" sz="2000" b="1" dirty="0" smtClean="0">
                    <a:ea typeface="Times New Roman"/>
                    <a:cs typeface="Mangal"/>
                  </a:rPr>
                  <a:t>(Extreme Values</a:t>
                </a:r>
                <a:r>
                  <a:rPr lang="en-US" sz="2000" b="1" dirty="0">
                    <a:ea typeface="Times New Roman"/>
                    <a:cs typeface="Mangal"/>
                  </a:rPr>
                  <a:t>) of a Function of Two Variables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function of two variables defined in the neighborhood of a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).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Then the value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said to be a local maximum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if for every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≥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for every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in the neighborhood. Similarly,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said to be local minimum of the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≤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for every other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in the neighborhood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First Derivative Test for Local Maxima and Local Minima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Theorem</a:t>
                </a:r>
                <a:r>
                  <a:rPr lang="en-US" sz="2000" b="1" dirty="0">
                    <a:ea typeface="Times New Roman"/>
                    <a:cs typeface="Mangal"/>
                  </a:rPr>
                  <a:t>	</a:t>
                </a:r>
                <a:r>
                  <a:rPr lang="en-US" sz="2000" dirty="0" smtClean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function defined in the neighborhood of a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which has local maxima or local minima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,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exists. Then,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Critical Points ( Also Called the Stationary Points)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The points where the first order partial derivative with respect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are zero are called critical points.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990600"/>
                <a:ext cx="8763000" cy="4702826"/>
              </a:xfrm>
              <a:prstGeom prst="rect">
                <a:avLst/>
              </a:prstGeom>
              <a:blipFill rotWithShape="1">
                <a:blip r:embed="rId2"/>
                <a:stretch>
                  <a:fillRect l="-695" t="-519" r="-1252" b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26</a:t>
            </a:fld>
            <a:endParaRPr lang="en-US" sz="20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4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63236" y="1295400"/>
                <a:ext cx="8686800" cy="3455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b="1" dirty="0" smtClean="0">
                    <a:ea typeface="Times New Roman"/>
                    <a:cs typeface="Mangal"/>
                  </a:rPr>
                  <a:t>Second Derivative Test for Local Maxima and Local Minima</a:t>
                </a:r>
                <a:endParaRPr lang="en-US" sz="16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 be a function of two variables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baseline="-25000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𝑓𝑙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), 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baseline="-25000" dirty="0" err="1">
                        <a:latin typeface="Cambria Math"/>
                        <a:ea typeface="Times New Roman"/>
                        <a:cs typeface="Mangal"/>
                      </a:rPr>
                      <m:t>𝑦𝑦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baseline="-25000" dirty="0" err="1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baseline="-25000" dirty="0" err="1">
                        <a:latin typeface="Cambria Math"/>
                        <a:ea typeface="Times New Roman"/>
                        <a:cs typeface="Mangal"/>
                      </a:rPr>
                      <m:t>𝑦𝑥</m:t>
                    </m:r>
                  </m:oMath>
                </a14:m>
                <a:r>
                  <a:rPr lang="en-US" baseline="-25000" dirty="0">
                    <a:ea typeface="Times New Roman"/>
                    <a:cs typeface="Mangal"/>
                  </a:rPr>
                  <a:t> </a:t>
                </a:r>
                <a:r>
                  <a:rPr lang="en-US" dirty="0">
                    <a:ea typeface="Times New Roman"/>
                    <a:cs typeface="Mangal"/>
                  </a:rPr>
                  <a:t>exists and are continuous throughout its domain and also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) = 0, 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baseline="-25000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) = 0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. Then,</a:t>
                </a:r>
                <a:endParaRPr lang="en-US" sz="16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dirty="0">
                    <a:ea typeface="Times New Roman"/>
                    <a:cs typeface="Mangal"/>
                  </a:rPr>
                  <a:t>1.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 is local maximum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baseline="-25000" dirty="0" err="1">
                        <a:latin typeface="Cambria Math"/>
                        <a:ea typeface="Times New Roman"/>
                        <a:cs typeface="Mangal"/>
                      </a:rPr>
                      <m:t>𝑥𝑥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&lt;0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baseline="-25000" dirty="0">
                        <a:latin typeface="Cambria Math"/>
                        <a:ea typeface="Times New Roman"/>
                        <a:cs typeface="Mangal"/>
                      </a:rPr>
                      <m:t>𝑥𝑥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baseline="-25000" dirty="0">
                        <a:latin typeface="Cambria Math"/>
                        <a:ea typeface="Times New Roman"/>
                        <a:cs typeface="Mangal"/>
                      </a:rPr>
                      <m:t>𝑦𝑦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𝑓𝑥𝑦</m:t>
                    </m:r>
                    <m:r>
                      <a:rPr lang="en-US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&gt; 0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.</a:t>
                </a:r>
                <a:endParaRPr lang="en-US" sz="16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dirty="0">
                    <a:ea typeface="Times New Roman"/>
                    <a:cs typeface="Mangal"/>
                  </a:rPr>
                  <a:t>2.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 is local minimum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𝑥𝑥</m:t>
                        </m:r>
                      </m:sub>
                    </m:sSub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&gt;0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baseline="-25000" dirty="0">
                        <a:latin typeface="Cambria Math"/>
                        <a:ea typeface="Times New Roman"/>
                        <a:cs typeface="Mangal"/>
                      </a:rPr>
                      <m:t>𝑥𝑥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baseline="-25000" dirty="0">
                        <a:latin typeface="Cambria Math"/>
                        <a:ea typeface="Times New Roman"/>
                        <a:cs typeface="Mangal"/>
                      </a:rPr>
                      <m:t>𝑦𝑦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𝑓𝑥𝑦</m:t>
                    </m:r>
                    <m:r>
                      <a:rPr lang="en-US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&gt;0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.</a:t>
                </a:r>
                <a:endParaRPr lang="en-US" sz="16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dirty="0">
                    <a:ea typeface="Times New Roman"/>
                    <a:cs typeface="Mangal"/>
                  </a:rPr>
                  <a:t>3.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 is said to have a saddle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𝑎𝑡</m:t>
                    </m:r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i="0" dirty="0" smtClean="0">
                    <a:latin typeface="+mj-lt"/>
                    <a:ea typeface="Times New Roman"/>
                    <a:cs typeface="Mangal"/>
                  </a:rPr>
                  <a:t>(a</a:t>
                </a:r>
                <a:r>
                  <a:rPr lang="en-US" dirty="0" smtClean="0">
                    <a:ea typeface="Times New Roman"/>
                    <a:cs typeface="Mangal"/>
                  </a:rPr>
                  <a:t>,b</a:t>
                </a:r>
                <a:r>
                  <a:rPr lang="en-US" dirty="0">
                    <a:ea typeface="Times New Roman"/>
                    <a:cs typeface="Mangal"/>
                  </a:rPr>
                  <a:t>)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baseline="-25000" dirty="0">
                        <a:latin typeface="Cambria Math"/>
                        <a:ea typeface="Times New Roman"/>
                        <a:cs typeface="Mangal"/>
                      </a:rPr>
                      <m:t>𝑥𝑥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baseline="-25000" dirty="0">
                        <a:latin typeface="Cambria Math"/>
                        <a:ea typeface="Times New Roman"/>
                        <a:cs typeface="Mangal"/>
                      </a:rPr>
                      <m:t>𝑦𝑦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𝑓𝑥</m:t>
                    </m:r>
                    <m:r>
                      <a:rPr lang="en-US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 &lt; 0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.</a:t>
                </a:r>
                <a:endParaRPr lang="en-US" sz="16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dirty="0">
                    <a:ea typeface="Times New Roman"/>
                    <a:cs typeface="Mangal"/>
                  </a:rPr>
                  <a:t>4. The process gives no conclusion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baseline="-25000" dirty="0" err="1">
                        <a:latin typeface="Cambria Math"/>
                        <a:ea typeface="Times New Roman"/>
                        <a:cs typeface="Mangal"/>
                      </a:rPr>
                      <m:t>𝑥𝑥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baseline="-25000" dirty="0" err="1">
                        <a:latin typeface="Cambria Math"/>
                        <a:ea typeface="Times New Roman"/>
                        <a:cs typeface="Mangal"/>
                      </a:rPr>
                      <m:t>𝑦𝑦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 – 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𝑓𝑥𝑦</m:t>
                    </m:r>
                    <m:r>
                      <a:rPr lang="en-US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 = 0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.</a:t>
                </a:r>
                <a:endParaRPr lang="en-US" sz="16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b="1" dirty="0">
                    <a:ea typeface="Times New Roman"/>
                    <a:cs typeface="Mangal"/>
                  </a:rPr>
                  <a:t>Note</a:t>
                </a:r>
                <a:endParaRPr lang="en-US" sz="16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dirty="0">
                    <a:ea typeface="Times New Roman"/>
                    <a:cs typeface="Mangal"/>
                  </a:rPr>
                  <a:t>The expression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baseline="-25000" dirty="0">
                        <a:latin typeface="Cambria Math"/>
                        <a:ea typeface="Times New Roman"/>
                        <a:cs typeface="Mangal"/>
                      </a:rPr>
                      <m:t>𝑥𝑥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baseline="-25000" dirty="0">
                        <a:latin typeface="Cambria Math"/>
                        <a:ea typeface="Times New Roman"/>
                        <a:cs typeface="Mangal"/>
                      </a:rPr>
                      <m:t>𝑦𝑦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𝑓𝑥𝑦</m:t>
                    </m:r>
                    <m:r>
                      <a:rPr lang="en-US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 is called the determinant or the Hessian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. It can be written as a determinant as </a:t>
                </a:r>
                <a:r>
                  <a:rPr lang="en-US" dirty="0" smtClean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baseline="-25000" dirty="0" smtClean="0">
                        <a:latin typeface="Cambria Math"/>
                        <a:ea typeface="Times New Roman"/>
                        <a:cs typeface="Mangal"/>
                      </a:rPr>
                      <m:t>𝑥𝑥</m:t>
                    </m:r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 baseline="-25000" dirty="0" smtClean="0">
                        <a:latin typeface="Cambria Math"/>
                        <a:ea typeface="Times New Roman"/>
                        <a:cs typeface="Mangal"/>
                      </a:rPr>
                      <m:t>𝑦𝑦</m:t>
                    </m:r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𝑓𝑥𝑦</m:t>
                    </m:r>
                    <m:r>
                      <a:rPr lang="en-US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𝑦𝑥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>
                    <a:ea typeface="Calibri"/>
                    <a:cs typeface="Mangal"/>
                  </a:rPr>
                  <a:t>.</a:t>
                </a:r>
                <a:endParaRPr lang="en-US" sz="16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1295400"/>
                <a:ext cx="8686800" cy="3455177"/>
              </a:xfrm>
              <a:prstGeom prst="rect">
                <a:avLst/>
              </a:prstGeom>
              <a:blipFill rotWithShape="1">
                <a:blip r:embed="rId2"/>
                <a:stretch>
                  <a:fillRect l="-561" t="-707" r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27</a:t>
            </a:fld>
            <a:endParaRPr lang="en-US" sz="20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1456473"/>
                <a:ext cx="8763000" cy="3795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07000"/>
                  </a:lnSpc>
                </a:pPr>
                <a:r>
                  <a:rPr lang="en-US" sz="2000" b="1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Example	</a:t>
                </a:r>
                <a:r>
                  <a:rPr lang="en-US" sz="2000" b="1" dirty="0" smtClean="0">
                    <a:solidFill>
                      <a:prstClr val="black"/>
                    </a:solidFill>
                    <a:ea typeface="Times New Roman"/>
                    <a:cs typeface="Mangal"/>
                  </a:rPr>
                  <a:t>	</a:t>
                </a:r>
                <a:r>
                  <a:rPr lang="en-US" sz="2000" dirty="0" smtClean="0">
                    <a:solidFill>
                      <a:prstClr val="black"/>
                    </a:solidFill>
                    <a:ea typeface="Times New Roman"/>
                    <a:cs typeface="Mangal"/>
                  </a:rPr>
                  <a:t>Examine </a:t>
                </a:r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the local extreme values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.</a:t>
                </a:r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fr-FR" sz="2000" b="1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Solution</a:t>
                </a:r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dirty="0" smtClean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fr-FR" sz="2000" i="1" dirty="0" smtClean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fr-FR" sz="2000" i="1" dirty="0" err="1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 err="1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.</m:t>
                      </m:r>
                      <m:r>
                        <a:rPr lang="fr-FR" sz="2000" i="1" dirty="0" err="1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) = </m:t>
                      </m:r>
                      <m:r>
                        <a:rPr lang="fr-FR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baseline="30000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2</m:t>
                      </m:r>
                      <m:r>
                        <a:rPr lang="fr-FR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−</m:t>
                      </m:r>
                      <m:r>
                        <a:rPr lang="fr-FR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baseline="30000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dirty="0" smtClean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fr-FR" sz="2000" i="1" baseline="-25000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=−2</m:t>
                      </m:r>
                      <m:r>
                        <a:rPr lang="fr-FR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, </m:t>
                      </m:r>
                      <m:r>
                        <a:rPr lang="fr-FR" sz="2000" i="1" dirty="0" err="1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fr-FR" sz="2000" i="1" baseline="-25000" dirty="0" err="1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𝑥𝑥</m:t>
                      </m:r>
                      <m:r>
                        <a:rPr lang="fr-FR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=−2, </m:t>
                      </m:r>
                      <m:r>
                        <a:rPr lang="fr-FR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𝑓𝑦</m:t>
                      </m:r>
                      <m:r>
                        <a:rPr lang="fr-FR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= </m:t>
                      </m:r>
                      <m:r>
                        <a:rPr lang="fr-FR" sz="2000" i="1" dirty="0" err="1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𝑧𝑦</m:t>
                      </m:r>
                      <m:r>
                        <a:rPr lang="fr-FR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, </m:t>
                      </m:r>
                      <m:r>
                        <a:rPr lang="fr-FR" sz="2000" i="1" dirty="0" err="1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fr-FR" sz="2000" i="1" baseline="-25000" dirty="0" err="1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𝑦𝑦</m:t>
                      </m:r>
                      <m:r>
                        <a:rPr lang="fr-FR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 = 2, </m:t>
                      </m:r>
                      <m:r>
                        <a:rPr lang="fr-FR" sz="2000" i="1" dirty="0" err="1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fr-FR" sz="2000" i="1" baseline="-25000" dirty="0" err="1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𝑥𝑦</m:t>
                      </m:r>
                      <m:r>
                        <a:rPr lang="fr-FR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= 0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Now, for critical points</a:t>
                </a:r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 algn="ctr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en-US" sz="2000" i="1" baseline="-25000" dirty="0" err="1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en-US" sz="2000" i="1" dirty="0" err="1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𝑎</m:t>
                      </m:r>
                      <m:r>
                        <a:rPr lang="en-US" sz="2000" i="1" dirty="0" err="1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,</m:t>
                      </m:r>
                      <m:r>
                        <a:rPr lang="en-US" sz="2000" i="1" dirty="0" err="1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𝑏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) = 0 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𝑜𝑟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 −2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 = 0  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𝑜𝑟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 = 0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The critical points is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0,0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)</a:t>
                </a:r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 algn="ctr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en-US" sz="2000" i="1" baseline="-25000" dirty="0" err="1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en-US" sz="2000" i="1" dirty="0" err="1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𝑎</m:t>
                      </m:r>
                      <m:r>
                        <a:rPr lang="en-US" sz="2000" i="1" dirty="0" err="1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,</m:t>
                      </m:r>
                      <m:r>
                        <a:rPr lang="en-US" sz="2000" i="1" dirty="0" err="1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𝑏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) = 0 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𝑜𝑟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 2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 = 0 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𝑜𝑟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 = 0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For maximum</a:t>
                </a:r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 algn="ctr">
                  <a:lnSpc>
                    <a:spcPct val="107000"/>
                  </a:lnSpc>
                </a:pPr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𝑥𝑥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𝑦𝑦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𝑓𝑥𝑦</m:t>
                    </m:r>
                    <m:r>
                      <a:rPr lang="en-US" sz="2000" i="1" baseline="30000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 = −2 × 2 – 0 = 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Calibri"/>
                      </a:rPr>
                      <m:t>–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4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 – 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has a saddle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(0,0)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.</a:t>
                </a:r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56473"/>
                <a:ext cx="8763000" cy="3795270"/>
              </a:xfrm>
              <a:prstGeom prst="rect">
                <a:avLst/>
              </a:prstGeom>
              <a:blipFill rotWithShape="1">
                <a:blip r:embed="rId2"/>
                <a:stretch>
                  <a:fillRect l="-695" t="-642" b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28</a:t>
            </a:fld>
            <a:endParaRPr lang="en-US" sz="20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76200"/>
                <a:ext cx="8686800" cy="6221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		</a:t>
                </a:r>
                <a:r>
                  <a:rPr lang="en-US" sz="2000" dirty="0" smtClean="0">
                    <a:ea typeface="Times New Roman"/>
                    <a:cs typeface="Mangal"/>
                  </a:rPr>
                  <a:t>Find </a:t>
                </a:r>
                <a:r>
                  <a:rPr lang="en-US" sz="2000" dirty="0">
                    <a:ea typeface="Times New Roman"/>
                    <a:cs typeface="Mangal"/>
                  </a:rPr>
                  <a:t>the local extreme values of the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– 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– 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+ 4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fr-FR" sz="2000" b="1" dirty="0">
                    <a:ea typeface="Times New Roman"/>
                    <a:cs typeface="Mangal"/>
                  </a:rPr>
                  <a:t>Solution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fr-FR" sz="2000" dirty="0" err="1">
                    <a:ea typeface="Times New Roman"/>
                    <a:cs typeface="Mangal"/>
                  </a:rPr>
                  <a:t>Here</a:t>
                </a:r>
                <a:r>
                  <a:rPr lang="fr-FR" sz="2000" dirty="0">
                    <a:ea typeface="Times New Roman"/>
                    <a:cs typeface="Mangal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–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−2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– 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+ 4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First derivative </a:t>
                </a:r>
                <a:r>
                  <a:rPr lang="en-US" sz="2000" dirty="0" smtClean="0">
                    <a:ea typeface="Times New Roman"/>
                    <a:cs typeface="Mangal"/>
                  </a:rPr>
                  <a:t>:	</a:t>
                </a:r>
                <a:r>
                  <a:rPr lang="en-US" sz="2000" dirty="0">
                    <a:ea typeface="Times New Roman"/>
                    <a:cs typeface="Mangal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– 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– 2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	  and</a:t>
                </a:r>
                <a:r>
                  <a:rPr lang="en-US" sz="2000" dirty="0">
                    <a:ea typeface="Times New Roman"/>
                    <a:cs typeface="Mangal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– 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– 2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Second </a:t>
                </a:r>
                <a:r>
                  <a:rPr lang="en-US" sz="2000" dirty="0" smtClean="0">
                    <a:ea typeface="Times New Roman"/>
                    <a:cs typeface="Mangal"/>
                  </a:rPr>
                  <a:t>derivative: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−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,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 smtClean="0">
                        <a:latin typeface="Cambria Math"/>
                        <a:ea typeface="Times New Roman"/>
                        <a:cs typeface="Mangal"/>
                      </a:rPr>
                      <m:t>𝑦𝑦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 −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	and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 smtClean="0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  <m:r>
                      <a:rPr lang="en-US" sz="2000" i="1" baseline="-25000" dirty="0" smtClean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For critical points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fr-FR" sz="2000" dirty="0">
                    <a:ea typeface="Times New Roman"/>
                    <a:cs typeface="Mangal"/>
                  </a:rPr>
                  <a:t>	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fr-FR" sz="2000" i="1" baseline="-25000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0	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 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	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– 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– 2 = 0	 	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= 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+2  …	(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𝑖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fr-FR" sz="2000" dirty="0">
                    <a:ea typeface="Times New Roman"/>
                    <a:cs typeface="Mangal"/>
                  </a:rPr>
                  <a:t>	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fr-FR" sz="2000" i="1" baseline="-25000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baseline="-25000" dirty="0">
                        <a:latin typeface="Cambria Math"/>
                        <a:ea typeface="Times New Roman"/>
                        <a:cs typeface="Mangal"/>
                      </a:rPr>
                      <m:t> = 0		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−2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−2 = 0			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+ 2     …	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𝑖𝑖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From equation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𝑖𝑖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2(2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+2)+2	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4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+ 4 + 2	3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+6 =0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indent="457200" algn="ctr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  <a:sym typeface="Symbol"/>
                        </a:rPr>
                        <m:t>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 = −2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Putting </a:t>
                </a:r>
                <a:r>
                  <a:rPr lang="en-US" sz="2000" dirty="0" smtClean="0">
                    <a:ea typeface="Times New Roman"/>
                    <a:cs typeface="Mangal"/>
                  </a:rPr>
                  <a:t>this value </a:t>
                </a:r>
                <a:r>
                  <a:rPr lang="en-US" sz="2000" dirty="0">
                    <a:ea typeface="Times New Roman"/>
                    <a:cs typeface="Mangal"/>
                  </a:rPr>
                  <a:t>in equation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+2 = = −2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 smtClean="0">
                    <a:ea typeface="Times New Roman"/>
                    <a:cs typeface="Mangal"/>
                  </a:rPr>
                  <a:t>Therefore, critical </a:t>
                </a:r>
                <a:r>
                  <a:rPr lang="en-US" sz="2000" dirty="0">
                    <a:ea typeface="Times New Roman"/>
                    <a:cs typeface="Mangal"/>
                  </a:rPr>
                  <a:t>point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(−2,−2).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𝑁𝑜𝑤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,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’(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) = −2&lt;0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𝑥𝑥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𝑦𝑦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−2 × (−2) – 1 = 3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Therefore, the function has local maximum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−2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6200"/>
                <a:ext cx="8686800" cy="6221127"/>
              </a:xfrm>
              <a:prstGeom prst="rect">
                <a:avLst/>
              </a:prstGeom>
              <a:blipFill rotWithShape="1">
                <a:blip r:embed="rId2"/>
                <a:stretch>
                  <a:fillRect l="-772" t="-392" b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29</a:t>
            </a:fld>
            <a:endParaRPr lang="en-US" sz="20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47455"/>
            <a:ext cx="42291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28600" y="228600"/>
                <a:ext cx="8686800" cy="2397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Neighborhood of a Point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any point on the plane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&gt;0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Then the neighborhood of the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the set of all the points satisfying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≤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≤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In other words the neighborhood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the set of ordered pair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 dirty="0" smtClean="0"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dirty="0" smtClean="0"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sz="2000" i="1" dirty="0" err="1"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 dirty="0" err="1"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 dirty="0" err="1"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≤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≤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𝑎𝑛𝑑</m:t>
                    </m:r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≤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≤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}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i.e. the set of all the points within and on the rectangle with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,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8600"/>
                <a:ext cx="8686800" cy="2397579"/>
              </a:xfrm>
              <a:prstGeom prst="rect">
                <a:avLst/>
              </a:prstGeom>
              <a:blipFill rotWithShape="1">
                <a:blip r:embed="rId3"/>
                <a:stretch>
                  <a:fillRect l="-772" t="-1018" b="-2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3</a:t>
            </a:fld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2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228600"/>
                <a:ext cx="8686800" cy="305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Absolute (Global) Maxima and Absolute Minima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		</a:t>
                </a:r>
                <a:r>
                  <a:rPr lang="en-US" sz="2000" dirty="0" smtClean="0">
                    <a:ea typeface="Times New Roman"/>
                    <a:cs typeface="Mangal"/>
                  </a:rPr>
                  <a:t>Find </a:t>
                </a:r>
                <a:r>
                  <a:rPr lang="en-US" sz="2000" dirty="0">
                    <a:ea typeface="Times New Roman"/>
                    <a:cs typeface="Mangal"/>
                  </a:rPr>
                  <a:t>the absolute maxima and minima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2+2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on the triangular region in the first quadrant bounded by the lines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=0,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0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9−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Solution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The given function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2+2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 </a:t>
                </a:r>
                <a:r>
                  <a:rPr lang="en-US" sz="2000" dirty="0">
                    <a:ea typeface="Times New Roman"/>
                    <a:cs typeface="Mangal"/>
                  </a:rPr>
                  <a:t>and the sides of the given triangular region are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0,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0,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9−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solidFill>
                      <a:srgbClr val="FF0000"/>
                    </a:solidFill>
                    <a:ea typeface="Times New Roman"/>
                    <a:cs typeface="Mangal"/>
                  </a:rPr>
                  <a:t> </a:t>
                </a:r>
                <a:r>
                  <a:rPr lang="en-US" sz="2000" dirty="0" smtClean="0">
                    <a:ea typeface="Times New Roman"/>
                    <a:cs typeface="Mangal"/>
                  </a:rPr>
                  <a:t>Now</a:t>
                </a:r>
                <a:r>
                  <a:rPr lang="en-US" sz="2000" dirty="0">
                    <a:ea typeface="Times New Roman"/>
                    <a:cs typeface="Mangal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=2−2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=2−2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For critical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=0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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2−2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=0 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=1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8600"/>
                <a:ext cx="8686800" cy="3056221"/>
              </a:xfrm>
              <a:prstGeom prst="rect">
                <a:avLst/>
              </a:prstGeom>
              <a:blipFill rotWithShape="1">
                <a:blip r:embed="rId2"/>
                <a:stretch>
                  <a:fillRect l="-772" t="-798" r="-1333" b="-1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2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127" y="3276600"/>
            <a:ext cx="3505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599" y="3429000"/>
                <a:ext cx="5188527" cy="3041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= 0 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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 2−2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 = 0  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=1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latin typeface="Cambria Math"/>
                    <a:ea typeface="Times New Roman"/>
                    <a:cs typeface="Cambria Math"/>
                  </a:rPr>
                  <a:t>∴</a:t>
                </a:r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 critical point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(1,1).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Now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(1,1) = 2+2+2−1−1 = 4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fr-FR" sz="2000" dirty="0" smtClean="0">
                    <a:solidFill>
                      <a:prstClr val="black"/>
                    </a:solidFill>
                    <a:ea typeface="Times New Roman"/>
                    <a:cs typeface="Mangal"/>
                  </a:rPr>
                  <a:t>Along </a:t>
                </a:r>
                <a:r>
                  <a:rPr lang="fr-FR" sz="2000" dirty="0" err="1" smtClean="0">
                    <a:solidFill>
                      <a:prstClr val="black"/>
                    </a:solidFill>
                    <a:ea typeface="Times New Roman"/>
                    <a:cs typeface="Mangal"/>
                  </a:rPr>
                  <a:t>side</a:t>
                </a:r>
                <a:r>
                  <a:rPr lang="fr-FR" sz="2000" dirty="0" smtClean="0">
                    <a:solidFill>
                      <a:prstClr val="black"/>
                    </a:solidFill>
                    <a:ea typeface="Times New Roman"/>
                    <a:cs typeface="Mangal"/>
                  </a:rPr>
                  <a:t> 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=0</m:t>
                    </m:r>
                  </m:oMath>
                </a14:m>
                <a:r>
                  <a:rPr lang="fr-FR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,</a:t>
                </a:r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dirty="0" smtClean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fr-FR" sz="2000" i="1" dirty="0" smtClean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fr-FR" sz="2000" i="1" dirty="0" err="1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 err="1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,</m:t>
                      </m:r>
                      <m:r>
                        <a:rPr lang="fr-FR" sz="2000" i="1" dirty="0" err="1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) = </m:t>
                      </m:r>
                      <m:r>
                        <a:rPr lang="fr-FR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fr-FR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(0,</m:t>
                      </m:r>
                      <m:r>
                        <a:rPr lang="fr-FR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) = 0+2</m:t>
                      </m:r>
                      <m:r>
                        <a:rPr lang="fr-FR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 –</m:t>
                      </m:r>
                      <m:r>
                        <a:rPr lang="fr-FR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baseline="30000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′(0,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) = 2−2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For critical </a:t>
                </a:r>
                <a:r>
                  <a:rPr lang="en-US" sz="2000" dirty="0" smtClean="0">
                    <a:solidFill>
                      <a:prstClr val="black"/>
                    </a:solidFill>
                    <a:ea typeface="Times New Roman"/>
                    <a:cs typeface="Mangal"/>
                  </a:rPr>
                  <a:t>point: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2−2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 </a:t>
                </a:r>
                <a:r>
                  <a:rPr lang="en-US" sz="2000" dirty="0" smtClean="0">
                    <a:solidFill>
                      <a:prstClr val="black"/>
                    </a:solidFill>
                    <a:ea typeface="Times New Roman"/>
                    <a:cs typeface="Mangal"/>
                  </a:rPr>
                  <a:t>Or,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 = 1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.</a:t>
                </a:r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latin typeface="Cambria Math"/>
                    <a:ea typeface="Times New Roman"/>
                    <a:cs typeface="Cambria Math"/>
                  </a:rPr>
                  <a:t>∴</a:t>
                </a:r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 the critical point along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 = 0</m:t>
                    </m:r>
                  </m:oMath>
                </a14:m>
                <a:endParaRPr lang="en-US" sz="2000" dirty="0" smtClean="0">
                  <a:solidFill>
                    <a:prstClr val="black"/>
                  </a:solidFill>
                  <a:ea typeface="Times New Roman"/>
                  <a:cs typeface="Mangal"/>
                </a:endParaRPr>
              </a:p>
              <a:p>
                <a:pPr lvl="0"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 smtClean="0">
                    <a:solidFill>
                      <a:prstClr val="black"/>
                    </a:solidFill>
                    <a:ea typeface="Times New Roman"/>
                    <a:cs typeface="Mangal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(0,1) = 2+0+0−0−1 = 3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" y="3429000"/>
                <a:ext cx="5188527" cy="3041602"/>
              </a:xfrm>
              <a:prstGeom prst="rect">
                <a:avLst/>
              </a:prstGeom>
              <a:blipFill rotWithShape="1">
                <a:blip r:embed="rId4"/>
                <a:stretch>
                  <a:fillRect l="-1174" t="-803" b="-2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30</a:t>
            </a:fld>
            <a:endParaRPr lang="en-US" sz="20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152400"/>
                <a:ext cx="8610600" cy="6100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 smtClean="0">
                    <a:ea typeface="Times New Roman"/>
                    <a:cs typeface="Mangal"/>
                  </a:rPr>
                  <a:t>Along side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0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,0) = 2+ 2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 –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baseline="30000" dirty="0">
                          <a:latin typeface="Cambria Math"/>
                          <a:ea typeface="Times New Roman"/>
                          <a:cs typeface="Mangal"/>
                        </a:rPr>
                        <m:t>2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′(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,0) = 2−2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For critical </a:t>
                </a:r>
                <a:r>
                  <a:rPr lang="en-US" sz="2000" dirty="0" smtClean="0">
                    <a:ea typeface="Times New Roman"/>
                    <a:cs typeface="Mangal"/>
                  </a:rPr>
                  <a:t>point: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2−2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0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1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The critical point along the line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0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( 1, 0 )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(1,0),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(1,0) = 2+2−0−1+0 = 3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Along side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9−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fr-FR" sz="2000" i="1" dirty="0" err="1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 err="1">
                          <a:latin typeface="Cambria Math"/>
                          <a:ea typeface="Times New Roman"/>
                          <a:cs typeface="Mangal"/>
                        </a:rPr>
                        <m:t>,</m:t>
                      </m:r>
                      <m:r>
                        <a:rPr lang="fr-FR" sz="2000" i="1" dirty="0" err="1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) = 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,9−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) = 2+2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+2(9−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)−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baseline="30000" dirty="0">
                          <a:latin typeface="Cambria Math"/>
                          <a:ea typeface="Times New Roman"/>
                          <a:cs typeface="Mangal"/>
                        </a:rPr>
                        <m:t>2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−(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9−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)2 = −61 + 18 −2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baseline="30000" dirty="0">
                          <a:latin typeface="Cambria Math"/>
                          <a:ea typeface="Times New Roman"/>
                          <a:cs typeface="Mangal"/>
                        </a:rPr>
                        <m:t>2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′(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,9−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) = 18 – 4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For critical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18 – 4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or,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4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18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or,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9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ffectLst/>
                    <a:latin typeface="Cambria Math"/>
                    <a:ea typeface="Times New Roman"/>
                    <a:cs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∴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9−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 smtClean="0">
                    <a:ea typeface="Calibri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 </a:t>
                </a:r>
                <a:r>
                  <a:rPr lang="en-US" sz="2000" dirty="0">
                    <a:ea typeface="Times New Roman"/>
                    <a:cs typeface="Mangal"/>
                  </a:rPr>
                  <a:t>9 -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9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9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The critical point along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9−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9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9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)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9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9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=2 + 9 + 9 −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9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9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 20 −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81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81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 −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41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Now, the list of all the values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takes within and on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𝑂𝐴𝐵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(4,3,3,−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41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 smtClean="0">
                    <a:ea typeface="Calibri"/>
                    <a:cs typeface="Mangal"/>
                  </a:rPr>
                  <a:t>.	</a:t>
                </a:r>
                <a:r>
                  <a:rPr lang="en-US" sz="2000" dirty="0" smtClean="0">
                    <a:effectLst/>
                    <a:latin typeface="Cambria Math"/>
                    <a:ea typeface="Times New Roman"/>
                    <a:cs typeface="Cambria Math"/>
                  </a:rPr>
                  <a:t>∴</a:t>
                </a:r>
                <a:r>
                  <a:rPr lang="en-US" sz="2000" dirty="0" smtClean="0">
                    <a:ea typeface="Times New Roman"/>
                    <a:cs typeface="Mangal"/>
                  </a:rPr>
                  <a:t> </a:t>
                </a:r>
                <a:r>
                  <a:rPr lang="en-US" sz="2000" dirty="0">
                    <a:ea typeface="Times New Roman"/>
                    <a:cs typeface="Mangal"/>
                  </a:rPr>
                  <a:t>Absolute maxima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 4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and absolute minima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41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"/>
                <a:ext cx="8610600" cy="6100131"/>
              </a:xfrm>
              <a:prstGeom prst="rect">
                <a:avLst/>
              </a:prstGeom>
              <a:blipFill rotWithShape="1">
                <a:blip r:embed="rId2"/>
                <a:stretch>
                  <a:fillRect l="-708" t="-400" r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31</a:t>
            </a:fld>
            <a:endParaRPr lang="en-US" sz="20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255401"/>
                <a:ext cx="8686800" cy="6113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Linearization, Standard Linear Approximation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function of two variables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differentiable at a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Then, the linearization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the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𝐿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)=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+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+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The standard linear approximation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the approximation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≈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𝐿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 smtClean="0">
                    <a:ea typeface="Calibri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		</a:t>
                </a:r>
                <a:r>
                  <a:rPr lang="en-US" sz="2000" dirty="0" smtClean="0">
                    <a:ea typeface="Times New Roman"/>
                    <a:cs typeface="Mangal"/>
                  </a:rPr>
                  <a:t>Find </a:t>
                </a:r>
                <a:r>
                  <a:rPr lang="en-US" sz="2000" dirty="0">
                    <a:ea typeface="Times New Roman"/>
                    <a:cs typeface="Mangal"/>
                  </a:rPr>
                  <a:t>the linearization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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+3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the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(3,2)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fr-FR" sz="2000" b="1" dirty="0">
                    <a:ea typeface="Times New Roman"/>
                    <a:cs typeface="Mangal"/>
                  </a:rPr>
                  <a:t>Solution</a:t>
                </a:r>
                <a:endParaRPr lang="en-US" sz="2000" b="1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fr-FR" sz="2000" i="1" dirty="0" err="1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 err="1">
                          <a:latin typeface="Cambria Math"/>
                          <a:ea typeface="Times New Roman"/>
                          <a:cs typeface="Mangal"/>
                        </a:rPr>
                        <m:t>,</m:t>
                      </m:r>
                      <m:r>
                        <a:rPr lang="fr-FR" sz="2000" i="1" dirty="0" err="1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)= 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baseline="30000" dirty="0">
                          <a:latin typeface="Cambria Math"/>
                          <a:ea typeface="Times New Roman"/>
                          <a:cs typeface="Mangal"/>
                        </a:rPr>
                        <m:t>2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 –</m:t>
                      </m:r>
                      <m:r>
                        <a:rPr lang="fr-FR" sz="2000" i="1" dirty="0" err="1">
                          <a:latin typeface="Cambria Math"/>
                          <a:ea typeface="Times New Roman"/>
                          <a:cs typeface="Mangal"/>
                        </a:rPr>
                        <m:t>𝑥𝑦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 + 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fr-FR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fr-FR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2</m:t>
                          </m:r>
                        </m:den>
                      </m:f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baseline="30000" dirty="0">
                          <a:latin typeface="Cambria Math"/>
                          <a:ea typeface="Times New Roman"/>
                          <a:cs typeface="Mangal"/>
                        </a:rPr>
                        <m:t>2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+3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fr-FR" sz="2000" i="1" baseline="-25000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=2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 smtClean="0">
                    <a:ea typeface="Calibri"/>
                    <a:cs typeface="Mangal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fr-FR" sz="2000" i="1" baseline="-25000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=−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fr-FR" sz="2000" i="1" baseline="-25000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baseline="-25000" dirty="0" smtClean="0">
                          <a:latin typeface="Cambria Math"/>
                          <a:ea typeface="Times New Roman"/>
                          <a:cs typeface="Mangal"/>
                        </a:rPr>
                        <m:t>0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,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baseline="-25000" dirty="0" smtClean="0">
                          <a:latin typeface="Cambria Math"/>
                          <a:ea typeface="Times New Roman"/>
                          <a:cs typeface="Mangal"/>
                        </a:rPr>
                        <m:t>0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) = 2×3−2 = 4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fr-FR" sz="2000" i="1" baseline="-25000" dirty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baseline="-25000" dirty="0">
                          <a:latin typeface="Cambria Math"/>
                          <a:ea typeface="Times New Roman"/>
                          <a:cs typeface="Mangal"/>
                        </a:rPr>
                        <m:t>0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,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baseline="-25000" dirty="0">
                          <a:latin typeface="Cambria Math"/>
                          <a:ea typeface="Times New Roman"/>
                          <a:cs typeface="Mangal"/>
                        </a:rPr>
                        <m:t>0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) = −3 + 2 = −1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baseline="-25000" dirty="0">
                          <a:latin typeface="Cambria Math"/>
                          <a:ea typeface="Times New Roman"/>
                          <a:cs typeface="Mangal"/>
                        </a:rPr>
                        <m:t>0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,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baseline="-25000" dirty="0">
                          <a:latin typeface="Cambria Math"/>
                          <a:ea typeface="Times New Roman"/>
                          <a:cs typeface="Mangal"/>
                        </a:rPr>
                        <m:t>0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) = 9−6+2+3 = 8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fr-FR" sz="2000" dirty="0" err="1">
                    <a:ea typeface="Times New Roman"/>
                    <a:cs typeface="Mangal"/>
                  </a:rPr>
                  <a:t>Now</a:t>
                </a:r>
                <a:r>
                  <a:rPr lang="fr-FR" sz="2000" dirty="0" smtClean="0">
                    <a:ea typeface="Times New Roman"/>
                    <a:cs typeface="Mangal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𝐿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   = 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 + 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𝑓𝑥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)(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 + 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𝑓𝑦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)(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= 8 + 4(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−3)+(−1)(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−2) = 8+4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−12−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+2 = 4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−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−2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𝐿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4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−2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5401"/>
                <a:ext cx="8686800" cy="6113661"/>
              </a:xfrm>
              <a:prstGeom prst="rect">
                <a:avLst/>
              </a:prstGeom>
              <a:blipFill rotWithShape="1">
                <a:blip r:embed="rId2"/>
                <a:stretch>
                  <a:fillRect l="-772" t="-399" r="-1333" b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32</a:t>
            </a:fld>
            <a:endParaRPr lang="en-US" sz="20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829000"/>
                <a:ext cx="8686800" cy="4315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The Error in the Standard Linear Approximation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has continuous partial derivatives of 1</a:t>
                </a:r>
                <a:r>
                  <a:rPr lang="en-US" sz="2000" baseline="30000" dirty="0">
                    <a:ea typeface="Times New Roman"/>
                    <a:cs typeface="Mangal"/>
                  </a:rPr>
                  <a:t>st</a:t>
                </a:r>
                <a:r>
                  <a:rPr lang="en-US" sz="2000" dirty="0">
                    <a:ea typeface="Times New Roman"/>
                    <a:cs typeface="Mangal"/>
                  </a:rPr>
                  <a:t> and 2</a:t>
                </a:r>
                <a:r>
                  <a:rPr lang="en-US" sz="2000" baseline="30000" dirty="0">
                    <a:ea typeface="Times New Roman"/>
                    <a:cs typeface="Mangal"/>
                  </a:rPr>
                  <a:t>nd </a:t>
                </a:r>
                <a:r>
                  <a:rPr lang="en-US" sz="2000" dirty="0">
                    <a:ea typeface="Times New Roman"/>
                    <a:cs typeface="Mangal"/>
                  </a:rPr>
                  <a:t>order throughout an open set containing a rectangular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with </a:t>
                </a:r>
                <a:r>
                  <a:rPr lang="en-US" sz="2000" dirty="0" err="1">
                    <a:ea typeface="Times New Roman"/>
                    <a:cs typeface="Mangal"/>
                  </a:rPr>
                  <a:t>centre</a:t>
                </a:r>
                <a:r>
                  <a:rPr lang="en-US" sz="2000" dirty="0">
                    <a:ea typeface="Times New Roman"/>
                    <a:cs typeface="Mangal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).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𝑀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an upper bound for the value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|, |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|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𝑎𝑛𝑑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|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|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then the error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incurred in replacing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by its linearization,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𝐿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+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+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satisfies the inequality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)|≤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𝑀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|+|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|)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Example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Find an upper bound for the error in the approximation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≈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𝐿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for the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–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+ 3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over the rectangle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:|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−3|≤0.1, 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−2|≤0.1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Express the upper bound as the percentage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(3,2)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the value of f at the </a:t>
                </a:r>
                <a:r>
                  <a:rPr lang="en-US" sz="2000" dirty="0" err="1">
                    <a:ea typeface="Times New Roman"/>
                    <a:cs typeface="Mangal"/>
                  </a:rPr>
                  <a:t>centre</a:t>
                </a:r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(3,2)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of the rectangle.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829000"/>
                <a:ext cx="8686800" cy="4315540"/>
              </a:xfrm>
              <a:prstGeom prst="rect">
                <a:avLst/>
              </a:prstGeom>
              <a:blipFill rotWithShape="1">
                <a:blip r:embed="rId2"/>
                <a:stretch>
                  <a:fillRect l="-702" t="-565" r="-1333" b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33</a:t>
            </a:fld>
            <a:endParaRPr lang="en-US" sz="20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112515"/>
                <a:ext cx="8534400" cy="6372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Solution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We know that the error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satisfies the equality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)|≤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𝑀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|+|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|)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𝑀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an upper bound for the values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|, |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|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𝑎𝑛𝑑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|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fr-FR" sz="2000" dirty="0" err="1">
                    <a:ea typeface="Times New Roman"/>
                    <a:cs typeface="Mangal"/>
                  </a:rPr>
                  <a:t>Now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– 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+ 3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fr-FR" sz="2000" dirty="0">
                    <a:effectLst/>
                    <a:latin typeface="Cambria Math"/>
                    <a:ea typeface="Times New Roman"/>
                    <a:cs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⇒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𝑓𝑥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= 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– 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fr-FR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𝑥𝑥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= 2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fr-FR" sz="2000" dirty="0">
                    <a:ea typeface="Times New Roman"/>
                    <a:cs typeface="Mangal"/>
                  </a:rPr>
                  <a:t>	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fr-FR" sz="2000" i="1" baseline="-25000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= −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fr-FR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= 1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fr-FR" sz="2000" dirty="0">
                    <a:ea typeface="Times New Roman"/>
                    <a:cs typeface="Mangal"/>
                  </a:rPr>
                  <a:t>	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fr-FR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= −1 = 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fr-FR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𝑦𝑥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|</m:t>
                      </m:r>
                      <m:r>
                        <a:rPr lang="fr-FR" sz="2000" i="1" dirty="0" err="1"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fr-FR" sz="2000" i="1" baseline="-25000" dirty="0" err="1">
                          <a:latin typeface="Cambria Math"/>
                          <a:ea typeface="Times New Roman"/>
                          <a:cs typeface="Mangal"/>
                        </a:rPr>
                        <m:t>𝑥𝑥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| = 2, |</m:t>
                      </m:r>
                      <m:r>
                        <a:rPr lang="fr-FR" sz="2000" i="1" dirty="0" err="1"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fr-FR" sz="2000" i="1" baseline="-25000" dirty="0" err="1">
                          <a:latin typeface="Cambria Math"/>
                          <a:ea typeface="Times New Roman"/>
                          <a:cs typeface="Mangal"/>
                        </a:rPr>
                        <m:t>𝑦𝑦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| = 1, |</m:t>
                      </m:r>
                      <m:r>
                        <a:rPr lang="fr-FR" sz="2000" i="1" dirty="0" err="1"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fr-FR" sz="2000" i="1" baseline="-25000" dirty="0" err="1">
                          <a:latin typeface="Cambria Math"/>
                          <a:ea typeface="Times New Roman"/>
                          <a:cs typeface="Mangal"/>
                        </a:rPr>
                        <m:t>𝑥𝑦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| = |−1| = 1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So, the largest value 2 of these three values may be taken as the </a:t>
                </a:r>
                <a:r>
                  <a:rPr lang="en-US" sz="2000" dirty="0" err="1">
                    <a:ea typeface="Times New Roman"/>
                    <a:cs typeface="Mangal"/>
                  </a:rPr>
                  <a:t>upperbound</a:t>
                </a:r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𝑀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.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𝑒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.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𝑀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2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Given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(3,2)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)|≤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2(|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−3|+|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−2|)2 = (|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−3|+|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−2|)2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Also since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−3| ≤ 0.1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−2| ≤ 0.1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)| ≤ (0.1+0.1)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(0.2)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0.04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Error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)| ≤ 0.04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Next,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(3,2) = 32−3× 2+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× 4 + 3 = 9−6+2+3 = 8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The error as the percentage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(3,2)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not greater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0.04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×100% = 0.5%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2515"/>
                <a:ext cx="8534400" cy="6372129"/>
              </a:xfrm>
              <a:prstGeom prst="rect">
                <a:avLst/>
              </a:prstGeom>
              <a:blipFill rotWithShape="1">
                <a:blip r:embed="rId2"/>
                <a:stretch>
                  <a:fillRect l="-786" t="-382" r="-1357" b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34</a:t>
            </a:fld>
            <a:endParaRPr lang="en-US" sz="20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3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152400"/>
                <a:ext cx="8610600" cy="64993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6.6 Lagrange's Multipliers (Constrained Maxima and Minima)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Example 1</a:t>
                </a:r>
                <a:endParaRPr lang="en-US" sz="2000" b="1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Find the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close to the origin on the plane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− 5 =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Solution</a:t>
                </a:r>
                <a:endParaRPr lang="en-US" sz="2000" b="1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The problem here is to find the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on the plane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–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– 5 = 0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		…	(i) 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such that the distance OP is minimum.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We know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𝑂𝑃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ad>
                      <m:radPr>
                        <m:deg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Consider the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Our task is to find the minimum value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subject to the constraint (i).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Using the constraint, we reduce the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into a function of two variables 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2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 + 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 –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𝑧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 – 5 = 0 ⇒ 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𝑧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 = 2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 + 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 – 5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dirty="0" smtClean="0">
                          <a:effectLst/>
                          <a:latin typeface="Cambria Math"/>
                          <a:ea typeface="Times New Roman"/>
                          <a:cs typeface="Cambria Math"/>
                        </a:rPr>
                        <m:t>∴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,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,2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+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−5) = 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h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fr-FR" sz="2000" i="1" dirty="0" err="1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 err="1">
                          <a:latin typeface="Cambria Math"/>
                          <a:ea typeface="Times New Roman"/>
                          <a:cs typeface="Mangal"/>
                        </a:rPr>
                        <m:t>,</m:t>
                      </m:r>
                      <m:r>
                        <a:rPr lang="fr-FR" sz="2000" i="1" dirty="0" err="1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) = 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baseline="30000" dirty="0">
                          <a:latin typeface="Cambria Math"/>
                          <a:ea typeface="Times New Roman"/>
                          <a:cs typeface="Mangal"/>
                        </a:rPr>
                        <m:t>2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+ 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baseline="30000" dirty="0">
                          <a:latin typeface="Cambria Math"/>
                          <a:ea typeface="Times New Roman"/>
                          <a:cs typeface="Mangal"/>
                        </a:rPr>
                        <m:t>2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 + (2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 + 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− 5)2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fr-FR" sz="2000" dirty="0">
                    <a:ea typeface="Times New Roman"/>
                    <a:cs typeface="Mangal"/>
                  </a:rPr>
                  <a:t>		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= 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4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+25+4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−10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−20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dirty="0" smtClean="0">
                          <a:effectLst/>
                          <a:latin typeface="Cambria Math"/>
                          <a:ea typeface="Times New Roman"/>
                          <a:cs typeface="Cambria Math"/>
                        </a:rPr>
                        <m:t>∴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h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fr-FR" sz="2000" i="1" dirty="0" err="1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 err="1">
                          <a:latin typeface="Cambria Math"/>
                          <a:ea typeface="Times New Roman"/>
                          <a:cs typeface="Mangal"/>
                        </a:rPr>
                        <m:t>,</m:t>
                      </m:r>
                      <m:r>
                        <a:rPr lang="fr-FR" sz="2000" i="1" dirty="0" err="1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) = 5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baseline="30000" dirty="0">
                          <a:latin typeface="Cambria Math"/>
                          <a:ea typeface="Times New Roman"/>
                          <a:cs typeface="Mangal"/>
                        </a:rPr>
                        <m:t>2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+2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baseline="30000" dirty="0">
                          <a:latin typeface="Cambria Math"/>
                          <a:ea typeface="Times New Roman"/>
                          <a:cs typeface="Mangal"/>
                        </a:rPr>
                        <m:t>2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+4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𝑥𝑦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−20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−10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+25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h</m:t>
                      </m:r>
                      <m:r>
                        <a:rPr lang="fr-FR" sz="2000" i="1" baseline="-25000" dirty="0" err="1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=10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+4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−20,	</m:t>
                      </m:r>
                      <m:r>
                        <a:rPr lang="fr-FR" sz="2000" i="1" dirty="0" err="1" smtClean="0">
                          <a:latin typeface="Cambria Math"/>
                          <a:ea typeface="Times New Roman"/>
                          <a:cs typeface="Mangal"/>
                        </a:rPr>
                        <m:t>h</m:t>
                      </m:r>
                      <m:r>
                        <a:rPr lang="fr-FR" sz="2000" i="1" baseline="-25000" dirty="0" err="1" smtClean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=4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+4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−10,	</m:t>
                      </m:r>
                      <m:r>
                        <a:rPr lang="fr-FR" sz="2000" i="1" dirty="0" err="1" smtClean="0">
                          <a:latin typeface="Cambria Math"/>
                          <a:ea typeface="Times New Roman"/>
                          <a:cs typeface="Mangal"/>
                        </a:rPr>
                        <m:t>h</m:t>
                      </m:r>
                      <m:r>
                        <a:rPr lang="fr-FR" sz="2000" i="1" baseline="-25000" dirty="0" err="1" smtClean="0">
                          <a:latin typeface="Cambria Math"/>
                          <a:ea typeface="Times New Roman"/>
                          <a:cs typeface="Mangal"/>
                        </a:rPr>
                        <m:t>𝑥𝑥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=10,	</m:t>
                      </m:r>
                      <m:r>
                        <a:rPr lang="fr-FR" sz="2000" i="1" dirty="0" err="1" smtClean="0">
                          <a:latin typeface="Cambria Math"/>
                          <a:ea typeface="Times New Roman"/>
                          <a:cs typeface="Mangal"/>
                        </a:rPr>
                        <m:t>h</m:t>
                      </m:r>
                      <m:r>
                        <a:rPr lang="fr-FR" sz="2000" i="1" baseline="-25000" dirty="0" err="1" smtClean="0">
                          <a:latin typeface="Cambria Math"/>
                          <a:ea typeface="Times New Roman"/>
                          <a:cs typeface="Mangal"/>
                        </a:rPr>
                        <m:t>𝑦𝑦</m:t>
                      </m:r>
                      <m:r>
                        <a:rPr lang="fr-FR" sz="2000" i="1" baseline="-25000" dirty="0" smtClean="0"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= 4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h</m:t>
                      </m:r>
                      <m:r>
                        <a:rPr lang="en-US" sz="2000" i="1" baseline="-25000" dirty="0" err="1">
                          <a:latin typeface="Cambria Math"/>
                          <a:ea typeface="Times New Roman"/>
                          <a:cs typeface="Mangal"/>
                        </a:rPr>
                        <m:t>𝑥𝑦</m:t>
                      </m:r>
                      <m:r>
                        <a:rPr lang="en-US" sz="2000" i="1" baseline="-25000" dirty="0"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= 4 = </m:t>
                      </m:r>
                      <m:r>
                        <a:rPr lang="en-US" sz="2000" i="1" dirty="0" err="1" smtClean="0">
                          <a:latin typeface="Cambria Math"/>
                          <a:ea typeface="Times New Roman"/>
                          <a:cs typeface="Mangal"/>
                        </a:rPr>
                        <m:t>h</m:t>
                      </m:r>
                      <m:r>
                        <a:rPr lang="en-US" sz="2000" i="1" baseline="-25000" dirty="0" err="1" smtClean="0">
                          <a:latin typeface="Cambria Math"/>
                          <a:ea typeface="Times New Roman"/>
                          <a:cs typeface="Mangal"/>
                        </a:rPr>
                        <m:t>𝑦𝑥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.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400"/>
                <a:ext cx="8610600" cy="6499343"/>
              </a:xfrm>
              <a:prstGeom prst="rect">
                <a:avLst/>
              </a:prstGeom>
              <a:blipFill rotWithShape="1">
                <a:blip r:embed="rId2"/>
                <a:stretch>
                  <a:fillRect l="-779" t="-375" r="-1346" b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35</a:t>
            </a:fld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2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1036234"/>
                <a:ext cx="8763000" cy="5583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</a:t>
                </a:r>
                <a:r>
                  <a:rPr lang="en-US" sz="2000" dirty="0">
                    <a:ea typeface="Times New Roman"/>
                    <a:cs typeface="Mangal"/>
                  </a:rPr>
                  <a:t>	</a:t>
                </a:r>
                <a:r>
                  <a:rPr lang="en-US" sz="2000" dirty="0" smtClean="0">
                    <a:ea typeface="Times New Roman"/>
                    <a:cs typeface="Mangal"/>
                  </a:rPr>
                  <a:t>	Find </a:t>
                </a:r>
                <a:r>
                  <a:rPr lang="en-US" sz="2000" dirty="0">
                    <a:ea typeface="Times New Roman"/>
                    <a:cs typeface="Mangal"/>
                  </a:rPr>
                  <a:t>the point closest to the origin on the hyperbolic cylinder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−1 = 0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The Method of Lagrange's Multipliers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This method states that the extreme values of a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whose variable satisfies the constraint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0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are to be found on the surface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0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at the point where, 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 dirty="0" smtClean="0">
                          <a:effectLst/>
                          <a:latin typeface="Cambria Math"/>
                          <a:ea typeface="Times New Roman"/>
                          <a:cs typeface="Cambria Math"/>
                        </a:rPr>
                        <m:t>𝛻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 = </m:t>
                      </m:r>
                      <m:r>
                        <a:rPr lang="en-US" sz="2000" i="1" dirty="0" err="1">
                          <a:latin typeface="Cambria Math"/>
                          <a:ea typeface="Times New Roman"/>
                          <a:cs typeface="Mangal"/>
                        </a:rPr>
                        <m:t>𝜆</m:t>
                      </m:r>
                      <m:r>
                        <a:rPr lang="en-US" sz="2000" i="0" dirty="0" err="1">
                          <a:effectLst/>
                          <a:latin typeface="Cambria Math"/>
                          <a:ea typeface="Times New Roman"/>
                          <a:cs typeface="Cambria Math"/>
                        </a:rPr>
                        <m:t>𝛻</m:t>
                      </m:r>
                      <m:r>
                        <a:rPr lang="en-US" sz="2000" i="1" dirty="0" err="1">
                          <a:latin typeface="Cambria Math"/>
                          <a:ea typeface="Times New Roman"/>
                          <a:cs typeface="Mangal"/>
                        </a:rPr>
                        <m:t>𝑔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for some scalar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𝜆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called the Lagrange's multiplier.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The Orthogonal Gradient (Theorem)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differentiable in the region whose interior contains a smooth curve c: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𝑟</m:t>
                        </m:r>
                      </m:e>
                    </m:acc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h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the point on the curve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𝐶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has a local extreme value relative to its value on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𝐶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orthogonal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𝐶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 </a:t>
                </a:r>
                <a:r>
                  <a:rPr lang="en-US" sz="2000" dirty="0">
                    <a:ea typeface="Times New Roman"/>
                    <a:cs typeface="Mangal"/>
                  </a:rPr>
                  <a:t>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Corollary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differentiable function having its extreme values at the points on a smooth curve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𝑡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𝑖</m:t>
                        </m:r>
                      </m:e>
                    </m:acc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h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Then,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𝑣</m:t>
                        </m:r>
                      </m:e>
                    </m:acc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36234"/>
                <a:ext cx="8763000" cy="5583773"/>
              </a:xfrm>
              <a:prstGeom prst="rect">
                <a:avLst/>
              </a:prstGeom>
              <a:blipFill rotWithShape="1">
                <a:blip r:embed="rId2"/>
                <a:stretch>
                  <a:fillRect l="-695" t="-437" r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36</a:t>
            </a:fld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8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254382"/>
                <a:ext cx="8686800" cy="50175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The Method of Lagrange's Multiplier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differentiable. To find the maximum and minimum values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subject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find the values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𝜆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that simultaneously satisfy the </a:t>
                </a:r>
                <a:r>
                  <a:rPr lang="en-US" sz="2000" dirty="0" smtClean="0">
                    <a:ea typeface="Times New Roman"/>
                    <a:cs typeface="Mangal"/>
                  </a:rPr>
                  <a:t>equation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𝜆</m:t>
                    </m:r>
                    <m:r>
                      <a:rPr lang="en-US" sz="2000" i="0" dirty="0" err="1"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Note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For function of two variables, the condition is similar without the variable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b="1" dirty="0">
                    <a:ea typeface="Times New Roman"/>
                    <a:cs typeface="Mangal"/>
                  </a:rPr>
                  <a:t>Lagrange's Multipliers With Two Constraints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Let conditions be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0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are differentiable such that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are not parallel. We find the local maxima and minima of a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by introducing two Lagrange's multipliers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𝜆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𝜇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That is, we find the points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takes extreme value subject to the constraints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0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0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by finding the values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𝜇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𝜆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that satisfy the equations 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 xmlns:m="http://schemas.openxmlformats.org/officeDocument/2006/math">
                    <m:r>
                      <a:rPr lang="fr-FR" sz="2000" i="0" dirty="0" smtClean="0"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𝜆</m:t>
                    </m:r>
                    <m:r>
                      <a:rPr lang="fr-FR" sz="2000" i="0" dirty="0"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fr-FR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𝜇</m:t>
                    </m:r>
                    <m:r>
                      <a:rPr lang="fr-FR" sz="2000" i="0" dirty="0"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fr-FR" sz="2000" i="1" baseline="-25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,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fr-FR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fr-FR" sz="2000" i="1" baseline="-25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 = 0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4382"/>
                <a:ext cx="8686800" cy="5017527"/>
              </a:xfrm>
              <a:prstGeom prst="rect">
                <a:avLst/>
              </a:prstGeom>
              <a:blipFill rotWithShape="1">
                <a:blip r:embed="rId2"/>
                <a:stretch>
                  <a:fillRect l="-772" t="-486" r="-1404" b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37</a:t>
            </a:fld>
            <a:endParaRPr lang="en-US" sz="20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614104"/>
                <a:ext cx="8839200" cy="48722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		</a:t>
                </a:r>
                <a:r>
                  <a:rPr lang="en-US" sz="2000" dirty="0" smtClean="0">
                    <a:ea typeface="Times New Roman"/>
                    <a:cs typeface="Mangal"/>
                  </a:rPr>
                  <a:t>Find </a:t>
                </a:r>
                <a:r>
                  <a:rPr lang="en-US" sz="2000" dirty="0">
                    <a:ea typeface="Times New Roman"/>
                    <a:cs typeface="Mangal"/>
                  </a:rPr>
                  <a:t>the point on the sphere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 25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+3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has its maximum and minimum values.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fr-FR" sz="2000" b="1" dirty="0">
                    <a:ea typeface="Times New Roman"/>
                    <a:cs typeface="Mangal"/>
                  </a:rPr>
                  <a:t>Solution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fr-FR" sz="2000" dirty="0" err="1">
                    <a:ea typeface="Times New Roman"/>
                    <a:cs typeface="Mangal"/>
                  </a:rPr>
                  <a:t>Here</a:t>
                </a:r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+2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+ 3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fr-FR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−25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. </a:t>
                </a:r>
                <a:r>
                  <a:rPr lang="en-US" sz="2000" dirty="0">
                    <a:ea typeface="Times New Roman"/>
                    <a:cs typeface="Mangal"/>
                  </a:rPr>
                  <a:t>The problem here is to find the extreme values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+ 3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subject to the constraint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−25 =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𝜆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≠ 0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be the Lagrange's multiplier.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Now,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+ 2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+ 3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</m:e>
                    </m:acc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+ 2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+ 2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</m:e>
                    </m:acc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Now,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𝜆</m:t>
                    </m:r>
                    <m:r>
                      <a:rPr lang="en-US" sz="2000" i="0" dirty="0" err="1">
                        <a:effectLst/>
                        <a:latin typeface="Cambria Math"/>
                        <a:ea typeface="Times New Roman"/>
                        <a:cs typeface="Cambria Math"/>
                      </a:rPr>
                      <m:t>𝛻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fr-FR" sz="2000" i="1" dirty="0">
                        <a:effectLst/>
                        <a:latin typeface="Cambria Math"/>
                        <a:ea typeface="Times New Roman"/>
                        <a:cs typeface="Cambria Math"/>
                      </a:rPr>
                      <m:t>⇒ 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𝑖</m:t>
                        </m:r>
                      </m:e>
                    </m:acc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+ 2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𝑗</m:t>
                        </m:r>
                      </m:e>
                    </m:acc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+ 3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</m:e>
                    </m:acc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𝜆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(2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𝑖</m:t>
                        </m:r>
                      </m:e>
                    </m:acc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+ 2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𝑗</m:t>
                        </m:r>
                      </m:e>
                    </m:acc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 + 2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acc>
                      <m:accPr>
                        <m:chr m:val="⃗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</m:e>
                    </m:acc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)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ffectLst/>
                    <a:latin typeface="Cambria Math"/>
                    <a:ea typeface="Times New Roman"/>
                    <a:cs typeface="Cambria Math"/>
                  </a:rPr>
                  <a:t>	    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𝜆</m:t>
                        </m:r>
                      </m:den>
                    </m:f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Using these values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we get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4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9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4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−25=0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:r>
                  <a:rPr lang="en-US" sz="2000" dirty="0">
                    <a:effectLst/>
                    <a:latin typeface="Cambria Math"/>
                    <a:ea typeface="Times New Roman"/>
                    <a:cs typeface="Cambria Math"/>
                  </a:rPr>
                  <a:t>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1+4+9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25 </m:t>
                    </m:r>
                    <m:r>
                      <a:rPr lang="en-US" sz="2000" i="1" dirty="0">
                        <a:effectLst/>
                        <a:latin typeface="Cambria Math"/>
                        <a:ea typeface="Times New Roman"/>
                        <a:cs typeface="Cambria Math"/>
                      </a:rPr>
                      <m:t>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𝜆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7</m:t>
                            </m:r>
                          </m:e>
                        </m:rad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14104"/>
                <a:ext cx="8839200" cy="4872296"/>
              </a:xfrm>
              <a:prstGeom prst="rect">
                <a:avLst/>
              </a:prstGeom>
              <a:blipFill rotWithShape="1">
                <a:blip r:embed="rId2"/>
                <a:stretch>
                  <a:fillRect l="-690" t="-501" r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38</a:t>
            </a:fld>
            <a:endParaRPr lang="en-US" sz="20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2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3964" y="152400"/>
                <a:ext cx="8610600" cy="52801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Thus, the points on the sphere are ±(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Times New Roman"/>
                            <a:cs typeface="Times New Roman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sz="2000" i="1"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/>
                                <a:ea typeface="Times New Roman"/>
                                <a:cs typeface="Times New Roman"/>
                              </a:rPr>
                              <m:t>7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/>
                        <a:ea typeface="Times New Roman"/>
                        <a:cs typeface="Times New Roman"/>
                      </a:rPr>
                      <m:t>,</m:t>
                    </m:r>
                    <m:f>
                      <m:fPr>
                        <m:ctrlPr>
                          <a:rPr lang="en-US" sz="2000" i="1"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Times New Roman"/>
                            <a:cs typeface="Times New Roman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/>
                                <a:ea typeface="Times New Roman"/>
                                <a:cs typeface="Times New Roman"/>
                              </a:rPr>
                              <m:t>7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Times New Roman"/>
                            <a:cs typeface="Times New Roman"/>
                          </a:rPr>
                          <m:t>15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sz="2000" i="1"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/>
                                <a:ea typeface="Times New Roman"/>
                                <a:cs typeface="Times New Roman"/>
                              </a:rPr>
                              <m:t>7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)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ea typeface="Times New Roman"/>
                    <a:cs typeface="Mangal"/>
                  </a:rPr>
                  <a:t>Also, the maximum and minimum values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are: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)|</m:t>
                    </m:r>
                    <m:r>
                      <m:rPr>
                        <m:sty m:val="p"/>
                      </m:rPr>
                      <a:rPr lang="fr-FR" sz="2000" i="1" baseline="-25000" dirty="0">
                        <a:latin typeface="Cambria Math"/>
                        <a:ea typeface="Times New Roman"/>
                        <a:cs typeface="Mangal"/>
                      </a:rPr>
                      <m:t>max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⁡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/>
                            <a:ea typeface="Times New Roman"/>
                            <a:cs typeface="Times New Roman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radPr>
                          <m:deg/>
                          <m:e>
                            <m:r>
                              <a:rPr lang="fr-FR" sz="2000" i="1"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fr-FR" sz="2000" i="1"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radPr>
                          <m:deg/>
                          <m:e>
                            <m:r>
                              <a:rPr lang="fr-FR" sz="2000" i="1">
                                <a:latin typeface="Cambria Math"/>
                                <a:ea typeface="Times New Roman"/>
                                <a:cs typeface="Times New Roman"/>
                              </a:rPr>
                              <m:t>7</m:t>
                            </m:r>
                          </m:e>
                        </m:rad>
                      </m:den>
                    </m:f>
                    <m:r>
                      <a:rPr lang="fr-FR" sz="2000" i="1">
                        <a:latin typeface="Cambria Math"/>
                        <a:ea typeface="Times New Roman"/>
                        <a:cs typeface="Times New Roman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/>
                            <a:ea typeface="Times New Roman"/>
                            <a:cs typeface="Times New Roman"/>
                          </a:rPr>
                          <m:t>2×5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radPr>
                          <m:deg/>
                          <m:e>
                            <m:r>
                              <a:rPr lang="fr-FR" sz="2000" i="1"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radPr>
                          <m:deg/>
                          <m:e>
                            <m:r>
                              <a:rPr lang="fr-FR" sz="2000" i="1">
                                <a:latin typeface="Cambria Math"/>
                                <a:ea typeface="Times New Roman"/>
                                <a:cs typeface="Times New Roman"/>
                              </a:rPr>
                              <m:t>7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/>
                            <a:ea typeface="Times New Roman"/>
                            <a:cs typeface="Times New Roman"/>
                          </a:rPr>
                          <m:t>3×15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radPr>
                          <m:deg/>
                          <m:e>
                            <m:r>
                              <a:rPr lang="fr-FR" sz="2000" i="1"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fr-FR" sz="2000" i="1"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radPr>
                          <m:deg/>
                          <m:e>
                            <m:r>
                              <a:rPr lang="fr-FR" sz="2000" i="1">
                                <a:latin typeface="Cambria Math"/>
                                <a:ea typeface="Times New Roman"/>
                                <a:cs typeface="Times New Roman"/>
                              </a:rPr>
                              <m:t>7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) = 5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radPr>
                      <m:deg/>
                      <m:e>
                        <m:r>
                          <a:rPr lang="fr-FR" sz="2000" i="1">
                            <a:latin typeface="Cambria Math"/>
                            <a:ea typeface="Times New Roman"/>
                            <a:cs typeface="Times New Roman"/>
                          </a:rPr>
                          <m:t>14</m:t>
                        </m:r>
                      </m:e>
                    </m:rad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fr-FR" sz="2000" dirty="0"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)|</m:t>
                    </m:r>
                    <m:r>
                      <m:rPr>
                        <m:sty m:val="p"/>
                      </m:rPr>
                      <a:rPr lang="fr-FR" sz="2000" i="1" baseline="-25000" dirty="0">
                        <a:latin typeface="Cambria Math"/>
                        <a:ea typeface="Times New Roman"/>
                        <a:cs typeface="Mangal"/>
                      </a:rPr>
                      <m:t>min</m:t>
                    </m:r>
                    <m:r>
                      <a:rPr lang="fr-FR" sz="2000" i="1" baseline="-25000" dirty="0">
                        <a:latin typeface="Cambria Math"/>
                        <a:ea typeface="Times New Roman"/>
                        <a:cs typeface="Mangal"/>
                      </a:rPr>
                      <m:t>⁡ 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= -5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radPr>
                      <m:deg/>
                      <m:e>
                        <m:r>
                          <a:rPr lang="fr-FR" sz="2000" i="1">
                            <a:latin typeface="Cambria Math"/>
                            <a:ea typeface="Times New Roman"/>
                            <a:cs typeface="Times New Roman"/>
                          </a:rPr>
                          <m:t>14</m:t>
                        </m:r>
                      </m:e>
                    </m:rad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lvl="0"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 smtClean="0">
                    <a:solidFill>
                      <a:prstClr val="black"/>
                    </a:solidFill>
                    <a:ea typeface="Times New Roman"/>
                    <a:cs typeface="Mangal"/>
                  </a:rPr>
                  <a:t>Now</a:t>
                </a:r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, for maxima and minima</a:t>
                </a:r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h</m:t>
                      </m:r>
                      <m:r>
                        <a:rPr lang="en-US" sz="2000" i="1" baseline="-25000" dirty="0" err="1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=0, </m:t>
                      </m:r>
                      <m:r>
                        <a:rPr lang="en-US" sz="2000" i="1" dirty="0" err="1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h</m:t>
                      </m:r>
                      <m:r>
                        <a:rPr lang="en-US" sz="2000" i="1" baseline="-25000" dirty="0" err="1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10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+4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−20=0, 4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+4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/>
                          <a:ea typeface="Times New Roman"/>
                          <a:cs typeface="Mangal"/>
                        </a:rPr>
                        <m:t>−1=0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Solving these two equation gives,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5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5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.</a:t>
                </a:r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Using these values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 we get,</a:t>
                </a:r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 algn="just">
                  <a:lnSpc>
                    <a:spcPct val="107000"/>
                  </a:lnSpc>
                  <a:tabLst>
                    <a:tab pos="1123950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 = 2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 – 5 =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2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5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5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 – 5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5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6</m:t>
                        </m:r>
                      </m:den>
                    </m:f>
                  </m:oMath>
                </a14:m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latin typeface="Cambria Math"/>
                    <a:ea typeface="Times New Roman"/>
                    <a:cs typeface="Cambria Math"/>
                  </a:rPr>
                  <a:t>∴</a:t>
                </a:r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 the required point on (i) close to the origin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5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5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5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Mangal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).</a:t>
                </a:r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  <a:p>
                <a:pPr lvl="0" algn="just">
                  <a:lnSpc>
                    <a:spcPct val="107000"/>
                  </a:lnSpc>
                  <a:tabLst>
                    <a:tab pos="1123950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The least distance from the origin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(−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25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9</m:t>
                            </m:r>
                          </m:den>
                        </m:f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25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36</m:t>
                            </m:r>
                          </m:den>
                        </m:f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25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26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150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36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Times New Roman"/>
                    <a:cs typeface="Mangal"/>
                  </a:rPr>
                  <a:t>.</a:t>
                </a:r>
                <a:endParaRPr lang="en-US" sz="2000" dirty="0">
                  <a:solidFill>
                    <a:prstClr val="black"/>
                  </a:solidFill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4" y="152400"/>
                <a:ext cx="8610600" cy="5280163"/>
              </a:xfrm>
              <a:prstGeom prst="rect">
                <a:avLst/>
              </a:prstGeom>
              <a:blipFill rotWithShape="1">
                <a:blip r:embed="rId2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" y="5487524"/>
                <a:ext cx="8839200" cy="1120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Example</a:t>
                </a:r>
                <a:endParaRPr lang="en-US" sz="2000" b="1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Maximize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subject to the constraints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+ 4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– 5 = 0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4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+4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487524"/>
                <a:ext cx="8839200" cy="1120500"/>
              </a:xfrm>
              <a:prstGeom prst="rect">
                <a:avLst/>
              </a:prstGeom>
              <a:blipFill rotWithShape="1">
                <a:blip r:embed="rId3"/>
                <a:stretch>
                  <a:fillRect l="-690" t="-2174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39</a:t>
            </a:fld>
            <a:endParaRPr lang="en-US" sz="20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4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04800" y="811182"/>
                <a:ext cx="8534400" cy="4980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Limit of a Function of Two Variables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function defined in the neighborhood of a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Then the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said to have a limit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𝑙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 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→(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not exactly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)=(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if for every given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ℰ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&gt;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there exists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&gt;0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–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𝑙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|&lt;</m:t>
                    </m:r>
                    <m:r>
                      <a:rPr lang="en-US" sz="2000" i="1" dirty="0">
                        <a:effectLst/>
                        <a:latin typeface="Cambria Math"/>
                        <a:ea typeface="Times New Roman"/>
                        <a:cs typeface="Cambria Math"/>
                      </a:rPr>
                      <m:t>ℰ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whenever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|&lt;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, |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|&lt;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𝛿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It is written as 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)→(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𝑎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𝑏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𝑙</m:t>
                        </m:r>
                      </m:e>
                    </m:fun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Calibri"/>
                    <a:cs typeface="Mangal"/>
                  </a:rPr>
                  <a:t>It is also called the double limit.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Calibri"/>
                    <a:cs typeface="Mangal"/>
                  </a:rPr>
                  <a:t>Note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Calibri"/>
                    <a:cs typeface="Mangal"/>
                  </a:rPr>
                  <a:t>1. The limit of a function of three variables is also similarly defined. The limits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(</m:t>
                        </m:r>
                      </m:e>
                    </m:func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  <m:t>𝑓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  <m:t>𝑦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effectLst/>
                        <a:latin typeface="Cambria Math"/>
                        <a:ea typeface="Calibri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(</m:t>
                        </m:r>
                      </m:e>
                    </m:func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  <m: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⁡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f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  <m:t>𝑦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effectLst/>
                        <a:latin typeface="Cambria Math"/>
                        <a:ea typeface="Calibri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are repeated limits ( or iterated limits).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2.</m:t>
                    </m:r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(</m:t>
                        </m:r>
                      </m:e>
                    </m:func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  <m:t>𝑦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effectLst/>
                        <a:latin typeface="Cambria Math"/>
                        <a:ea typeface="Calibri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may not be equal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(</m:t>
                        </m:r>
                      </m:e>
                    </m:func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  <m: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⁡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f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  <m:t>𝑦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effectLst/>
                        <a:latin typeface="Cambria Math"/>
                        <a:ea typeface="Calibri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Example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(</m:t>
                        </m:r>
                      </m:e>
                    </m:func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  <m: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⁡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𝑦</m:t>
                            </m:r>
                          </m:den>
                        </m:f>
                      </m:e>
                    </m:func>
                    <m:r>
                      <a:rPr lang="en-US" sz="2000" i="1">
                        <a:effectLst/>
                        <a:latin typeface="Cambria Math"/>
                        <a:ea typeface="Calibri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(</m:t>
                        </m:r>
                      </m:e>
                    </m:func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𝑦</m:t>
                            </m:r>
                          </m:den>
                        </m:f>
                      </m:e>
                    </m:func>
                    <m:r>
                      <a:rPr lang="en-US" sz="2000" i="1">
                        <a:effectLst/>
                        <a:latin typeface="Cambria Math"/>
                        <a:ea typeface="Calibri"/>
                        <a:cs typeface="Mangal"/>
                      </a:rPr>
                      <m:t>)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811182"/>
                <a:ext cx="8534400" cy="4980018"/>
              </a:xfrm>
              <a:prstGeom prst="rect">
                <a:avLst/>
              </a:prstGeom>
              <a:blipFill rotWithShape="1">
                <a:blip r:embed="rId2"/>
                <a:stretch>
                  <a:fillRect l="-714" t="-490" r="-1357" b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4</a:t>
            </a:fld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0" y="2939414"/>
            <a:ext cx="4038600" cy="1036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6000" b="1" dirty="0" smtClean="0">
                <a:solidFill>
                  <a:srgbClr val="FF0000"/>
                </a:solidFill>
                <a:ea typeface="Times New Roman"/>
                <a:cs typeface="Mangal"/>
              </a:rPr>
              <a:t>The End </a:t>
            </a:r>
            <a:endParaRPr lang="en-US" sz="6000" dirty="0">
              <a:solidFill>
                <a:srgbClr val="FF0000"/>
              </a:solidFill>
              <a:ea typeface="Calibri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23262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28600" y="1130629"/>
                <a:ext cx="8763000" cy="4660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 smtClean="0">
                    <a:ea typeface="Calibri"/>
                    <a:cs typeface="Mangal"/>
                  </a:rPr>
                  <a:t>Continuity of a Function of Two Variables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Calibri"/>
                    <a:cs typeface="Mangal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 is continuous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)→(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𝑎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𝑏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𝑎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𝑏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Similarly,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continuous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𝑧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)→(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𝑎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𝑏</m:t>
                            </m:r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,</m:t>
                            </m:r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𝑐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𝑧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𝑎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𝑏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𝑐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.</m:t>
                        </m:r>
                      </m:e>
                    </m:func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6.2 Partial Derivatives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function of two variables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Then the partial derivative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the ordinary derivative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keeping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constant. It is denoted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baseline="-25000" dirty="0" err="1">
                    <a:ea typeface="Times New Roman"/>
                    <a:cs typeface="Mangal"/>
                  </a:rPr>
                  <a:t>­</a:t>
                </a:r>
                <a:r>
                  <a:rPr lang="en-US" sz="2000" dirty="0">
                    <a:ea typeface="Times New Roman"/>
                    <a:cs typeface="Mangal"/>
                  </a:rPr>
                  <a:t> and is defined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Δ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Similarly, the partial derivative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is denoted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:r>
                  <a:rPr lang="en-US" sz="2000" dirty="0" err="1">
                    <a:ea typeface="Times New Roman"/>
                    <a:cs typeface="Mangal"/>
                  </a:rPr>
                  <a:t>etc</a:t>
                </a:r>
                <a:r>
                  <a:rPr lang="en-US" sz="2000" dirty="0">
                    <a:ea typeface="Times New Roman"/>
                    <a:cs typeface="Mangal"/>
                  </a:rPr>
                  <a:t>, is the ordinary derivative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keeping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constant. It is defined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 </m:t>
                    </m:r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Δ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.</m:t>
                        </m:r>
                      </m:e>
                    </m:func>
                  </m:oMath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30629"/>
                <a:ext cx="8763000" cy="4660571"/>
              </a:xfrm>
              <a:prstGeom prst="rect">
                <a:avLst/>
              </a:prstGeom>
              <a:blipFill rotWithShape="1">
                <a:blip r:embed="rId2"/>
                <a:stretch>
                  <a:fillRect l="-765" t="-523" r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5</a:t>
            </a:fld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6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2400" y="122069"/>
                <a:ext cx="8763000" cy="60432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Differentiate partially with respect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the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)=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3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+3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b="0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+3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  <m:r>
                      <a:rPr lang="en-US" sz="2000" b="0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3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Solution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 given function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3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+3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b="0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+ 3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  <m:r>
                      <a:rPr lang="en-US" sz="2000" b="0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3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Now, differentiating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3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+3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+3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3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3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+6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+3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3</m:t>
                            </m:r>
                          </m:sup>
                        </m:sSup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+3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+3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3</m:t>
                            </m:r>
                          </m:sup>
                        </m:sSup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3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+6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+3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fr-FR" sz="2000" dirty="0">
                    <a:ea typeface="Times New Roman"/>
                    <a:cs typeface="Mangal"/>
                  </a:rPr>
                  <a:t> 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:r>
                  <a:rPr lang="fr-FR" sz="2000" dirty="0">
                    <a:ea typeface="Times New Roman"/>
                    <a:cs typeface="Mangal"/>
                  </a:rPr>
                  <a:t>OR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fr-FR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 </m:t>
                    </m:r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Δ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000" dirty="0" smtClean="0">
                    <a:ea typeface="Calibri"/>
                    <a:cs typeface="Mangal"/>
                  </a:rPr>
                  <a:t>  </a:t>
                </a:r>
                <a:r>
                  <a:rPr lang="en-US" sz="2000" dirty="0" smtClean="0">
                    <a:ea typeface="Times New Roman"/>
                    <a:cs typeface="Mangal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𝑥</m:t>
                                        </m:r>
                                        <m: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Δ</m:t>
                                        </m:r>
                                        <m: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+3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𝑥</m:t>
                                        </m:r>
                                        <m: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Δ</m:t>
                                        </m:r>
                                        <m: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+3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Δ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+3.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Δ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+(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Δ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+6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+6.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+3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+3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−3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−3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(3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+3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+6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+6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+3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000" dirty="0" smtClean="0">
                    <a:ea typeface="Calibri"/>
                    <a:cs typeface="Mangal"/>
                  </a:rPr>
                  <a:t>  </a:t>
                </a:r>
                <a:r>
                  <a:rPr lang="en-US" sz="2000" dirty="0" smtClean="0">
                    <a:ea typeface="Times New Roman"/>
                    <a:cs typeface="Mangal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3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+6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+3</m:t>
                    </m:r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Cambria Math"/>
                    <a:ea typeface="Times New Roman"/>
                    <a:cs typeface="Mangal"/>
                  </a:rPr>
                  <a:t/>
                </a:r>
                <a:br>
                  <a:rPr lang="en-US" sz="2000" dirty="0">
                    <a:effectLst/>
                    <a:latin typeface="Cambria Math"/>
                    <a:ea typeface="Times New Roman"/>
                    <a:cs typeface="Mangal"/>
                  </a:rPr>
                </a:br>
                <a:r>
                  <a:rPr lang="en-US" sz="2000" dirty="0">
                    <a:ea typeface="Calibri"/>
                    <a:cs typeface="Mangal"/>
                  </a:rPr>
                  <a:t>Similarly,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 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3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+6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+3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2069"/>
                <a:ext cx="8763000" cy="6043257"/>
              </a:xfrm>
              <a:prstGeom prst="rect">
                <a:avLst/>
              </a:prstGeom>
              <a:blipFill rotWithShape="1">
                <a:blip r:embed="rId2"/>
                <a:stretch>
                  <a:fillRect l="-695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6</a:t>
            </a:fld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775004"/>
                <a:ext cx="8686800" cy="4899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 1</a:t>
                </a:r>
                <a:endParaRPr lang="en-US" sz="2000" b="1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)=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Example 2</a:t>
                </a:r>
                <a:endParaRPr lang="en-US" sz="2000" b="1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𝑥𝑡𝑎𝑛𝑦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𝑦𝑡𝑎𝑛𝑥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Partial Derivatives of a Function of Three Variables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function of three variables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Then, the partial derivative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with respect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is the ordinary derivative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keeping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constant. It is denoted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 </a:t>
                </a:r>
                <a:r>
                  <a:rPr lang="en-US" sz="2000" dirty="0">
                    <a:ea typeface="Times New Roman"/>
                    <a:cs typeface="Mangal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:r>
                  <a:rPr lang="en-US" sz="2000" dirty="0" err="1">
                    <a:ea typeface="Times New Roman"/>
                    <a:cs typeface="Mangal"/>
                  </a:rPr>
                  <a:t>etc</a:t>
                </a:r>
                <a:r>
                  <a:rPr lang="en-US" sz="2000" dirty="0">
                    <a:ea typeface="Times New Roman"/>
                    <a:cs typeface="Mangal"/>
                  </a:rPr>
                  <a:t> and is defined as 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fr-FR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𝑥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Δ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  <m:r>
                                  <a:rPr lang="fr-FR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𝑧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Similarly,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 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 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Δ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𝑧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den>
                        </m:f>
                      </m:e>
                    </m:func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fr-FR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𝑧</m:t>
                        </m:r>
                      </m:den>
                    </m:f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𝑧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  <m:r>
                                  <a:rPr lang="fr-FR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𝑧</m:t>
                                </m:r>
                                <m:r>
                                  <a:rPr lang="fr-FR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00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Δ</m:t>
                                </m:r>
                                <m:r>
                                  <a:rPr lang="fr-FR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𝑧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𝑧</m:t>
                            </m:r>
                          </m:den>
                        </m:f>
                      </m:e>
                    </m:func>
                  </m:oMath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75004"/>
                <a:ext cx="8686800" cy="4899483"/>
              </a:xfrm>
              <a:prstGeom prst="rect">
                <a:avLst/>
              </a:prstGeom>
              <a:blipFill rotWithShape="1">
                <a:blip r:embed="rId2"/>
                <a:stretch>
                  <a:fillRect l="-772" t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7</a:t>
            </a:fld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2400" y="269853"/>
                <a:ext cx="8763000" cy="5826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Higher Order Partial Derivative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function of two variables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Then the first order partial derivatives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are </a:t>
                </a:r>
                <a:endParaRPr lang="en-US" sz="2000" dirty="0" smtClean="0">
                  <a:ea typeface="Times New Roman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baseline="-25000" dirty="0" err="1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		…	(i)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fr-FR" sz="2000" dirty="0" smtClean="0">
                    <a:ea typeface="Times New Roman"/>
                    <a:cs typeface="Mangal"/>
                  </a:rPr>
                  <a:t>And	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fr-FR" sz="2000" i="1" baseline="-25000" dirty="0" err="1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fr-FR" sz="2000" dirty="0" smtClean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­­</m:t>
                    </m:r>
                    <m:r>
                      <a:rPr lang="fr-FR" sz="2000" i="1" baseline="-25000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		</a:t>
                </a:r>
                <a:r>
                  <a:rPr lang="fr-FR" sz="2000" dirty="0" smtClean="0">
                    <a:ea typeface="Times New Roman"/>
                    <a:cs typeface="Mangal"/>
                  </a:rPr>
                  <a:t>…</a:t>
                </a:r>
                <a:r>
                  <a:rPr lang="fr-FR" sz="2000" dirty="0">
                    <a:ea typeface="Times New Roman"/>
                    <a:cs typeface="Mangal"/>
                  </a:rPr>
                  <a:t>	(ii)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Now, differentiating (i) again partially with respect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we get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fr-FR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𝑥𝑥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</m:e>
                          <m:sup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  <m:t>𝜕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den>
                        </m:f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fr-FR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𝑥𝑥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, etc.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Similarly, from (ii), differentiating (i) partially with respect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we get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𝑦𝑥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Similarly,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baseline="-25000" dirty="0" err="1" smtClean="0">
                        <a:latin typeface="Cambria Math"/>
                        <a:ea typeface="Times New Roman"/>
                        <a:cs typeface="Mangal"/>
                      </a:rPr>
                      <m:t>𝑦𝑦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  <a:ea typeface="Cambria Math"/>
                                <a:cs typeface="Times New Roman"/>
                              </a:rPr>
                              <m:t>𝜕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  <a:ea typeface="Cambria Math"/>
                                <a:cs typeface="Times New Roman"/>
                              </a:rPr>
                              <m:t>𝜕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 smtClean="0">
                        <a:latin typeface="Cambria Math"/>
                        <a:ea typeface="Times New Roman"/>
                        <a:cs typeface="Mangal"/>
                      </a:rPr>
                      <m:t>𝑦𝑦</m:t>
                    </m:r>
                  </m:oMath>
                </a14:m>
                <a:r>
                  <a:rPr lang="en-US" sz="2000" baseline="-25000" dirty="0" smtClean="0">
                    <a:ea typeface="Times New Roman"/>
                    <a:cs typeface="Mangal"/>
                  </a:rPr>
                  <a:t>  </a:t>
                </a:r>
                <a:r>
                  <a:rPr lang="en-US" sz="2000" dirty="0" smtClean="0"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𝑢</m:t>
                    </m:r>
                    <m:r>
                      <a:rPr lang="en-US" sz="2000" i="1" baseline="-25000" dirty="0" err="1" smtClean="0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</m:oMath>
                </a14:m>
                <a:r>
                  <a:rPr lang="en-US" sz="2000" baseline="-25000" dirty="0" smtClean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  <a:sym typeface="Symbol"/>
                              </a:rPr>
                              <m:t>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  <a:sym typeface="Symbol"/>
                          </a:rPr>
                          <m:t>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­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Note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Mixed (partial) derivatives are not equal, in general  i.e.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𝑓𝑦𝑥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69853"/>
                <a:ext cx="8763000" cy="5826147"/>
              </a:xfrm>
              <a:prstGeom prst="rect">
                <a:avLst/>
              </a:prstGeom>
              <a:blipFill rotWithShape="1">
                <a:blip r:embed="rId2"/>
                <a:stretch>
                  <a:fillRect l="-695" t="-418" r="-765" b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8</a:t>
            </a:fld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1512033"/>
                <a:ext cx="8839200" cy="35925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Properties of the Limit of a Function of Two Variables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,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two function such that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𝑎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𝑏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𝑓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𝑦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𝑙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𝑎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𝑏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𝑔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𝑦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𝑚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some constant. Then,</a:t>
                </a:r>
                <a:endParaRPr lang="en-US" sz="2000" dirty="0">
                  <a:ea typeface="Calibri"/>
                  <a:cs typeface="Mangal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effectLst/>
                    <a:ea typeface="Calibri"/>
                    <a:cs typeface="Times New Roman"/>
                  </a:rPr>
                  <a:t>1.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𝑎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𝑏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)</m:t>
                            </m:r>
                          </m:lim>
                        </m:limLow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[</m:t>
                        </m:r>
                      </m:fName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±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𝑔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𝑦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)]</m:t>
                        </m:r>
                      </m:e>
                    </m:fun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𝑙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±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𝑚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effectLst/>
                    <a:ea typeface="Calibri"/>
                    <a:cs typeface="Times New Roman"/>
                  </a:rPr>
                  <a:t>2.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𝑎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𝑏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)</m:t>
                            </m:r>
                          </m:lim>
                        </m:limLow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[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𝑘</m:t>
                        </m:r>
                      </m:fName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.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𝑙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effectLst/>
                    <a:ea typeface="Calibri"/>
                    <a:cs typeface="Times New Roman"/>
                  </a:rPr>
                  <a:t>3.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𝑎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𝑏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)</m:t>
                            </m:r>
                          </m:lim>
                        </m:limLow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[</m:t>
                        </m:r>
                      </m:fName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.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𝑔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𝑦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)]</m:t>
                        </m:r>
                      </m:e>
                    </m:fun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𝑙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.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𝑚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effectLst/>
                    <a:ea typeface="Calibri"/>
                    <a:cs typeface="Times New Roman"/>
                  </a:rPr>
                  <a:t>4.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𝑎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𝑏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)</m:t>
                            </m:r>
                          </m:lim>
                        </m:limLow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[</m:t>
                        </m:r>
                      </m:fName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)]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𝑞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𝑙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𝑞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𝑝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𝑞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are integer which are relatively prime.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12033"/>
                <a:ext cx="8839200" cy="3592587"/>
              </a:xfrm>
              <a:prstGeom prst="rect">
                <a:avLst/>
              </a:prstGeom>
              <a:blipFill rotWithShape="1">
                <a:blip r:embed="rId2"/>
                <a:stretch>
                  <a:fillRect l="-690" t="-679" b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4AF8-A882-410F-A998-B5DB363AFBBC}" type="slidenum">
              <a:rPr lang="en-US" sz="2000" b="1" smtClean="0">
                <a:solidFill>
                  <a:srgbClr val="7030A0"/>
                </a:solidFill>
              </a:rPr>
              <a:t>9</a:t>
            </a:fld>
            <a:endParaRPr lang="en-US" sz="20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7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5005</Words>
  <Application>Microsoft Office PowerPoint</Application>
  <PresentationFormat>On-screen Show (4:3)</PresentationFormat>
  <Paragraphs>416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Unit-10 Partial Derivatives and Multiple Integrals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Unit-6 Multivariate Calculus</dc:title>
  <dc:creator>DELL</dc:creator>
  <cp:lastModifiedBy>DELL</cp:lastModifiedBy>
  <cp:revision>47</cp:revision>
  <dcterms:created xsi:type="dcterms:W3CDTF">2020-03-26T10:58:31Z</dcterms:created>
  <dcterms:modified xsi:type="dcterms:W3CDTF">2020-04-12T04:35:56Z</dcterms:modified>
</cp:coreProperties>
</file>