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100" d="100"/>
          <a:sy n="100" d="100"/>
        </p:scale>
        <p:origin x="-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0259F-C069-4B86-BF68-07D86B4E5E52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CAC13-85F9-4292-B028-6298A9C9C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91B1-AED7-4C1C-A1DE-8A6F1CE6CCC8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3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5B6F-76AD-4D1C-A955-3693FC593A97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F4F6-6E6C-4E51-AB82-277D633DF765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3329-2CCE-4A8A-A38E-BE2FE4C50A13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3450-5713-45D2-8868-749596AF7154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CDBE-34EF-40EC-A43F-6D69D3AFA347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9E9-0F72-4584-A88C-CBCAB9F40A88}" type="datetime1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4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F984-5C1A-4CED-A5A6-BFAD0FEC81D6}" type="datetime1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3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F54D-BB02-4D25-BFB6-F2AD2547ADA1}" type="datetime1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AB52-36F1-429C-AFC1-E9CE547A4C7D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6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B479-A776-4794-9AE2-66604D1F3EC2}" type="datetime1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4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C7AA-26A6-433C-9A92-1881ADC5DFD3}" type="datetime1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B1B9-16DB-44ED-B56C-53AD0630E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2400" y="76200"/>
                <a:ext cx="8763000" cy="3036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The </a:t>
                </a:r>
                <a:r>
                  <a:rPr lang="en-US" sz="2000" b="1" dirty="0">
                    <a:ea typeface="Times New Roman"/>
                    <a:cs typeface="Mangal"/>
                  </a:rPr>
                  <a:t>Power Series, Taylor and </a:t>
                </a:r>
                <a:r>
                  <a:rPr lang="en-US" sz="2000" b="1" dirty="0" err="1">
                    <a:ea typeface="Times New Roman"/>
                    <a:cs typeface="Mangal"/>
                  </a:rPr>
                  <a:t>Maclaurin</a:t>
                </a:r>
                <a:r>
                  <a:rPr lang="en-US" sz="2000" b="1" dirty="0">
                    <a:ea typeface="Times New Roman"/>
                    <a:cs typeface="Mangal"/>
                  </a:rPr>
                  <a:t> Series, Convergence of Taylor </a:t>
                </a:r>
                <a:r>
                  <a:rPr lang="en-US" sz="2000" b="1" dirty="0" smtClean="0">
                    <a:ea typeface="Times New Roman"/>
                    <a:cs typeface="Mangal"/>
                  </a:rPr>
                  <a:t>Series</a:t>
                </a:r>
              </a:p>
              <a:p>
                <a:pPr algn="just">
                  <a:lnSpc>
                    <a:spcPct val="107000"/>
                  </a:lnSpc>
                </a:pPr>
                <a:endParaRPr lang="en-US" sz="1000" dirty="0">
                  <a:ea typeface="Calibri"/>
                  <a:cs typeface="Mangal"/>
                </a:endParaRPr>
              </a:p>
              <a:p>
                <a:r>
                  <a:rPr lang="en-US" sz="2000" b="1" dirty="0">
                    <a:ea typeface="Times New Roman"/>
                    <a:cs typeface="Mangal"/>
                  </a:rPr>
                  <a:t>Definition (Power Series</a:t>
                </a:r>
                <a:r>
                  <a:rPr lang="en-US" sz="2000" b="1" dirty="0" smtClean="0">
                    <a:ea typeface="Times New Roman"/>
                    <a:cs typeface="Mangal"/>
                  </a:rPr>
                  <a:t>): </a:t>
                </a:r>
                <a:r>
                  <a:rPr lang="en-US" sz="2000" dirty="0">
                    <a:ea typeface="Times New Roman"/>
                    <a:cs typeface="Mangal"/>
                  </a:rPr>
                  <a:t>	An infinite series of the </a:t>
                </a:r>
                <a:r>
                  <a:rPr lang="en-US" sz="2000" dirty="0" smtClean="0">
                    <a:ea typeface="Times New Roman"/>
                    <a:cs typeface="Mangal"/>
                  </a:rPr>
                  <a:t>form</a:t>
                </a:r>
              </a:p>
              <a:p>
                <a:pPr algn="ctr"/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  …   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+   …</m:t>
                    </m:r>
                  </m:oMath>
                </a14:m>
                <a:endParaRPr lang="en-US" sz="2000" dirty="0" smtClean="0">
                  <a:ea typeface="Times New Roman"/>
                  <a:cs typeface="Mangal"/>
                </a:endParaRPr>
              </a:p>
              <a:p>
                <a:r>
                  <a:rPr lang="en-US" sz="2000" dirty="0" smtClean="0">
                    <a:ea typeface="Times New Roman"/>
                    <a:cs typeface="Mangal"/>
                  </a:rPr>
                  <a:t>is </a:t>
                </a:r>
                <a:r>
                  <a:rPr lang="en-US" sz="2000" dirty="0">
                    <a:ea typeface="Times New Roman"/>
                    <a:cs typeface="Mangal"/>
                  </a:rPr>
                  <a:t>called a power series about x = 0. And an infinite series of the form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d>
                      <m:dPr>
                        <m:ctrlPr>
                          <a:rPr lang="en-US" sz="2000" i="1" baseline="-25000" dirty="0"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  <m:r>
                          <a:rPr lang="en-US" sz="2000" i="1" dirty="0">
                            <a:latin typeface="Cambria Math"/>
                            <a:ea typeface="Times New Roman"/>
                            <a:cs typeface="Mangal"/>
                          </a:rPr>
                          <m:t>−</m:t>
                        </m:r>
                        <m:r>
                          <a:rPr lang="en-US" sz="2000" i="1" dirty="0"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d>
                      <m:dPr>
                        <m:ctrlPr>
                          <a:rPr lang="en-US" sz="2000" i="1" baseline="-25000" dirty="0"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  <m:r>
                          <a:rPr lang="en-US" sz="2000" i="1" dirty="0">
                            <a:latin typeface="Cambria Math"/>
                            <a:ea typeface="Times New Roman"/>
                            <a:cs typeface="Mangal"/>
                          </a:rPr>
                          <m:t>−</m:t>
                        </m:r>
                        <m:r>
                          <a:rPr lang="en-US" sz="2000" i="1" dirty="0"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e>
                    </m:d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  <m:d>
                      <m:dPr>
                        <m:ctrlPr>
                          <a:rPr lang="en-US" sz="2000" i="1" baseline="-25000" dirty="0"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  <a:ea typeface="Times New Roman"/>
                            <a:cs typeface="Mangal"/>
                          </a:rPr>
                          <m:t>−</m:t>
                        </m:r>
                        <m:r>
                          <a:rPr lang="en-US" sz="2000" i="1" dirty="0"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e>
                    </m:d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 …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 +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 …  </m:t>
                    </m:r>
                  </m:oMath>
                </a14:m>
                <a:r>
                  <a:rPr lang="en-US" sz="2000" baseline="30000" dirty="0">
                    <a:ea typeface="Times New Roman"/>
                    <a:cs typeface="Mangal"/>
                  </a:rPr>
                  <a:t> </a:t>
                </a:r>
                <a:endParaRPr lang="en-US" sz="2000" baseline="30000" dirty="0" smtClean="0">
                  <a:ea typeface="Times New Roman"/>
                  <a:cs typeface="Mangal"/>
                </a:endParaRPr>
              </a:p>
              <a:p>
                <a:r>
                  <a:rPr lang="en-US" sz="2000" dirty="0" smtClean="0">
                    <a:ea typeface="Times New Roman"/>
                    <a:cs typeface="Mangal"/>
                  </a:rPr>
                  <a:t>is </a:t>
                </a:r>
                <a:r>
                  <a:rPr lang="en-US" sz="2000" dirty="0">
                    <a:ea typeface="Times New Roman"/>
                    <a:cs typeface="Mangal"/>
                  </a:rPr>
                  <a:t>called a power series about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Here,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is called the </a:t>
                </a:r>
                <a:r>
                  <a:rPr lang="en-US" sz="2000" dirty="0" err="1">
                    <a:ea typeface="Times New Roman"/>
                    <a:cs typeface="Mangal"/>
                  </a:rPr>
                  <a:t>centre</a:t>
                </a:r>
                <a:r>
                  <a:rPr lang="en-US" sz="2000" dirty="0">
                    <a:ea typeface="Times New Roman"/>
                    <a:cs typeface="Mangal"/>
                  </a:rPr>
                  <a:t> of the power series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, … ,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are the real constants and are called the coefficients</a:t>
                </a:r>
                <a:r>
                  <a:rPr lang="en-US" sz="2000" dirty="0" smtClean="0">
                    <a:ea typeface="Times New Roman"/>
                    <a:cs typeface="Mangal"/>
                  </a:rPr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"/>
                <a:ext cx="8763000" cy="3036409"/>
              </a:xfrm>
              <a:prstGeom prst="rect">
                <a:avLst/>
              </a:prstGeom>
              <a:blipFill rotWithShape="1">
                <a:blip r:embed="rId2"/>
                <a:stretch>
                  <a:fillRect l="-4242" t="-803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" y="3048000"/>
                <a:ext cx="8763000" cy="3378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Note</a:t>
                </a:r>
                <a:r>
                  <a:rPr lang="en-US" sz="2000" dirty="0">
                    <a:ea typeface="Times New Roman"/>
                    <a:cs typeface="Mangal"/>
                  </a:rPr>
                  <a:t>	In the power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0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3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+ ….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if we 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 1 </m:t>
                    </m:r>
                    <m:r>
                      <a:rPr lang="en-US" sz="2000" i="1" dirty="0">
                        <a:effectLst/>
                        <a:latin typeface="Cambria Math"/>
                        <a:ea typeface="Times New Roman"/>
                        <a:cs typeface="Cambria Math"/>
                      </a:rPr>
                      <m:t>∀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 series takes the form </a:t>
                </a:r>
                <a:endParaRPr lang="en-US" sz="2000" dirty="0" smtClean="0">
                  <a:ea typeface="Times New Roman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 smtClean="0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𝑛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= 1 + 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 + </m:t>
                      </m:r>
                      <m:r>
                        <a:rPr lang="en-US" sz="2000" i="1" dirty="0" smtClean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2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+ 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baseline="30000" dirty="0">
                          <a:latin typeface="Cambria Math"/>
                          <a:ea typeface="Times New Roman"/>
                          <a:cs typeface="Mangal"/>
                        </a:rPr>
                        <m:t>3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 + …</m:t>
                      </m:r>
                      <m:r>
                        <a:rPr lang="en-US" sz="2000" b="0" i="1" dirty="0" smtClean="0">
                          <a:latin typeface="Cambria Math"/>
                          <a:ea typeface="Times New Roman"/>
                          <a:cs typeface="Mangal"/>
                        </a:rPr>
                        <m:t> +</m:t>
                      </m:r>
                      <m:r>
                        <a:rPr lang="en-US" sz="2000" i="1" dirty="0" err="1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 baseline="30000" dirty="0" err="1">
                          <a:latin typeface="Cambria Math"/>
                          <a:ea typeface="Times New Roman"/>
                          <a:cs typeface="Mangal"/>
                        </a:rPr>
                        <m:t>𝑛</m:t>
                      </m:r>
                      <m:r>
                        <a:rPr lang="en-US" sz="2000" i="1" dirty="0">
                          <a:latin typeface="Cambria Math"/>
                          <a:ea typeface="Times New Roman"/>
                          <a:cs typeface="Mangal"/>
                        </a:rPr>
                        <m:t>+   …  </m:t>
                      </m:r>
                    </m:oMath>
                  </m:oMathPara>
                </a14:m>
                <a:r>
                  <a:rPr lang="en-US" sz="2000" dirty="0">
                    <a:ea typeface="Times New Roman"/>
                    <a:cs typeface="Mangal"/>
                  </a:rPr>
                  <a:t/>
                </a:r>
                <a:br>
                  <a:rPr lang="en-US" sz="2000" dirty="0">
                    <a:ea typeface="Times New Roman"/>
                    <a:cs typeface="Mangal"/>
                  </a:rPr>
                </a:br>
                <a:r>
                  <a:rPr lang="en-US" sz="2000" dirty="0">
                    <a:ea typeface="Times New Roman"/>
                    <a:cs typeface="Mangal"/>
                  </a:rPr>
                  <a:t>i.   This series diverges,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|=|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 &gt; 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      ii. The series converges,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|=|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|&lt;1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and converges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Hence,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|&lt;1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1 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3 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b="0" i="1" dirty="0" smtClean="0"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…   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indent="457200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= 1 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2 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3 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  …   + </m:t>
                    </m:r>
                    <m: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baseline="30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baseline="30000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+  …   ,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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1&lt;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&lt;1, |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|&lt;1</m:t>
                    </m:r>
                  </m:oMath>
                </a14:m>
                <a:r>
                  <a:rPr lang="en-US" sz="2000" dirty="0" smtClean="0">
                    <a:ea typeface="Calibri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0"/>
                <a:ext cx="8763000" cy="3378810"/>
              </a:xfrm>
              <a:prstGeom prst="rect">
                <a:avLst/>
              </a:prstGeom>
              <a:blipFill rotWithShape="1">
                <a:blip r:embed="rId3"/>
                <a:stretch>
                  <a:fillRect l="-695" t="-14440" r="-1321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025E-5CDC-4DE7-9BF5-0571E4C44F39}" type="datetime1">
              <a:rPr lang="en-US" sz="1800" b="1" smtClean="0">
                <a:solidFill>
                  <a:srgbClr val="FF0000"/>
                </a:solidFill>
              </a:rPr>
              <a:t>4/5/2020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z="1800" b="1" smtClean="0">
                <a:solidFill>
                  <a:srgbClr val="FF0000"/>
                </a:solidFill>
              </a:rPr>
              <a:t>1</a:t>
            </a:fld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5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9575" y="473919"/>
                <a:ext cx="7924800" cy="3412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𝑇h𝑢𝑠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, 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𝑡h𝑒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𝑇𝑎𝑦𝑙𝑜𝑟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’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𝑠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𝑠𝑒𝑟𝑖𝑒𝑠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𝑔𝑒𝑛𝑒𝑟𝑎𝑡𝑒𝑑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𝑏𝑦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  <a:ea typeface="Times New Roman"/>
                          <a:cs typeface="Mangal"/>
                        </a:rPr>
                        <m:t>) = 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𝑎𝑡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= 0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𝑖𝑠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marL="4572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′′(0)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  …  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𝑛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  …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 marL="9144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=1+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  …  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𝑛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  …  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=1+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 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This is also the </a:t>
                </a:r>
                <a:r>
                  <a:rPr lang="en-US" sz="2000" dirty="0" err="1">
                    <a:ea typeface="Times New Roman"/>
                    <a:cs typeface="Mangal"/>
                  </a:rPr>
                  <a:t>Maclaurin’s</a:t>
                </a:r>
                <a:r>
                  <a:rPr lang="en-US" sz="2000" dirty="0">
                    <a:ea typeface="Times New Roman"/>
                    <a:cs typeface="Mangal"/>
                  </a:rPr>
                  <a:t> series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 Taylor’s Polynomial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of degree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)=1+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473919"/>
                <a:ext cx="7924800" cy="3412281"/>
              </a:xfrm>
              <a:prstGeom prst="rect">
                <a:avLst/>
              </a:prstGeom>
              <a:blipFill rotWithShape="1">
                <a:blip r:embed="rId2"/>
                <a:stretch>
                  <a:fillRect l="-769" t="-714" b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8EBA-C0FC-443A-AB54-E202E8387658}" type="datetime1">
              <a:rPr lang="en-US" sz="1800" b="1" smtClean="0">
                <a:solidFill>
                  <a:srgbClr val="FF0000"/>
                </a:solidFill>
              </a:rPr>
              <a:t>4/5/2020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z="1800" b="1" smtClean="0">
                <a:solidFill>
                  <a:srgbClr val="FF0000"/>
                </a:solidFill>
              </a:rPr>
              <a:t>10</a:t>
            </a:fld>
            <a:endParaRPr lang="en-US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35162"/>
                <a:ext cx="8839200" cy="2936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b="1" dirty="0" smtClean="0">
                    <a:ea typeface="Times New Roman"/>
                    <a:cs typeface="Mangal"/>
                  </a:rPr>
                  <a:t>Example</a:t>
                </a:r>
                <a:r>
                  <a:rPr lang="en-US" dirty="0">
                    <a:ea typeface="Times New Roman"/>
                    <a:cs typeface="Mangal"/>
                  </a:rPr>
                  <a:t>	Find the Taylor Polynomial for: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𝑖</m:t>
                    </m:r>
                    <m:r>
                      <a:rPr lang="en-US" i="1" dirty="0" smtClean="0">
                        <a:latin typeface="Cambria Math"/>
                        <a:ea typeface="Times New Roman"/>
                        <a:cs typeface="Mangal"/>
                      </a:rPr>
                      <m:t>) 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𝑐𝑜𝑠𝑥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	</m:t>
                    </m:r>
                    <m:r>
                      <a:rPr lang="en-US" b="0" i="1" dirty="0" smtClean="0">
                        <a:latin typeface="Cambria Math"/>
                        <a:ea typeface="Times New Roman"/>
                        <a:cs typeface="Mangal"/>
                      </a:rPr>
                      <m:t>      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	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𝑖𝑖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) </m:t>
                    </m:r>
                    <m:r>
                      <a:rPr lang="en-US" i="1" dirty="0" err="1">
                        <a:latin typeface="Cambria Math"/>
                        <a:ea typeface="Times New Roman"/>
                        <a:cs typeface="Mangal"/>
                      </a:rPr>
                      <m:t>𝑠𝑖𝑛𝑥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  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𝑎𝑡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 dirty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.</a:t>
                </a:r>
                <a:endParaRPr lang="en-US" sz="16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800" dirty="0">
                    <a:ea typeface="Times New Roman"/>
                    <a:cs typeface="Mangal"/>
                  </a:rPr>
                  <a:t> </a:t>
                </a:r>
                <a:endParaRPr lang="en-US" sz="16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b="1" dirty="0">
                    <a:ea typeface="Times New Roman"/>
                    <a:cs typeface="Mangal"/>
                  </a:rPr>
                  <a:t>Convergence of Taylor’s Series and Error Estimation</a:t>
                </a:r>
                <a:endParaRPr lang="en-US" sz="16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b="1" dirty="0">
                    <a:ea typeface="Times New Roman"/>
                    <a:cs typeface="Mangal"/>
                  </a:rPr>
                  <a:t>Theorem [Taylor Theorem]</a:t>
                </a:r>
                <a:r>
                  <a:rPr lang="en-US" dirty="0">
                    <a:ea typeface="Times New Roman"/>
                    <a:cs typeface="Mangal"/>
                  </a:rPr>
                  <a:t>	Let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be a function such </a:t>
                </a:r>
                <a:r>
                  <a:rPr lang="en-US" dirty="0" err="1">
                    <a:ea typeface="Times New Roman"/>
                    <a:cs typeface="Mangal"/>
                  </a:rPr>
                  <a:t>tht</a:t>
                </a:r>
                <a:r>
                  <a:rPr lang="en-US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′(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′′(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′′′(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),   … ,  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p>
                    </m:sSup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are continuous on the closed interval [a, b]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p>
                    </m:sSup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exists on the open interval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. Then, there exists at least one point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dirty="0">
                    <a:ea typeface="Times New Roman"/>
                    <a:cs typeface="Mangal"/>
                  </a:rPr>
                  <a:t> such that </a:t>
                </a:r>
                <a:endParaRPr lang="en-US" sz="16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𝑏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−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2!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  …  +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𝑐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𝑛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𝑛</m:t>
                              </m:r>
                              <m:r>
                                <a:rPr lang="en-US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.</m:t>
                      </m:r>
                    </m:oMath>
                  </m:oMathPara>
                </a14:m>
                <a:endParaRPr lang="en-US" sz="16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162"/>
                <a:ext cx="8839200" cy="2936638"/>
              </a:xfrm>
              <a:prstGeom prst="rect">
                <a:avLst/>
              </a:prstGeom>
              <a:blipFill rotWithShape="1">
                <a:blip r:embed="rId2"/>
                <a:stretch>
                  <a:fillRect l="-552" t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2971800"/>
                <a:ext cx="8763000" cy="3260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Taylor’s Formula</a:t>
                </a: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:r>
                  <a:rPr lang="en-US" sz="2000" dirty="0" smtClean="0">
                    <a:ea typeface="Times New Roman"/>
                    <a:cs typeface="Mangal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has derivatives of all the order in an open interval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𝐼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of a point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then for each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𝑣𝑒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integer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for each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𝐼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−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𝑎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  …  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𝑛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!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		             …       (1)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𝑐</m:t>
                        </m:r>
                      </m:e>
                    </m:d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+1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         ….        (2)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		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,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𝑏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Here,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(1)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called the </a:t>
                </a:r>
                <a:r>
                  <a:rPr lang="en-US" sz="2000" dirty="0" err="1">
                    <a:ea typeface="Times New Roman"/>
                    <a:cs typeface="Mangal"/>
                  </a:rPr>
                  <a:t>Taylo’s</a:t>
                </a:r>
                <a:r>
                  <a:rPr lang="en-US" sz="2000" dirty="0">
                    <a:ea typeface="Times New Roman"/>
                    <a:cs typeface="Mangal"/>
                  </a:rPr>
                  <a:t> formula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called the remainder of order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or also called the error term for the approximation of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over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𝐼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971800"/>
                <a:ext cx="8763000" cy="3260508"/>
              </a:xfrm>
              <a:prstGeom prst="rect">
                <a:avLst/>
              </a:prstGeom>
              <a:blipFill rotWithShape="1">
                <a:blip r:embed="rId3"/>
                <a:stretch>
                  <a:fillRect l="-695" t="-749" b="-2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E00E-1AB3-4114-98D0-A27FFA84A5F5}" type="datetime1">
              <a:rPr lang="en-US" sz="1800" b="1" smtClean="0">
                <a:solidFill>
                  <a:srgbClr val="FF0000"/>
                </a:solidFill>
              </a:rPr>
              <a:t>4/5/2020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z="1800" b="1" smtClean="0">
                <a:solidFill>
                  <a:srgbClr val="FF0000"/>
                </a:solidFill>
              </a:rPr>
              <a:t>11</a:t>
            </a:fld>
            <a:endParaRPr lang="en-US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45668"/>
                <a:ext cx="8763000" cy="6339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Note</a:t>
                </a:r>
                <a:r>
                  <a:rPr lang="en-US" sz="2000" dirty="0">
                    <a:ea typeface="Times New Roman"/>
                    <a:cs typeface="Mangal"/>
                  </a:rPr>
                  <a:t>:	(1)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 +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where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e>
                    </m:d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e>
                    </m:d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𝑐</m:t>
                        </m:r>
                      </m:e>
                    </m:d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+1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Convergence of Taylor’s Series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𝐼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then the Taylor Series 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converges to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𝐼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we write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𝑎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Example</a:t>
                </a:r>
                <a:r>
                  <a:rPr lang="en-US" sz="2000" dirty="0">
                    <a:ea typeface="Times New Roman"/>
                    <a:cs typeface="Mangal"/>
                  </a:rPr>
                  <a:t>	Show that the Taylor Series generated by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converges to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It has derivatives of every order throughout the interval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𝐼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= (, )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 Taylor’s formula 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=1+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𝑐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+1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(0,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Since,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𝑐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+1</m:t>
                            </m:r>
                          </m:sup>
                        </m:sSup>
                      </m:e>
                    </m:func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𝑐</m:t>
                        </m:r>
                      </m:sup>
                    </m:sSup>
                    <m:func>
                      <m:func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Calibri"/>
                                <a:cs typeface="Manga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!</m:t>
                            </m:r>
                          </m:den>
                        </m:f>
                      </m:e>
                    </m:func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the series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=1+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5668"/>
                <a:ext cx="8763000" cy="6339171"/>
              </a:xfrm>
              <a:prstGeom prst="rect">
                <a:avLst/>
              </a:prstGeom>
              <a:blipFill rotWithShape="1">
                <a:blip r:embed="rId2"/>
                <a:stretch>
                  <a:fillRect l="-765" t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8C57E-A983-4503-93B3-4EB401737110}" type="datetime1">
              <a:rPr lang="en-US" sz="1800" b="1" smtClean="0">
                <a:solidFill>
                  <a:srgbClr val="FF0000"/>
                </a:solidFill>
              </a:rPr>
              <a:t>4/5/2020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z="1800" b="1" smtClean="0">
                <a:solidFill>
                  <a:srgbClr val="FF0000"/>
                </a:solidFill>
              </a:rPr>
              <a:t>12</a:t>
            </a:fld>
            <a:endParaRPr lang="en-US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486561"/>
            <a:ext cx="5486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FF0000"/>
                </a:solidFill>
              </a:rPr>
              <a:t>The End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8600" y="647755"/>
                <a:ext cx="8610600" cy="5268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</a:t>
                </a: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:endParaRPr lang="en-US" sz="2000" dirty="0" smtClean="0">
                  <a:ea typeface="Times New Roman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 smtClean="0">
                    <a:ea typeface="Times New Roman"/>
                    <a:cs typeface="Mangal"/>
                  </a:rPr>
                  <a:t>Consider </a:t>
                </a:r>
                <a:r>
                  <a:rPr lang="en-US" sz="2000" dirty="0">
                    <a:ea typeface="Times New Roman"/>
                    <a:cs typeface="Mangal"/>
                  </a:rPr>
                  <a:t>the power series </a:t>
                </a:r>
                <a:r>
                  <a:rPr lang="en-US" sz="2000" dirty="0" smtClean="0">
                    <a:ea typeface="Times New Roman"/>
                    <a:cs typeface="Mangal"/>
                  </a:rPr>
                  <a:t> 1 </a:t>
                </a:r>
                <a:r>
                  <a:rPr lang="en-US" sz="2000" dirty="0">
                    <a:ea typeface="Times New Roman"/>
                    <a:cs typeface="Mangal"/>
                    <a:sym typeface="Symbol"/>
                  </a:rPr>
                  <a:t></a:t>
                </a:r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−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…  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…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This is a power series with </a:t>
                </a:r>
                <a:r>
                  <a:rPr lang="en-US" sz="2000" dirty="0" err="1">
                    <a:ea typeface="Times New Roman"/>
                    <a:cs typeface="Mangal"/>
                  </a:rPr>
                  <a:t>centre</a:t>
                </a:r>
                <a:r>
                  <a:rPr lang="en-US" sz="2000" dirty="0">
                    <a:ea typeface="Times New Roman"/>
                    <a:cs typeface="Mangal"/>
                  </a:rPr>
                  <a:t> at a = 2 and the coefficients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𝑐</m:t>
                    </m:r>
                    <m:r>
                      <a:rPr lang="en-US" sz="2000" i="1" baseline="-25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baseline="-25000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)</m:t>
                    </m:r>
                  </m:oMath>
                </a14:m>
                <a:r>
                  <a:rPr lang="en-US" sz="2000" baseline="30000" dirty="0">
                    <a:ea typeface="Times New Roman"/>
                    <a:cs typeface="Mangal"/>
                  </a:rPr>
                  <a:t>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/>
                        <a:latin typeface="Cambria Math"/>
                        <a:ea typeface="Times New Roman"/>
                        <a:cs typeface="Cambria Math"/>
                      </a:rPr>
                      <m:t>∀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In particular this power series is an infinite geometric series with the first term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  <a:sym typeface="Symbol"/>
                  </a:rPr>
                  <a:t></a:t>
                </a:r>
                <a:r>
                  <a:rPr lang="en-US" sz="2000" dirty="0">
                    <a:ea typeface="Times New Roman"/>
                    <a:cs typeface="Mangal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This series converges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|&lt;1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 i.e. |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−(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| &lt; 1 </a:t>
                </a:r>
                <a:r>
                  <a:rPr lang="en-US" sz="2000" dirty="0">
                    <a:ea typeface="Times New Roman"/>
                    <a:cs typeface="Mangal"/>
                    <a:sym typeface="Symbol"/>
                  </a:rPr>
                  <a:t></a:t>
                </a:r>
                <a:r>
                  <a:rPr lang="en-US" sz="2000" dirty="0">
                    <a:ea typeface="Times New Roman"/>
                    <a:cs typeface="Mangal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−2| &lt; 2  −2&lt;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−2&lt;2 </m:t>
                    </m:r>
                  </m:oMath>
                </a14:m>
                <a:r>
                  <a:rPr lang="en-US" sz="2000" i="0" dirty="0" smtClean="0">
                    <a:latin typeface="+mj-lt"/>
                    <a:ea typeface="Times New Roman"/>
                    <a:cs typeface="Mangal"/>
                    <a:sym typeface="Symbol"/>
                  </a:rPr>
                  <a:t>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 0&lt;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&lt;4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That is, the series converges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0&lt;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&lt;4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converges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1+(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2/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Therefore, 1 </a:t>
                </a:r>
                <a:r>
                  <a:rPr lang="en-US" sz="2000" dirty="0">
                    <a:ea typeface="Times New Roman"/>
                    <a:cs typeface="Mangal"/>
                    <a:sym typeface="Symbol"/>
                  </a:rPr>
                  <a:t></a:t>
                </a:r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−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 …  + 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…=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=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1 </a:t>
                </a:r>
                <a:r>
                  <a:rPr lang="en-US" sz="2000" dirty="0">
                    <a:ea typeface="Times New Roman"/>
                    <a:cs typeface="Mangal"/>
                    <a:sym typeface="Symbol"/>
                  </a:rPr>
                  <a:t></a:t>
                </a:r>
                <a:r>
                  <a:rPr lang="en-US" sz="2000" dirty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−2)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−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 …  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 …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 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47755"/>
                <a:ext cx="8610600" cy="5268686"/>
              </a:xfrm>
              <a:prstGeom prst="rect">
                <a:avLst/>
              </a:prstGeom>
              <a:blipFill rotWithShape="1">
                <a:blip r:embed="rId2"/>
                <a:stretch>
                  <a:fillRect l="-779" t="-462" r="-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DA9B-21ED-4308-8BB7-EE0392179216}" type="datetime1">
              <a:rPr lang="en-US" sz="1800" b="1" smtClean="0">
                <a:solidFill>
                  <a:srgbClr val="FF0000"/>
                </a:solidFill>
              </a:rPr>
              <a:t>4/5/2020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z="1800" b="1" smtClean="0">
                <a:solidFill>
                  <a:srgbClr val="FF0000"/>
                </a:solidFill>
              </a:rPr>
              <a:t>2</a:t>
            </a:fld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7764" y="228600"/>
                <a:ext cx="8839200" cy="1393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Convergence of Power Series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If the power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converges for x = c ≠ 0, then it converges absolutely </a:t>
                </a:r>
                <a:r>
                  <a:rPr lang="en-US" sz="2000" dirty="0">
                    <a:effectLst/>
                    <a:latin typeface="Cambria Math"/>
                    <a:ea typeface="Times New Roman"/>
                    <a:cs typeface="Cambria Math"/>
                  </a:rPr>
                  <a:t>∀</a:t>
                </a:r>
                <a:r>
                  <a:rPr lang="en-US" sz="2000" dirty="0">
                    <a:ea typeface="Times New Roman"/>
                    <a:cs typeface="Mangal"/>
                  </a:rPr>
                  <a:t> x </a:t>
                </a:r>
                <a:r>
                  <a:rPr lang="en-US" sz="2000" dirty="0" err="1">
                    <a:ea typeface="Times New Roman"/>
                    <a:cs typeface="Mangal"/>
                  </a:rPr>
                  <a:t>s.t.</a:t>
                </a:r>
                <a:r>
                  <a:rPr lang="en-US" sz="2000" dirty="0">
                    <a:ea typeface="Times New Roman"/>
                    <a:cs typeface="Mangal"/>
                  </a:rPr>
                  <a:t> |x|&lt;|c|.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Next, if the series diverges for x = d, then it diverges </a:t>
                </a:r>
                <a:r>
                  <a:rPr lang="en-US" sz="2000" dirty="0">
                    <a:effectLst/>
                    <a:latin typeface="Cambria Math"/>
                    <a:ea typeface="Times New Roman"/>
                    <a:cs typeface="Cambria Math"/>
                  </a:rPr>
                  <a:t>∀</a:t>
                </a:r>
                <a:r>
                  <a:rPr lang="en-US" sz="2000" dirty="0">
                    <a:ea typeface="Times New Roman"/>
                    <a:cs typeface="Mangal"/>
                  </a:rPr>
                  <a:t> x with |x|&gt;|d|.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4" y="228600"/>
                <a:ext cx="8839200" cy="1393010"/>
              </a:xfrm>
              <a:prstGeom prst="rect">
                <a:avLst/>
              </a:prstGeom>
              <a:blipFill rotWithShape="1">
                <a:blip r:embed="rId2"/>
                <a:stretch>
                  <a:fillRect l="-690" t="-11404" r="-1379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52400" y="1981200"/>
                <a:ext cx="8839200" cy="3176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Corollary</a:t>
                </a: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power series. The convergence of this is described as </a:t>
                </a:r>
                <a:endParaRPr lang="en-US" sz="2000" dirty="0">
                  <a:ea typeface="Calibri"/>
                  <a:cs typeface="Mangal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romanLcPeriod"/>
                </a:pPr>
                <a:r>
                  <a:rPr lang="en-US" sz="2000" dirty="0">
                    <a:ea typeface="Times New Roman"/>
                    <a:cs typeface="Mangal"/>
                  </a:rPr>
                  <a:t>There is a positive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such that the series diverges for x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–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|&gt;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but converges absolutely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–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|&lt;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 series may or may not converge at either of the end points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–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romanLcPeriod"/>
                </a:pPr>
                <a:r>
                  <a:rPr lang="en-US" sz="2000" dirty="0">
                    <a:ea typeface="Times New Roman"/>
                    <a:cs typeface="Mangal"/>
                  </a:rPr>
                  <a:t>The series converges absolutely for every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)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 marL="342900" marR="0" lvl="0" indent="-34290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romanLcPeriod"/>
                </a:pPr>
                <a:r>
                  <a:rPr lang="en-US" sz="2000" dirty="0">
                    <a:ea typeface="Times New Roman"/>
                    <a:cs typeface="Mangal"/>
                  </a:rPr>
                  <a:t>The series converges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diverges elsewhere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0)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called the radius of convergence of the power series. And the interval centered at a with radius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called the interval of convergence.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981200"/>
                <a:ext cx="8839200" cy="3176832"/>
              </a:xfrm>
              <a:prstGeom prst="rect">
                <a:avLst/>
              </a:prstGeom>
              <a:blipFill rotWithShape="1">
                <a:blip r:embed="rId3"/>
                <a:stretch>
                  <a:fillRect l="-690" t="-4990" r="-1310" b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34C4-70F9-44C4-A01B-48BA726B4022}" type="datetime1">
              <a:rPr lang="en-US" sz="1800" b="1" smtClean="0">
                <a:solidFill>
                  <a:srgbClr val="FF0000"/>
                </a:solidFill>
              </a:rPr>
              <a:t>4/5/2020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z="1800" b="1" smtClean="0">
                <a:solidFill>
                  <a:srgbClr val="FF0000"/>
                </a:solidFill>
              </a:rPr>
              <a:t>3</a:t>
            </a:fld>
            <a:endParaRPr lang="en-US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8600" y="152400"/>
                <a:ext cx="8839200" cy="41958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Term by Term Differentiation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Example	</a:t>
                </a: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=1+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… 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…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Now, differentiate with respect to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we get,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=1+2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+3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 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=1+2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+3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Similarly,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1.2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=2+6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+12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−1)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=2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−2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=2+6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+12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−1)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=2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−2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     	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"/>
                <a:ext cx="8839200" cy="4195892"/>
              </a:xfrm>
              <a:prstGeom prst="rect">
                <a:avLst/>
              </a:prstGeom>
              <a:blipFill rotWithShape="1">
                <a:blip r:embed="rId2"/>
                <a:stretch>
                  <a:fillRect l="-4276" t="-581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D5B5-81EE-4915-9F02-2E6080656801}" type="datetime1">
              <a:rPr lang="en-US" sz="1800" b="1" smtClean="0">
                <a:solidFill>
                  <a:srgbClr val="FF0000"/>
                </a:solidFill>
              </a:rPr>
              <a:t>4/5/2020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z="1800" b="1" smtClean="0">
                <a:solidFill>
                  <a:srgbClr val="FF0000"/>
                </a:solidFill>
              </a:rPr>
              <a:t>4</a:t>
            </a:fld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8600" y="152400"/>
                <a:ext cx="8763000" cy="6651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Theorem [Term by Term Integration]	</a:t>
                </a:r>
                <a:r>
                  <a:rPr lang="en-US" sz="2000" dirty="0">
                    <a:ea typeface="Times New Roman"/>
                    <a:cs typeface="Mangal"/>
                  </a:rPr>
                  <a:t>Let the power series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 smtClean="0">
                    <a:ea typeface="Calibri"/>
                    <a:cs typeface="Mangal"/>
                  </a:rPr>
                  <a:t> </a:t>
                </a:r>
                <a:r>
                  <a:rPr lang="en-US" sz="2000" dirty="0" smtClean="0">
                    <a:ea typeface="Times New Roman"/>
                    <a:cs typeface="Mangal"/>
                  </a:rPr>
                  <a:t>converges </a:t>
                </a:r>
                <a:r>
                  <a:rPr lang="en-US" sz="2000" dirty="0">
                    <a:ea typeface="Times New Roman"/>
                    <a:cs typeface="Mangal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–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&lt;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&lt;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, 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&gt;0)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b>
                        </m:sSub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converges 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–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&lt;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&lt;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b>
                        </m:sSub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𝑥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𝐶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–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&lt;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&lt;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𝑅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Example	</a:t>
                </a:r>
                <a:r>
                  <a:rPr lang="en-US" sz="2000" b="1" dirty="0" smtClean="0">
                    <a:ea typeface="Times New Roman"/>
                    <a:cs typeface="Mangal"/>
                  </a:rPr>
                  <a:t> 	</a:t>
                </a:r>
                <a:r>
                  <a:rPr lang="en-US" sz="2000" dirty="0" smtClean="0">
                    <a:ea typeface="Times New Roman"/>
                    <a:cs typeface="Mangal"/>
                  </a:rPr>
                  <a:t>series </a:t>
                </a:r>
                <a:r>
                  <a:rPr lang="en-US" sz="2000" dirty="0">
                    <a:ea typeface="Times New Roman"/>
                    <a:cs typeface="Mangal"/>
                  </a:rPr>
                  <a:t>for</a:t>
                </a:r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, −1≤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≤1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r>
                  <a:rPr lang="en-US" sz="2000" b="1" dirty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Identify the function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3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5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  …   , −1≤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≤1.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The given function is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3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5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  …   , −1≤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≤1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𝑜𝑟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∈[−1,1]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Differentiating with respect to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we get,</a:t>
                </a:r>
                <a:endParaRPr lang="en-US" sz="2000" dirty="0">
                  <a:ea typeface="Calibri"/>
                  <a:cs typeface="Mangal"/>
                </a:endParaRPr>
              </a:p>
              <a:p>
                <a:pPr algn="ctr">
                  <a:lnSpc>
                    <a:spcPct val="107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</m:t>
                        </m:r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=1−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6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,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𝑠𝑖𝑛𝑐𝑒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b>
                    </m:sSub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 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On integrating, we get,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effectLst/>
                                        <a:latin typeface="Cambria Math"/>
                                        <a:ea typeface="Times New Roman"/>
                                        <a:cs typeface="Mangal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𝑑𝑥</m:t>
                        </m:r>
                      </m:e>
                    </m:nary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𝐶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0=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0+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𝐶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therefore,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𝐶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= 0.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3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5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  …  =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3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5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  …  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"/>
                <a:ext cx="8763000" cy="6651949"/>
              </a:xfrm>
              <a:prstGeom prst="rect">
                <a:avLst/>
              </a:prstGeom>
              <a:blipFill rotWithShape="1">
                <a:blip r:embed="rId2"/>
                <a:stretch>
                  <a:fillRect l="-431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0F97-8647-4D0B-9A02-7649D09D4805}" type="datetime1">
              <a:rPr lang="en-US" sz="1800" b="1" smtClean="0">
                <a:solidFill>
                  <a:srgbClr val="FF0000"/>
                </a:solidFill>
              </a:rPr>
              <a:t>4/5/2020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z="1800" b="1" smtClean="0">
                <a:solidFill>
                  <a:srgbClr val="FF0000"/>
                </a:solidFill>
              </a:rPr>
              <a:t>5</a:t>
            </a:fld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6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8600" y="228600"/>
                <a:ext cx="8686800" cy="3658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Taylor Series	</a:t>
                </a: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defined in some neighborhood of a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′(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),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"(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x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),  …   , </m:t>
                    </m:r>
                    <m:r>
                      <m:rPr>
                        <m:sty m:val="p"/>
                      </m:rPr>
                      <a:rPr lang="en-US" sz="2000" i="1" dirty="0" err="1">
                        <a:latin typeface="Cambria Math"/>
                        <a:ea typeface="Times New Roman"/>
                        <a:cs typeface="Mangal"/>
                      </a:rPr>
                      <m:t>f</m:t>
                    </m:r>
                    <m:r>
                      <m:rPr>
                        <m:sty m:val="p"/>
                      </m:rPr>
                      <a:rPr lang="en-US" sz="2000" i="1" baseline="30000" dirty="0" err="1">
                        <a:latin typeface="Cambria Math"/>
                        <a:ea typeface="Times New Roman"/>
                        <a:cs typeface="Mangal"/>
                      </a:rPr>
                      <m:t>n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x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are continuous on the neighborhood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baseline="30000" dirty="0" err="1"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(exists there) is differentiable there. Then the Taylor series generated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about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given by </a:t>
                </a:r>
                <a:endParaRPr lang="en-US" sz="2000" dirty="0" smtClean="0">
                  <a:ea typeface="Times New Roman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𝑎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(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f'(a) (</a:t>
                </a:r>
                <a:r>
                  <a:rPr lang="en-US" sz="2000" dirty="0" err="1">
                    <a:ea typeface="Times New Roman"/>
                    <a:cs typeface="Mangal"/>
                  </a:rPr>
                  <a:t>x</a:t>
                </a:r>
                <a:r>
                  <a:rPr lang="en-US" sz="2000" dirty="0" err="1">
                    <a:ea typeface="Times New Roman"/>
                    <a:cs typeface="Mangal"/>
                    <a:sym typeface="Symbol"/>
                  </a:rPr>
                  <a:t></a:t>
                </a:r>
                <a:r>
                  <a:rPr lang="en-US" sz="2000" dirty="0" err="1">
                    <a:ea typeface="Times New Roman"/>
                    <a:cs typeface="Mangal"/>
                  </a:rPr>
                  <a:t>a</a:t>
                </a:r>
                <a:r>
                  <a:rPr lang="en-US" sz="2000" dirty="0">
                    <a:ea typeface="Times New Roman"/>
                    <a:cs typeface="Mangal"/>
                  </a:rPr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𝑎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(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𝑎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  …   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𝑎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 …  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en-US" sz="2000" b="1" dirty="0" err="1">
                    <a:ea typeface="Times New Roman"/>
                    <a:cs typeface="Mangal"/>
                  </a:rPr>
                  <a:t>Maclaurin's</a:t>
                </a:r>
                <a:r>
                  <a:rPr lang="en-US" sz="2000" b="1" dirty="0">
                    <a:ea typeface="Times New Roman"/>
                    <a:cs typeface="Mangal"/>
                  </a:rPr>
                  <a:t> Series	</a:t>
                </a:r>
                <a:r>
                  <a:rPr lang="en-US" sz="2000" dirty="0">
                    <a:ea typeface="Times New Roman"/>
                    <a:cs typeface="Mangal"/>
                  </a:rPr>
                  <a:t>If f is a function as defined above, then the </a:t>
                </a:r>
                <a:r>
                  <a:rPr lang="en-US" sz="2000" dirty="0" err="1">
                    <a:ea typeface="Times New Roman"/>
                    <a:cs typeface="Mangal"/>
                  </a:rPr>
                  <a:t>Maclaurin’s</a:t>
                </a:r>
                <a:r>
                  <a:rPr lang="en-US" sz="2000" dirty="0">
                    <a:ea typeface="Times New Roman"/>
                    <a:cs typeface="Mangal"/>
                  </a:rPr>
                  <a:t> series generated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In the above series, if we replace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, we get,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naryPr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!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.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0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′(0)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3!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</m:t>
                    </m:r>
                    <m:r>
                      <a:rPr lang="en-US" sz="2000" i="1">
                        <a:effectLst/>
                        <a:latin typeface="Cambria Math"/>
                        <a:ea typeface="Calibri"/>
                        <a:cs typeface="Mangal"/>
                      </a:rPr>
                      <m:t>  …  +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Times New Roman"/>
                      </a:rPr>
                      <m:t>+  …  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686800" cy="3658694"/>
              </a:xfrm>
              <a:prstGeom prst="rect">
                <a:avLst/>
              </a:prstGeom>
              <a:blipFill rotWithShape="1">
                <a:blip r:embed="rId2"/>
                <a:stretch>
                  <a:fillRect l="-772" t="-667"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28600" y="4572000"/>
                <a:ext cx="868680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Note</a:t>
                </a:r>
                <a:r>
                  <a:rPr lang="en-US" sz="2000" dirty="0">
                    <a:ea typeface="Times New Roman"/>
                    <a:cs typeface="Mangal"/>
                  </a:rPr>
                  <a:t>	The </a:t>
                </a:r>
                <a:r>
                  <a:rPr lang="en-US" sz="2000" dirty="0" err="1" smtClean="0">
                    <a:ea typeface="Times New Roman"/>
                    <a:cs typeface="Mangal"/>
                  </a:rPr>
                  <a:t>Maclaurin’s</a:t>
                </a:r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:r>
                  <a:rPr lang="en-US" sz="2000" dirty="0">
                    <a:ea typeface="Times New Roman"/>
                    <a:cs typeface="Mangal"/>
                  </a:rPr>
                  <a:t>series of a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Taylor’s series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 smtClean="0">
                    <a:ea typeface="Times New Roman"/>
                    <a:cs typeface="Mangal"/>
                  </a:rPr>
                  <a:t> is </a:t>
                </a:r>
                <a:r>
                  <a:rPr lang="en-US" sz="2000" dirty="0">
                    <a:ea typeface="Times New Roman"/>
                    <a:cs typeface="Mangal"/>
                  </a:rPr>
                  <a:t>known as </a:t>
                </a:r>
                <a:r>
                  <a:rPr lang="en-US" sz="2000" dirty="0" err="1">
                    <a:ea typeface="Times New Roman"/>
                    <a:cs typeface="Mangal"/>
                  </a:rPr>
                  <a:t>Maclaurin's</a:t>
                </a:r>
                <a:r>
                  <a:rPr lang="en-US" sz="2000" dirty="0">
                    <a:ea typeface="Times New Roman"/>
                    <a:cs typeface="Mangal"/>
                  </a:rPr>
                  <a:t> Series.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72000"/>
                <a:ext cx="8686800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772" t="-4132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A977-AB40-4DCD-8C56-B4AB95350A45}" type="datetime1">
              <a:rPr lang="en-US" sz="1800" b="1" smtClean="0">
                <a:solidFill>
                  <a:srgbClr val="FF0000"/>
                </a:solidFill>
              </a:rPr>
              <a:t>4/5/2020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z="1800" b="1" smtClean="0">
                <a:solidFill>
                  <a:srgbClr val="FF0000"/>
                </a:solidFill>
              </a:rPr>
              <a:t>6</a:t>
            </a:fld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152400" y="260088"/>
                <a:ext cx="8839200" cy="5409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 smtClean="0">
                    <a:ea typeface="Times New Roman"/>
                    <a:cs typeface="Mangal"/>
                  </a:rPr>
                  <a:t>Example	</a:t>
                </a:r>
                <a:r>
                  <a:rPr lang="en-US" sz="2000" dirty="0">
                    <a:ea typeface="Times New Roman"/>
                    <a:cs typeface="Mangal"/>
                  </a:rPr>
                  <a:t>	Find the Taylor Series expansion generated by the function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𝑎𝑡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=2.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Where does the series converge to ? [</a:t>
                </a:r>
                <a:r>
                  <a:rPr lang="en-US" sz="2000" i="1" dirty="0" err="1">
                    <a:ea typeface="Times New Roman"/>
                    <a:cs typeface="Mangal"/>
                  </a:rPr>
                  <a:t>Ans</a:t>
                </a:r>
                <a:r>
                  <a:rPr lang="en-US" sz="2000" i="1" dirty="0">
                    <a:ea typeface="Times New Roman"/>
                    <a:cs typeface="Mangal"/>
                  </a:rPr>
                  <a:t>: Series converges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/>
                        <a:ea typeface="Times New Roman"/>
                        <a:cs typeface="Mangal"/>
                      </a:rPr>
                      <m:t> 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𝑓𝑜𝑟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0&lt;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&lt;4]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𝑎𝑛𝑑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𝑠𝑜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.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Differentiating, we get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effectLst/>
                        <a:latin typeface="Cambria Math"/>
                        <a:ea typeface="Times New Roman"/>
                        <a:cs typeface="Mangal"/>
                      </a:rPr>
                      <m:t>     </m:t>
                    </m:r>
                    <m:r>
                      <a:rPr lang="en-US" sz="2000" i="1" smtClean="0">
                        <a:effectLst/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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   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1.2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  </m:t>
                        </m:r>
                        <m:r>
                          <a:rPr lang="en-US" sz="2000" i="1">
                            <a:latin typeface="Cambria Math"/>
                            <a:ea typeface="Times New Roman"/>
                            <a:cs typeface="Mangal"/>
                            <a:sym typeface="Symbol"/>
                          </a:rPr>
                          <m:t></m:t>
                        </m:r>
                        <m:r>
                          <a:rPr lang="en-US" sz="2000" b="0" i="1" smtClean="0">
                            <a:latin typeface="Cambria Math"/>
                            <a:ea typeface="Times New Roman"/>
                            <a:cs typeface="Mangal"/>
                            <a:sym typeface="Symbol"/>
                          </a:rPr>
                          <m:t>   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1.2.3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effectLst/>
                        <a:latin typeface="Cambria Math"/>
                        <a:ea typeface="Times New Roman"/>
                        <a:cs typeface="Mangal"/>
                      </a:rPr>
                      <m:t>  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Times New Roman"/>
                            <a:cs typeface="Mangal"/>
                            <a:sym typeface="Symbol"/>
                          </a:rPr>
                          <m:t></m:t>
                        </m:r>
                        <m:r>
                          <a:rPr lang="en-US" sz="2000" b="0" i="1" smtClean="0">
                            <a:latin typeface="Cambria Math"/>
                            <a:ea typeface="Times New Roman"/>
                            <a:cs typeface="Mangal"/>
                            <a:sym typeface="Symbol"/>
                          </a:rPr>
                          <m:t>   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6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16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	…	…	…	…</a:t>
                </a:r>
                <a:endParaRPr lang="en-US" sz="2000" dirty="0">
                  <a:ea typeface="Calibri"/>
                  <a:cs typeface="Mangal"/>
                </a:endParaRPr>
              </a:p>
              <a:p>
                <a:pPr marL="457200" marR="0" indent="4572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effectLst/>
                        <a:latin typeface="Cambria Math"/>
                        <a:ea typeface="Times New Roman"/>
                        <a:cs typeface="Mangal"/>
                      </a:rPr>
                      <m:t>  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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Therefore, the power series is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−2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′′(2)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  …  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𝑘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  …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60088"/>
                <a:ext cx="8839200" cy="5409943"/>
              </a:xfrm>
              <a:prstGeom prst="rect">
                <a:avLst/>
              </a:prstGeom>
              <a:blipFill rotWithShape="1">
                <a:blip r:embed="rId2"/>
                <a:stretch>
                  <a:fillRect l="-690" t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F683-2EB1-41F3-B87E-18C776B4ED44}" type="datetime1">
              <a:rPr lang="en-US" sz="1800" b="1" smtClean="0">
                <a:solidFill>
                  <a:srgbClr val="FF0000"/>
                </a:solidFill>
              </a:rPr>
              <a:t>4/5/2020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z="1800" b="1" smtClean="0">
                <a:solidFill>
                  <a:srgbClr val="FF0000"/>
                </a:solidFill>
              </a:rPr>
              <a:t>7</a:t>
            </a:fld>
            <a:endParaRPr lang="en-US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00" y="631855"/>
                <a:ext cx="8763000" cy="4692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Times New Roman"/>
                          <a:cs typeface="Mangal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.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−2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8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.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  …  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.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𝑘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𝑘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.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𝑘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  …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4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8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𝑘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𝑘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 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 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∴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𝑥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8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  … +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/>
                                      <a:ea typeface="Times New Roman"/>
                                      <a:cs typeface="Mangal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𝑘</m:t>
                              </m:r>
                              <m:r>
                                <a:rPr lang="en-US" sz="2000" i="1">
                                  <a:effectLst/>
                                  <a:latin typeface="Cambria Math"/>
                                  <a:ea typeface="Times New Roman"/>
                                  <a:cs typeface="Mangal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+  …   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This is an infinite G.S. with first term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and common ratio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𝑟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−2)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This series converges absolutely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𝑟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&lt;1</m:t>
                    </m:r>
                    <m:r>
                      <a:rPr lang="en-US" sz="2000" b="0" i="1" smtClean="0">
                        <a:effectLst/>
                        <a:latin typeface="Cambria Math"/>
                        <a:ea typeface="Times New Roman"/>
                        <a:cs typeface="Mangal"/>
                      </a:rPr>
                      <m:t>  </m:t>
                    </m:r>
                    <m:r>
                      <a:rPr lang="en-US" sz="2000" i="1" smtClean="0">
                        <a:effectLst/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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𝑥</m:t>
                            </m:r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&lt;1</m:t>
                    </m:r>
                    <m:r>
                      <a:rPr lang="en-US" sz="2000" b="0" i="1" smtClean="0">
                        <a:effectLst/>
                        <a:latin typeface="Cambria Math"/>
                        <a:ea typeface="Times New Roman"/>
                        <a:cs typeface="Mangal"/>
                      </a:rPr>
                      <m:t>  </m:t>
                    </m:r>
                    <m:r>
                      <a:rPr lang="en-US" sz="2000" i="1" smtClean="0">
                        <a:effectLst/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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−2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&lt;2</m:t>
                    </m:r>
                    <m:r>
                      <a:rPr lang="en-US" sz="2000" b="0" i="1" smtClean="0">
                        <a:effectLst/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</m:oMath>
                </a14:m>
                <a:endParaRPr lang="en-US" sz="2000" b="0" i="1" dirty="0" smtClean="0">
                  <a:effectLst/>
                  <a:latin typeface="Cambria Math"/>
                  <a:ea typeface="Times New Roman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  <a:sym typeface="Symbol"/>
                      </a:rPr>
                      <m:t>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−2&lt;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−2&lt;2     0&lt;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&lt;4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And it’s sum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1−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(−</m:t>
                            </m:r>
                            <m:d>
                              <m:dPr>
                                <m:ctrlP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effectLst/>
                                    <a:latin typeface="Cambria Math"/>
                                    <a:ea typeface="Times New Roman"/>
                                    <a:cs typeface="Mangal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Therefore, the Taylor’s series generated by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den>
                    </m:f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𝑎𝑡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=2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converges to</a:t>
                </a:r>
                <a:r>
                  <a:rPr lang="en-US" sz="2000" dirty="0" smtClean="0">
                    <a:ea typeface="Times New Roman"/>
                    <a:cs typeface="Manga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0&lt;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&lt;4.</m:t>
                    </m:r>
                  </m:oMath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31855"/>
                <a:ext cx="8763000" cy="4692503"/>
              </a:xfrm>
              <a:prstGeom prst="rect">
                <a:avLst/>
              </a:prstGeom>
              <a:blipFill rotWithShape="1">
                <a:blip r:embed="rId2"/>
                <a:stretch>
                  <a:fillRect l="-695" b="-1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8EBF-F013-461E-A077-45A0A0728615}" type="datetime1">
              <a:rPr lang="en-US" sz="1800" b="1" smtClean="0">
                <a:solidFill>
                  <a:srgbClr val="FF0000"/>
                </a:solidFill>
              </a:rPr>
              <a:t>4/5/2020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z="1800" b="1" smtClean="0">
                <a:solidFill>
                  <a:srgbClr val="FF0000"/>
                </a:solidFill>
              </a:rPr>
              <a:t>8</a:t>
            </a:fld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0500" y="228600"/>
                <a:ext cx="8839200" cy="19083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Taylor’s Polynomial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dirty="0">
                    <a:ea typeface="Times New Roman"/>
                    <a:cs typeface="Mangal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be a function defined in some neighborhood of a point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having derivatives of order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Then the Taylor’s </a:t>
                </a:r>
                <a:r>
                  <a:rPr lang="en-US" sz="2000" dirty="0" err="1">
                    <a:ea typeface="Times New Roman"/>
                    <a:cs typeface="Mangal"/>
                  </a:rPr>
                  <a:t>Polytnomial</a:t>
                </a:r>
                <a:r>
                  <a:rPr lang="en-US" sz="2000" dirty="0">
                    <a:ea typeface="Times New Roman"/>
                    <a:cs typeface="Mangal"/>
                  </a:rPr>
                  <a:t> of degree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𝑛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generated by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=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𝑎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 is the polynomial given by 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=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𝑓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′′(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+  …  +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𝑛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effectLst/>
                                <a:latin typeface="Cambria Math"/>
                                <a:ea typeface="Times New Roman"/>
                                <a:cs typeface="Mangal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𝑎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28600"/>
                <a:ext cx="8839200" cy="1908343"/>
              </a:xfrm>
              <a:prstGeom prst="rect">
                <a:avLst/>
              </a:prstGeom>
              <a:blipFill rotWithShape="1">
                <a:blip r:embed="rId2"/>
                <a:stretch>
                  <a:fillRect l="-690" t="-1278" r="-897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500" y="2514600"/>
                <a:ext cx="8610600" cy="305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Example 1</a:t>
                </a:r>
                <a:r>
                  <a:rPr lang="en-US" sz="2000" dirty="0">
                    <a:ea typeface="Times New Roman"/>
                    <a:cs typeface="Mangal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(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) = 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Mangal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 Find the Taylor’s Polynomial generated by it at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𝑥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Mangal"/>
                      </a:rPr>
                      <m:t> = 0</m:t>
                    </m:r>
                  </m:oMath>
                </a14:m>
                <a:r>
                  <a:rPr lang="en-US" sz="2000" dirty="0">
                    <a:ea typeface="Times New Roman"/>
                    <a:cs typeface="Mangal"/>
                  </a:rPr>
                  <a:t>.</a:t>
                </a:r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2000" b="1" dirty="0">
                    <a:ea typeface="Times New Roman"/>
                    <a:cs typeface="Mangal"/>
                  </a:rPr>
                  <a:t>Solution</a:t>
                </a:r>
                <a:endParaRPr lang="en-US" sz="2000" b="1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	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) = 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  <a:sym typeface="Symbol"/>
                        </a:rPr>
                        <m:t>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(0) =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 </m:t>
                          </m:r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= 1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	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′(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) = 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  <a:sym typeface="Symbol"/>
                        </a:rPr>
                        <m:t>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′(0) = 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= 1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	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′′(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) = 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  <a:sym typeface="Symbol"/>
                        </a:rPr>
                        <m:t>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′′(0) = 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= 1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	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′′′(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) = 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  <a:sym typeface="Symbol"/>
                        </a:rPr>
                        <m:t>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𝑓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′′′(0) = 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= 1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	…	…	…	…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(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𝑥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)  = 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𝑥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  <a:sym typeface="Symbol"/>
                        </a:rPr>
                        <m:t></m:t>
                      </m:r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(0) = 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/>
                              <a:ea typeface="Times New Roman"/>
                              <a:cs typeface="Mangal"/>
                            </a:rPr>
                            <m:t>0</m:t>
                          </m:r>
                        </m:sup>
                      </m:sSup>
                      <m:r>
                        <a:rPr lang="en-US" sz="2000" i="1">
                          <a:effectLst/>
                          <a:latin typeface="Cambria Math"/>
                          <a:ea typeface="Times New Roman"/>
                          <a:cs typeface="Mangal"/>
                        </a:rPr>
                        <m:t> = 1.</m:t>
                      </m:r>
                    </m:oMath>
                  </m:oMathPara>
                </a14:m>
                <a:endParaRPr lang="en-US" sz="2000" dirty="0">
                  <a:ea typeface="Calibri"/>
                  <a:cs typeface="Mangal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514600"/>
                <a:ext cx="8610600" cy="3056221"/>
              </a:xfrm>
              <a:prstGeom prst="rect">
                <a:avLst/>
              </a:prstGeom>
              <a:blipFill rotWithShape="1">
                <a:blip r:embed="rId3"/>
                <a:stretch>
                  <a:fillRect l="-708" t="-798" b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6562-6678-460F-8722-98DBACB0187E}" type="datetime1">
              <a:rPr lang="en-US" sz="1800" b="1" smtClean="0">
                <a:solidFill>
                  <a:srgbClr val="FF0000"/>
                </a:solidFill>
              </a:rPr>
              <a:t>4/5/2020</a:t>
            </a:fld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B1B9-16DB-44ED-B56C-53AD0630E3E1}" type="slidenum">
              <a:rPr lang="en-US" sz="1800" b="1" smtClean="0">
                <a:solidFill>
                  <a:srgbClr val="FF0000"/>
                </a:solidFill>
              </a:rPr>
              <a:t>9</a:t>
            </a:fld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7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470</Words>
  <Application>Microsoft Office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2020-04-04T03:03:46Z</dcterms:created>
  <dcterms:modified xsi:type="dcterms:W3CDTF">2020-04-05T04:31:25Z</dcterms:modified>
</cp:coreProperties>
</file>