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7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7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CE7B-1BAF-4784-82D3-67AECC7747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519B-6311-4E64-9450-D200E5E82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8153400" cy="10667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 - </a:t>
            </a:r>
            <a:r>
              <a:rPr lang="en-US" b="1" dirty="0" smtClean="0"/>
              <a:t>9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Vectors and </a:t>
            </a:r>
            <a:r>
              <a:rPr lang="en-US" b="1" dirty="0" smtClean="0"/>
              <a:t>Vector </a:t>
            </a:r>
            <a:r>
              <a:rPr lang="en-US" b="1" dirty="0"/>
              <a:t>Valued </a:t>
            </a:r>
            <a:r>
              <a:rPr lang="en-US" b="1" dirty="0" smtClean="0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2057400"/>
                <a:ext cx="8534400" cy="3628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/>
                  <a:t>Vectors in the Space</a:t>
                </a:r>
              </a:p>
              <a:p>
                <a:r>
                  <a:rPr lang="en-US" sz="2000" b="1" dirty="0" smtClean="0"/>
                  <a:t>Vectors on the Plane</a:t>
                </a:r>
              </a:p>
              <a:p>
                <a:pPr algn="just"/>
                <a:r>
                  <a:rPr lang="en-US" sz="2000" b="1" dirty="0" smtClean="0"/>
                  <a:t>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 in a plane is a directed line segment with direction from the initial point to the terminal point and magnitude equal to the length of the segments. </a:t>
                </a:r>
              </a:p>
              <a:p>
                <a:pPr algn="just"/>
                <a:r>
                  <a:rPr lang="en-US" sz="2000" b="1" dirty="0" smtClean="0"/>
                  <a:t>In the figure below, the vector is the directed line segment PQ with the initial point P and the terminal point Q.</a:t>
                </a:r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	</a:t>
                </a:r>
              </a:p>
              <a:p>
                <a:endParaRPr lang="en-US" sz="2000" b="1" dirty="0" smtClean="0"/>
              </a:p>
              <a:p>
                <a:pPr algn="just"/>
                <a:r>
                  <a:rPr lang="en-US" sz="2000" b="1" dirty="0" smtClean="0"/>
                  <a:t>The length of the directed line segment PQ is called the magnitude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𝑷𝑸</m:t>
                        </m:r>
                      </m:e>
                    </m:acc>
                  </m:oMath>
                </a14:m>
                <a:r>
                  <a:rPr lang="en-US" sz="2000" b="1" dirty="0" smtClean="0"/>
                  <a:t> and written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𝑷𝑸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b="1" dirty="0" smtClean="0"/>
                  <a:t> which is equal to PQ.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057400"/>
                <a:ext cx="8534400" cy="3628494"/>
              </a:xfrm>
              <a:prstGeom prst="rect">
                <a:avLst/>
              </a:prstGeom>
              <a:blipFill rotWithShape="1">
                <a:blip r:embed="rId2"/>
                <a:stretch>
                  <a:fillRect l="-786" t="-840" r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341888" y="3581400"/>
            <a:ext cx="1864914" cy="1290035"/>
            <a:chOff x="2971800" y="4082534"/>
            <a:chExt cx="1864914" cy="1290035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200400" y="4267200"/>
              <a:ext cx="1371600" cy="892128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971800" y="500323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6556" y="4082534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82912" y="4420069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912" y="4420069"/>
                  <a:ext cx="3693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3333" r="-2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796153" y="4713264"/>
                  <a:ext cx="975588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153" y="4713264"/>
                  <a:ext cx="975588" cy="40479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121" r="-7453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2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04800" y="812448"/>
                <a:ext cx="8313814" cy="2899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 smtClean="0"/>
                  <a:t>Find the angle between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Solution</a:t>
                </a:r>
              </a:p>
              <a:p>
                <a:r>
                  <a:rPr lang="en-US" sz="2000" b="1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=(−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n-US" sz="2000" b="1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m:rPr>
                        <m:nor/>
                      </m:rPr>
                      <a:rPr lang="en-US" sz="2000" b="1" dirty="0"/>
                      <m:t>)</m:t>
                    </m:r>
                    <m:r>
                      <m:rPr>
                        <m:nor/>
                      </m:rPr>
                      <a:rPr lang="en-US" sz="2000" b="1" i="0" dirty="0" smtClean="0"/>
                      <m:t>.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n-US" sz="2000" b="1" i="0" smtClean="0">
                        <a:latin typeface="Cambria Math"/>
                        <a:ea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𝟓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Thus,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𝒄𝒐𝒔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𝒖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𝟓</m:t>
                            </m:r>
                          </m:e>
                        </m:rad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𝟏𝟓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  <a:sym typeface="Symbol"/>
                      </a:rPr>
                      <m:t>𝜽</m:t>
                    </m:r>
                    <m:r>
                      <a:rPr lang="en-US" sz="2000" b="1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𝟏𝟓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12448"/>
                <a:ext cx="8313814" cy="2899255"/>
              </a:xfrm>
              <a:prstGeom prst="rect">
                <a:avLst/>
              </a:prstGeom>
              <a:blipFill rotWithShape="1">
                <a:blip r:embed="rId2"/>
                <a:stretch>
                  <a:fillRect l="-733" t="-1050" r="-660" b="-2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0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839200" cy="425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Orthogonal Vectors</a:t>
                </a:r>
              </a:p>
              <a:p>
                <a:endParaRPr lang="en-US" sz="800" b="1" dirty="0"/>
              </a:p>
              <a:p>
                <a:pPr algn="just"/>
                <a:r>
                  <a:rPr lang="en-US" sz="2000" b="1" dirty="0"/>
                  <a:t>Two vectors are said to be orthogonal if the angle between them is 90°.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be any two vectors. The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are </a:t>
                </a:r>
                <a:r>
                  <a:rPr lang="en-US" sz="2000" b="1" dirty="0" smtClean="0"/>
                  <a:t>orthogonal</a:t>
                </a:r>
                <a:r>
                  <a:rPr lang="en-US" sz="2000" b="1" dirty="0"/>
                  <a:t>, if and only if,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  <a:p>
                <a:r>
                  <a:rPr lang="en-US" sz="2400" b="1" dirty="0"/>
                  <a:t>Properties of scalar product of </a:t>
                </a:r>
                <a:r>
                  <a:rPr lang="en-US" sz="2400" b="1" dirty="0" smtClean="0"/>
                  <a:t>Vectors</a:t>
                </a:r>
              </a:p>
              <a:p>
                <a:endParaRPr lang="en-US" sz="1000" b="1" dirty="0" smtClean="0"/>
              </a:p>
              <a:p>
                <a:pPr algn="just"/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000" b="1" dirty="0"/>
                  <a:t> be any three vectors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be any two scalars. </a:t>
                </a:r>
                <a:r>
                  <a:rPr lang="en-US" sz="2000" b="1" dirty="0" smtClean="0"/>
                  <a:t>Then,</a:t>
                </a:r>
                <a:endParaRPr lang="en-US" sz="2000" b="1" dirty="0"/>
              </a:p>
              <a:p>
                <a:r>
                  <a:rPr lang="en-US" sz="2000" b="1" dirty="0" smtClean="0"/>
                  <a:t>1.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, commutative</a:t>
                </a:r>
              </a:p>
              <a:p>
                <a:r>
                  <a:rPr lang="en-US" sz="2000" b="1" dirty="0" smtClean="0"/>
                  <a:t>2.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.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3.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4.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|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baseline="30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 =</m:t>
                    </m:r>
                    <m:r>
                      <a:rPr lang="en-US" sz="2000" b="1" i="1" dirty="0" smtClean="0">
                        <a:latin typeface="Cambria Math"/>
                      </a:rPr>
                      <m:t>𝒖</m:t>
                    </m:r>
                    <m:r>
                      <a:rPr lang="en-US" sz="2000" b="1" i="1" baseline="30000" dirty="0">
                        <a:latin typeface="Cambria Math"/>
                      </a:rPr>
                      <m:t>𝟐</m:t>
                    </m:r>
                  </m:oMath>
                </a14:m>
                <a:endParaRPr lang="en-US" sz="2000" b="1" baseline="30000" dirty="0"/>
              </a:p>
              <a:p>
                <a:r>
                  <a:rPr lang="en-US" sz="2000" b="1" dirty="0" smtClean="0"/>
                  <a:t>5.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.(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839200" cy="4255011"/>
              </a:xfrm>
              <a:prstGeom prst="rect">
                <a:avLst/>
              </a:prstGeom>
              <a:blipFill rotWithShape="1">
                <a:blip r:embed="rId2"/>
                <a:stretch>
                  <a:fillRect l="-1034" t="-1146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76200" y="308120"/>
                <a:ext cx="8839200" cy="3044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Geometrical Interpretation of Scalar Product</a:t>
                </a:r>
                <a:r>
                  <a:rPr lang="en-US" sz="1000" b="1" dirty="0"/>
                  <a:t>	</a:t>
                </a:r>
              </a:p>
              <a:p>
                <a:r>
                  <a:rPr lang="en-US" sz="1000" b="1" dirty="0"/>
                  <a:t> 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𝑶𝑨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𝑶𝑩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:r>
                  <a:rPr lang="el-GR" sz="2000" b="1" dirty="0"/>
                  <a:t>θ </a:t>
                </a:r>
                <a:r>
                  <a:rPr lang="en-US" sz="2000" b="1" dirty="0"/>
                  <a:t>be the angle between them. Draw BP </a:t>
                </a:r>
                <a:r>
                  <a:rPr lang="en-US" sz="2000" b="1"/>
                  <a:t>⊥</a:t>
                </a:r>
                <a:r>
                  <a:rPr lang="en-US" sz="2000" b="1" smtClean="0"/>
                  <a:t>OA. </a:t>
                </a:r>
                <a:r>
                  <a:rPr lang="en-US" sz="2000" b="1" dirty="0"/>
                  <a:t>Now, by definition,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𝒂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𝒃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 err="1">
                          <a:latin typeface="Cambria Math"/>
                        </a:rPr>
                        <m:t>𝒂𝒃𝒄𝒐𝒔</m:t>
                      </m:r>
                      <m:r>
                        <a:rPr lang="el-GR" sz="2000" b="1" i="1" dirty="0">
                          <a:latin typeface="Cambria Math"/>
                        </a:rPr>
                        <m:t>𝜽</m:t>
                      </m:r>
                    </m:oMath>
                  </m:oMathPara>
                </a14:m>
                <a:endParaRPr lang="el-GR" sz="2000" b="1" dirty="0"/>
              </a:p>
              <a:p>
                <a:r>
                  <a:rPr lang="el-GR" sz="2000" b="1" dirty="0" smtClean="0"/>
                  <a:t>∴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r>
                      <a:rPr lang="en-US" sz="2000" b="1" i="1" dirty="0" err="1">
                        <a:latin typeface="Cambria Math"/>
                      </a:rPr>
                      <m:t>𝒂𝒃</m:t>
                    </m:r>
                    <m:r>
                      <a:rPr lang="en-US" sz="2000" b="1" i="1" dirty="0" smtClean="0">
                        <a:latin typeface="Cambria Math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</a:rPr>
                      <m:t>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sz="20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𝑶𝑨</m:t>
                        </m:r>
                      </m:e>
                    </m:d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𝑶𝑩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latin typeface="Cambria Math"/>
                      </a:rPr>
                      <m:t>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𝑶𝑨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𝑶𝑩</m:t>
                    </m:r>
                    <m:r>
                      <a:rPr lang="en-US" sz="2000" b="1" i="1" dirty="0" smtClean="0">
                        <a:latin typeface="Cambria Math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</a:rPr>
                      <m:t>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l-GR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𝑶𝑨</m:t>
                    </m:r>
                    <m:r>
                      <a:rPr lang="en-US" sz="2000" b="1" i="1" dirty="0" smtClean="0">
                        <a:latin typeface="Cambria Math"/>
                      </a:rPr>
                      <m:t> × </m:t>
                    </m:r>
                    <m:r>
                      <a:rPr lang="en-US" sz="2000" b="1" i="1" dirty="0" smtClean="0">
                        <a:latin typeface="Cambria Math"/>
                      </a:rPr>
                      <m:t>𝑶𝑷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=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×</m:t>
                    </m:r>
                  </m:oMath>
                </a14:m>
                <a:r>
                  <a:rPr lang="en-US" sz="2000" b="1" dirty="0"/>
                  <a:t>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in </a:t>
                </a:r>
                <a:r>
                  <a:rPr lang="en-US" sz="2000" b="1" dirty="0"/>
                  <a:t>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  <a:endParaRPr lang="en-US" sz="2000" b="1" dirty="0" smtClean="0"/>
              </a:p>
              <a:p>
                <a:r>
                  <a:rPr lang="en-US" sz="2000" b="1" dirty="0" smtClean="0"/>
                  <a:t>Similarly,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 err="1">
                        <a:latin typeface="Cambria Math"/>
                      </a:rPr>
                      <m:t>𝒂𝒃</m:t>
                    </m:r>
                    <m:r>
                      <a:rPr lang="en-US" sz="2000" b="1" i="1" dirty="0" smtClean="0">
                        <a:latin typeface="Cambria Math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</a:rPr>
                      <m:t>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sz="20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𝑶𝑨</m:t>
                        </m:r>
                      </m:e>
                    </m:d>
                    <m:d>
                      <m:dPr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𝑶𝑩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𝒄𝒐𝒔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l-GR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</a:rPr>
                      <m:t>𝒐𝒔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l-GR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latin typeface="Cambria Math"/>
                      </a:rPr>
                      <m:t> × </m:t>
                    </m:r>
                    <m:r>
                      <a:rPr lang="en-US" sz="2000" b="1" i="1" dirty="0">
                        <a:latin typeface="Cambria Math"/>
                      </a:rPr>
                      <m:t>𝑶𝑸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=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×</m:t>
                    </m:r>
                  </m:oMath>
                </a14:m>
                <a:r>
                  <a:rPr lang="en-US" sz="2000" b="1" dirty="0"/>
                  <a:t>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/>
                  <a:t>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08120"/>
                <a:ext cx="8839200" cy="3044680"/>
              </a:xfrm>
              <a:prstGeom prst="rect">
                <a:avLst/>
              </a:prstGeom>
              <a:blipFill rotWithShape="1">
                <a:blip r:embed="rId2"/>
                <a:stretch>
                  <a:fillRect l="-1103" t="-1603" r="-828" b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2" name="Group 7171"/>
          <p:cNvGrpSpPr/>
          <p:nvPr/>
        </p:nvGrpSpPr>
        <p:grpSpPr>
          <a:xfrm>
            <a:off x="2787434" y="3735943"/>
            <a:ext cx="2851366" cy="2512457"/>
            <a:chOff x="1562100" y="2667000"/>
            <a:chExt cx="2851366" cy="2512457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828800" y="2895600"/>
              <a:ext cx="1371600" cy="1926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828800" y="4821855"/>
              <a:ext cx="228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62300" y="2961172"/>
              <a:ext cx="0" cy="18606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590800" y="3733800"/>
              <a:ext cx="1447801" cy="1088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62100" y="46863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24200" y="2667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5750" y="46386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19425" y="481012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44177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>
              <a:off x="1905000" y="4615934"/>
              <a:ext cx="152400" cy="422791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09775" y="448627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</a:t>
              </a:r>
              <a:endParaRPr lang="en-US" dirty="0"/>
            </a:p>
          </p:txBody>
        </p:sp>
        <p:sp>
          <p:nvSpPr>
            <p:cNvPr id="7169" name="Rectangle 7168"/>
            <p:cNvSpPr/>
            <p:nvPr/>
          </p:nvSpPr>
          <p:spPr>
            <a:xfrm rot="2124103">
              <a:off x="2514814" y="3785731"/>
              <a:ext cx="192050" cy="2173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1" name="Rectangle 7170"/>
            <p:cNvSpPr/>
            <p:nvPr/>
          </p:nvSpPr>
          <p:spPr>
            <a:xfrm>
              <a:off x="3171825" y="4610100"/>
              <a:ext cx="216007" cy="1963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3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763000" cy="4007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Cross product (Vector Product)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 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any two vectors. Then the cross product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, is a vector defined by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– 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400" b="1" dirty="0" smtClean="0"/>
                  <a:t>Note</a:t>
                </a:r>
              </a:p>
              <a:p>
                <a:endParaRPr lang="en-US" sz="800" b="1" dirty="0"/>
              </a:p>
              <a:p>
                <a:pPr algn="just"/>
                <a:r>
                  <a:rPr lang="en-US" sz="2000" b="1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is a vector orthogonal to the plane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. That is,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.(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.(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algn="just"/>
                <a:r>
                  <a:rPr lang="en-US" sz="800" b="1" dirty="0" smtClean="0"/>
                  <a:t> </a:t>
                </a:r>
                <a:endParaRPr lang="en-US" sz="800" b="1" dirty="0"/>
              </a:p>
              <a:p>
                <a:r>
                  <a:rPr lang="en-US" sz="2000" b="1" dirty="0" smtClean="0"/>
                  <a:t>Alternative Definition</a:t>
                </a:r>
              </a:p>
              <a:p>
                <a:pPr algn="just"/>
                <a:r>
                  <a:rPr lang="en-US" sz="2000" b="1" dirty="0" smtClean="0"/>
                  <a:t>In </a:t>
                </a:r>
                <a:r>
                  <a:rPr lang="en-US" sz="2000" b="1" dirty="0"/>
                  <a:t>other words, if θ be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is a vector defined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|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1" i="1" dirty="0" err="1">
                        <a:latin typeface="Cambria Math"/>
                      </a:rPr>
                      <m:t>sin</m:t>
                    </m:r>
                    <m:r>
                      <a:rPr lang="en-US" sz="2000" b="1" i="1" dirty="0" err="1">
                        <a:latin typeface="Cambria Math"/>
                      </a:rPr>
                      <m:t>𝜽</m:t>
                    </m:r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r>
                      <a:rPr lang="en-US" sz="2000" b="1" i="1" dirty="0" err="1">
                        <a:latin typeface="Cambria Math"/>
                      </a:rPr>
                      <m:t>𝒖𝒗𝒔𝒊𝒏</m:t>
                    </m:r>
                    <m:r>
                      <a:rPr lang="en-US" sz="2000" b="1" i="1" dirty="0" err="1">
                        <a:latin typeface="Cambria Math"/>
                      </a:rPr>
                      <m:t>𝜽</m:t>
                    </m:r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is a unit vector orthogonal to the plane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763000" cy="4007892"/>
              </a:xfrm>
              <a:prstGeom prst="rect">
                <a:avLst/>
              </a:prstGeom>
              <a:blipFill rotWithShape="1">
                <a:blip r:embed="rId2"/>
                <a:stretch>
                  <a:fillRect l="-1113" t="-1218" r="-1322"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6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7145" y="304800"/>
                <a:ext cx="8458200" cy="5707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Condition of Parallelism</a:t>
                </a:r>
              </a:p>
              <a:p>
                <a:r>
                  <a:rPr lang="en-US" sz="2000" b="1" dirty="0"/>
                  <a:t>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are parallel if and only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Algebraic </a:t>
                </a:r>
                <a:r>
                  <a:rPr lang="en-US" sz="2000" b="1" dirty="0" smtClean="0"/>
                  <a:t>Properties </a:t>
                </a:r>
                <a:r>
                  <a:rPr lang="en-US" sz="2000" b="1" dirty="0"/>
                  <a:t>of </a:t>
                </a:r>
                <a:r>
                  <a:rPr lang="en-US" sz="2000" b="1" dirty="0" smtClean="0"/>
                  <a:t>Cross Product</a:t>
                </a:r>
              </a:p>
              <a:p>
                <a:r>
                  <a:rPr lang="en-US" sz="2000" b="1" dirty="0" smtClean="0"/>
                  <a:t>Let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000" b="1" dirty="0"/>
                  <a:t> be any vectors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be some scalars, then</a:t>
                </a:r>
              </a:p>
              <a:p>
                <a:r>
                  <a:rPr lang="en-US" sz="2000" b="1" dirty="0" smtClean="0"/>
                  <a:t>1.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≠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, non-commutative</a:t>
                </a:r>
              </a:p>
              <a:p>
                <a:r>
                  <a:rPr lang="en-US" sz="2000" b="1" dirty="0" smtClean="0"/>
                  <a:t>2.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3.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</m:t>
                    </m:r>
                    <m:r>
                      <a:rPr lang="en-US" sz="2000" b="1" i="1" dirty="0" err="1">
                        <a:latin typeface="Cambria Math"/>
                      </a:rPr>
                      <m:t>𝒙𝒚</m:t>
                    </m:r>
                    <m:r>
                      <a:rPr lang="en-US" sz="2000" b="1" i="1" dirty="0">
                        <a:latin typeface="Cambria Math"/>
                      </a:rPr>
                      <m:t>)(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4.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×(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5.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r>
                  <a:rPr lang="en-US" sz="2400" b="1" dirty="0" smtClean="0"/>
                  <a:t>Cross-Product </a:t>
                </a:r>
                <a:r>
                  <a:rPr lang="en-US" sz="2400" b="1" dirty="0"/>
                  <a:t>of </a:t>
                </a:r>
                <a:r>
                  <a:rPr lang="en-US" sz="2400" b="1" dirty="0" smtClean="0"/>
                  <a:t>Standard </a:t>
                </a:r>
                <a:r>
                  <a:rPr lang="en-US" sz="2400" b="1" dirty="0"/>
                  <a:t>Unit </a:t>
                </a:r>
                <a:r>
                  <a:rPr lang="en-US" sz="2400" b="1" dirty="0" smtClean="0"/>
                  <a:t>Vectors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The standard unit vectors are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 </m:t>
                    </m:r>
                    <m:r>
                      <a:rPr lang="en-US" sz="2000" b="1" i="1" dirty="0" smtClean="0">
                        <a:latin typeface="Cambria Math"/>
                      </a:rPr>
                      <m:t>𝒂𝒏𝒅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i.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)×(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)=(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 and similarly,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/>
                  <a:t>Also</a:t>
                </a:r>
                <a:r>
                  <a:rPr lang="en-US" sz="2000" b="1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/>
                  <a:t>ii.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5" y="304800"/>
                <a:ext cx="8458200" cy="5707332"/>
              </a:xfrm>
              <a:prstGeom prst="rect">
                <a:avLst/>
              </a:prstGeom>
              <a:blipFill rotWithShape="1">
                <a:blip r:embed="rId2"/>
                <a:stretch>
                  <a:fillRect l="-1081" t="-855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6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"/>
            <a:ext cx="4627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Operation Table for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61834"/>
                  </p:ext>
                </p:extLst>
              </p:nvPr>
            </p:nvGraphicFramePr>
            <p:xfrm>
              <a:off x="2843744" y="838200"/>
              <a:ext cx="2292668" cy="1626108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533400"/>
                    <a:gridCol w="609600"/>
                    <a:gridCol w="609600"/>
                    <a:gridCol w="540068"/>
                  </a:tblGrid>
                  <a:tr h="3898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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898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898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898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61834"/>
                  </p:ext>
                </p:extLst>
              </p:nvPr>
            </p:nvGraphicFramePr>
            <p:xfrm>
              <a:off x="2843744" y="838200"/>
              <a:ext cx="2292668" cy="1626108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533400"/>
                    <a:gridCol w="609600"/>
                    <a:gridCol w="609600"/>
                    <a:gridCol w="540068"/>
                  </a:tblGrid>
                  <a:tr h="406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sym typeface="Symbol"/>
                            </a:rPr>
                            <a:t>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000" t="-20896" r="-189000" b="-3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000" t="-20896" r="-89000" b="-3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3596" t="-20896" b="-322388"/>
                          </a:stretch>
                        </a:blipFill>
                      </a:tcPr>
                    </a:tc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122727" r="-328409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000" t="-122727" r="-89000" b="-2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3596" t="-122727" b="-227273"/>
                          </a:stretch>
                        </a:blipFill>
                      </a:tcPr>
                    </a:tc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19403" r="-328409" b="-1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000" t="-219403" r="-189000" b="-1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23596" t="-219403" b="-123881"/>
                          </a:stretch>
                        </a:blipFill>
                      </a:tcPr>
                    </a:tc>
                  </a:tr>
                  <a:tr h="406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24242" r="-328409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88000" t="-324242" r="-189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88000" t="-324242" r="-89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068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52400"/>
                <a:ext cx="8915400" cy="5233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Geometric Interpretation of Vector Product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 be denoted by OA and OB in magnitude and direction. Also, let ∠ AOB = </a:t>
                </a:r>
                <a:r>
                  <a:rPr lang="el-GR" sz="2000" b="1" dirty="0"/>
                  <a:t>θ.</a:t>
                </a:r>
              </a:p>
              <a:p>
                <a:r>
                  <a:rPr lang="el-GR" sz="2400" b="1" dirty="0"/>
                  <a:t> </a:t>
                </a:r>
              </a:p>
              <a:p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000" b="1" dirty="0" smtClean="0"/>
                  <a:t>Complete </a:t>
                </a:r>
                <a:r>
                  <a:rPr lang="en-US" sz="2000" b="1" dirty="0"/>
                  <a:t>parallelogram OACB. Draw BD ⊥ OA.</a:t>
                </a:r>
              </a:p>
              <a:p>
                <a:r>
                  <a:rPr lang="en-US" sz="2000" b="1" dirty="0"/>
                  <a:t>We know,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err="1">
                        <a:latin typeface="Cambria Math"/>
                      </a:rPr>
                      <m:t>𝒖𝒗</m:t>
                    </m:r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  <m:r>
                      <a:rPr lang="en-US" sz="2000" b="1" i="1" dirty="0" err="1">
                        <a:latin typeface="Cambria Math"/>
                      </a:rPr>
                      <m:t>𝒊𝒏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acc>
                      <m:accPr>
                        <m:chr m:val="̂"/>
                        <m:ctrlPr>
                          <a:rPr lang="el-GR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 is the unit vector orthogonal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both.</a:t>
                </a:r>
              </a:p>
              <a:p>
                <a:r>
                  <a:rPr lang="en-US" sz="2000" b="1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latin typeface="Cambria Math"/>
                      </a:rPr>
                      <m:t>=|</m:t>
                    </m:r>
                    <m:r>
                      <a:rPr lang="en-US" sz="2000" b="1" i="1" dirty="0" err="1">
                        <a:latin typeface="Cambria Math"/>
                      </a:rPr>
                      <m:t>𝒖𝒗</m:t>
                    </m:r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  <m:r>
                      <a:rPr lang="en-US" sz="2000" b="1" i="1" dirty="0" err="1">
                        <a:latin typeface="Cambria Math"/>
                      </a:rPr>
                      <m:t>𝒊𝒏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acc>
                      <m:accPr>
                        <m:chr m:val="̂"/>
                        <m:ctrlPr>
                          <a:rPr lang="el-GR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| = </m:t>
                    </m:r>
                    <m:r>
                      <a:rPr lang="en-US" sz="2000" b="1" i="1" dirty="0" err="1">
                        <a:latin typeface="Cambria Math"/>
                      </a:rPr>
                      <m:t>𝒖𝒗𝒔𝒊𝒏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</m:oMath>
                </a14:m>
                <a:r>
                  <a:rPr lang="el-GR" sz="2000" b="1" dirty="0"/>
                  <a:t>                          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/>
                      </a:rPr>
                      <m:t>∵ |</m:t>
                    </m:r>
                    <m:acc>
                      <m:accPr>
                        <m:chr m:val="̂"/>
                        <m:ctrlPr>
                          <a:rPr lang="el-GR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| = 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= (</m:t>
                    </m:r>
                    <m:r>
                      <a:rPr lang="en-US" sz="2000" b="1" i="1" dirty="0" smtClean="0">
                        <a:latin typeface="Cambria Math"/>
                      </a:rPr>
                      <m:t>𝑶𝑨</m:t>
                    </m:r>
                    <m:r>
                      <a:rPr lang="en-US" sz="2000" b="1" i="1" dirty="0" smtClean="0">
                        <a:latin typeface="Cambria Math"/>
                      </a:rPr>
                      <m:t>){(</m:t>
                    </m:r>
                    <m:r>
                      <a:rPr lang="en-US" sz="2000" b="1" i="1" dirty="0" smtClean="0">
                        <a:latin typeface="Cambria Math"/>
                      </a:rPr>
                      <m:t>𝑶𝑩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 smtClean="0">
                        <a:latin typeface="Cambria Math"/>
                      </a:rPr>
                      <m:t>𝒔𝒊𝒏</m:t>
                    </m:r>
                    <m:r>
                      <a:rPr lang="el-GR" sz="2000" b="1" i="1" dirty="0">
                        <a:latin typeface="Cambria Math"/>
                      </a:rPr>
                      <m:t>𝜽</m:t>
                    </m:r>
                    <m:r>
                      <a:rPr lang="el-GR" sz="2000" b="1" i="1" dirty="0">
                        <a:latin typeface="Cambria Math"/>
                      </a:rPr>
                      <m:t>}</m:t>
                    </m:r>
                  </m:oMath>
                </a14:m>
                <a:endParaRPr lang="el-GR" sz="2000" b="1" dirty="0"/>
              </a:p>
              <a:p>
                <a:r>
                  <a:rPr lang="el-GR" sz="2000" b="1" dirty="0"/>
                  <a:t>	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latin typeface="Cambria Math"/>
                      </a:rPr>
                      <m:t>𝑶𝑨</m:t>
                    </m:r>
                    <m:r>
                      <a:rPr lang="en-US" sz="2000" b="1" i="1" dirty="0">
                        <a:latin typeface="Cambria Math"/>
                      </a:rPr>
                      <m:t> × </m:t>
                    </m:r>
                    <m:r>
                      <a:rPr lang="en-US" sz="2000" b="1" i="1" dirty="0">
                        <a:latin typeface="Cambria Math"/>
                      </a:rPr>
                      <m:t>𝑩𝑫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= Area of parallelogram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𝑶𝑨𝑪𝑩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∴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= The area of the parallelogram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representing two adjacent sides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Also, the area of the triangle determined by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 dirty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8915400" cy="5233036"/>
              </a:xfrm>
              <a:prstGeom prst="rect">
                <a:avLst/>
              </a:prstGeom>
              <a:blipFill rotWithShape="1">
                <a:blip r:embed="rId2"/>
                <a:stretch>
                  <a:fillRect l="-1094" t="-932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80275" y="990600"/>
            <a:ext cx="2413123" cy="1453039"/>
            <a:chOff x="2746450" y="4732853"/>
            <a:chExt cx="2413123" cy="1453039"/>
          </a:xfrm>
        </p:grpSpPr>
        <p:grpSp>
          <p:nvGrpSpPr>
            <p:cNvPr id="25" name="Group 24"/>
            <p:cNvGrpSpPr/>
            <p:nvPr/>
          </p:nvGrpSpPr>
          <p:grpSpPr>
            <a:xfrm>
              <a:off x="2746450" y="4732853"/>
              <a:ext cx="2413123" cy="1453039"/>
              <a:chOff x="962025" y="4812268"/>
              <a:chExt cx="2413123" cy="1453039"/>
            </a:xfrm>
          </p:grpSpPr>
          <p:sp>
            <p:nvSpPr>
              <p:cNvPr id="4" name="Flowchart: Data 3"/>
              <p:cNvSpPr/>
              <p:nvPr/>
            </p:nvSpPr>
            <p:spPr>
              <a:xfrm>
                <a:off x="1219200" y="5130421"/>
                <a:ext cx="1905000" cy="761194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619250" y="5130421"/>
                <a:ext cx="0" cy="761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219200" y="5438775"/>
                <a:ext cx="238125" cy="4572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743200" y="5434415"/>
                <a:ext cx="238125" cy="4572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619250" y="5133975"/>
                <a:ext cx="6572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228725" y="5886450"/>
                <a:ext cx="6572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962025" y="5819775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663609" y="581977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371600" y="48122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67050" y="493025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681300" y="5895975"/>
                    <a:ext cx="376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300" y="5895975"/>
                    <a:ext cx="37645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078468" y="5257800"/>
                    <a:ext cx="3693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468" y="5257800"/>
                    <a:ext cx="3693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23333" r="-2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c 22"/>
              <p:cNvSpPr/>
              <p:nvPr/>
            </p:nvSpPr>
            <p:spPr>
              <a:xfrm>
                <a:off x="1200150" y="5743575"/>
                <a:ext cx="238125" cy="289441"/>
              </a:xfrm>
              <a:prstGeom prst="arc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43025" y="5558909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Symbol"/>
                  </a:rPr>
                  <a:t></a:t>
                </a:r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3222700" y="577310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603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96755"/>
                <a:ext cx="8305800" cy="4501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Vector Product in Determinant Form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be any two space vectors. Then,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		        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sz="2000" i="1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 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	       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200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6755"/>
                <a:ext cx="8305800" cy="4501169"/>
              </a:xfrm>
              <a:prstGeom prst="rect">
                <a:avLst/>
              </a:prstGeom>
              <a:blipFill rotWithShape="1">
                <a:blip r:embed="rId2"/>
                <a:stretch>
                  <a:fillRect l="-808" t="-678" r="-73" b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77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782" y="152400"/>
                <a:ext cx="912321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</a:t>
                </a:r>
              </a:p>
              <a:p>
                <a:r>
                  <a:rPr lang="en-US" sz="2000" b="1" dirty="0"/>
                  <a:t>Find a vector perpendicular to the plane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𝑨𝑩𝑪</m:t>
                    </m:r>
                  </m:oMath>
                </a14:m>
                <a:r>
                  <a:rPr lang="en-US" sz="2000" b="1" dirty="0"/>
                  <a:t>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latin typeface="Cambria Math"/>
                      </a:rPr>
                      <m:t>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).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152400"/>
                <a:ext cx="912321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66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782" y="1222674"/>
                <a:ext cx="9220200" cy="5686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Lines </a:t>
                </a:r>
                <a:r>
                  <a:rPr lang="en-US" sz="2000" b="1" dirty="0"/>
                  <a:t>and Planes in Space</a:t>
                </a:r>
              </a:p>
              <a:p>
                <a:r>
                  <a:rPr lang="en-US" sz="2000" b="1" dirty="0"/>
                  <a:t>Vector Equation of a Line in Space</a:t>
                </a:r>
              </a:p>
              <a:p>
                <a:pPr algn="just"/>
                <a:r>
                  <a:rPr lang="en-US" b="1" dirty="0"/>
                  <a:t>The equation of a line through a given point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𝒚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latin typeface="Cambria Math"/>
                      </a:rPr>
                      <m:t>𝒛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and parallel to a given </a:t>
                </a:r>
                <a:r>
                  <a:rPr lang="en-US" b="1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</m:t>
                    </m:r>
                    <m:r>
                      <a:rPr lang="en-US" b="1" i="1" dirty="0">
                        <a:latin typeface="Cambria Math"/>
                      </a:rPr>
                      <m:t>= (</m:t>
                    </m:r>
                    <m:r>
                      <a:rPr lang="en-US" b="1" i="1" dirty="0">
                        <a:latin typeface="Cambria Math"/>
                      </a:rPr>
                      <m:t>𝒙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𝒚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𝒛</m:t>
                    </m:r>
                    <m:r>
                      <a:rPr lang="en-US" b="1" i="1" baseline="-25000" dirty="0" smtClean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+ </m:t>
                    </m:r>
                    <m:r>
                      <a:rPr lang="en-US" b="1" i="1" dirty="0" err="1">
                        <a:latin typeface="Cambria Math"/>
                      </a:rPr>
                      <m:t>𝒕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b="1" dirty="0"/>
                  <a:t> for every real value of t,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= 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baseline="-25000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𝒚</m:t>
                    </m:r>
                    <m:r>
                      <a:rPr lang="en-US" b="1" i="1" baseline="-25000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𝒛</m:t>
                    </m:r>
                    <m:r>
                      <a:rPr lang="en-US" b="1" i="1" baseline="-25000" dirty="0">
                        <a:latin typeface="Cambria Math"/>
                      </a:rPr>
                      <m:t>𝟎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 = 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baseline="-25000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𝒚</m:t>
                    </m:r>
                    <m:r>
                      <a:rPr lang="en-US" b="1" i="1" baseline="-25000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latin typeface="Cambria Math"/>
                      </a:rPr>
                      <m:t>𝒛</m:t>
                    </m:r>
                    <m:r>
                      <a:rPr lang="en-US" b="1" i="1" baseline="-25000" dirty="0"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smtClean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b="1" dirty="0"/>
                  <a:t> is the position vector of any point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err="1">
                        <a:latin typeface="Cambria Math"/>
                      </a:rPr>
                      <m:t>𝒙</m:t>
                    </m:r>
                    <m:r>
                      <a:rPr lang="en-US" b="1" i="1" dirty="0" err="1">
                        <a:latin typeface="Cambria Math"/>
                      </a:rPr>
                      <m:t>,</m:t>
                    </m:r>
                    <m:r>
                      <a:rPr lang="en-US" b="1" i="1" dirty="0" err="1">
                        <a:latin typeface="Cambria Math"/>
                      </a:rPr>
                      <m:t>𝒚</m:t>
                    </m:r>
                    <m:r>
                      <a:rPr lang="en-US" b="1" i="1" dirty="0" err="1">
                        <a:latin typeface="Cambria Math"/>
                      </a:rPr>
                      <m:t>,</m:t>
                    </m:r>
                    <m:r>
                      <a:rPr lang="en-US" b="1" i="1" dirty="0" err="1">
                        <a:latin typeface="Cambria Math"/>
                      </a:rPr>
                      <m:t>𝒛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on the line</a:t>
                </a:r>
                <a:r>
                  <a:rPr lang="en-US" sz="2000" b="1" dirty="0"/>
                  <a:t>.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Parametric Equation of a Line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If the line passes through the origin, the equation of the line takes the 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err="1">
                        <a:latin typeface="Cambria Math"/>
                      </a:rPr>
                      <m:t>𝒕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We have,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𝒕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	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) = 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	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) = 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𝒕𝒚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𝒕𝒛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	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∴The parametric equation of the line </a:t>
                </a:r>
                <a:r>
                  <a:rPr lang="en-US" sz="2000" b="1" dirty="0" smtClean="0"/>
                  <a:t>are: </a:t>
                </a:r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𝒂𝒏𝒅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𝒕𝒛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baseline="-25000" dirty="0" smtClean="0"/>
                  <a:t>.</a:t>
                </a:r>
                <a:endParaRPr lang="en-US" sz="2000" b="1" baseline="-25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" y="1222674"/>
                <a:ext cx="9220200" cy="5686750"/>
              </a:xfrm>
              <a:prstGeom prst="rect">
                <a:avLst/>
              </a:prstGeom>
              <a:blipFill rotWithShape="1">
                <a:blip r:embed="rId3"/>
                <a:stretch>
                  <a:fillRect l="-661" t="-536" r="-1058" b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25336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84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28600"/>
                <a:ext cx="8915400" cy="5100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/>
                  <a:t>Example</a:t>
                </a:r>
              </a:p>
              <a:p>
                <a:r>
                  <a:rPr lang="en-US" sz="2200" b="1" dirty="0"/>
                  <a:t>Find the parametric equation for the line which passes through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𝑷</m:t>
                    </m:r>
                    <m:r>
                      <a:rPr lang="en-US" sz="2200" b="1" i="1" dirty="0" smtClean="0">
                        <a:latin typeface="Cambria Math"/>
                      </a:rPr>
                      <m:t>(−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𝟐</m:t>
                    </m:r>
                    <m:r>
                      <a:rPr lang="en-US" sz="2200" b="1" i="1" dirty="0" smtClean="0">
                        <a:latin typeface="Cambria Math"/>
                      </a:rPr>
                      <m:t>,−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200" b="1" dirty="0"/>
                  <a:t>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𝑸</m:t>
                    </m:r>
                    <m:r>
                      <a:rPr lang="en-US" sz="2200" b="1" i="1" dirty="0" smtClean="0">
                        <a:latin typeface="Cambria Math"/>
                      </a:rPr>
                      <m:t>(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,−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𝟒</m:t>
                    </m:r>
                    <m:r>
                      <a:rPr lang="en-US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 smtClean="0"/>
                  <a:t>.</a:t>
                </a:r>
              </a:p>
              <a:p>
                <a:endParaRPr lang="en-US" sz="900" b="1" dirty="0"/>
              </a:p>
              <a:p>
                <a:r>
                  <a:rPr lang="en-US" sz="2200" b="1" dirty="0"/>
                  <a:t>Solution</a:t>
                </a:r>
              </a:p>
              <a:p>
                <a:r>
                  <a:rPr lang="en-US" sz="2200" b="1" dirty="0"/>
                  <a:t>The given points are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𝑷</m:t>
                    </m:r>
                    <m:r>
                      <a:rPr lang="en-US" sz="2200" b="1" i="1" dirty="0" smtClean="0">
                        <a:latin typeface="Cambria Math"/>
                      </a:rPr>
                      <m:t>(−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𝟐</m:t>
                    </m:r>
                    <m:r>
                      <a:rPr lang="en-US" sz="2200" b="1" i="1" dirty="0" smtClean="0">
                        <a:latin typeface="Cambria Math"/>
                      </a:rPr>
                      <m:t>,−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𝑸</m:t>
                    </m:r>
                    <m:r>
                      <a:rPr lang="en-US" sz="2200" b="1" i="1" dirty="0" smtClean="0">
                        <a:latin typeface="Cambria Math"/>
                      </a:rPr>
                      <m:t>(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 −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𝟒</m:t>
                    </m:r>
                    <m:r>
                      <a:rPr lang="en-US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/>
                  <a:t>.</a:t>
                </a:r>
                <a:r>
                  <a:rPr lang="en-US" sz="22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𝑷𝑸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𝑶𝑸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– 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𝑶𝑷</m:t>
                        </m:r>
                      </m:e>
                    </m:acc>
                  </m:oMath>
                </a14:m>
                <a:endParaRPr lang="en-US" sz="2200" b="1" dirty="0"/>
              </a:p>
              <a:p>
                <a:r>
                  <a:rPr lang="en-US" sz="22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= </m:t>
                    </m:r>
                    <m:r>
                      <a:rPr lang="en-US" sz="2200" b="1" i="1" dirty="0">
                        <a:latin typeface="Cambria Math"/>
                      </a:rPr>
                      <m:t>(</m:t>
                    </m:r>
                    <m:r>
                      <a:rPr lang="en-US" sz="2200" b="1" i="1" dirty="0">
                        <a:latin typeface="Cambria Math"/>
                      </a:rPr>
                      <m:t>𝟏</m:t>
                    </m:r>
                    <m:r>
                      <a:rPr lang="en-US" sz="2200" b="1" i="1" dirty="0">
                        <a:latin typeface="Cambria Math"/>
                      </a:rPr>
                      <m:t>,−</m:t>
                    </m:r>
                    <m:r>
                      <a:rPr lang="en-US" sz="2200" b="1" i="1" dirty="0">
                        <a:latin typeface="Cambria Math"/>
                      </a:rPr>
                      <m:t>𝟏</m:t>
                    </m:r>
                    <m:r>
                      <a:rPr lang="en-US" sz="2200" b="1" i="1" dirty="0">
                        <a:latin typeface="Cambria Math"/>
                      </a:rPr>
                      <m:t>,</m:t>
                    </m:r>
                    <m:r>
                      <a:rPr lang="en-US" sz="2200" b="1" i="1" dirty="0">
                        <a:latin typeface="Cambria Math"/>
                      </a:rPr>
                      <m:t>𝟒</m:t>
                    </m:r>
                    <m:r>
                      <a:rPr lang="en-US" sz="2200" b="1" i="1" dirty="0">
                        <a:latin typeface="Cambria Math"/>
                      </a:rPr>
                      <m:t>) – (−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,</m:t>
                    </m:r>
                    <m:r>
                      <a:rPr lang="en-US" sz="2200" b="1" i="1" dirty="0">
                        <a:latin typeface="Cambria Math"/>
                      </a:rPr>
                      <m:t>𝟐</m:t>
                    </m:r>
                    <m:r>
                      <a:rPr lang="en-US" sz="2200" b="1" i="1" dirty="0">
                        <a:latin typeface="Cambria Math"/>
                      </a:rPr>
                      <m:t>,−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) = (</m:t>
                    </m:r>
                    <m:r>
                      <a:rPr lang="en-US" sz="2200" b="1" i="1" dirty="0">
                        <a:latin typeface="Cambria Math"/>
                      </a:rPr>
                      <m:t>𝟒</m:t>
                    </m:r>
                    <m:r>
                      <a:rPr lang="en-US" sz="2200" b="1" i="1" dirty="0">
                        <a:latin typeface="Cambria Math"/>
                      </a:rPr>
                      <m:t>, 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, </m:t>
                    </m:r>
                    <m:r>
                      <a:rPr lang="en-US" sz="2200" b="1" i="1" dirty="0">
                        <a:latin typeface="Cambria Math"/>
                      </a:rPr>
                      <m:t>𝟕</m:t>
                    </m:r>
                    <m:r>
                      <a:rPr lang="en-US" sz="2200" b="1" i="1" dirty="0">
                        <a:latin typeface="Cambria Math"/>
                      </a:rPr>
                      <m:t>) = 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200" b="1" dirty="0"/>
                  <a:t>, say.</a:t>
                </a:r>
              </a:p>
              <a:p>
                <a:r>
                  <a:rPr lang="en-US" sz="2200" b="1" dirty="0"/>
                  <a:t>We need the equation of a straight line through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𝑷</m:t>
                    </m:r>
                    <m:r>
                      <a:rPr lang="en-US" sz="2200" b="1" i="1" dirty="0" smtClean="0">
                        <a:latin typeface="Cambria Math"/>
                      </a:rPr>
                      <m:t>(−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𝟐</m:t>
                    </m:r>
                    <m:r>
                      <a:rPr lang="en-US" sz="2200" b="1" i="1" dirty="0" smtClean="0">
                        <a:latin typeface="Cambria Math"/>
                      </a:rPr>
                      <m:t>,−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) </m:t>
                    </m:r>
                    <m:r>
                      <a:rPr lang="en-US" sz="2200" b="1" i="1" dirty="0" smtClean="0">
                        <a:latin typeface="Cambria Math"/>
                      </a:rPr>
                      <m:t>𝒐𝒓</m:t>
                    </m:r>
                    <m:r>
                      <a:rPr lang="en-US" sz="2200" b="1" i="1" dirty="0" smtClean="0">
                        <a:latin typeface="Cambria Math"/>
                      </a:rPr>
                      <m:t> </m:t>
                    </m:r>
                    <m:r>
                      <a:rPr lang="en-US" sz="2200" b="1" i="1" dirty="0" smtClean="0">
                        <a:latin typeface="Cambria Math"/>
                      </a:rPr>
                      <m:t>𝑸</m:t>
                    </m:r>
                    <m:r>
                      <a:rPr lang="en-US" sz="2200" b="1" i="1" dirty="0" smtClean="0">
                        <a:latin typeface="Cambria Math"/>
                      </a:rPr>
                      <m:t>(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,−</m:t>
                    </m:r>
                    <m:r>
                      <a:rPr lang="en-US" sz="2200" b="1" i="1" dirty="0" smtClean="0">
                        <a:latin typeface="Cambria Math"/>
                      </a:rPr>
                      <m:t>𝟏</m:t>
                    </m:r>
                    <m:r>
                      <a:rPr lang="en-US" sz="2200" b="1" i="1" dirty="0" smtClean="0">
                        <a:latin typeface="Cambria Math"/>
                      </a:rPr>
                      <m:t>,</m:t>
                    </m:r>
                    <m:r>
                      <a:rPr lang="en-US" sz="2200" b="1" i="1" dirty="0" smtClean="0">
                        <a:latin typeface="Cambria Math"/>
                      </a:rPr>
                      <m:t>𝟒</m:t>
                    </m:r>
                    <m:r>
                      <a:rPr lang="en-US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/>
                  <a:t> and parallel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𝑷𝑸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= (</m:t>
                    </m:r>
                    <m:r>
                      <a:rPr lang="en-US" sz="2200" b="1" i="1" dirty="0" smtClean="0">
                        <a:latin typeface="Cambria Math"/>
                      </a:rPr>
                      <m:t>𝟒</m:t>
                    </m:r>
                    <m:r>
                      <a:rPr lang="en-US" sz="2200" b="1" i="1" dirty="0" smtClean="0">
                        <a:latin typeface="Cambria Math"/>
                      </a:rPr>
                      <m:t>, 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, </m:t>
                    </m:r>
                    <m:r>
                      <a:rPr lang="en-US" sz="2200" b="1" i="1" dirty="0" smtClean="0">
                        <a:latin typeface="Cambria Math"/>
                      </a:rPr>
                      <m:t>𝟕</m:t>
                    </m:r>
                    <m:r>
                      <a:rPr lang="en-US" sz="22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b="1" dirty="0"/>
                  <a:t>.</a:t>
                </a:r>
              </a:p>
              <a:p>
                <a:r>
                  <a:rPr lang="en-US" sz="2200" b="1" dirty="0"/>
                  <a:t>∴ The equation of the line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200" b="1" i="1" dirty="0" smtClean="0">
                        <a:latin typeface="Cambria Math"/>
                      </a:rPr>
                      <m:t> + </m:t>
                    </m:r>
                    <m:r>
                      <a:rPr lang="en-US" sz="2200" b="1" i="1" dirty="0" err="1">
                        <a:latin typeface="Cambria Math"/>
                      </a:rPr>
                      <m:t>𝒕</m:t>
                    </m:r>
                    <m:acc>
                      <m:accPr>
                        <m:chr m:val="⃗"/>
                        <m:ctrlPr>
                          <a:rPr lang="en-US" sz="22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200" b="1" i="1" dirty="0">
                        <a:latin typeface="Cambria Math"/>
                      </a:rPr>
                      <m:t> ; 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 </m:t>
                    </m:r>
                    <m:r>
                      <a:rPr lang="en-US" sz="2200" b="1" i="1" dirty="0">
                        <a:latin typeface="Cambria Math"/>
                      </a:rPr>
                      <m:t>𝝐</m:t>
                    </m:r>
                    <m:r>
                      <a:rPr lang="en-US" sz="2200" b="1" i="1" dirty="0">
                        <a:latin typeface="Cambria Math"/>
                      </a:rPr>
                      <m:t> (−∞ , ∞ )</m:t>
                    </m:r>
                  </m:oMath>
                </a14:m>
                <a:endParaRPr lang="en-US" sz="2200" b="1" dirty="0"/>
              </a:p>
              <a:p>
                <a:r>
                  <a:rPr lang="en-US" sz="2200" b="1" dirty="0" smtClean="0"/>
                  <a:t>	⇒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(</m:t>
                    </m:r>
                    <m:r>
                      <a:rPr lang="en-US" sz="2200" b="1" i="1" dirty="0" err="1">
                        <a:latin typeface="Cambria Math"/>
                      </a:rPr>
                      <m:t>𝒙</m:t>
                    </m:r>
                    <m:r>
                      <a:rPr lang="en-US" sz="2200" b="1" i="1" dirty="0" err="1">
                        <a:latin typeface="Cambria Math"/>
                      </a:rPr>
                      <m:t>,</m:t>
                    </m:r>
                    <m:r>
                      <a:rPr lang="en-US" sz="2200" b="1" i="1" dirty="0" err="1">
                        <a:latin typeface="Cambria Math"/>
                      </a:rPr>
                      <m:t>𝒚</m:t>
                    </m:r>
                    <m:r>
                      <a:rPr lang="en-US" sz="2200" b="1" i="1" dirty="0" err="1">
                        <a:latin typeface="Cambria Math"/>
                      </a:rPr>
                      <m:t>,</m:t>
                    </m:r>
                    <m:r>
                      <a:rPr lang="en-US" sz="2200" b="1" i="1" dirty="0" err="1">
                        <a:latin typeface="Cambria Math"/>
                      </a:rPr>
                      <m:t>𝒛</m:t>
                    </m:r>
                    <m:r>
                      <a:rPr lang="en-US" sz="2200" b="1" i="1" dirty="0">
                        <a:latin typeface="Cambria Math"/>
                      </a:rPr>
                      <m:t>) = ( 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, </m:t>
                    </m:r>
                    <m:r>
                      <a:rPr lang="en-US" sz="2200" b="1" i="1" dirty="0">
                        <a:latin typeface="Cambria Math"/>
                      </a:rPr>
                      <m:t>𝟐</m:t>
                    </m:r>
                    <m:r>
                      <a:rPr lang="en-US" sz="2200" b="1" i="1" dirty="0">
                        <a:latin typeface="Cambria Math"/>
                      </a:rPr>
                      <m:t>, 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) +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(</m:t>
                    </m:r>
                    <m:r>
                      <a:rPr lang="en-US" sz="2200" b="1" i="1" dirty="0">
                        <a:latin typeface="Cambria Math"/>
                      </a:rPr>
                      <m:t>𝟒</m:t>
                    </m:r>
                    <m:r>
                      <a:rPr lang="en-US" sz="2200" b="1" i="1" dirty="0">
                        <a:latin typeface="Cambria Math"/>
                      </a:rPr>
                      <m:t>, 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, </m:t>
                    </m:r>
                    <m:r>
                      <a:rPr lang="en-US" sz="2200" b="1" i="1" dirty="0">
                        <a:latin typeface="Cambria Math"/>
                      </a:rPr>
                      <m:t>𝟕</m:t>
                    </m:r>
                    <m:r>
                      <a:rPr lang="en-US" sz="22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200" b="1" dirty="0"/>
              </a:p>
              <a:p>
                <a:r>
                  <a:rPr lang="en-US" sz="2200" b="1" dirty="0" smtClean="0"/>
                  <a:t>	⇒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𝒙</m:t>
                    </m:r>
                    <m:r>
                      <a:rPr lang="en-US" sz="2200" b="1" i="1" dirty="0" smtClean="0">
                        <a:latin typeface="Cambria Math"/>
                      </a:rPr>
                      <m:t>= 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 + </m:t>
                    </m:r>
                    <m:r>
                      <a:rPr lang="en-US" sz="2200" b="1" i="1" dirty="0" smtClean="0">
                        <a:latin typeface="Cambria Math"/>
                      </a:rPr>
                      <m:t>𝟒</m:t>
                    </m:r>
                    <m:r>
                      <a:rPr lang="en-US" sz="2200" b="1" i="1" dirty="0" smtClean="0">
                        <a:latin typeface="Cambria Math"/>
                      </a:rPr>
                      <m:t>𝒕</m:t>
                    </m:r>
                    <m:r>
                      <a:rPr lang="en-US" sz="2200" b="1" i="1" dirty="0" smtClean="0">
                        <a:latin typeface="Cambria Math"/>
                      </a:rPr>
                      <m:t>, </m:t>
                    </m:r>
                    <m:r>
                      <a:rPr lang="en-US" sz="2200" b="1" i="1" dirty="0" smtClean="0">
                        <a:latin typeface="Cambria Math"/>
                      </a:rPr>
                      <m:t>𝒚</m:t>
                    </m:r>
                    <m:r>
                      <a:rPr lang="en-US" sz="2200" b="1" i="1" dirty="0" smtClean="0">
                        <a:latin typeface="Cambria Math"/>
                      </a:rPr>
                      <m:t>=</m:t>
                    </m:r>
                    <m:r>
                      <a:rPr lang="en-US" sz="2200" b="1" i="1" dirty="0" smtClean="0">
                        <a:latin typeface="Cambria Math"/>
                      </a:rPr>
                      <m:t>𝟐</m:t>
                    </m:r>
                    <m:r>
                      <a:rPr lang="en-US" sz="2200" b="1" i="1" dirty="0" smtClean="0">
                        <a:latin typeface="Cambria Math"/>
                      </a:rPr>
                      <m:t>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𝒕</m:t>
                    </m:r>
                    <m:r>
                      <a:rPr lang="en-US" sz="2200" b="1" i="1" dirty="0" smtClean="0">
                        <a:latin typeface="Cambria Math"/>
                      </a:rPr>
                      <m:t> </m:t>
                    </m:r>
                    <m:r>
                      <a:rPr lang="en-US" sz="2200" b="1" i="1" dirty="0" smtClean="0">
                        <a:latin typeface="Cambria Math"/>
                      </a:rPr>
                      <m:t>𝒂𝒏𝒅</m:t>
                    </m:r>
                    <m:r>
                      <a:rPr lang="en-US" sz="2200" b="1" i="1" dirty="0" smtClean="0">
                        <a:latin typeface="Cambria Math"/>
                      </a:rPr>
                      <m:t> </m:t>
                    </m:r>
                    <m:r>
                      <a:rPr lang="en-US" sz="2200" b="1" i="1" dirty="0" smtClean="0">
                        <a:latin typeface="Cambria Math"/>
                      </a:rPr>
                      <m:t>𝒛</m:t>
                    </m:r>
                    <m:r>
                      <a:rPr lang="en-US" sz="2200" b="1" i="1" dirty="0" smtClean="0">
                        <a:latin typeface="Cambria Math"/>
                      </a:rPr>
                      <m:t> = −</m:t>
                    </m:r>
                    <m:r>
                      <a:rPr lang="en-US" sz="2200" b="1" i="1" dirty="0" smtClean="0">
                        <a:latin typeface="Cambria Math"/>
                      </a:rPr>
                      <m:t>𝟑</m:t>
                    </m:r>
                    <m:r>
                      <a:rPr lang="en-US" sz="2200" b="1" i="1" dirty="0" smtClean="0">
                        <a:latin typeface="Cambria Math"/>
                      </a:rPr>
                      <m:t> +</m:t>
                    </m:r>
                    <m:r>
                      <a:rPr lang="en-US" sz="2200" b="1" i="1" dirty="0" smtClean="0">
                        <a:latin typeface="Cambria Math"/>
                      </a:rPr>
                      <m:t>𝟕</m:t>
                    </m:r>
                    <m:r>
                      <a:rPr lang="en-US" sz="2200" b="1" i="1" dirty="0" smtClean="0">
                        <a:latin typeface="Cambria Math"/>
                      </a:rPr>
                      <m:t>𝒕</m:t>
                    </m:r>
                  </m:oMath>
                </a14:m>
                <a:endParaRPr lang="en-US" sz="2200" b="1" dirty="0"/>
              </a:p>
              <a:p>
                <a:r>
                  <a:rPr lang="en-US" sz="2200" b="1" dirty="0"/>
                  <a:t>Therefore, the parametric equation of the line </a:t>
                </a:r>
                <a:r>
                  <a:rPr lang="en-US" sz="2200" b="1" dirty="0" smtClean="0"/>
                  <a:t>are:</a:t>
                </a:r>
              </a:p>
              <a:p>
                <a:r>
                  <a:rPr lang="en-US" sz="2200" b="1" dirty="0"/>
                  <a:t>	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/>
                      </a:rPr>
                      <m:t>𝒙</m:t>
                    </m:r>
                    <m:r>
                      <a:rPr lang="en-US" sz="2200" b="1" i="1" dirty="0">
                        <a:latin typeface="Cambria Math"/>
                      </a:rPr>
                      <m:t>=−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−</m:t>
                    </m:r>
                    <m:r>
                      <a:rPr lang="en-US" sz="2200" b="1" i="1" dirty="0">
                        <a:latin typeface="Cambria Math"/>
                      </a:rPr>
                      <m:t>𝟒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, </m:t>
                    </m:r>
                    <m:r>
                      <a:rPr lang="en-US" sz="2200" b="1" i="1" dirty="0" smtClean="0">
                        <a:latin typeface="Cambria Math"/>
                      </a:rPr>
                      <m:t>𝒚</m:t>
                    </m:r>
                    <m:r>
                      <a:rPr lang="en-US" sz="2200" b="1" i="1" dirty="0" smtClean="0">
                        <a:latin typeface="Cambria Math"/>
                      </a:rPr>
                      <m:t>=</m:t>
                    </m:r>
                    <m:r>
                      <a:rPr lang="en-US" sz="2200" b="1" i="1" dirty="0">
                        <a:latin typeface="Cambria Math"/>
                      </a:rPr>
                      <m:t>𝟐</m:t>
                    </m:r>
                    <m:r>
                      <a:rPr lang="en-US" sz="2200" b="1" i="1" dirty="0">
                        <a:latin typeface="Cambria Math"/>
                      </a:rPr>
                      <m:t>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  </m:t>
                    </m:r>
                    <m:r>
                      <a:rPr lang="en-US" sz="2200" b="1" i="1" dirty="0" smtClean="0">
                        <a:latin typeface="Cambria Math"/>
                      </a:rPr>
                      <m:t>𝒂𝒏𝒅</m:t>
                    </m:r>
                    <m:r>
                      <a:rPr lang="en-US" sz="2200" b="1" i="1" dirty="0" smtClean="0">
                        <a:latin typeface="Cambria Math"/>
                      </a:rPr>
                      <m:t>  </m:t>
                    </m:r>
                    <m:r>
                      <a:rPr lang="en-US" sz="2200" b="1" i="1" dirty="0" smtClean="0">
                        <a:latin typeface="Cambria Math"/>
                      </a:rPr>
                      <m:t>𝒛</m:t>
                    </m:r>
                    <m:r>
                      <a:rPr lang="en-US" sz="2200" b="1" i="1" dirty="0" smtClean="0">
                        <a:latin typeface="Cambria Math"/>
                      </a:rPr>
                      <m:t>=−</m:t>
                    </m:r>
                    <m:r>
                      <a:rPr lang="en-US" sz="2200" b="1" i="1" dirty="0">
                        <a:latin typeface="Cambria Math"/>
                      </a:rPr>
                      <m:t>𝟑</m:t>
                    </m:r>
                    <m:r>
                      <a:rPr lang="en-US" sz="2200" b="1" i="1" dirty="0">
                        <a:latin typeface="Cambria Math"/>
                      </a:rPr>
                      <m:t>+</m:t>
                    </m:r>
                    <m:r>
                      <a:rPr lang="en-US" sz="2200" b="1" i="1" dirty="0">
                        <a:latin typeface="Cambria Math"/>
                      </a:rPr>
                      <m:t>𝟕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, </m:t>
                    </m:r>
                    <m:r>
                      <a:rPr lang="en-US" sz="2200" b="1" i="1" dirty="0">
                        <a:latin typeface="Cambria Math"/>
                      </a:rPr>
                      <m:t>𝒇𝒐𝒓</m:t>
                    </m:r>
                    <m:r>
                      <a:rPr lang="en-US" sz="2200" b="1" i="1" dirty="0">
                        <a:latin typeface="Cambria Math"/>
                      </a:rPr>
                      <m:t> </m:t>
                    </m:r>
                    <m:r>
                      <a:rPr lang="en-US" sz="2200" b="1" i="1" dirty="0">
                        <a:latin typeface="Cambria Math"/>
                      </a:rPr>
                      <m:t>𝒂𝒍𝒍</m:t>
                    </m:r>
                    <m:r>
                      <a:rPr lang="en-US" sz="2200" b="1" i="1" dirty="0">
                        <a:latin typeface="Cambria Math"/>
                      </a:rPr>
                      <m:t> </m:t>
                    </m:r>
                    <m:r>
                      <a:rPr lang="en-US" sz="2200" b="1" i="1" dirty="0">
                        <a:latin typeface="Cambria Math"/>
                      </a:rPr>
                      <m:t>𝒓𝒆𝒂𝒍</m:t>
                    </m:r>
                    <m:r>
                      <a:rPr lang="en-US" sz="2200" b="1" i="1" dirty="0">
                        <a:latin typeface="Cambria Math"/>
                      </a:rPr>
                      <m:t> </m:t>
                    </m:r>
                    <m:r>
                      <a:rPr lang="en-US" sz="2200" b="1" i="1" dirty="0">
                        <a:latin typeface="Cambria Math"/>
                      </a:rPr>
                      <m:t>𝒕</m:t>
                    </m:r>
                    <m:r>
                      <a:rPr lang="en-US" sz="2200" b="1" i="1" dirty="0">
                        <a:latin typeface="Cambria Math"/>
                      </a:rPr>
                      <m:t>.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915400" cy="5100114"/>
              </a:xfrm>
              <a:prstGeom prst="rect">
                <a:avLst/>
              </a:prstGeom>
              <a:blipFill rotWithShape="1">
                <a:blip r:embed="rId2"/>
                <a:stretch>
                  <a:fillRect l="-820" t="-718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2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52" y="1425575"/>
            <a:ext cx="3420248" cy="264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751344"/>
                <a:ext cx="8686800" cy="5363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Vectors in Terms of Components (Co-ordinates)</a:t>
                </a:r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pPr algn="just"/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 be a vector with initial point at origin and the terminal point at a point P with co-ordinates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 smtClean="0">
                        <a:latin typeface="Cambria Math"/>
                      </a:rPr>
                      <m:t>𝒙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 Then this vector is written 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err="1" smtClean="0">
                        <a:latin typeface="Cambria Math"/>
                      </a:rPr>
                      <m:t>𝒙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 It is also called the position vector of the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 smtClean="0">
                        <a:latin typeface="Cambria Math"/>
                      </a:rPr>
                      <m:t>𝒙</m:t>
                    </m:r>
                    <m:r>
                      <a:rPr lang="en-US" sz="2000" b="1" i="1" dirty="0" err="1" smtClean="0">
                        <a:latin typeface="Cambria Math"/>
                      </a:rPr>
                      <m:t>,</m:t>
                    </m:r>
                    <m:r>
                      <a:rPr lang="en-US" sz="2000" b="1" i="1" dirty="0" err="1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algn="just"/>
                <a:endParaRPr lang="en-US" sz="2000" b="1" dirty="0" smtClean="0"/>
              </a:p>
              <a:p>
                <a:pPr algn="just"/>
                <a:r>
                  <a:rPr lang="en-US" sz="2000" b="1" dirty="0" smtClean="0"/>
                  <a:t>Note</a:t>
                </a:r>
              </a:p>
              <a:p>
                <a:pPr algn="just"/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𝑸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be the initial and the terminal points of the vector . Then it is written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𝑷𝑸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751344"/>
                <a:ext cx="8686800" cy="5363904"/>
              </a:xfrm>
              <a:prstGeom prst="rect">
                <a:avLst/>
              </a:prstGeom>
              <a:blipFill rotWithShape="1">
                <a:blip r:embed="rId3"/>
                <a:stretch>
                  <a:fillRect l="-772" t="-568" r="-1333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44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347967"/>
                <a:ext cx="8534400" cy="3771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Distance of a point from a line</a:t>
                </a:r>
              </a:p>
              <a:p>
                <a:r>
                  <a:rPr lang="en-US" sz="2000" b="1" dirty="0"/>
                  <a:t>To find the distance of a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from the line through the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 and parallel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The </a:t>
                </a:r>
                <a:r>
                  <a:rPr lang="en-US" sz="2000" b="1" dirty="0"/>
                  <a:t>distance of any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from the line that passes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 and parallel to the given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 is given </a:t>
                </a:r>
                <a:r>
                  <a:rPr lang="en-US" sz="2000" b="1" dirty="0" smtClean="0"/>
                  <a:t>by</a:t>
                </a:r>
              </a:p>
              <a:p>
                <a:pPr algn="ctr"/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𝑨𝑷</m:t>
                                </m:r>
                              </m:e>
                            </m:acc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𝑨𝑷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𝒔𝒊𝒏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𝑨𝑷</m:t>
                            </m:r>
                          </m:e>
                        </m:acc>
                      </m:e>
                    </m:d>
                    <m:r>
                      <a:rPr lang="en-US" sz="2000" b="1" i="1">
                        <a:latin typeface="Cambria Math"/>
                      </a:rPr>
                      <m:t>𝒔𝒊𝒏</m:t>
                    </m:r>
                    <m:r>
                      <a:rPr lang="en-US" sz="20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7967"/>
                <a:ext cx="8534400" cy="3771289"/>
              </a:xfrm>
              <a:prstGeom prst="rect">
                <a:avLst/>
              </a:prstGeom>
              <a:blipFill rotWithShape="1">
                <a:blip r:embed="rId2"/>
                <a:stretch>
                  <a:fillRect l="-1071" t="-1292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95400"/>
            <a:ext cx="20383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70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1673" y="304800"/>
                <a:ext cx="8610600" cy="6367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Equation of a Plane</a:t>
                </a:r>
              </a:p>
              <a:p>
                <a:endParaRPr lang="en-US" sz="800" b="1" dirty="0" smtClean="0"/>
              </a:p>
              <a:p>
                <a:r>
                  <a:rPr lang="en-US" sz="2000" b="1" dirty="0" smtClean="0"/>
                  <a:t>To </a:t>
                </a:r>
                <a:r>
                  <a:rPr lang="en-US" sz="2000" b="1" dirty="0"/>
                  <a:t>find the equation of a plane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and normal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𝑩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𝑪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,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any point on the plane. Then,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b="1" dirty="0"/>
                  <a:t>Since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𝑩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𝑪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 is normal to the plane, it is normal (or orthogonal)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The vector equation of the plane </a:t>
                </a:r>
                <a:r>
                  <a:rPr lang="en-US" sz="2000" b="1" dirty="0" smtClean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	…	(i)</a:t>
                </a:r>
              </a:p>
              <a:p>
                <a:r>
                  <a:rPr lang="en-US" sz="2000" b="1" dirty="0" smtClean="0"/>
                  <a:t>	Or</a:t>
                </a:r>
                <a:r>
                  <a:rPr lang="en-US" sz="2000" b="1" dirty="0"/>
                  <a:t>, </a:t>
                </a: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. 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</m:t>
                    </m:r>
                    <m:r>
                      <a:rPr lang="en-US" sz="2000" b="1" i="1" dirty="0" err="1">
                        <a:latin typeface="Cambria Math"/>
                      </a:rPr>
                      <m:t>𝑩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</m:t>
                    </m:r>
                    <m:r>
                      <a:rPr lang="en-US" sz="2000" b="1" i="1" dirty="0" err="1">
                        <a:latin typeface="Cambria Math"/>
                      </a:rPr>
                      <m:t>𝑪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	Or</a:t>
                </a:r>
                <a:r>
                  <a:rPr lang="en-US" sz="2000" b="1" dirty="0"/>
                  <a:t>, </a:t>
                </a: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The component equation of the plane is </a:t>
                </a:r>
                <a:endParaRPr lang="en-US" sz="2000" b="1" dirty="0" smtClean="0"/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	…	(ii)</a:t>
                </a:r>
              </a:p>
              <a:p>
                <a:r>
                  <a:rPr lang="en-US" sz="2000" b="1" dirty="0"/>
                  <a:t>From equation (ii),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𝑨𝒙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 –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𝑨𝒙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latin typeface="Cambria Math"/>
                        </a:rPr>
                        <m:t> + </m:t>
                      </m:r>
                      <m:r>
                        <a:rPr lang="en-US" sz="2000" b="1" i="1" dirty="0">
                          <a:latin typeface="Cambria Math"/>
                        </a:rPr>
                        <m:t>𝑩𝒚</m:t>
                      </m:r>
                      <m:r>
                        <a:rPr lang="en-US" sz="2000" b="1" i="1" dirty="0">
                          <a:latin typeface="Cambria Math"/>
                        </a:rPr>
                        <m:t> – </m:t>
                      </m:r>
                      <m:r>
                        <a:rPr lang="en-US" sz="2000" b="1" i="1" dirty="0">
                          <a:latin typeface="Cambria Math"/>
                        </a:rPr>
                        <m:t>𝑩𝒚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latin typeface="Cambria Math"/>
                        </a:rPr>
                        <m:t> + </m:t>
                      </m:r>
                      <m:r>
                        <a:rPr lang="en-US" sz="2000" b="1" i="1" dirty="0" err="1">
                          <a:latin typeface="Cambria Math"/>
                        </a:rPr>
                        <m:t>𝑪𝒛</m:t>
                      </m:r>
                      <m:r>
                        <a:rPr lang="en-US" sz="2000" b="1" i="1" dirty="0">
                          <a:latin typeface="Cambria Math"/>
                        </a:rPr>
                        <m:t> – </m:t>
                      </m:r>
                      <m:r>
                        <a:rPr lang="en-US" sz="2000" b="1" i="1" dirty="0">
                          <a:latin typeface="Cambria Math"/>
                        </a:rPr>
                        <m:t>𝑪𝒛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𝑨𝒙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𝑩𝒚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 + </m:t>
                      </m:r>
                      <m:r>
                        <a:rPr lang="en-US" sz="2000" b="1" i="1" dirty="0" err="1">
                          <a:latin typeface="Cambria Math"/>
                        </a:rPr>
                        <m:t>𝑪𝒛</m:t>
                      </m:r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>
                          <a:latin typeface="Cambria Math"/>
                        </a:rPr>
                        <m:t>𝑨𝒙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latin typeface="Cambria Math"/>
                        </a:rPr>
                        <m:t> + </m:t>
                      </m:r>
                      <m:r>
                        <a:rPr lang="en-US" sz="2000" b="1" i="1" dirty="0">
                          <a:latin typeface="Cambria Math"/>
                        </a:rPr>
                        <m:t>𝑩𝒚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latin typeface="Cambria Math"/>
                        </a:rPr>
                        <m:t> + </m:t>
                      </m:r>
                      <m:r>
                        <a:rPr lang="en-US" sz="2000" b="1" i="1" dirty="0">
                          <a:latin typeface="Cambria Math"/>
                        </a:rPr>
                        <m:t>𝑪𝒛</m:t>
                      </m:r>
                      <m:r>
                        <a:rPr lang="en-US" sz="2000" b="1" i="1" baseline="-25000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𝑨𝒙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 +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𝑩𝒚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 + </m:t>
                      </m:r>
                      <m:r>
                        <a:rPr lang="en-US" sz="2000" b="1" i="1" dirty="0" err="1">
                          <a:latin typeface="Cambria Math"/>
                        </a:rPr>
                        <m:t>𝑪𝒛</m:t>
                      </m:r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sz="2000" b="1" dirty="0" smtClean="0"/>
              </a:p>
              <a:p>
                <a:r>
                  <a:rPr lang="en-US" sz="20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𝑫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𝑨𝒙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𝑩𝒚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+</m:t>
                    </m:r>
                    <m:r>
                      <a:rPr lang="en-US" sz="2000" b="1" i="1" dirty="0">
                        <a:latin typeface="Cambria Math"/>
                      </a:rPr>
                      <m:t>𝑪𝒛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</m:oMath>
                </a14:m>
                <a:endParaRPr lang="en-US" sz="2000" b="1" baseline="-25000" dirty="0"/>
              </a:p>
              <a:p>
                <a:r>
                  <a:rPr lang="en-US" sz="2000" b="1" dirty="0"/>
                  <a:t>∴The general equation of the plane is </a:t>
                </a:r>
                <a:endParaRPr lang="en-US" sz="2000" b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𝑩𝒚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latin typeface="Cambria Math"/>
                      </a:rPr>
                      <m:t>𝑪𝒛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304800"/>
                <a:ext cx="8610600" cy="6367128"/>
              </a:xfrm>
              <a:prstGeom prst="rect">
                <a:avLst/>
              </a:prstGeom>
              <a:blipFill rotWithShape="1">
                <a:blip r:embed="rId2"/>
                <a:stretch>
                  <a:fillRect l="-1062" t="-766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9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76200"/>
                <a:ext cx="8839200" cy="3857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Example 1</a:t>
                </a:r>
              </a:p>
              <a:p>
                <a:r>
                  <a:rPr lang="en-US" sz="2000" b="1" dirty="0"/>
                  <a:t>Find the equation of the plane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/>
                  <a:t>and perpendicular to the line of intersection of the planes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− 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endParaRPr lang="en-US" sz="800" b="1" dirty="0"/>
              </a:p>
              <a:p>
                <a:r>
                  <a:rPr lang="en-US" sz="2000" b="1" dirty="0"/>
                  <a:t>Solution</a:t>
                </a:r>
              </a:p>
              <a:p>
                <a:r>
                  <a:rPr lang="en-US" sz="2000" b="1" dirty="0"/>
                  <a:t>The given planes are </a:t>
                </a:r>
              </a:p>
              <a:p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b="1" dirty="0"/>
                  <a:t>	 	---	(i)</a:t>
                </a:r>
              </a:p>
              <a:p>
                <a:r>
                  <a:rPr lang="en-US" sz="2000" b="1" dirty="0"/>
                  <a:t>And </a:t>
                </a: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	</a:t>
                </a:r>
                <a:r>
                  <a:rPr lang="en-US" sz="2000" b="1" dirty="0" smtClean="0"/>
                  <a:t>	---</a:t>
                </a:r>
                <a:r>
                  <a:rPr lang="en-US" sz="2000" b="1" dirty="0"/>
                  <a:t>	(ii)</a:t>
                </a:r>
              </a:p>
              <a:p>
                <a:r>
                  <a:rPr lang="en-US" sz="2000" b="1" dirty="0" smtClean="0"/>
                  <a:t>∴ the </a:t>
                </a:r>
                <a:r>
                  <a:rPr lang="en-US" sz="2000" b="1" dirty="0"/>
                  <a:t>vectors normal to the planes (i) and (ii) are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𝒏</m:t>
                          </m:r>
                          <m:r>
                            <a:rPr lang="en-US" sz="2000" b="1" i="1" baseline="-25000" dirty="0">
                              <a:latin typeface="Cambria Math"/>
                            </a:rPr>
                            <m:t>𝟏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r>
                        <a:rPr lang="en-US" sz="2000" b="1" i="1" dirty="0">
                          <a:latin typeface="Cambria Math"/>
                        </a:rPr>
                        <m:t>𝟐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𝒊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𝒋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𝒌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=(</m:t>
                      </m:r>
                      <m:r>
                        <a:rPr lang="en-US" sz="2000" b="1" i="1" dirty="0">
                          <a:latin typeface="Cambria Math"/>
                        </a:rPr>
                        <m:t>𝟐</m:t>
                      </m:r>
                      <m:r>
                        <a:rPr lang="en-US" sz="2000" b="1" i="1" dirty="0">
                          <a:latin typeface="Cambria Math"/>
                        </a:rPr>
                        <m:t>, </m:t>
                      </m:r>
                      <m:r>
                        <a:rPr lang="en-US" sz="2000" b="1" i="1" dirty="0"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latin typeface="Cambria Math"/>
                        </a:rPr>
                        <m:t>,−</m:t>
                      </m:r>
                      <m:r>
                        <a:rPr lang="en-US" sz="2000" b="1" i="1" dirty="0"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and </a:t>
                </a:r>
                <a:r>
                  <a:rPr lang="en-US" sz="2000" b="1" dirty="0" smtClean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𝟐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𝟐</m:t>
                        </m:r>
                      </m:e>
                    </m:acc>
                  </m:oMath>
                </a14:m>
                <a:r>
                  <a:rPr lang="en-US" sz="2000" b="1" dirty="0"/>
                  <a:t> is the vector normal to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sz="2000" b="1" i="1" baseline="-25000" dirty="0">
                            <a:latin typeface="Cambria Math"/>
                          </a:rPr>
                          <m:t>𝟐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both.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"/>
                <a:ext cx="8839200" cy="3857594"/>
              </a:xfrm>
              <a:prstGeom prst="rect">
                <a:avLst/>
              </a:prstGeom>
              <a:blipFill rotWithShape="1">
                <a:blip r:embed="rId2"/>
                <a:stretch>
                  <a:fillRect l="-1034" t="-1266" r="-621" b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1704" y="3933794"/>
                <a:ext cx="8278896" cy="2039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Now,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 smtClean="0"/>
                  <a:t>, say. That is,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−</m:t>
                    </m:r>
                    <m:r>
                      <a:rPr lang="en-US" sz="2000" b="1" i="1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 is the vector normal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b="1" dirty="0" smtClean="0"/>
                  <a:t> and hence parallel to the line of intersection of the planes (i) and (ii).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4" y="3933794"/>
                <a:ext cx="8278896" cy="2039661"/>
              </a:xfrm>
              <a:prstGeom prst="rect">
                <a:avLst/>
              </a:prstGeom>
              <a:blipFill rotWithShape="1">
                <a:blip r:embed="rId3"/>
                <a:stretch>
                  <a:fillRect l="-736" r="-1030" b="-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1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384280"/>
                <a:ext cx="8763000" cy="29753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Now, we need to find the equation of the plane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normal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–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any point on the </a:t>
                </a:r>
                <a:r>
                  <a:rPr lang="en-US" sz="2000" b="1" dirty="0" smtClean="0"/>
                  <a:t>plane. Then, </a:t>
                </a:r>
                <a:r>
                  <a:rPr lang="en-US" sz="2000" b="1" dirty="0"/>
                  <a:t>the equation of the plane is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𝑨𝑷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𝒏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:r>
                  <a:rPr lang="en-US" sz="2000" b="1" dirty="0" smtClean="0"/>
                  <a:t>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),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). (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algn="ctr"/>
                <a:r>
                  <a:rPr lang="en-US" sz="2000" b="1" dirty="0" smtClean="0"/>
                  <a:t>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).(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algn="ctr"/>
                <a:r>
                  <a:rPr lang="en-US" sz="2000" b="1" dirty="0"/>
                  <a:t>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) – 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 + 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algn="ctr"/>
                <a:r>
                  <a:rPr lang="en-US" sz="2000" b="1" dirty="0" smtClean="0"/>
                  <a:t>⇒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84280"/>
                <a:ext cx="8763000" cy="2975366"/>
              </a:xfrm>
              <a:prstGeom prst="rect">
                <a:avLst/>
              </a:prstGeom>
              <a:blipFill rotWithShape="1">
                <a:blip r:embed="rId2"/>
                <a:stretch>
                  <a:fillRect l="-765" t="-1025" r="-487" b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1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14745" y="228600"/>
                <a:ext cx="8763000" cy="5175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 2</a:t>
                </a:r>
              </a:p>
              <a:p>
                <a:r>
                  <a:rPr lang="en-US" sz="2000" b="1" dirty="0"/>
                  <a:t>Find the equation of the plane through the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),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Solution</a:t>
                </a:r>
              </a:p>
              <a:p>
                <a:r>
                  <a:rPr lang="en-US" sz="2000" b="1" dirty="0"/>
                  <a:t>Let the given point be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latin typeface="Cambria Math"/>
                      </a:rPr>
                      <m:t>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𝟖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000" b="1" dirty="0"/>
                  <a:t>Now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𝑨𝑩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𝟕</m:t>
                    </m:r>
                    <m:r>
                      <a:rPr lang="en-US" sz="2000" b="1" i="1" dirty="0" smtClean="0">
                        <a:latin typeface="Cambria Math"/>
                      </a:rPr>
                      <m:t>) – 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 = 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and 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𝑨𝑪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𝟖</m:t>
                    </m:r>
                    <m:r>
                      <a:rPr lang="en-US" sz="2000" b="1" i="1" dirty="0" smtClean="0">
                        <a:latin typeface="Cambria Math"/>
                      </a:rPr>
                      <m:t>) – 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 = (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b="1" dirty="0" smtClean="0"/>
                  <a:t>).</a:t>
                </a:r>
                <a:endParaRPr lang="en-US" sz="2000" b="1" dirty="0"/>
              </a:p>
              <a:p>
                <a:r>
                  <a:rPr lang="en-US" sz="2000" b="1" dirty="0" smtClean="0"/>
                  <a:t>∴ the </a:t>
                </a:r>
                <a:r>
                  <a:rPr lang="en-US" sz="2000" b="1" dirty="0"/>
                  <a:t>vector normal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US" sz="2000" b="1" dirty="0" smtClean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sz="2000" b="1" dirty="0"/>
                  <a:t> (i.e. Normal to the plane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𝑨𝑩𝑪</m:t>
                    </m:r>
                  </m:oMath>
                </a14:m>
                <a:r>
                  <a:rPr lang="en-US" sz="2000" b="1" dirty="0"/>
                  <a:t>)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𝑨𝑩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𝑨𝑪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228600"/>
                <a:ext cx="8763000" cy="5175840"/>
              </a:xfrm>
              <a:prstGeom prst="rect">
                <a:avLst/>
              </a:prstGeom>
              <a:blipFill rotWithShape="1">
                <a:blip r:embed="rId2"/>
                <a:stretch>
                  <a:fillRect l="-695" t="-589" b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5183811"/>
                <a:ext cx="8001000" cy="1445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𝑨𝑩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𝑨𝑪</m:t>
                        </m:r>
                      </m:e>
                    </m:acc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𝟑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–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𝟑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𝟔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sz="2000" b="1" i="1" dirty="0" smtClean="0">
                  <a:latin typeface="Cambria Math"/>
                </a:endParaRPr>
              </a:p>
              <a:p>
                <a:r>
                  <a:rPr lang="en-US" sz="2000" b="1" dirty="0" smtClean="0"/>
                  <a:t>			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= 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–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 smtClean="0"/>
                  <a:t>say.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83811"/>
                <a:ext cx="8001000" cy="1445589"/>
              </a:xfrm>
              <a:prstGeom prst="rect">
                <a:avLst/>
              </a:prstGeom>
              <a:blipFill rotWithShape="1">
                <a:blip r:embed="rId3"/>
                <a:stretch>
                  <a:fillRect l="-838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00400" y="1916668"/>
            <a:ext cx="2433967" cy="1969532"/>
            <a:chOff x="6324600" y="1002268"/>
            <a:chExt cx="2433967" cy="1969532"/>
          </a:xfrm>
        </p:grpSpPr>
        <p:sp>
          <p:nvSpPr>
            <p:cNvPr id="4" name="Isosceles Triangle 3"/>
            <p:cNvSpPr/>
            <p:nvPr/>
          </p:nvSpPr>
          <p:spPr>
            <a:xfrm>
              <a:off x="6457951" y="1309915"/>
              <a:ext cx="1524000" cy="1295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600" y="1002268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A(2,4,5)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24600" y="260246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B(1,5,7)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72400" y="2586265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C(-1,6,8)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111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04800"/>
                <a:ext cx="8382000" cy="2312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Now, the equation of the plane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𝑨𝑩𝑪</m:t>
                    </m:r>
                  </m:oMath>
                </a14:m>
                <a:r>
                  <a:rPr lang="en-US" sz="2000" b="1" dirty="0"/>
                  <a:t> is the equation of the plane through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[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,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], and normal to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Therefore, the required equation is 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𝟒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𝒛</m:t>
                      </m:r>
                      <m:r>
                        <a:rPr lang="en-US" sz="2000" b="1" i="1" dirty="0" smtClean="0">
                          <a:latin typeface="Cambria Math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𝟓</m:t>
                      </m:r>
                      <m:r>
                        <a:rPr lang="en-US" sz="2000" b="1" i="1" dirty="0" smtClean="0">
                          <a:latin typeface="Cambria Math"/>
                        </a:rPr>
                        <m:t>). 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𝒏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:r>
                  <a:rPr lang="en-US" sz="2000" b="1" dirty="0"/>
                  <a:t>Or,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𝟓</m:t>
                    </m:r>
                    <m:r>
                      <a:rPr lang="en-US" sz="2000" b="1" i="1" dirty="0" smtClean="0">
                        <a:latin typeface="Cambria Math"/>
                      </a:rPr>
                      <m:t>) . (−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 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algn="ctr"/>
                <a:r>
                  <a:rPr lang="en-US" sz="2000" b="1" dirty="0"/>
                  <a:t>Or,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𝟗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Therefore, the required equation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𝟗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8382000" cy="2312684"/>
              </a:xfrm>
              <a:prstGeom prst="rect">
                <a:avLst/>
              </a:prstGeom>
              <a:blipFill rotWithShape="1">
                <a:blip r:embed="rId2"/>
                <a:stretch>
                  <a:fillRect l="-727" t="-1319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828836"/>
                <a:ext cx="8763000" cy="1170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 3</a:t>
                </a:r>
              </a:p>
              <a:p>
                <a:r>
                  <a:rPr lang="en-US" sz="2000" b="1" dirty="0"/>
                  <a:t>Find the point of intersection of the line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f>
                      <m:f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2000" b="1" i="1" dirty="0" smtClean="0">
                        <a:latin typeface="Cambria Math"/>
                      </a:rPr>
                      <m:t>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=−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and the plane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28836"/>
                <a:ext cx="8763000" cy="1170385"/>
              </a:xfrm>
              <a:prstGeom prst="rect">
                <a:avLst/>
              </a:prstGeom>
              <a:blipFill rotWithShape="1">
                <a:blip r:embed="rId3"/>
                <a:stretch>
                  <a:fillRect l="-695" t="-2604" b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0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152400"/>
                <a:ext cx="8534400" cy="1916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Distance of a Point From </a:t>
                </a:r>
                <a:r>
                  <a:rPr lang="en-US" sz="2000" b="1" dirty="0"/>
                  <a:t>a </a:t>
                </a:r>
                <a:r>
                  <a:rPr lang="en-US" sz="2000" b="1" dirty="0" smtClean="0"/>
                  <a:t>Given Plane</a:t>
                </a:r>
                <a:endParaRPr lang="en-US" sz="2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be any point on the plane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000" b="1" dirty="0"/>
                  <a:t> be the vector normal to the plane.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 be any point whose distance from the plane is required.</a:t>
                </a:r>
              </a:p>
              <a:p>
                <a:r>
                  <a:rPr lang="en-US" sz="2000" b="1" dirty="0" smtClean="0"/>
                  <a:t>We know,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latin typeface="Cambria Math"/>
                      </a:rPr>
                      <m:t>𝑴𝒂𝒈𝒏𝒊𝒕𝒖𝒅𝒆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𝒐𝒇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× </m:t>
                    </m:r>
                    <m:r>
                      <a:rPr lang="en-US" sz="2000" b="1" i="1" dirty="0">
                        <a:latin typeface="Cambria Math"/>
                      </a:rPr>
                      <m:t>𝑷𝒓𝒐𝒋𝒆𝒄𝒕𝒊𝒐𝒏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𝒐𝒇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𝒐𝒏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 smtClean="0"/>
                  <a:t>. Thus, </a:t>
                </a:r>
                <a:r>
                  <a:rPr lang="en-US" sz="2000" b="1" dirty="0"/>
                  <a:t>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2000" b="1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  <m:r>
                          <a:rPr lang="en-US" sz="2000" b="1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𝑴𝒂𝒈𝒏𝒊𝒕𝒖𝒅𝒆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𝒐𝒇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e>
                        </m:acc>
                        <m:r>
                          <a:rPr lang="en-US" sz="2000" b="1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"/>
                <a:ext cx="8534400" cy="1916037"/>
              </a:xfrm>
              <a:prstGeom prst="rect">
                <a:avLst/>
              </a:prstGeom>
              <a:blipFill rotWithShape="1">
                <a:blip r:embed="rId2"/>
                <a:stretch>
                  <a:fillRect l="-786" t="-1592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209800"/>
                <a:ext cx="8184017" cy="1100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Then, the distance of the point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 dirty="0"/>
                  <a:t> from the plane normal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2400" b="1" dirty="0" smtClean="0"/>
                  <a:t> is </a:t>
                </a:r>
                <a:r>
                  <a:rPr lang="en-US" sz="2400" b="1" dirty="0"/>
                  <a:t>equal to the vector 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>
                            <a:latin typeface="Cambria Math"/>
                          </a:rPr>
                          <m:t>𝑨𝑷</m:t>
                        </m:r>
                      </m:e>
                    </m:acc>
                  </m:oMath>
                </a14:m>
                <a:r>
                  <a:rPr lang="en-US" sz="2400" b="1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𝑨𝑷</m:t>
                            </m:r>
                          </m:e>
                        </m:acc>
                        <m:r>
                          <a:rPr lang="en-US" sz="2400" b="1" i="1" dirty="0" smtClean="0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400" b="1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400" b="1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𝑨𝑷</m:t>
                            </m:r>
                          </m:e>
                        </m:acc>
                        <m:r>
                          <a:rPr lang="en-US" sz="2400" b="1" i="1" dirty="0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1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𝒏</m:t>
                            </m:r>
                          </m:e>
                        </m:acc>
                      </m:num>
                      <m:den>
                        <m:r>
                          <a:rPr lang="en-US" sz="2400" b="1" i="1" dirty="0" smtClean="0"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smtClean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09800"/>
                <a:ext cx="8184017" cy="1100238"/>
              </a:xfrm>
              <a:prstGeom prst="rect">
                <a:avLst/>
              </a:prstGeom>
              <a:blipFill rotWithShape="1">
                <a:blip r:embed="rId3"/>
                <a:stretch>
                  <a:fillRect l="-1117" t="-4444" r="-1191"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2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304800"/>
                <a:ext cx="8929255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Find the distance from the point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to the plane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+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Solution</a:t>
                </a:r>
              </a:p>
              <a:p>
                <a:r>
                  <a:rPr lang="en-US" sz="2000" b="1" dirty="0"/>
                  <a:t>The given point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And the plane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𝟏𝟑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	…	(i</a:t>
                </a:r>
                <a:r>
                  <a:rPr lang="en-US" sz="2000" b="1" dirty="0" smtClean="0"/>
                  <a:t>)</a:t>
                </a:r>
              </a:p>
              <a:p>
                <a:r>
                  <a:rPr lang="en-US" sz="2000" b="1" dirty="0" smtClean="0"/>
                  <a:t>And the vector normal to this plane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b="1" dirty="0"/>
                  <a:t>Let the plane (i) meets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- axis </a:t>
                </a:r>
                <a:r>
                  <a:rPr lang="en-US" sz="2000" b="1" dirty="0"/>
                  <a:t>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. Therefore, any point on plane (i)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𝟏𝟑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Now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=(</m:t>
                    </m:r>
                    <m:r>
                      <a:rPr lang="en-US" sz="2000" b="1" i="1" dirty="0" smtClean="0">
                        <a:latin typeface="Cambria Math"/>
                      </a:rPr>
                      <m:t>𝟏𝟑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 – (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) = (</m:t>
                    </m:r>
                    <m:r>
                      <a:rPr lang="en-US" sz="2000" b="1" i="1" dirty="0" smtClean="0">
                        <a:latin typeface="Cambria Math"/>
                      </a:rPr>
                      <m:t>𝟏𝟏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 </a:t>
                </a:r>
              </a:p>
              <a:p>
                <a:r>
                  <a:rPr lang="en-US" sz="2000" b="1" dirty="0"/>
                  <a:t>∴The distance of the point from the plane </a:t>
                </a:r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𝑨𝑷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𝑨𝑷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</m:t>
                    </m:r>
                    <m:r>
                      <a:rPr lang="en-US" sz="2000" b="1" i="1" dirty="0">
                        <a:latin typeface="Cambria Math"/>
                      </a:rPr>
                      <m:t>𝟏𝟏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, −</m:t>
                    </m:r>
                    <m:r>
                      <a:rPr lang="en-US" sz="2000" b="1" i="1" dirty="0"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 . (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𝟏𝟏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</m:e>
                        </m:acc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𝟒</m:t>
                        </m:r>
                      </m:e>
                    </m:ra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Therefore, the distance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latin typeface="Cambria Math"/>
                      </a:rPr>
                      <m:t>.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04800"/>
                <a:ext cx="8929255" cy="4885825"/>
              </a:xfrm>
              <a:prstGeom prst="rect">
                <a:avLst/>
              </a:prstGeom>
              <a:blipFill rotWithShape="1">
                <a:blip r:embed="rId2"/>
                <a:stretch>
                  <a:fillRect l="-751" t="-624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70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05014"/>
                <a:ext cx="8686800" cy="1895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 smtClean="0"/>
                  <a:t>Angle between two planes</a:t>
                </a:r>
              </a:p>
              <a:p>
                <a:pPr algn="just"/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sz="2000" b="1" dirty="0"/>
                  <a:t> be the angle between the planes with normal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/>
                  <a:t>. Then the angle between the planes is defined to be the </a:t>
                </a:r>
                <a:r>
                  <a:rPr lang="en-US" sz="2000" b="1" dirty="0" smtClean="0"/>
                  <a:t>angle </a:t>
                </a:r>
                <a:r>
                  <a:rPr lang="en-US" sz="2000" b="1" dirty="0"/>
                  <a:t>between their </a:t>
                </a:r>
                <a:r>
                  <a:rPr lang="en-US" sz="2000" b="1" dirty="0" err="1" smtClean="0"/>
                  <a:t>normals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 algn="just"/>
                <a:r>
                  <a:rPr lang="en-US" sz="2000" b="1" dirty="0"/>
                  <a:t>∴ the angle between two planes with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/>
                  <a:t> is given </a:t>
                </a:r>
                <a:r>
                  <a:rPr lang="en-US" sz="2000" b="1" dirty="0" smtClean="0"/>
                  <a:t>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  <m:t>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5014"/>
                <a:ext cx="8686800" cy="1895071"/>
              </a:xfrm>
              <a:prstGeom prst="rect">
                <a:avLst/>
              </a:prstGeom>
              <a:blipFill rotWithShape="1">
                <a:blip r:embed="rId2"/>
                <a:stretch>
                  <a:fillRect l="-772" t="-160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9075" y="2133600"/>
                <a:ext cx="8572500" cy="4400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Find the angle between the planes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– 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– </m:t>
                    </m:r>
                    <m:r>
                      <a:rPr lang="en-US" sz="2000" b="1" i="1" dirty="0" smtClean="0">
                        <a:latin typeface="Cambria Math"/>
                      </a:rPr>
                      <m:t>𝟔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𝟏𝟎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𝟒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 –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latin typeface="Cambria Math"/>
                      </a:rPr>
                      <m:t>𝟏𝟐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 smtClean="0"/>
                  <a:t>Solution</a:t>
                </a:r>
              </a:p>
              <a:p>
                <a:r>
                  <a:rPr lang="en-US" sz="2000" b="1" dirty="0" smtClean="0"/>
                  <a:t>Here the normal vectors to the given planes </a:t>
                </a:r>
                <a:endParaRPr lang="en-US" sz="2000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𝟏𝟎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		…	(1) </a:t>
                </a:r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𝟏𝟐</m:t>
                    </m:r>
                  </m:oMath>
                </a14:m>
                <a:r>
                  <a:rPr lang="en-US" sz="2000" b="1" dirty="0" smtClean="0"/>
                  <a:t> 		…	(2)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𝒏</m:t>
                      </m:r>
                      <m:r>
                        <a:rPr lang="en-US" sz="2000" b="1" i="1" baseline="-25000" dirty="0" smtClean="0"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=(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𝟑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𝟔</m:t>
                      </m:r>
                      <m:r>
                        <a:rPr lang="en-US" sz="2000" b="1" i="1" dirty="0" smtClean="0">
                          <a:latin typeface="Cambria Math"/>
                        </a:rPr>
                        <m:t>), 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𝒏</m:t>
                      </m:r>
                      <m:r>
                        <a:rPr lang="en-US" sz="2000" b="1" i="1" baseline="-25000" dirty="0" smtClean="0">
                          <a:latin typeface="Cambria Math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/>
                        </a:rPr>
                        <m:t>=(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𝟒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−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𝟖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𝒏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r>
                      <a:rPr lang="en-US" sz="2000" b="1" i="1" dirty="0" smtClean="0">
                        <a:latin typeface="Cambria Math"/>
                      </a:rPr>
                      <m:t>𝒏</m:t>
                    </m:r>
                    <m:r>
                      <a:rPr lang="en-US" sz="20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= (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,−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,−</m:t>
                    </m:r>
                    <m:r>
                      <a:rPr lang="en-US" sz="2000" b="1" i="1" dirty="0"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).(</m:t>
                    </m:r>
                    <m:r>
                      <a:rPr lang="en-US" sz="2000" b="1" i="1" dirty="0"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,−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𝟏𝟐</m:t>
                    </m:r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𝟒𝟖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latin typeface="Cambria Math"/>
                      </a:rPr>
                      <m:t>𝟏𝟎</m:t>
                    </m:r>
                    <m:r>
                      <a:rPr lang="en-US" sz="2000" b="1" i="1" dirty="0">
                        <a:latin typeface="Cambria Math"/>
                      </a:rPr>
                      <m:t> – </m:t>
                    </m:r>
                    <m:r>
                      <a:rPr lang="en-US" sz="2000" b="1" i="1" dirty="0">
                        <a:latin typeface="Cambria Math"/>
                      </a:rPr>
                      <m:t>𝟒𝟖</m:t>
                    </m:r>
                    <m:r>
                      <a:rPr lang="en-US" sz="2000" b="1" i="1" dirty="0">
                        <a:latin typeface="Cambria Math"/>
                      </a:rPr>
                      <m:t> = – </m:t>
                    </m:r>
                    <m:r>
                      <a:rPr lang="en-US" sz="2000" b="1" i="1" dirty="0" smtClean="0">
                        <a:latin typeface="Cambria Math"/>
                      </a:rPr>
                      <m:t>𝟑𝟒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Therefore, the required angle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𝟑𝟒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𝟗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𝟑𝟔</m:t>
                                </m:r>
                              </m:e>
                            </m:rad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𝟏𝟔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𝟔𝟒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000" b="1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𝟑𝟒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𝟗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𝟑𝟒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𝟔𝟑</m:t>
                            </m:r>
                          </m:den>
                        </m:f>
                      </m:e>
                    </m:d>
                  </m:oMath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∴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𝟑𝟒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𝟔𝟑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133600"/>
                <a:ext cx="8572500" cy="4400885"/>
              </a:xfrm>
              <a:prstGeom prst="rect">
                <a:avLst/>
              </a:prstGeom>
              <a:blipFill rotWithShape="1">
                <a:blip r:embed="rId3"/>
                <a:stretch>
                  <a:fillRect l="-782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56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47221"/>
                <a:ext cx="8915400" cy="4020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Vector Valued Functions </a:t>
                </a:r>
                <a:r>
                  <a:rPr lang="en-US" sz="2000" b="1" dirty="0"/>
                  <a:t>and </a:t>
                </a:r>
                <a:r>
                  <a:rPr lang="en-US" sz="2000" b="1" dirty="0" smtClean="0"/>
                  <a:t>Space Curves</a:t>
                </a:r>
              </a:p>
              <a:p>
                <a:endParaRPr lang="en-US" sz="800" b="1" dirty="0" smtClean="0"/>
              </a:p>
              <a:p>
                <a:r>
                  <a:rPr lang="en-US" sz="2000" b="1" dirty="0" smtClean="0"/>
                  <a:t>Vector valued functions</a:t>
                </a:r>
              </a:p>
              <a:p>
                <a:r>
                  <a:rPr lang="en-US" sz="2000" b="1" dirty="0" smtClean="0"/>
                  <a:t>A </a:t>
                </a:r>
                <a:r>
                  <a:rPr lang="en-US" sz="2000" b="1" dirty="0"/>
                  <a:t>vector valued function of a real variable is a rule which associates the position vector of </a:t>
                </a:r>
                <a:r>
                  <a:rPr lang="en-US" sz="2000" b="1" dirty="0" smtClean="0"/>
                  <a:t>a moving </a:t>
                </a:r>
                <a:r>
                  <a:rPr lang="en-US" sz="2000" b="1" dirty="0"/>
                  <a:t>particle in the space with respect to the real variable t. It is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is given by </a:t>
                </a:r>
                <a:endParaRPr lang="en-US" sz="2000" b="1" dirty="0" smtClean="0"/>
              </a:p>
              <a:p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 </m:t>
                    </m:r>
                    <m:r>
                      <a:rPr lang="en-US" sz="2000" b="1" i="1" dirty="0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>
                        <a:latin typeface="Cambria Math"/>
                      </a:rPr>
                      <m:t>𝒉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, </a:t>
                </a:r>
                <a:endParaRPr lang="en-US" sz="2000" b="1" dirty="0" smtClean="0"/>
              </a:p>
              <a:p>
                <a:r>
                  <a:rPr lang="en-US" sz="2000" b="1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r>
                      <a:rPr lang="en-US" sz="2000" b="1" i="1" dirty="0" smtClean="0">
                        <a:latin typeface="Cambria Math"/>
                      </a:rPr>
                      <m:t>𝒈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), </m:t>
                    </m:r>
                    <m:r>
                      <a:rPr lang="en-US" sz="2000" b="1" i="1" dirty="0">
                        <a:latin typeface="Cambria Math"/>
                      </a:rPr>
                      <m:t>𝒉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are real valued functions.</a:t>
                </a:r>
              </a:p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 smtClean="0"/>
                  <a:t>The </a:t>
                </a:r>
                <a:r>
                  <a:rPr lang="en-US" sz="2000" b="1" dirty="0"/>
                  <a:t>position of the moving particle in the space in time t is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 , </m:t>
                    </m:r>
                    <m:r>
                      <a:rPr lang="en-US" sz="2000" b="1" i="1" dirty="0">
                        <a:latin typeface="Cambria Math"/>
                      </a:rPr>
                      <m:t>𝒈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), </m:t>
                    </m:r>
                    <m:r>
                      <a:rPr lang="en-US" sz="2000" b="1" i="1" dirty="0">
                        <a:latin typeface="Cambria Math"/>
                      </a:rPr>
                      <m:t>𝒉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𝒊</m:t>
                      </m:r>
                      <m:r>
                        <a:rPr lang="en-US" sz="2000" b="1" i="1" dirty="0" smtClean="0">
                          <a:latin typeface="Cambria Math"/>
                        </a:rPr>
                        <m:t>.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𝒆</m:t>
                      </m:r>
                      <m:r>
                        <a:rPr lang="en-US" sz="2000" b="1" i="1" dirty="0" smtClean="0">
                          <a:latin typeface="Cambria Math"/>
                        </a:rPr>
                        <m:t>. 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/>
                        </a:rPr>
                        <m:t>) = 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𝒇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), </m:t>
                      </m:r>
                      <m:r>
                        <a:rPr lang="en-US" sz="2000" b="1" i="1" dirty="0">
                          <a:latin typeface="Cambria Math"/>
                        </a:rPr>
                        <m:t>𝒈</m:t>
                      </m:r>
                      <m:r>
                        <a:rPr lang="en-US" sz="2000" b="1" i="1" dirty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), </m:t>
                      </m:r>
                      <m:r>
                        <a:rPr lang="en-US" sz="2000" b="1" i="1" dirty="0">
                          <a:latin typeface="Cambria Math"/>
                        </a:rPr>
                        <m:t>𝒉</m:t>
                      </m:r>
                      <m:r>
                        <a:rPr lang="en-US" sz="2000" b="1" i="1" dirty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err="1">
                          <a:latin typeface="Cambria Math"/>
                        </a:rPr>
                        <m:t>𝒙</m:t>
                      </m:r>
                      <m:r>
                        <a:rPr lang="en-US" sz="2000" b="1" i="1" dirty="0" err="1">
                          <a:latin typeface="Cambria Math"/>
                        </a:rPr>
                        <m:t>,</m:t>
                      </m:r>
                      <m:r>
                        <a:rPr lang="en-US" sz="2000" b="1" i="1" dirty="0" err="1">
                          <a:latin typeface="Cambria Math"/>
                        </a:rPr>
                        <m:t>𝒚</m:t>
                      </m:r>
                      <m:r>
                        <a:rPr lang="en-US" sz="2000" b="1" i="1" dirty="0" err="1">
                          <a:latin typeface="Cambria Math"/>
                        </a:rPr>
                        <m:t>,</m:t>
                      </m:r>
                      <m:r>
                        <a:rPr lang="en-US" sz="2000" b="1" i="1" dirty="0" err="1">
                          <a:latin typeface="Cambria Math"/>
                        </a:rPr>
                        <m:t>𝒛</m:t>
                      </m:r>
                      <m:r>
                        <a:rPr lang="en-US" sz="2000" b="1" i="1" dirty="0">
                          <a:latin typeface="Cambria Math"/>
                        </a:rPr>
                        <m:t>) = 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𝒇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), </m:t>
                      </m:r>
                      <m:r>
                        <a:rPr lang="en-US" sz="2000" b="1" i="1" dirty="0">
                          <a:latin typeface="Cambria Math"/>
                        </a:rPr>
                        <m:t>𝒈</m:t>
                      </m:r>
                      <m:r>
                        <a:rPr lang="en-US" sz="2000" b="1" i="1" dirty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), </m:t>
                      </m:r>
                      <m:r>
                        <a:rPr lang="en-US" sz="2000" b="1" i="1" dirty="0">
                          <a:latin typeface="Cambria Math"/>
                        </a:rPr>
                        <m:t>𝒉</m:t>
                      </m:r>
                      <m:r>
                        <a:rPr lang="en-US" sz="2000" b="1" i="1" dirty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</a:rPr>
                        <m:t>𝒕</m:t>
                      </m:r>
                      <m:r>
                        <a:rPr lang="en-US" sz="2000" b="1" i="1" dirty="0" smtClean="0"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𝒇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𝒈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 </m:t>
                      </m:r>
                      <m:r>
                        <a:rPr lang="en-US" sz="2000" b="1" i="1" dirty="0">
                          <a:latin typeface="Cambria Math"/>
                        </a:rPr>
                        <m:t>𝒂𝒏𝒅</m:t>
                      </m:r>
                      <m:r>
                        <a:rPr lang="en-US" sz="2000" b="1" i="1" dirty="0">
                          <a:latin typeface="Cambria Math"/>
                        </a:rPr>
                        <m:t> </m:t>
                      </m:r>
                      <m:r>
                        <a:rPr lang="en-US" sz="2000" b="1" i="1" dirty="0">
                          <a:latin typeface="Cambria Math"/>
                        </a:rPr>
                        <m:t>𝒛</m:t>
                      </m:r>
                      <m:r>
                        <a:rPr lang="en-US" sz="2000" b="1" i="1" dirty="0">
                          <a:latin typeface="Cambria Math"/>
                        </a:rPr>
                        <m:t> = </m:t>
                      </m:r>
                      <m:r>
                        <a:rPr lang="en-US" sz="2000" b="1" i="1" dirty="0">
                          <a:latin typeface="Cambria Math"/>
                        </a:rPr>
                        <m:t>𝒉</m:t>
                      </m:r>
                      <m:r>
                        <a:rPr lang="en-US" sz="2000" b="1" i="1" dirty="0">
                          <a:latin typeface="Cambria Math"/>
                        </a:rPr>
                        <m:t>(</m:t>
                      </m:r>
                      <m:r>
                        <a:rPr lang="en-US" sz="2000" b="1" i="1" dirty="0">
                          <a:latin typeface="Cambria Math"/>
                        </a:rPr>
                        <m:t>𝒕</m:t>
                      </m:r>
                      <m:r>
                        <a:rPr lang="en-US" sz="2000" b="1" i="1" dirty="0">
                          <a:latin typeface="Cambria Math"/>
                        </a:rPr>
                        <m:t>).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47221"/>
                <a:ext cx="8915400" cy="4020460"/>
              </a:xfrm>
              <a:prstGeom prst="rect">
                <a:avLst/>
              </a:prstGeom>
              <a:blipFill rotWithShape="1">
                <a:blip r:embed="rId2"/>
                <a:stretch>
                  <a:fillRect l="-752" t="-758" b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3825" y="4343400"/>
                <a:ext cx="8783782" cy="186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 smtClean="0"/>
                  <a:t>Limit of a vector valued function</a:t>
                </a:r>
              </a:p>
              <a:p>
                <a:pPr algn="just"/>
                <a:endParaRPr lang="en-US" sz="800" b="1" dirty="0"/>
              </a:p>
              <a:p>
                <a:pPr algn="just"/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)=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𝒈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𝒉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 be a vector function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b="1" dirty="0"/>
                  <a:t> be some vector.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is said to have the limit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𝑰</m:t>
                    </m:r>
                  </m:oMath>
                </a14:m>
                <a:r>
                  <a:rPr lang="en-US" sz="2000" b="1" dirty="0" smtClean="0"/>
                  <a:t>, </a:t>
                </a:r>
                <a:r>
                  <a:rPr lang="en-US" sz="2000" b="1" dirty="0"/>
                  <a:t>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, if for every given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sym typeface="Symbol"/>
                      </a:rPr>
                      <m:t></m:t>
                    </m:r>
                    <m:r>
                      <a:rPr lang="en-US" sz="2000" b="1" i="1" dirty="0" smtClean="0"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, there exists another real number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latin typeface="Cambria Math"/>
                      </a:rPr>
                      <m:t> &gt;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 such that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|</m:t>
                    </m:r>
                    <m:r>
                      <a:rPr lang="en-US" sz="2000" b="1" i="1" dirty="0" smtClean="0">
                        <a:latin typeface="Cambria Math"/>
                      </a:rPr>
                      <m:t>𝒓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)−</m:t>
                    </m:r>
                    <m:r>
                      <a:rPr lang="en-US" sz="2000" b="1" i="1" dirty="0" smtClean="0">
                        <a:latin typeface="Cambria Math"/>
                      </a:rPr>
                      <m:t>𝑰</m:t>
                    </m:r>
                    <m:r>
                      <a:rPr lang="en-US" sz="2000" b="1" i="1" dirty="0" smtClean="0">
                        <a:latin typeface="Cambria Math"/>
                      </a:rPr>
                      <m:t>|&lt;</m:t>
                    </m:r>
                  </m:oMath>
                </a14:m>
                <a:r>
                  <a:rPr lang="en-US" sz="2000" b="1" dirty="0" smtClean="0"/>
                  <a:t> whenever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| 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baseline="-25000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 | &lt; </m:t>
                    </m:r>
                    <m:r>
                      <a:rPr lang="en-US" sz="2000" b="1" i="1" dirty="0">
                        <a:latin typeface="Cambria Math"/>
                      </a:rPr>
                      <m:t>𝜹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4343400"/>
                <a:ext cx="8783782" cy="1866024"/>
              </a:xfrm>
              <a:prstGeom prst="rect">
                <a:avLst/>
              </a:prstGeom>
              <a:blipFill rotWithShape="1">
                <a:blip r:embed="rId3"/>
                <a:stretch>
                  <a:fillRect l="-694" t="-1634" r="-1388" b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25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686800" cy="6080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/>
                  <a:t>Vectors in Space</a:t>
                </a:r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 smtClean="0"/>
                  <a:t> be a vector with initial point at origin and the terminal point is the point is the point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b="1" dirty="0" smtClean="0"/>
                  <a:t> in the space with co-ordinates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err="1" smtClean="0">
                        <a:latin typeface="Cambria Math"/>
                      </a:rPr>
                      <m:t>𝒙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latin typeface="Cambria Math"/>
                      </a:rPr>
                      <m:t>𝒚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latin typeface="Cambria Math"/>
                      </a:rPr>
                      <m:t>𝒛</m:t>
                    </m:r>
                    <m:r>
                      <a:rPr lang="en-US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. Then vector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 smtClean="0"/>
                  <a:t>  is written as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=(</m:t>
                    </m:r>
                    <m:r>
                      <a:rPr lang="en-US" sz="2400" b="1" i="1" dirty="0" err="1" smtClean="0">
                        <a:latin typeface="Cambria Math"/>
                      </a:rPr>
                      <m:t>𝒙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latin typeface="Cambria Math"/>
                      </a:rPr>
                      <m:t>𝒚</m:t>
                    </m:r>
                    <m:r>
                      <a:rPr lang="en-US" sz="2400" b="1" i="1" dirty="0" err="1" smtClean="0">
                        <a:latin typeface="Cambria Math"/>
                      </a:rPr>
                      <m:t>,</m:t>
                    </m:r>
                    <m:r>
                      <a:rPr lang="en-US" sz="2400" b="1" i="1" dirty="0" err="1" smtClean="0">
                        <a:latin typeface="Cambria Math"/>
                      </a:rPr>
                      <m:t>𝒛</m:t>
                    </m:r>
                    <m:r>
                      <a:rPr lang="en-US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. </a:t>
                </a:r>
              </a:p>
              <a:p>
                <a:r>
                  <a:rPr lang="en-US" sz="2400" b="1" dirty="0" smtClean="0"/>
                  <a:t>Note</a:t>
                </a:r>
              </a:p>
              <a:p>
                <a:r>
                  <a:rPr lang="en-US" sz="2400" b="1" dirty="0" smtClean="0"/>
                  <a:t>If   it has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𝑷</m:t>
                    </m:r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</a:rPr>
                      <m:t>𝒚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</a:rPr>
                      <m:t>𝒛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 as initial point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𝑸</m:t>
                    </m:r>
                    <m:r>
                      <a:rPr lang="en-US" sz="2400" b="1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</a:rPr>
                      <m:t>𝒚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,</m:t>
                    </m:r>
                    <m:r>
                      <a:rPr lang="en-US" sz="2400" b="1" i="1" dirty="0" smtClean="0">
                        <a:latin typeface="Cambria Math"/>
                      </a:rPr>
                      <m:t>𝒛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 as terminal point, then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𝑷𝑸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=(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</a:rPr>
                      <m:t>𝒚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latin typeface="Cambria Math"/>
                      </a:rPr>
                      <m:t>𝒚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, </m:t>
                    </m:r>
                    <m:r>
                      <a:rPr lang="en-US" sz="2400" b="1" i="1" dirty="0" smtClean="0">
                        <a:latin typeface="Cambria Math"/>
                      </a:rPr>
                      <m:t>𝒛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𝟐</m:t>
                    </m:r>
                    <m:r>
                      <a:rPr lang="en-US" sz="2400" b="1" i="1" dirty="0" smtClean="0"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latin typeface="Cambria Math"/>
                      </a:rPr>
                      <m:t>𝒛</m:t>
                    </m:r>
                    <m:r>
                      <a:rPr lang="en-US" sz="2400" b="1" i="1" baseline="-25000" dirty="0" smtClean="0">
                        <a:latin typeface="Cambria Math"/>
                      </a:rPr>
                      <m:t>𝟏</m:t>
                    </m:r>
                    <m:r>
                      <a:rPr lang="en-US" sz="24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686800" cy="6080704"/>
              </a:xfrm>
              <a:prstGeom prst="rect">
                <a:avLst/>
              </a:prstGeom>
              <a:blipFill rotWithShape="1">
                <a:blip r:embed="rId2"/>
                <a:stretch>
                  <a:fillRect l="-1123" t="-802" b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76" y="613949"/>
            <a:ext cx="3577924" cy="311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1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153400" cy="3050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This is written as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1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1" i="1" smtClean="0">
                              <a:latin typeface="Cambria Math"/>
                            </a:rPr>
                            <m:t>𝒍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𝒊𝒎</m:t>
                          </m:r>
                        </m:e>
                      </m:mr>
                      <m:m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</m:e>
                      </m:mr>
                    </m:m>
                    <m:r>
                      <a:rPr lang="en-US" sz="2400" b="1" i="1" smtClean="0">
                        <a:latin typeface="Cambria Math"/>
                      </a:rPr>
                      <m:t>𝒓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𝒍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b="1" dirty="0" smtClean="0"/>
                  <a:t>Note:</a:t>
                </a:r>
              </a:p>
              <a:p>
                <a:r>
                  <a:rPr lang="en-US" sz="24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400" b="1" dirty="0" smtClean="0"/>
                  <a:t>  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400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𝒕</m:t>
                                </m:r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  <a:ea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e>
                                </m:acc>
                                <m:r>
                                  <a:rPr lang="en-US" sz="24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  <m:r>
                                  <a:rPr lang="en-US" sz="2400" b="1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acc>
                                  <m:accPr>
                                    <m:chr m:val="⃗"/>
                                    <m:ctrlPr>
                                      <a:rPr lang="en-US" sz="2400" b="1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400" b="1" dirty="0" smtClean="0"/>
              </a:p>
              <a:p>
                <a:r>
                  <a:rPr lang="en-US" sz="2400" b="1" dirty="0"/>
                  <a:t>	</a:t>
                </a:r>
                <a:r>
                  <a:rPr lang="en-US" sz="2400" b="1" dirty="0" smtClean="0"/>
                  <a:t>	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sz="2400" b="1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lim>
                    </m:limLow>
                    <m:r>
                      <a:rPr lang="en-US" sz="2400" b="1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400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]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+</m:t>
                    </m:r>
                    <m:limLow>
                      <m:limLowPr>
                        <m:ctrlPr>
                          <a:rPr lang="en-US" sz="2400" b="1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lim>
                    </m:limLow>
                    <m:r>
                      <a:rPr lang="en-US" sz="2400" b="1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4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]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endParaRPr lang="en-US" sz="2400" b="1" dirty="0" smtClean="0"/>
              </a:p>
              <a:p>
                <a:r>
                  <a:rPr lang="en-US" sz="2400" b="1" dirty="0" smtClean="0"/>
                  <a:t>	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400" b="1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153400" cy="3050900"/>
              </a:xfrm>
              <a:prstGeom prst="rect">
                <a:avLst/>
              </a:prstGeom>
              <a:blipFill rotWithShape="1">
                <a:blip r:embed="rId2"/>
                <a:stretch>
                  <a:fillRect l="-1121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" y="3465486"/>
                <a:ext cx="8686800" cy="2478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𝑳𝒆𝒕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 Then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den>
                            </m:f>
                          </m:lim>
                        </m:limLow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</m:fun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b="1" dirty="0" smtClean="0"/>
                  <a:t>Solution</a:t>
                </a:r>
              </a:p>
              <a:p>
                <a:r>
                  <a:rPr lang="en-US" sz="2000" b="1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b="1" dirty="0" smtClean="0"/>
                  <a:t>Then,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𝟒</m:t>
                                </m:r>
                              </m:den>
                            </m:f>
                          </m:lim>
                        </m:limLow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fName>
                      <m:e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𝒓</m:t>
                            </m:r>
                          </m:e>
                        </m:acc>
                      </m:e>
                    </m:func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box>
                              <m:box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box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𝒄𝒐𝒔𝒕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𝒊</m:t>
                                </m:r>
                              </m:e>
                            </m:acc>
                            <m:r>
                              <a:rPr lang="en-US" sz="2000" b="1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𝒔𝒊𝒏𝒕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</m:acc>
                            <m:r>
                              <a:rPr lang="en-US" sz="2000" b="1" i="1">
                                <a:latin typeface="Cambria Math"/>
                              </a:rPr>
                              <m:t>+(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)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sz="2000" b="1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𝒄𝒐𝒔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𝒔𝒊𝒏</m:t>
                        </m:r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𝟒</m:t>
                                </m:r>
                              </m:den>
                            </m:f>
                          </m:e>
                        </m:box>
                      </m:e>
                    </m:box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 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√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+ </m:t>
                        </m:r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√</m:t>
                                </m:r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𝒋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</m:e>
                    </m:box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65486"/>
                <a:ext cx="8686800" cy="2478114"/>
              </a:xfrm>
              <a:prstGeom prst="rect">
                <a:avLst/>
              </a:prstGeom>
              <a:blipFill rotWithShape="1">
                <a:blip r:embed="rId3"/>
                <a:stretch>
                  <a:fillRect l="-702" t="-1229" b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8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3236" y="117394"/>
                <a:ext cx="8686800" cy="2935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Continuity of a Vector Function</a:t>
                </a:r>
                <a:endParaRPr lang="en-US" sz="2000" b="1" dirty="0"/>
              </a:p>
              <a:p>
                <a:r>
                  <a:rPr lang="en-US" sz="2000" b="1" dirty="0"/>
                  <a:t>A vector function r(t) is said to be continuous at </a:t>
                </a:r>
                <a:r>
                  <a:rPr lang="en-US" sz="2000" b="1" dirty="0" smtClean="0"/>
                  <a:t>t = </a:t>
                </a:r>
                <a:r>
                  <a:rPr lang="en-US" sz="2000" b="1" dirty="0"/>
                  <a:t>t</a:t>
                </a:r>
                <a:r>
                  <a:rPr lang="en-US" sz="2000" b="1" baseline="-25000" dirty="0"/>
                  <a:t>0</a:t>
                </a:r>
                <a:r>
                  <a:rPr lang="en-US" sz="2000" b="1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Note</a:t>
                </a:r>
                <a:endParaRPr lang="en-US" sz="2000" b="1" dirty="0"/>
              </a:p>
              <a:p>
                <a:r>
                  <a:rPr lang="en-US" sz="2000" b="1" dirty="0"/>
                  <a:t>A vector function r(t) is said to be continuous in an interval I if it is continuous at every point of it.</a:t>
                </a:r>
              </a:p>
              <a:p>
                <a:r>
                  <a:rPr lang="en-US" sz="2000" b="1" dirty="0"/>
                  <a:t>Derivative of a vector function</a:t>
                </a:r>
              </a:p>
              <a:p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  be </a:t>
                </a:r>
                <a:r>
                  <a:rPr lang="en-US" sz="2000" b="1" dirty="0"/>
                  <a:t>a vector function. It is said to be differentiable with respect to t if f(t), g(t) and h(t) are differentiable with respect to t. The derivative of r(t), denoted by r'(t) is defined as: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6" y="117394"/>
                <a:ext cx="8686800" cy="2935740"/>
              </a:xfrm>
              <a:prstGeom prst="rect">
                <a:avLst/>
              </a:prstGeom>
              <a:blipFill rotWithShape="1">
                <a:blip r:embed="rId2"/>
                <a:stretch>
                  <a:fillRect l="-702" t="-1037" r="-842" b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6254" y="3262416"/>
                <a:ext cx="8880764" cy="1230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+∆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𝒓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b="1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𝒅𝒇</m:t>
                        </m:r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𝒅𝒇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𝒅𝒇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′(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 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4" y="3262416"/>
                <a:ext cx="8880764" cy="1230722"/>
              </a:xfrm>
              <a:prstGeom prst="rect">
                <a:avLst/>
              </a:prstGeom>
              <a:blipFill rotWithShape="1">
                <a:blip r:embed="rId3"/>
                <a:stretch>
                  <a:fillRect l="-686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85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335846"/>
                <a:ext cx="8001000" cy="289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000" b="1" dirty="0" smtClean="0"/>
                  <a:t>Rules</a:t>
                </a:r>
                <a:r>
                  <a:rPr lang="fr-FR" sz="2000" b="1" dirty="0"/>
                  <a:t> for </a:t>
                </a:r>
                <a:r>
                  <a:rPr lang="fr-FR" sz="2000" b="1" dirty="0" err="1" smtClean="0"/>
                  <a:t>Differentiation</a:t>
                </a:r>
                <a:endParaRPr lang="fr-FR" sz="2000" b="1" dirty="0"/>
              </a:p>
              <a:p>
                <a:r>
                  <a:rPr lang="fr-FR" sz="2000" b="1" dirty="0"/>
                  <a:t>1</a:t>
                </a:r>
                <a:r>
                  <a:rPr lang="fr-FR" sz="2000" b="1" dirty="0" smtClean="0"/>
                  <a:t>.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𝒄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fr-FR" sz="2000" b="1" dirty="0" smtClean="0"/>
                  <a:t> where </a:t>
                </a:r>
                <a:r>
                  <a:rPr lang="fr-FR" sz="2000" b="1" dirty="0"/>
                  <a:t>c </a:t>
                </a:r>
                <a:r>
                  <a:rPr lang="fr-FR" sz="2000" b="1" dirty="0" err="1"/>
                  <a:t>is</a:t>
                </a:r>
                <a:r>
                  <a:rPr lang="fr-FR" sz="2000" b="1" dirty="0"/>
                  <a:t> a constant </a:t>
                </a:r>
                <a:r>
                  <a:rPr lang="fr-FR" sz="2000" b="1" dirty="0" err="1"/>
                  <a:t>vector</a:t>
                </a:r>
                <a:endParaRPr lang="fr-FR" sz="2000" b="1" dirty="0"/>
              </a:p>
              <a:p>
                <a:r>
                  <a:rPr lang="fr-FR" sz="2000" b="1" dirty="0" smtClean="0"/>
                  <a:t>2.	</a:t>
                </a:r>
                <a:r>
                  <a:rPr lang="fr-FR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𝒄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))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fr-FR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𝐜</m:t>
                    </m:r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))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fr-FR" sz="2000" b="1" dirty="0" smtClean="0"/>
                  <a:t> </a:t>
                </a:r>
              </a:p>
              <a:p>
                <a:r>
                  <a:rPr lang="fr-FR" sz="2000" b="1" dirty="0" smtClean="0"/>
                  <a:t>3.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fr-FR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000" b="1" i="1">
                        <a:latin typeface="Cambria Math"/>
                        <a:ea typeface="Cambria Math"/>
                      </a:rPr>
                      <m:t>±</m:t>
                    </m:r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endParaRPr lang="fr-FR" sz="2000" b="1" dirty="0" smtClean="0"/>
              </a:p>
              <a:p>
                <a:r>
                  <a:rPr lang="fr-FR" sz="2000" b="1" dirty="0" smtClean="0"/>
                  <a:t>4.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2000" b="1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fr-FR" sz="2000" b="1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f>
                      <m:fPr>
                        <m:ctrlPr>
                          <a:rPr lang="fr-FR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endParaRPr lang="fr-FR" sz="2000" b="1" dirty="0" smtClean="0"/>
              </a:p>
              <a:p>
                <a:r>
                  <a:rPr lang="fr-FR" sz="2000" b="1" dirty="0" smtClean="0"/>
                  <a:t>5.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fr-FR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acc>
                              <m:accPr>
                                <m:chr m:val="⃗"/>
                                <m:ctrlPr>
                                  <a:rPr lang="fr-FR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1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/>
                          </a:rPr>
                          <m:t> − 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𝒅𝒕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b="1" dirty="0" smtClean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5846"/>
                <a:ext cx="8001000" cy="2892587"/>
              </a:xfrm>
              <a:prstGeom prst="rect">
                <a:avLst/>
              </a:prstGeom>
              <a:blipFill rotWithShape="1">
                <a:blip r:embed="rId2"/>
                <a:stretch>
                  <a:fillRect l="-76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3459263"/>
                <a:ext cx="8458200" cy="162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be a </a:t>
                </a:r>
                <a:r>
                  <a:rPr lang="en-US" sz="2000" b="1" dirty="0"/>
                  <a:t>differentiable vector function of a real variable t with constant magnitude. Then, the scalar product of it and its derivative is zero. That </a:t>
                </a:r>
                <a:r>
                  <a:rPr lang="en-US" sz="2000" b="1" dirty="0" smtClean="0"/>
                  <a:t>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𝒓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59263"/>
                <a:ext cx="8458200" cy="1626792"/>
              </a:xfrm>
              <a:prstGeom prst="rect">
                <a:avLst/>
              </a:prstGeom>
              <a:blipFill rotWithShape="1">
                <a:blip r:embed="rId3"/>
                <a:stretch>
                  <a:fillRect l="-720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55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709" y="221995"/>
                <a:ext cx="8991599" cy="2600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 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𝟓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 +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, </a:t>
                </a:r>
                <a:r>
                  <a:rPr lang="en-US" sz="2000" b="1" dirty="0"/>
                  <a:t>then show that it has a constant length and is orthogonal to its derivative</a:t>
                </a:r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Integral of a </a:t>
                </a:r>
                <a:r>
                  <a:rPr lang="en-US" sz="2000" b="1" dirty="0" smtClean="0"/>
                  <a:t>Vector Function</a:t>
                </a:r>
                <a:endParaRPr lang="en-US" sz="2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be a vector function such </a:t>
                </a:r>
                <a:r>
                  <a:rPr lang="en-US" sz="2000" b="1" dirty="0" smtClean="0"/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 Then,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is said to be an anti-derivative </a:t>
                </a:r>
                <a:r>
                  <a:rPr lang="en-US" sz="2000" b="1" dirty="0" smtClean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is written </a:t>
                </a:r>
                <a:r>
                  <a:rPr lang="en-US" sz="2000" b="1" dirty="0" smtClean="0"/>
                  <a:t>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" y="221995"/>
                <a:ext cx="8991599" cy="2600584"/>
              </a:xfrm>
              <a:prstGeom prst="rect">
                <a:avLst/>
              </a:prstGeom>
              <a:blipFill rotWithShape="1">
                <a:blip r:embed="rId2"/>
                <a:stretch>
                  <a:fillRect l="-746" t="-1171" r="-136" b="-3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3048000"/>
                <a:ext cx="8866908" cy="253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Indefinite Integral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be a vector function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 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 Then, the indefinite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is the set of all the integrals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and is given 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sz="2000" b="1" i="1">
                            <a:latin typeface="Cambria Math"/>
                          </a:rPr>
                          <m:t>𝒅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+ c </a:t>
                </a:r>
                <a:r>
                  <a:rPr lang="en-US" sz="2000" b="1" dirty="0"/>
                  <a:t>where c is some constant vector.</a:t>
                </a:r>
              </a:p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smtClean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𝒉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, </a:t>
                </a:r>
                <a:r>
                  <a:rPr lang="en-US" sz="2000" b="1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/>
                              </m:rP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brk/>
                          </m:rP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b="1" i="1" smtClean="0">
                                <a:latin typeface="Cambria Math"/>
                              </a:rPr>
                              <m:t>𝒅𝒕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</m:acc>
                            <m:r>
                              <m:rPr>
                                <m:brk/>
                              </m:rP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 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𝒅𝒕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𝒋</m:t>
                                    </m:r>
                                  </m:e>
                                </m:acc>
                                <m:r>
                                  <m:rPr>
                                    <m:brk/>
                                  </m:rPr>
                                  <a:rPr lang="en-US" sz="2000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 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𝒕</m:t>
                                        </m:r>
                                      </m:e>
                                    </m:d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𝒅𝒕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8866908" cy="2536464"/>
              </a:xfrm>
              <a:prstGeom prst="rect">
                <a:avLst/>
              </a:prstGeom>
              <a:blipFill rotWithShape="1">
                <a:blip r:embed="rId3"/>
                <a:stretch>
                  <a:fillRect l="-5292" t="-1923" r="-2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00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28600"/>
                <a:ext cx="8229600" cy="2299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Definite Integral of Vector</a:t>
                </a:r>
              </a:p>
              <a:p>
                <a:endParaRPr lang="en-US" sz="105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 be a vector function such that its component real valued function f(t), g(t) and h(t) are </a:t>
                </a:r>
                <a:r>
                  <a:rPr lang="en-US" sz="2000" b="1" dirty="0" err="1"/>
                  <a:t>integrable</a:t>
                </a:r>
                <a:r>
                  <a:rPr lang="en-US" sz="2000" b="1" dirty="0"/>
                  <a:t> over an interval [</a:t>
                </a:r>
                <a:r>
                  <a:rPr lang="en-US" sz="2000" b="1" dirty="0" err="1"/>
                  <a:t>a,b</a:t>
                </a:r>
                <a:r>
                  <a:rPr lang="en-US" sz="2000" b="1" dirty="0"/>
                  <a:t>] ( or </a:t>
                </a:r>
                <a:r>
                  <a:rPr lang="en-US" sz="2000" b="1" dirty="0" err="1"/>
                  <a:t>a≤t≤b</a:t>
                </a:r>
                <a:r>
                  <a:rPr lang="en-US" sz="2000" b="1" dirty="0"/>
                  <a:t>). Then the definite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over the interval [</a:t>
                </a:r>
                <a:r>
                  <a:rPr lang="en-US" sz="2000" b="1" dirty="0" err="1"/>
                  <a:t>a,b</a:t>
                </a:r>
                <a:r>
                  <a:rPr lang="en-US" sz="2000" b="1" dirty="0"/>
                  <a:t>] is given </a:t>
                </a:r>
                <a:r>
                  <a:rPr lang="en-US" sz="2000" b="1" dirty="0" smtClean="0"/>
                  <a:t>by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sup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/>
                              </a:rPr>
                              <m:t>𝒅𝒕</m:t>
                            </m:r>
                          </m:e>
                        </m:nary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sup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/>
                              </a:rPr>
                              <m:t>𝒅𝒕</m:t>
                            </m:r>
                          </m:e>
                        </m:nary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</a:rPr>
                              <m:t>𝒂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𝒃</m:t>
                            </m:r>
                          </m:sup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sz="2000" b="1" i="1">
                                <a:latin typeface="Cambria Math"/>
                              </a:rPr>
                              <m:t>𝒅𝒕</m:t>
                            </m:r>
                          </m:e>
                        </m:nary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229600" cy="2299860"/>
              </a:xfrm>
              <a:prstGeom prst="rect">
                <a:avLst/>
              </a:prstGeom>
              <a:blipFill rotWithShape="1">
                <a:blip r:embed="rId2"/>
                <a:stretch>
                  <a:fillRect l="-741" t="-1326" b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2667000"/>
                <a:ext cx="8610600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Evaluate the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nary>
                  </m:oMath>
                </a14:m>
                <a:r>
                  <a:rPr lang="en-US" sz="2000" b="1" dirty="0" smtClean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𝟔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𝟔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𝟑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𝟒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67000"/>
                <a:ext cx="8610600" cy="843885"/>
              </a:xfrm>
              <a:prstGeom prst="rect">
                <a:avLst/>
              </a:prstGeom>
              <a:blipFill rotWithShape="1">
                <a:blip r:embed="rId3"/>
                <a:stretch>
                  <a:fillRect l="-708" t="-362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5473" y="3733800"/>
                <a:ext cx="8610600" cy="2149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Arc length of vector function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be </a:t>
                </a:r>
                <a:r>
                  <a:rPr lang="en-US" sz="2000" b="1" dirty="0"/>
                  <a:t>a vector function traced only once over an interval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err="1">
                        <a:latin typeface="Cambria Math"/>
                      </a:rPr>
                      <m:t>𝒂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𝒃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ie</a:t>
                </a:r>
                <a:r>
                  <a:rPr lang="en-US" sz="2000" b="1" dirty="0"/>
                  <a:t>.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err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 smtClean="0"/>
                  <a:t>. Then </a:t>
                </a:r>
                <a:r>
                  <a:rPr lang="en-US" sz="2000" b="1" dirty="0"/>
                  <a:t>arc 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is given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</m:t>
                    </m:r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𝒅𝒙</m:t>
                                        </m:r>
                                      </m:num>
                                      <m:den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𝒅𝒕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1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𝒅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num>
                                      <m:den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𝒅𝒕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+ 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1" i="1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𝒅</m:t>
                                        </m:r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num>
                                      <m:den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𝒅𝒕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3" y="3733800"/>
                <a:ext cx="8610600" cy="2149435"/>
              </a:xfrm>
              <a:prstGeom prst="rect">
                <a:avLst/>
              </a:prstGeom>
              <a:blipFill rotWithShape="1">
                <a:blip r:embed="rId4"/>
                <a:stretch>
                  <a:fillRect l="-779" t="-1420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665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763000" cy="3117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𝒋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𝒛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𝒕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be </a:t>
                </a:r>
                <a:r>
                  <a:rPr lang="en-US" sz="2000" b="1" dirty="0"/>
                  <a:t>the position vector of a particle in space, </a:t>
                </a:r>
                <a:r>
                  <a:rPr lang="en-US" sz="2000" b="1" dirty="0" smtClean="0"/>
                  <a:t>then its </a:t>
                </a:r>
                <a:r>
                  <a:rPr lang="en-US" sz="2000" b="1" dirty="0"/>
                  <a:t>velocity at time t is given by 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𝒗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𝒊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𝒋</m:t>
                          </m:r>
                        </m:e>
                      </m:acc>
                      <m:r>
                        <a:rPr lang="en-US" sz="2000" b="1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𝒛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d>
                      <m:acc>
                        <m:accPr>
                          <m:chr m:val="⃗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 smtClean="0"/>
                  <a:t>∴ </a:t>
                </a:r>
                <a:r>
                  <a:rPr lang="en-US" sz="2000" b="1" dirty="0"/>
                  <a:t>Magnitude of velocity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𝒅𝒙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𝒅𝒕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𝒅𝒚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𝒅𝒕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𝒅𝒛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𝒅𝒕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Hence</a:t>
                </a:r>
                <a:r>
                  <a:rPr lang="en-US" sz="2000" b="1" dirty="0"/>
                  <a:t>, arc length of the vector function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over the interval [</a:t>
                </a:r>
                <a:r>
                  <a:rPr lang="en-US" sz="2000" b="1" dirty="0" err="1"/>
                  <a:t>a,b</a:t>
                </a:r>
                <a:r>
                  <a:rPr lang="en-US" sz="2000" b="1" dirty="0"/>
                  <a:t>] is </a:t>
                </a:r>
                <a:endParaRPr lang="en-US" sz="2000" b="1" i="1" dirty="0" smtClean="0">
                  <a:latin typeface="Cambria Math"/>
                </a:endParaRPr>
              </a:p>
              <a:p>
                <a:r>
                  <a:rPr lang="en-US" sz="2000" b="1" dirty="0" smtClean="0"/>
                  <a:t>				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𝑳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sup>
                      <m:e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763000" cy="3117200"/>
              </a:xfrm>
              <a:prstGeom prst="rect">
                <a:avLst/>
              </a:prstGeom>
              <a:blipFill rotWithShape="1">
                <a:blip r:embed="rId2"/>
                <a:stretch>
                  <a:fillRect l="-765" t="-978" r="-557" b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3429000"/>
                <a:ext cx="8610600" cy="1247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Find the length of the smooth 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box>
                      </m:sup>
                    </m:sSup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over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29000"/>
                <a:ext cx="8610600" cy="1247265"/>
              </a:xfrm>
              <a:prstGeom prst="rect">
                <a:avLst/>
              </a:prstGeom>
              <a:blipFill rotWithShape="1">
                <a:blip r:embed="rId3"/>
                <a:stretch>
                  <a:fillRect l="-779" t="-245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4684927"/>
                <a:ext cx="8610600" cy="1571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Unit </a:t>
                </a:r>
                <a:r>
                  <a:rPr lang="en-US" sz="2000" b="1" dirty="0"/>
                  <a:t>Tangent Vector, Curvature, Torsion </a:t>
                </a:r>
                <a:r>
                  <a:rPr lang="en-US" sz="2000" b="1" dirty="0" smtClean="0"/>
                  <a:t>TNB </a:t>
                </a:r>
                <a:r>
                  <a:rPr lang="en-US" sz="2000" b="1" dirty="0"/>
                  <a:t>System</a:t>
                </a:r>
              </a:p>
              <a:p>
                <a:r>
                  <a:rPr lang="en-US" sz="2000" b="1" dirty="0"/>
                  <a:t>Definition (Unit Tangent Vector)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 smooth curve in space. Then the unit tangent vector to the curve, denoted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is </a:t>
                </a:r>
                <a:r>
                  <a:rPr lang="en-US" sz="2000" b="1" dirty="0"/>
                  <a:t>defined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sz="2000" b="1" dirty="0" smtClean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684927"/>
                <a:ext cx="8610600" cy="1571520"/>
              </a:xfrm>
              <a:prstGeom prst="rect">
                <a:avLst/>
              </a:prstGeom>
              <a:blipFill rotWithShape="1">
                <a:blip r:embed="rId4"/>
                <a:stretch>
                  <a:fillRect l="-779" t="-1946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040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52400"/>
                <a:ext cx="8610600" cy="753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Find the unit tangent vector of the 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8610600" cy="753668"/>
              </a:xfrm>
              <a:prstGeom prst="rect">
                <a:avLst/>
              </a:prstGeom>
              <a:blipFill rotWithShape="1">
                <a:blip r:embed="rId2"/>
                <a:stretch>
                  <a:fillRect l="-779" t="-4032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4775" y="1717774"/>
                <a:ext cx="8686800" cy="1939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Curvature and unit normal vector 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Definition (Curvature of a Function)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 be a unit tangent vector to the smooth </a:t>
                </a:r>
                <a:r>
                  <a:rPr lang="en-US" sz="2000" b="1" dirty="0" smtClean="0"/>
                  <a:t>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in space. Then, the curvature of the curve at any point of the curve denoted by </a:t>
                </a:r>
                <a:r>
                  <a:rPr lang="en-US" sz="2000" b="1" dirty="0" smtClean="0">
                    <a:sym typeface="Symbol"/>
                  </a:rPr>
                  <a:t></a:t>
                </a:r>
                <a:r>
                  <a:rPr lang="en-US" sz="2000" b="1" dirty="0" smtClean="0"/>
                  <a:t>, </a:t>
                </a:r>
                <a:r>
                  <a:rPr lang="en-US" sz="2000" b="1" dirty="0"/>
                  <a:t>is defined as </a:t>
                </a:r>
                <a:r>
                  <a:rPr lang="en-US" sz="2000" b="1" dirty="0" smtClean="0">
                    <a:sym typeface="Symbol"/>
                  </a:rPr>
                  <a:t>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latin typeface="Cambria Math"/>
                          </a:rPr>
                          <m:t>𝒅𝑻</m:t>
                        </m:r>
                      </m:num>
                      <m:den>
                        <m:r>
                          <a:rPr lang="en-US" sz="2000" b="1" i="1" dirty="0" smtClean="0">
                            <a:latin typeface="Cambria Math"/>
                          </a:rPr>
                          <m:t>𝒅𝒔</m:t>
                        </m:r>
                      </m:den>
                    </m:f>
                    <m:r>
                      <a:rPr lang="en-US" sz="2000" b="1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b="1" dirty="0"/>
                  <a:t>,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 is the arc length parameter.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1717774"/>
                <a:ext cx="8686800" cy="1939826"/>
              </a:xfrm>
              <a:prstGeom prst="rect">
                <a:avLst/>
              </a:prstGeom>
              <a:blipFill rotWithShape="1">
                <a:blip r:embed="rId3"/>
                <a:stretch>
                  <a:fillRect l="-702" t="-1572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1" y="4149727"/>
                <a:ext cx="8486774" cy="1260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Calculating Curvature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 smooth curve in the space. Then, the curvature </a:t>
                </a:r>
                <a:r>
                  <a:rPr lang="en-US" sz="2000" b="1" dirty="0" smtClean="0">
                    <a:sym typeface="Symbol"/>
                  </a:rPr>
                  <a:t>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of the curve is measured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|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𝒅𝒕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sz="2000" b="1" dirty="0" smtClean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4149727"/>
                <a:ext cx="8486774" cy="1260473"/>
              </a:xfrm>
              <a:prstGeom prst="rect">
                <a:avLst/>
              </a:prstGeom>
              <a:blipFill rotWithShape="1">
                <a:blip r:embed="rId4"/>
                <a:stretch>
                  <a:fillRect l="-71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806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76200"/>
                <a:ext cx="8686800" cy="4565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Example</a:t>
                </a:r>
              </a:p>
              <a:p>
                <a:r>
                  <a:rPr lang="en-US" sz="2000" b="1" dirty="0"/>
                  <a:t>Find the curvature of the 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)=(</m:t>
                    </m:r>
                    <m:r>
                      <a:rPr lang="en-US" sz="2000" b="1" i="1" dirty="0" err="1"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latin typeface="Cambria Math"/>
                      </a:rPr>
                      <m:t>𝒄</m:t>
                    </m:r>
                    <m:r>
                      <a:rPr lang="en-US" sz="2000" b="1" i="1" dirty="0" err="1">
                        <a:latin typeface="Cambria Math"/>
                      </a:rPr>
                      <m:t>𝒐𝒔𝒕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(</m:t>
                    </m:r>
                    <m:r>
                      <a:rPr lang="en-US" sz="2000" b="1" i="1" dirty="0" err="1">
                        <a:latin typeface="Cambria Math"/>
                      </a:rPr>
                      <m:t>𝒂</m:t>
                    </m:r>
                    <m:r>
                      <a:rPr lang="en-US" sz="2000" b="1" i="1" dirty="0" smtClean="0">
                        <a:latin typeface="Cambria Math"/>
                      </a:rPr>
                      <m:t>𝒔</m:t>
                    </m:r>
                    <m:r>
                      <a:rPr lang="en-US" sz="2000" b="1" i="1" dirty="0" err="1">
                        <a:latin typeface="Cambria Math"/>
                      </a:rPr>
                      <m:t>𝒊𝒏𝒕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  <a:endParaRPr lang="en-US" sz="2000" b="1" dirty="0" smtClean="0"/>
              </a:p>
              <a:p>
                <a:endParaRPr lang="en-US" sz="1000" b="1" dirty="0"/>
              </a:p>
              <a:p>
                <a:r>
                  <a:rPr lang="en-US" sz="2000" b="1" dirty="0"/>
                  <a:t>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𝒖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 = </m:t>
                      </m:r>
                      <m:box>
                        <m:box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dirty="0">
                                  <a:latin typeface="Cambria Math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𝒓</m:t>
                                  </m:r>
                                </m:e>
                              </m:acc>
                              <m:r>
                                <a:rPr lang="en-US" sz="2000" b="1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𝒅𝒕</m:t>
                              </m:r>
                            </m:den>
                          </m:f>
                        </m:e>
                      </m:box>
                      <m:r>
                        <a:rPr lang="en-US" sz="2000" b="1" i="1" dirty="0">
                          <a:latin typeface="Cambria Math"/>
                        </a:rPr>
                        <m:t> =</m:t>
                      </m:r>
                      <m:r>
                        <a:rPr lang="en-US" sz="2000" b="1" i="1" dirty="0" smtClean="0">
                          <a:latin typeface="Cambria Math"/>
                        </a:rPr>
                        <m:t>−(</m:t>
                      </m:r>
                      <m:r>
                        <a:rPr lang="en-US" sz="2000" b="1" i="1" dirty="0" err="1">
                          <a:latin typeface="Cambria Math"/>
                        </a:rPr>
                        <m:t>𝒂𝒔𝒊𝒏𝒕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𝒊</m:t>
                          </m:r>
                        </m:e>
                      </m:acc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(</m:t>
                      </m:r>
                      <m:r>
                        <a:rPr lang="en-US" sz="2000" b="1" i="1" dirty="0" err="1">
                          <a:latin typeface="Cambria Math"/>
                        </a:rPr>
                        <m:t>𝒂𝒄𝒐𝒔𝒕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𝒋</m:t>
                          </m:r>
                        </m:e>
                      </m:acc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|=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𝒔𝒊𝒏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rad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𝐚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𝒔𝒊𝒏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</m:rad>
                  </m:oMath>
                </a14:m>
                <a:r>
                  <a:rPr lang="en-US" sz="2000" b="1" dirty="0" smtClean="0"/>
                  <a:t> = a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𝒂𝒔𝒊𝒏𝒕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+(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𝒂𝒄𝒐𝒔𝒕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)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𝒋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+(</m:t>
                    </m:r>
                    <m:r>
                      <a:rPr lang="en-US" sz="2000" b="1" i="1" smtClean="0">
                        <a:latin typeface="Cambria Math"/>
                      </a:rPr>
                      <m:t>𝒄𝒐𝒔𝒕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b="1" i="1" smtClean="0">
                                  <a:latin typeface="Cambria Math"/>
                                </a:rPr>
                                <m:t>𝒅𝒕</m:t>
                              </m:r>
                            </m:den>
                          </m:f>
                          <m:r>
                            <a:rPr lang="en-US" sz="2000" b="1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𝒄𝒐𝒔𝒕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sz="2000" b="1" i="1" smtClean="0">
                              <a:latin typeface="Cambria Math"/>
                            </a:rPr>
                            <m:t>+(−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𝒔𝒊𝒏𝒕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𝒋</m:t>
                              </m:r>
                            </m:e>
                          </m:acc>
                        </m:e>
                      </m:box>
                    </m:oMath>
                  </m:oMathPara>
                </a14:m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𝑻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/>
                            </a:rPr>
                            <m:t>𝒕</m:t>
                          </m:r>
                        </m:e>
                      </m:rad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 smtClean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∴ </m:t>
                    </m:r>
                    <m:r>
                      <a:rPr lang="en-US" sz="2000" b="1" i="1" smtClean="0">
                        <a:latin typeface="Cambria Math"/>
                        <a:ea typeface="Cambria Math"/>
                        <a:sym typeface="Symbol"/>
                      </a:rPr>
                      <m:t>=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𝒖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  <m:t>𝑻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𝒅𝒕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𝒂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×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𝒂</m:t>
                                </m:r>
                              </m:den>
                            </m:f>
                          </m:e>
                        </m:box>
                      </m:e>
                    </m:box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"/>
                <a:ext cx="8686800" cy="4565481"/>
              </a:xfrm>
              <a:prstGeom prst="rect">
                <a:avLst/>
              </a:prstGeom>
              <a:blipFill rotWithShape="1">
                <a:blip r:embed="rId2"/>
                <a:stretch>
                  <a:fillRect l="-702" t="-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" y="4641681"/>
                <a:ext cx="8686800" cy="2042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Definition (Principal Unit Normal N)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 smooth curve in the space. Then, the principal unit normal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/>
                  <a:t> is given </a:t>
                </a:r>
                <a:r>
                  <a:rPr lang="en-US" sz="2000" b="1" dirty="0" smtClean="0"/>
                  <a:t>by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𝑵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𝒅𝒕</m:t>
                                </m:r>
                              </m:den>
                            </m:f>
                          </m:e>
                        </m:box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𝑻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𝒅𝒕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den>
                    </m:f>
                  </m:oMath>
                </a14:m>
                <a:r>
                  <a:rPr lang="en-US" sz="2000" b="1" dirty="0" smtClean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  <m:r>
                              <a:rPr lang="en-US" sz="2000" b="1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𝒅𝒕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41681"/>
                <a:ext cx="8686800" cy="2042867"/>
              </a:xfrm>
              <a:prstGeom prst="rect">
                <a:avLst/>
              </a:prstGeom>
              <a:blipFill rotWithShape="1">
                <a:blip r:embed="rId3"/>
                <a:stretch>
                  <a:fillRect l="-702" t="-1488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354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228600"/>
                <a:ext cx="8686800" cy="3581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𝑻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𝑵</m:t>
                          </m:r>
                        </m:e>
                      </m:acc>
                      <m:r>
                        <a:rPr lang="en-US" sz="2000" b="1" i="1" dirty="0" smtClean="0">
                          <a:latin typeface="Cambria Math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Example</a:t>
                </a:r>
              </a:p>
              <a:p>
                <a:r>
                  <a:rPr lang="en-US" sz="2000" b="1" dirty="0"/>
                  <a:t>Find the unit tangent T and the principal N for the curve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)=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𝒕</m:t>
                        </m:r>
                      </m:e>
                      <m:sup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endParaRPr lang="en-US" sz="2000" b="1" dirty="0"/>
              </a:p>
              <a:p>
                <a:r>
                  <a:rPr lang="en-US" sz="2000" b="1" dirty="0"/>
                  <a:t>Definition (</a:t>
                </a:r>
                <a:r>
                  <a:rPr lang="en-US" sz="2000" b="1" dirty="0" smtClean="0"/>
                  <a:t>Circle </a:t>
                </a:r>
                <a:r>
                  <a:rPr lang="en-US" sz="2000" b="1" dirty="0"/>
                  <a:t>of curvature)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a smooth </a:t>
                </a:r>
                <a:r>
                  <a:rPr lang="en-US" sz="2000" b="1" dirty="0" smtClean="0"/>
                  <a:t>curve </a:t>
                </a:r>
                <a:r>
                  <a:rPr lang="en-US" sz="2000" b="1" dirty="0"/>
                  <a:t>in the space. The circle of curvature, also called the osculating circle, of the curve at any point P where the curvature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  <a:sym typeface="Symbol"/>
                      </a:rPr>
                      <m:t>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  <a:sym typeface="Symbol"/>
                      </a:rPr>
                      <m:t>≠</m:t>
                    </m:r>
                    <m:r>
                      <a:rPr lang="en-US" sz="2000" b="1" i="1" dirty="0" smtClean="0">
                        <a:latin typeface="Cambria Math"/>
                        <a:ea typeface="Cambria Math"/>
                        <a:sym typeface="Symbol"/>
                      </a:rPr>
                      <m:t>𝟎</m:t>
                    </m:r>
                  </m:oMath>
                </a14:m>
                <a:r>
                  <a:rPr lang="en-US" sz="2000" b="1" dirty="0"/>
                  <a:t> is the circle such that:</a:t>
                </a:r>
              </a:p>
              <a:p>
                <a:r>
                  <a:rPr lang="en-US" sz="2000" b="1" dirty="0"/>
                  <a:t>1. It is tangent to the curve at the point </a:t>
                </a:r>
                <a:r>
                  <a:rPr lang="en-US" sz="2000" b="1" dirty="0" smtClean="0"/>
                  <a:t>P</a:t>
                </a:r>
                <a:endParaRPr lang="en-US" sz="2000" b="1" dirty="0"/>
              </a:p>
              <a:p>
                <a:r>
                  <a:rPr lang="en-US" sz="2000" b="1" dirty="0"/>
                  <a:t>2. It has the same curvature as the </a:t>
                </a:r>
                <a:r>
                  <a:rPr lang="en-US" sz="2000" b="1" dirty="0" smtClean="0"/>
                  <a:t>curve</a:t>
                </a:r>
                <a:endParaRPr lang="en-US" sz="2000" b="1" dirty="0"/>
              </a:p>
              <a:p>
                <a:r>
                  <a:rPr lang="en-US" sz="2000" b="1" dirty="0"/>
                  <a:t>3. It lies towards the concave part of the curve.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28600"/>
                <a:ext cx="8686800" cy="3581173"/>
              </a:xfrm>
              <a:prstGeom prst="rect">
                <a:avLst/>
              </a:prstGeom>
              <a:blipFill rotWithShape="1">
                <a:blip r:embed="rId2"/>
                <a:stretch>
                  <a:fillRect l="-772" t="-852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52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152400"/>
                <a:ext cx="8763000" cy="1766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Definition (Radius of Curvature)</a:t>
                </a:r>
              </a:p>
              <a:p>
                <a:r>
                  <a:rPr lang="en-US" sz="2000" b="1" dirty="0" smtClean="0"/>
                  <a:t>The radius of the circle </a:t>
                </a:r>
                <a:r>
                  <a:rPr lang="en-US" sz="2000" b="1" dirty="0"/>
                  <a:t>of </a:t>
                </a:r>
                <a:r>
                  <a:rPr lang="en-US" sz="2000" b="1" dirty="0" smtClean="0"/>
                  <a:t>curvature </a:t>
                </a:r>
                <a:r>
                  <a:rPr lang="en-US" sz="2000" b="1" dirty="0"/>
                  <a:t>is called the radius of the curvature and is given by </a:t>
                </a:r>
                <a:r>
                  <a:rPr lang="en-US" sz="2000" b="1" dirty="0" smtClean="0">
                    <a:sym typeface="Symbol"/>
                  </a:rPr>
                  <a:t>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/>
                                <a:sym typeface="Symbol"/>
                              </a:rPr>
                              <m:t></m:t>
                            </m:r>
                          </m:den>
                        </m:f>
                      </m:e>
                    </m:box>
                  </m:oMath>
                </a14:m>
                <a:endParaRPr lang="en-US" sz="2000" b="1" dirty="0"/>
              </a:p>
              <a:p>
                <a:r>
                  <a:rPr lang="en-US" sz="2000" b="1" dirty="0"/>
                  <a:t>Definition (Centre of curvature)</a:t>
                </a:r>
              </a:p>
              <a:p>
                <a:r>
                  <a:rPr lang="en-US" sz="2000" b="1" dirty="0"/>
                  <a:t>The </a:t>
                </a:r>
                <a:r>
                  <a:rPr lang="en-US" sz="2000" b="1" dirty="0" err="1"/>
                  <a:t>centre</a:t>
                </a:r>
                <a:r>
                  <a:rPr lang="en-US" sz="2000" b="1" dirty="0"/>
                  <a:t> of the circle of curvature is called the </a:t>
                </a:r>
                <a:r>
                  <a:rPr lang="en-US" sz="2000" b="1" dirty="0" err="1"/>
                  <a:t>centre</a:t>
                </a:r>
                <a:r>
                  <a:rPr lang="en-US" sz="2000" b="1" dirty="0"/>
                  <a:t> of curvature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8763000" cy="1766574"/>
              </a:xfrm>
              <a:prstGeom prst="rect">
                <a:avLst/>
              </a:prstGeom>
              <a:blipFill rotWithShape="1">
                <a:blip r:embed="rId2"/>
                <a:stretch>
                  <a:fillRect l="-765" t="-1724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1981200"/>
                <a:ext cx="8763000" cy="2741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Torsion and the Bi-normal vector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Definition (Binomial Vector)</a:t>
                </a:r>
              </a:p>
              <a:p>
                <a:r>
                  <a:rPr lang="en-US" sz="2000" b="1" dirty="0"/>
                  <a:t>The bi-normal vector,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2000" b="1" dirty="0"/>
                  <a:t> is the unit vector orthogonal to both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𝑻</m:t>
                        </m:r>
                      </m:e>
                    </m:acc>
                  </m:oMath>
                </a14:m>
                <a:r>
                  <a:rPr lang="en-US" sz="2000" b="1" dirty="0"/>
                  <a:t> (the unit tangent vector)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/>
                  <a:t> (the principal unit normal vector) and is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×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The three unit vectors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𝑵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2000" b="1" dirty="0" smtClean="0"/>
                  <a:t> form </a:t>
                </a:r>
                <a:r>
                  <a:rPr lang="en-US" sz="2000" b="1" dirty="0"/>
                  <a:t>a right handed screw system and is called the </a:t>
                </a:r>
                <a:r>
                  <a:rPr lang="en-US" sz="2000" b="1" dirty="0" err="1" smtClean="0"/>
                  <a:t>Frenet</a:t>
                </a:r>
                <a:r>
                  <a:rPr lang="en-US" sz="2000" b="1" dirty="0" smtClean="0"/>
                  <a:t> Frame </a:t>
                </a:r>
                <a:r>
                  <a:rPr lang="en-US" sz="2000" b="1" dirty="0"/>
                  <a:t>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𝑻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, 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𝑵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 system </a:t>
                </a:r>
              </a:p>
              <a:p>
                <a:endParaRPr lang="en-US" sz="1000" b="1" dirty="0" smtClean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81200"/>
                <a:ext cx="8763000" cy="2741456"/>
              </a:xfrm>
              <a:prstGeom prst="rect">
                <a:avLst/>
              </a:prstGeom>
              <a:blipFill rotWithShape="1">
                <a:blip r:embed="rId3"/>
                <a:stretch>
                  <a:fillRect l="-695" t="-1111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4648200"/>
                <a:ext cx="8763000" cy="2044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solidFill>
                      <a:prstClr val="black"/>
                    </a:solidFill>
                  </a:rPr>
                  <a:t>Torsion</a:t>
                </a:r>
                <a:endParaRPr lang="en-US" sz="2000" b="1" dirty="0">
                  <a:solidFill>
                    <a:prstClr val="black"/>
                  </a:solidFill>
                </a:endParaRPr>
              </a:p>
              <a:p>
                <a:pPr lvl="0" algn="just"/>
                <a:r>
                  <a:rPr lang="en-US" sz="2000" b="1" dirty="0" smtClean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𝒙</m:t>
                    </m:r>
                    <m:d>
                      <m:dPr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  <m:d>
                      <m:dPr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be a smooth curve in the space. Then, the torsion of the curve in space, denoted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, is a function defined by </a:t>
                </a:r>
                <a:endParaRPr lang="en-US" sz="2000" b="1" dirty="0" smtClean="0">
                  <a:solidFill>
                    <a:prstClr val="black"/>
                  </a:solidFill>
                </a:endParaRPr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𝝉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⃛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⃛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⃛"/>
                                          <m:ctrlP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𝒛</m:t>
                                          </m:r>
                                        </m:e>
                                      </m:acc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𝒕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𝒗</m:t>
                                        </m:r>
                                      </m:e>
                                    </m:acc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×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𝒂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,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𝒅𝒕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</a:rPr>
                  <a:t>.</a:t>
                </a:r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8763000" cy="2044599"/>
              </a:xfrm>
              <a:prstGeom prst="rect">
                <a:avLst/>
              </a:prstGeom>
              <a:blipFill rotWithShape="1">
                <a:blip r:embed="rId4"/>
                <a:stretch>
                  <a:fillRect l="-765" t="-1493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8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8816" y="228600"/>
                <a:ext cx="8250720" cy="1310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Magnitude of Vectors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𝑂𝑃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 Then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, is the non-negative </a:t>
                </a:r>
              </a:p>
              <a:p>
                <a:r>
                  <a:rPr lang="en-US" dirty="0" smtClean="0"/>
                  <a:t>quantity giving the length of the segment OP.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𝑂𝑃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6" y="228600"/>
                <a:ext cx="8250720" cy="1310872"/>
              </a:xfrm>
              <a:prstGeom prst="rect">
                <a:avLst/>
              </a:prstGeom>
              <a:blipFill rotWithShape="1">
                <a:blip r:embed="rId2"/>
                <a:stretch>
                  <a:fillRect l="-665" t="-2326" r="-370" b="-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8" name="Group 4107"/>
          <p:cNvGrpSpPr/>
          <p:nvPr/>
        </p:nvGrpSpPr>
        <p:grpSpPr>
          <a:xfrm>
            <a:off x="2395290" y="1583044"/>
            <a:ext cx="3733892" cy="2865380"/>
            <a:chOff x="2403367" y="1767710"/>
            <a:chExt cx="3733892" cy="2865380"/>
          </a:xfrm>
        </p:grpSpPr>
        <p:sp>
          <p:nvSpPr>
            <p:cNvPr id="4096" name="TextBox 4095"/>
            <p:cNvSpPr txBox="1"/>
            <p:nvPr/>
          </p:nvSpPr>
          <p:spPr>
            <a:xfrm>
              <a:off x="4927584" y="417589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endParaRPr lang="en-US" dirty="0"/>
            </a:p>
          </p:txBody>
        </p:sp>
        <p:grpSp>
          <p:nvGrpSpPr>
            <p:cNvPr id="4107" name="Group 4106"/>
            <p:cNvGrpSpPr/>
            <p:nvPr/>
          </p:nvGrpSpPr>
          <p:grpSpPr>
            <a:xfrm>
              <a:off x="2403367" y="1767710"/>
              <a:ext cx="3733892" cy="2865380"/>
              <a:chOff x="3505108" y="487420"/>
              <a:chExt cx="3733892" cy="286538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5105400" y="2324100"/>
                <a:ext cx="1066800" cy="5715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5105400" y="1307068"/>
                <a:ext cx="1066800" cy="10287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172200" y="1307068"/>
                <a:ext cx="0" cy="1600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0" name="TextBox 4099"/>
              <p:cNvSpPr txBox="1"/>
              <p:nvPr/>
            </p:nvSpPr>
            <p:spPr>
              <a:xfrm>
                <a:off x="6942124" y="215110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4101" name="TextBox 4100"/>
              <p:cNvSpPr txBox="1"/>
              <p:nvPr/>
            </p:nvSpPr>
            <p:spPr>
              <a:xfrm>
                <a:off x="3505108" y="2983468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5105400" y="773668"/>
                <a:ext cx="0" cy="15621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105400" y="2335768"/>
                <a:ext cx="1905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733800" y="2335768"/>
                <a:ext cx="1371600" cy="8001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172200" y="2335768"/>
                <a:ext cx="533400" cy="5715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114800" y="2907268"/>
                <a:ext cx="2057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5105400" y="1688068"/>
                <a:ext cx="685800" cy="6477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172200" y="1069993"/>
                    <a:ext cx="10491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P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𝑧</m:t>
                        </m:r>
                        <m:r>
                          <a:rPr lang="en-US" i="1" dirty="0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069993"/>
                    <a:ext cx="104919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5233" t="-8333" r="-930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97" name="TextBox 4096"/>
              <p:cNvSpPr txBox="1"/>
              <p:nvPr/>
            </p:nvSpPr>
            <p:spPr>
              <a:xfrm>
                <a:off x="4800600" y="2080736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</a:t>
                </a:r>
                <a:endParaRPr lang="en-US" dirty="0"/>
              </a:p>
            </p:txBody>
          </p:sp>
          <p:sp>
            <p:nvSpPr>
              <p:cNvPr id="4102" name="TextBox 4101"/>
              <p:cNvSpPr txBox="1"/>
              <p:nvPr/>
            </p:nvSpPr>
            <p:spPr>
              <a:xfrm>
                <a:off x="4949841" y="487420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4" name="TextBox 4103"/>
                  <p:cNvSpPr txBox="1"/>
                  <p:nvPr/>
                </p:nvSpPr>
                <p:spPr>
                  <a:xfrm rot="18969586">
                    <a:off x="4838777" y="1376369"/>
                    <a:ext cx="1377216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04" name="TextBox 4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69586">
                    <a:off x="4838777" y="1376369"/>
                    <a:ext cx="1377216" cy="4277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6827" r="-240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 rot="1697438">
                    <a:off x="4932349" y="2399478"/>
                    <a:ext cx="767136" cy="4277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97438">
                    <a:off x="4932349" y="2399478"/>
                    <a:ext cx="767136" cy="42774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43448" b="-401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4558183"/>
                <a:ext cx="8703088" cy="1080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are the initial and terminal points respectively </a:t>
                </a:r>
              </a:p>
              <a:p>
                <a:r>
                  <a:rPr lang="en-US" sz="2000" b="1" dirty="0" smtClean="0"/>
                  <a:t>of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 then,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𝒗</m:t>
                            </m:r>
                          </m:e>
                        </m:acc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𝑷𝑸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8183"/>
                <a:ext cx="8703088" cy="1080617"/>
              </a:xfrm>
              <a:prstGeom prst="rect">
                <a:avLst/>
              </a:prstGeom>
              <a:blipFill rotWithShape="1">
                <a:blip r:embed="rId6"/>
                <a:stretch>
                  <a:fillRect l="-700" t="-2825" r="-420" b="-9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5689937"/>
                <a:ext cx="873132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Sum of Vectors (Vector Addition)</a:t>
                </a:r>
              </a:p>
              <a:p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b="1" dirty="0" smtClean="0"/>
                  <a:t> Then, the sum of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, is a vector defined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689937"/>
                <a:ext cx="8731325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76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152400"/>
                <a:ext cx="8610600" cy="1406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 smtClean="0">
                    <a:solidFill>
                      <a:prstClr val="black"/>
                    </a:solidFill>
                  </a:rPr>
                  <a:t>Example</a:t>
                </a:r>
              </a:p>
              <a:p>
                <a:pPr lvl="0"/>
                <a:r>
                  <a:rPr lang="en-US" sz="2000" b="1" dirty="0">
                    <a:solidFill>
                      <a:prstClr val="black"/>
                    </a:solidFill>
                  </a:rPr>
                  <a:t>Find the curvature (</a:t>
                </a:r>
                <a:r>
                  <a:rPr lang="en-US" sz="2000" b="1" dirty="0">
                    <a:solidFill>
                      <a:prstClr val="black"/>
                    </a:solidFill>
                    <a:sym typeface="Symbol"/>
                  </a:rPr>
                  <a:t>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) and torsion for the curve (helix)  </a:t>
                </a:r>
                <a:endParaRPr lang="en-US" sz="2000" b="1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)= (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𝒂𝒄𝒐𝒔𝒕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 + (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𝒂𝒔𝒊𝒏𝒕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𝒃𝒕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</a:rPr>
                  <a:t>, wehre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baseline="30000" dirty="0">
                        <a:solidFill>
                          <a:prstClr val="black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baseline="30000" dirty="0">
                        <a:solidFill>
                          <a:prstClr val="black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baseline="30000" dirty="0">
                        <a:solidFill>
                          <a:prstClr val="black"/>
                        </a:solidFill>
                        <a:latin typeface="Cambria Math"/>
                      </a:rPr>
                      <m:t> ≠</m:t>
                    </m:r>
                    <m:r>
                      <a:rPr lang="en-US" sz="20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. And hence find the principal unit normal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610600" cy="1406604"/>
              </a:xfrm>
              <a:prstGeom prst="rect">
                <a:avLst/>
              </a:prstGeom>
              <a:blipFill rotWithShape="1">
                <a:blip r:embed="rId2"/>
                <a:stretch>
                  <a:fillRect l="-708" t="-2165" b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662426"/>
                <a:ext cx="8763000" cy="4777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Solution</a:t>
                </a:r>
              </a:p>
              <a:p>
                <a:r>
                  <a:rPr lang="en-US" sz="2000" b="1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)= (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𝒂𝒄𝒐𝒔𝒕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 + (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𝒂𝒔𝒊𝒏𝒕</m:t>
                    </m:r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solidFill>
                          <a:prstClr val="black"/>
                        </a:solidFill>
                        <a:latin typeface="Cambria Math"/>
                      </a:rPr>
                      <m:t>𝒃𝒕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Now,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𝒅𝒕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𝒂𝒔𝒊𝒏𝒕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𝒊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𝒂𝒄𝒐𝒔𝒕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𝒋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𝒌</m:t>
                            </m:r>
                          </m:e>
                        </m:acc>
                      </m:e>
                    </m:box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𝒂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𝒅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𝒂𝒄𝒐𝒔𝒕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𝒂𝒔𝒊𝒏𝒕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𝒂𝒔𝒊𝒏𝒕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𝒂𝒄𝒐𝒔𝒕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𝒂𝒄𝒐𝒔𝒕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𝒂𝒔𝒊𝒏𝒕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𝒂𝒃𝒔𝒊𝒏𝒕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𝒂𝒃𝒄𝒐𝒔𝒕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Thus, the curvature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sym typeface="Symbol"/>
                      </a:rPr>
                      <m:t>=</m:t>
                    </m:r>
                    <m:box>
                      <m:boxPr>
                        <m:ctrlPr>
                          <a:rPr lang="en-US" sz="2000" b="1" i="1" smtClean="0">
                            <a:latin typeface="Cambria Math"/>
                            <a:sym typeface="Symbol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  <a:sym typeface="Symbol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latin typeface="Cambria Math"/>
                                    <a:sym typeface="Symbol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  <a:sym typeface="Symbo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  <a:sym typeface="Symbol"/>
                                      </a:rPr>
                                      <m:t>𝒗</m:t>
                                    </m:r>
                                  </m:e>
                                </m:acc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  <a:ea typeface="Cambria Math"/>
                                        <a:sym typeface="Symbol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  <a:sym typeface="Symbo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1" i="1">
                                        <a:latin typeface="Cambria Math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1" i="1">
                                            <a:latin typeface="Cambria Math"/>
                                            <a:sym typeface="Symbol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sym typeface="Symbol"/>
                                          </a:rPr>
                                          <m:t>𝒗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  <a:sym typeface="Symbol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box>
                                  <m:boxPr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f>
                                      <m:fPr>
                                        <m:ctrlPr>
                                          <a:rPr lang="en-US" sz="2000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𝟑</m:t>
                                        </m:r>
                                      </m:num>
                                      <m:den>
                                        <m:r>
                                          <a:rPr lang="en-US" sz="2000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e>
                                </m:box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And torsion is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 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⃛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⃛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e>
                                  <m:acc>
                                    <m:accPr>
                                      <m:chr m:val="⃛"/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acc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𝒗</m:t>
                                    </m:r>
                                  </m:e>
                                </m:acc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𝒂𝒔𝒊𝒏𝒕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𝒂𝒄𝒐𝒔𝒕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𝒂𝒄𝒐𝒔𝒕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𝒂𝒔𝒊𝒏𝒕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𝒂𝒔𝒊𝒏𝒕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𝒂𝒄𝒐𝒔𝒕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1" i="1">
                                            <a:latin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𝒃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latin typeface="Cambria Math"/>
                                              </a:rPr>
                                              <m:t>𝟒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𝒔𝒊𝒏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𝒃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 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62426"/>
                <a:ext cx="8763000" cy="4777655"/>
              </a:xfrm>
              <a:prstGeom prst="rect">
                <a:avLst/>
              </a:prstGeom>
              <a:blipFill rotWithShape="1">
                <a:blip r:embed="rId3"/>
                <a:stretch>
                  <a:fillRect l="-765" t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" y="533400"/>
                <a:ext cx="8915400" cy="5766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dirty="0" smtClean="0"/>
                  <a:t>Scalar </a:t>
                </a:r>
                <a:r>
                  <a:rPr lang="en-US" sz="2400" b="1" dirty="0" smtClean="0"/>
                  <a:t>multiple </a:t>
                </a:r>
                <a:r>
                  <a:rPr lang="en-US" sz="2400" b="1" dirty="0" smtClean="0"/>
                  <a:t>of a vector by a scalar</a:t>
                </a:r>
              </a:p>
              <a:p>
                <a:pPr algn="just"/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4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be </a:t>
                </a:r>
                <a:r>
                  <a:rPr lang="en-US" sz="2400" b="1" dirty="0"/>
                  <a:t>a vector and k be some scalar. Then the scalar multiple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, by the scalar k, denoted by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𝐤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, is a vector defined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𝒌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𝒌𝒙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𝒌𝒚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𝒌𝒛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.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Note 	</a:t>
                </a:r>
              </a:p>
              <a:p>
                <a:pPr algn="just"/>
                <a:r>
                  <a:rPr lang="en-US" sz="2400" b="1" dirty="0"/>
                  <a:t>1. The direction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𝒌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 smtClean="0"/>
                  <a:t> is </a:t>
                </a:r>
                <a:r>
                  <a:rPr lang="en-US" sz="2400" b="1" dirty="0"/>
                  <a:t>the same to that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𝒌</m:t>
                    </m:r>
                    <m:r>
                      <a:rPr lang="en-US" sz="2400" b="1" i="1" dirty="0" smtClean="0">
                        <a:latin typeface="Cambria Math"/>
                      </a:rPr>
                      <m:t>&gt;</m:t>
                    </m:r>
                    <m:r>
                      <a:rPr lang="en-US" sz="24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/>
                  <a:t> and opposite to that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𝒌</m:t>
                    </m:r>
                    <m:r>
                      <a:rPr lang="en-US" sz="2400" b="1" i="1" dirty="0" smtClean="0">
                        <a:latin typeface="Cambria Math"/>
                      </a:rPr>
                      <m:t>&lt;</m:t>
                    </m:r>
                    <m:r>
                      <a:rPr lang="en-US" sz="2400" b="1" i="1" dirty="0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pPr algn="just"/>
                <a:r>
                  <a:rPr lang="en-US" sz="2400" b="1" dirty="0"/>
                  <a:t>2. The magnitude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𝒌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is equal to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b="1" dirty="0"/>
                  <a:t> times magnitude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i.e.|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𝒌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/>
                  <a:t>|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𝒌</m:t>
                    </m:r>
                    <m:r>
                      <a:rPr lang="en-US" sz="2400" b="1" i="1" smtClean="0">
                        <a:latin typeface="Cambria Math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  <m:r>
                          <a:rPr lang="en-US" sz="2400" b="1" i="1" smtClean="0">
                            <a:latin typeface="Cambria Math"/>
                          </a:rPr>
                          <m:t>|</m:t>
                        </m:r>
                      </m:e>
                    </m:acc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Negative of a Vector</a:t>
                </a:r>
              </a:p>
              <a:p>
                <a:pPr algn="just"/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=(</m:t>
                    </m:r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𝒌</m:t>
                    </m:r>
                    <m:r>
                      <a:rPr lang="en-US" sz="2400" b="1" i="1" dirty="0" smtClean="0">
                        <a:latin typeface="Cambria Math"/>
                      </a:rPr>
                      <m:t>=−</m:t>
                    </m:r>
                    <m:r>
                      <a:rPr lang="en-US" sz="2400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b="1" dirty="0"/>
                  <a:t> in the above definition. Then, the negative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denoted by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is a vector obtained by multiplying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 err="1"/>
                  <a:t>scalarly</a:t>
                </a:r>
                <a:r>
                  <a:rPr lang="en-US" sz="2400" b="1" dirty="0"/>
                  <a:t> by -1.</a:t>
                </a:r>
              </a:p>
              <a:p>
                <a:pPr algn="just"/>
                <a:r>
                  <a:rPr lang="en-US" sz="2400" b="1" dirty="0"/>
                  <a:t>i.e.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(</m:t>
                    </m:r>
                    <m:r>
                      <a:rPr lang="en-US" sz="2400" b="1"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400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latin typeface="Cambria Math"/>
                      </a:rPr>
                      <m:t>𝟏</m:t>
                    </m:r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(−</m:t>
                    </m:r>
                    <m:r>
                      <a:rPr lang="en-US" sz="2400" b="1" i="1" smtClean="0">
                        <a:latin typeface="Cambria Math"/>
                      </a:rPr>
                      <m:t>𝒙</m:t>
                    </m:r>
                    <m:r>
                      <a:rPr lang="en-US" sz="2400" b="1" i="1" smtClean="0">
                        <a:latin typeface="Cambria Math"/>
                      </a:rPr>
                      <m:t>,−</m:t>
                    </m:r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,−</m:t>
                    </m:r>
                    <m:r>
                      <a:rPr lang="en-US" sz="2400" b="1" i="1" smtClean="0">
                        <a:latin typeface="Cambria Math"/>
                      </a:rPr>
                      <m:t>𝒛</m:t>
                    </m:r>
                    <m:r>
                      <a:rPr lang="en-US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3400"/>
                <a:ext cx="8915400" cy="5766066"/>
              </a:xfrm>
              <a:prstGeom prst="rect">
                <a:avLst/>
              </a:prstGeom>
              <a:blipFill rotWithShape="1">
                <a:blip r:embed="rId2"/>
                <a:stretch>
                  <a:fillRect l="-1025" t="-847" r="-1777" b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2454" y="228600"/>
                <a:ext cx="8735291" cy="1740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Difference of Vectors (Subtraction of Vectors)</a:t>
                </a:r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be any two </a:t>
                </a:r>
                <a:r>
                  <a:rPr lang="en-US" sz="2000" b="1" dirty="0" smtClean="0"/>
                  <a:t>vectors. Then </a:t>
                </a:r>
                <a:r>
                  <a:rPr lang="en-US" sz="2000" b="1" dirty="0"/>
                  <a:t>the difference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is a vector obtained by adding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negative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.</a:t>
                </a:r>
              </a:p>
              <a:p>
                <a:r>
                  <a:rPr lang="en-US" sz="2000" b="1" dirty="0"/>
                  <a:t>That </a:t>
                </a:r>
                <a:r>
                  <a:rPr lang="en-US" sz="2000" b="1" dirty="0" smtClean="0"/>
                  <a:t>is,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+(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000" b="1" dirty="0"/>
                  <a:t> i.e.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baseline="-25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4" y="228600"/>
                <a:ext cx="8735291" cy="1740156"/>
              </a:xfrm>
              <a:prstGeom prst="rect">
                <a:avLst/>
              </a:prstGeom>
              <a:blipFill rotWithShape="1">
                <a:blip r:embed="rId2"/>
                <a:stretch>
                  <a:fillRect l="-1117" t="-280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51979" y="2035433"/>
                <a:ext cx="8610598" cy="4867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Example</a:t>
                </a:r>
              </a:p>
              <a:p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= (−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, then find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−</m:t>
                    </m:r>
                    <m:r>
                      <a:rPr lang="en-US" sz="2000" b="1" i="0" dirty="0" smtClean="0">
                        <a:latin typeface="Cambria Math"/>
                      </a:rPr>
                      <m:t>𝟐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400" b="1" dirty="0" smtClean="0"/>
                  <a:t>Solution</a:t>
                </a:r>
              </a:p>
              <a:p>
                <a:r>
                  <a:rPr lang="en-US" sz="2000" b="1" dirty="0" smtClean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(−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(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 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r>
                  <a:rPr lang="en-US" sz="2000" b="1" dirty="0"/>
                  <a:t>Now,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−</m:t>
                    </m:r>
                    <m:r>
                      <a:rPr lang="en-US" sz="2000" b="1" dirty="0">
                        <a:latin typeface="Cambria Math"/>
                      </a:rPr>
                      <m:t>𝟐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𝟑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𝟐</m:t>
                    </m:r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r>
                  <a:rPr lang="en-US" sz="2000" b="1" dirty="0"/>
                  <a:t>	</a:t>
                </a:r>
                <a:r>
                  <a:rPr lang="en-US" sz="2000" b="1" dirty="0" smtClean="0"/>
                  <a:t>	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,−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𝟒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 (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latin typeface="Cambria Math"/>
                      </a:rPr>
                      <m:t>,−</m:t>
                    </m:r>
                    <m:r>
                      <a:rPr lang="en-US" sz="2000" b="1" i="1" dirty="0" smtClean="0">
                        <a:latin typeface="Cambria Math"/>
                      </a:rPr>
                      <m:t>𝟕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400" b="1" dirty="0"/>
                  <a:t>Algebraic Properties of Vector </a:t>
                </a:r>
                <a:r>
                  <a:rPr lang="en-US" sz="2400" b="1" dirty="0" smtClean="0"/>
                  <a:t>Addition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000" b="1" dirty="0"/>
                  <a:t> be vectors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/>
                  <a:t>be some scalars. Then,</a:t>
                </a:r>
              </a:p>
              <a:p>
                <a:r>
                  <a:rPr lang="en-US" sz="2000" b="1" dirty="0" smtClean="0"/>
                  <a:t>i.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latin typeface="Cambria Math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, Commutative</a:t>
                </a:r>
              </a:p>
              <a:p>
                <a:r>
                  <a:rPr lang="en-US" sz="2000" b="1" dirty="0" smtClean="0"/>
                  <a:t>ii.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 (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= (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 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000" b="1" dirty="0"/>
                  <a:t>, Associative</a:t>
                </a:r>
              </a:p>
              <a:p>
                <a:r>
                  <a:rPr lang="en-US" sz="2000" b="1" dirty="0"/>
                  <a:t>iii</a:t>
                </a:r>
                <a:r>
                  <a:rPr lang="en-US" sz="2000" b="1" dirty="0" smtClean="0"/>
                  <a:t>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iv</a:t>
                </a:r>
                <a:r>
                  <a:rPr lang="en-US" sz="2000" b="1" dirty="0" smtClean="0"/>
                  <a:t>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∃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b="1" dirty="0"/>
                  <a:t>, called zero vector, such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r>
                  <a:rPr lang="en-US" sz="2000" b="1" dirty="0"/>
                  <a:t>v</a:t>
                </a:r>
                <a:r>
                  <a:rPr lang="en-US" sz="2000" b="1" dirty="0" smtClean="0"/>
                  <a:t>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∃ 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, such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+(−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 =−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  <a:p>
                <a:r>
                  <a:rPr lang="en-US" sz="2000" b="1" dirty="0"/>
                  <a:t>vi</a:t>
                </a:r>
                <a:r>
                  <a:rPr lang="en-US" sz="2000" b="1" dirty="0" smtClean="0"/>
                  <a:t>.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+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9" y="2035433"/>
                <a:ext cx="8610598" cy="4867230"/>
              </a:xfrm>
              <a:prstGeom prst="rect">
                <a:avLst/>
              </a:prstGeom>
              <a:blipFill rotWithShape="1">
                <a:blip r:embed="rId3"/>
                <a:stretch>
                  <a:fillRect l="-1062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8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3290" y="2743200"/>
                <a:ext cx="8562110" cy="2293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Standard Unit Vectors</a:t>
                </a:r>
              </a:p>
              <a:p>
                <a:endParaRPr lang="en-US" sz="800" b="1" dirty="0"/>
              </a:p>
              <a:p>
                <a:pPr algn="just"/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r>
                      <a:rPr lang="en-US" sz="2000" b="1" i="1" dirty="0" smtClean="0">
                        <a:latin typeface="Cambria Math"/>
                      </a:rPr>
                      <m:t>𝑩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 </m:t>
                    </m:r>
                    <m:r>
                      <a:rPr lang="en-US" sz="2000" b="1" i="1" dirty="0" smtClean="0">
                        <a:latin typeface="Cambria Math"/>
                      </a:rPr>
                      <m:t>𝒂𝒏𝒅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be the points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  <m:r>
                      <a:rPr lang="en-US" sz="2000" b="1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b="1" dirty="0" smtClean="0"/>
                  <a:t>axes </a:t>
                </a:r>
                <a:r>
                  <a:rPr lang="en-US" sz="2000" b="1" dirty="0"/>
                  <a:t>respectively. </a:t>
                </a:r>
                <a:r>
                  <a:rPr lang="en-US" sz="2000" b="1" dirty="0" smtClean="0"/>
                  <a:t>Then, </a:t>
                </a:r>
                <a:r>
                  <a:rPr lang="en-US" sz="2000" b="1" dirty="0"/>
                  <a:t>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𝑶𝑨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 =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𝑶𝑩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𝑶𝑪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are unit vectors along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-axis</a:t>
                </a:r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b="1" dirty="0"/>
                  <a:t>-axis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b="1" dirty="0"/>
                  <a:t>-axis respectively.</a:t>
                </a:r>
              </a:p>
              <a:p>
                <a:pPr algn="just"/>
                <a:r>
                  <a:rPr lang="en-US" sz="2000" b="1" dirty="0"/>
                  <a:t>These unit vectors are called the standard unit vectors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𝒂𝒏𝒅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 respectively</a:t>
                </a:r>
                <a:r>
                  <a:rPr lang="en-US" sz="2000" b="1" dirty="0" smtClean="0"/>
                  <a:t>. 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),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= 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) </m:t>
                    </m:r>
                    <m:r>
                      <a:rPr lang="en-US" sz="2000" b="1" i="1" dirty="0" smtClean="0">
                        <a:latin typeface="Cambria Math"/>
                      </a:rPr>
                      <m:t>𝒂𝒏𝒅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" y="2743200"/>
                <a:ext cx="8562110" cy="2293961"/>
              </a:xfrm>
              <a:prstGeom prst="rect">
                <a:avLst/>
              </a:prstGeom>
              <a:blipFill rotWithShape="1">
                <a:blip r:embed="rId2"/>
                <a:stretch>
                  <a:fillRect l="-1139" t="-2128" r="-1281" b="-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1853" y="1937121"/>
                <a:ext cx="4182492" cy="591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Note: Obviously,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</m:d>
                    <m:r>
                      <a:rPr lang="en-US" sz="2000" b="1" i="0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3" y="1937121"/>
                <a:ext cx="4182492" cy="591059"/>
              </a:xfrm>
              <a:prstGeom prst="rect">
                <a:avLst/>
              </a:prstGeom>
              <a:blipFill rotWithShape="1">
                <a:blip r:embed="rId3"/>
                <a:stretch>
                  <a:fillRect l="-1458" r="-2187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018" y="228600"/>
                <a:ext cx="8821582" cy="1514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/>
                  <a:t>Unit Vector</a:t>
                </a:r>
              </a:p>
              <a:p>
                <a:r>
                  <a:rPr lang="en-US" sz="2000" b="1" dirty="0" smtClean="0"/>
                  <a:t>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 is said to be a unit vector if its magnitude is equal to unity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Unit Vector Along a Given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endParaRPr lang="en-US" sz="2000" b="1" dirty="0" smtClean="0"/>
              </a:p>
              <a:p>
                <a:r>
                  <a:rPr lang="en-US" sz="2000" b="1" dirty="0" smtClean="0"/>
                  <a:t>The unit vector along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 smtClean="0"/>
                  <a:t>, is a vector defined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8" y="228600"/>
                <a:ext cx="8821582" cy="1514389"/>
              </a:xfrm>
              <a:prstGeom prst="rect">
                <a:avLst/>
              </a:prstGeom>
              <a:blipFill rotWithShape="1">
                <a:blip r:embed="rId4"/>
                <a:stretch>
                  <a:fillRect l="-760" t="-2016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381000"/>
                <a:ext cx="7924800" cy="2566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Vectors in Terms of Standard Unit Vectors</a:t>
                </a:r>
              </a:p>
              <a:p>
                <a:endParaRPr lang="en-US" sz="1000" b="1" dirty="0"/>
              </a:p>
              <a:p>
                <a:r>
                  <a:rPr lang="en-US" sz="20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 = (</m:t>
                    </m:r>
                    <m:r>
                      <a:rPr lang="en-US" sz="2000" b="1" i="1" dirty="0" err="1">
                        <a:latin typeface="Cambria Math"/>
                      </a:rPr>
                      <m:t>𝒙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r>
                      <a:rPr lang="en-US" sz="2000" b="1" i="1" dirty="0" err="1">
                        <a:latin typeface="Cambria Math"/>
                      </a:rPr>
                      <m:t>,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. Then, 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000" b="1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latin typeface="Cambria Math"/>
                            </a:rPr>
                            <m:t>𝒚</m:t>
                          </m:r>
                          <m:r>
                            <a:rPr lang="en-US" sz="2000" b="1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latin typeface="Cambria Math"/>
                            </a:rPr>
                            <m:t>𝒛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 = 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+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𝒛</m:t>
                      </m:r>
                      <m:r>
                        <a:rPr lang="en-US" sz="2000" b="1" i="1" dirty="0" smtClean="0">
                          <a:latin typeface="Cambria Math"/>
                        </a:rPr>
                        <m:t>) = 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) + 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𝒚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) + (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,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𝒛</m:t>
                      </m:r>
                      <m:r>
                        <a:rPr lang="en-US" sz="2000" b="1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       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         = 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 + </m:t>
                    </m:r>
                    <m:r>
                      <a:rPr lang="en-US" sz="2000" b="1" i="1" dirty="0">
                        <a:latin typeface="Cambria Math"/>
                      </a:rPr>
                      <m:t>𝒛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 smtClean="0"/>
                  <a:t>		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𝒌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∴ 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=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𝒊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latin typeface="Cambria Math"/>
                      </a:rPr>
                      <m:t>𝒚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𝒋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 + </m:t>
                    </m:r>
                    <m:r>
                      <a:rPr lang="en-US" sz="2000" b="1" i="1" dirty="0" err="1">
                        <a:latin typeface="Cambria Math"/>
                      </a:rPr>
                      <m:t>𝒛</m:t>
                    </m:r>
                    <m:acc>
                      <m:accPr>
                        <m:chr m:val="⃗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>
                            <a:latin typeface="Cambria Math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7924800" cy="2566793"/>
              </a:xfrm>
              <a:prstGeom prst="rect">
                <a:avLst/>
              </a:prstGeom>
              <a:blipFill rotWithShape="1">
                <a:blip r:embed="rId2"/>
                <a:stretch>
                  <a:fillRect l="-1231" t="-190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2971800"/>
                <a:ext cx="8382000" cy="2171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Scalar or Dot Product</a:t>
                </a:r>
              </a:p>
              <a:p>
                <a:endParaRPr lang="en-US" sz="1000" b="1" dirty="0"/>
              </a:p>
              <a:p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 = (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𝒚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𝒛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 = (</m:t>
                    </m:r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𝒚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latin typeface="Cambria Math"/>
                      </a:rPr>
                      <m:t>,</m:t>
                    </m:r>
                    <m:r>
                      <a:rPr lang="en-US" sz="2400" b="1" i="1" dirty="0">
                        <a:latin typeface="Cambria Math"/>
                      </a:rPr>
                      <m:t>𝒛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be any two vectors. </a:t>
                </a:r>
                <a:r>
                  <a:rPr lang="en-US" sz="2400" b="1" dirty="0" smtClean="0"/>
                  <a:t>Then, </a:t>
                </a:r>
                <a:r>
                  <a:rPr lang="en-US" sz="2400" b="1" dirty="0"/>
                  <a:t>the scalar product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400" b="1" dirty="0"/>
                  <a:t>, is a scalar </a:t>
                </a:r>
                <a:r>
                  <a:rPr lang="en-US" sz="2400" b="1" dirty="0" smtClean="0"/>
                  <a:t>quantity defined </a:t>
                </a:r>
                <a:r>
                  <a:rPr lang="en-US" sz="2400" b="1" dirty="0"/>
                  <a:t>by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4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400" b="1" i="1" dirty="0">
                        <a:latin typeface="Cambria Math"/>
                      </a:rPr>
                      <m:t> = </m:t>
                    </m:r>
                    <m:r>
                      <a:rPr lang="en-US" sz="2400" b="1" i="1" dirty="0">
                        <a:latin typeface="Cambria Math"/>
                      </a:rPr>
                      <m:t>𝒙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𝒙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latin typeface="Cambria Math"/>
                      </a:rPr>
                      <m:t> + </m:t>
                    </m:r>
                    <m:r>
                      <a:rPr lang="en-US" sz="2400" b="1" i="1" dirty="0">
                        <a:latin typeface="Cambria Math"/>
                      </a:rPr>
                      <m:t>𝒚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𝒚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latin typeface="Cambria Math"/>
                      </a:rPr>
                      <m:t> + </m:t>
                    </m:r>
                    <m:r>
                      <a:rPr lang="en-US" sz="2400" b="1" i="1" dirty="0">
                        <a:latin typeface="Cambria Math"/>
                      </a:rPr>
                      <m:t>𝒛</m:t>
                    </m:r>
                    <m:r>
                      <a:rPr lang="en-US" sz="2400" b="1" i="1" baseline="-25000" dirty="0">
                        <a:latin typeface="Cambria Math"/>
                      </a:rPr>
                      <m:t>𝟏</m:t>
                    </m:r>
                    <m:r>
                      <a:rPr lang="en-US" sz="2400" b="1" i="1" dirty="0">
                        <a:latin typeface="Cambria Math"/>
                      </a:rPr>
                      <m:t>𝒛</m:t>
                    </m:r>
                    <m:r>
                      <a:rPr lang="en-US" sz="2400" b="1" i="1" baseline="-25000" dirty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8382000" cy="2171941"/>
              </a:xfrm>
              <a:prstGeom prst="rect">
                <a:avLst/>
              </a:prstGeom>
              <a:blipFill rotWithShape="1">
                <a:blip r:embed="rId3"/>
                <a:stretch>
                  <a:fillRect l="-1164" t="-2247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1950" y="5105400"/>
                <a:ext cx="8172450" cy="1551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Note</a:t>
                </a:r>
              </a:p>
              <a:p>
                <a:r>
                  <a:rPr lang="en-US" sz="2000" b="1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𝒛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be any space vector then,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1" i="1" dirty="0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 smtClean="0"/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1" i="1" dirty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dirty="0">
                                    <a:latin typeface="Cambria Math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1" i="1" dirty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ym typeface="Symbol"/>
                  </a:rPr>
                  <a:t>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/>
                                <a:sym typeface="Symbol"/>
                              </a:rPr>
                              <m:t>𝒖</m:t>
                            </m:r>
                          </m:e>
                        </m:acc>
                      </m:e>
                      <m:sup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𝒖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105400"/>
                <a:ext cx="8172450" cy="1551963"/>
              </a:xfrm>
              <a:prstGeom prst="rect">
                <a:avLst/>
              </a:prstGeom>
              <a:blipFill rotWithShape="1">
                <a:blip r:embed="rId4"/>
                <a:stretch>
                  <a:fillRect l="-746" t="-1969" b="-5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2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304800"/>
                <a:ext cx="7543800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Scalar Product </a:t>
                </a:r>
                <a:r>
                  <a:rPr lang="en-US" sz="2400" b="1" dirty="0"/>
                  <a:t>in </a:t>
                </a:r>
                <a:r>
                  <a:rPr lang="en-US" sz="2400" b="1" dirty="0" smtClean="0"/>
                  <a:t>Terms </a:t>
                </a:r>
                <a:r>
                  <a:rPr lang="en-US" sz="2400" b="1" dirty="0"/>
                  <a:t>of an </a:t>
                </a:r>
                <a:r>
                  <a:rPr lang="en-US" sz="2400" b="1" dirty="0" smtClean="0"/>
                  <a:t>Angle Between </a:t>
                </a:r>
                <a:r>
                  <a:rPr lang="en-US" sz="2400" b="1" dirty="0"/>
                  <a:t>the </a:t>
                </a:r>
                <a:r>
                  <a:rPr lang="en-US" sz="2400" b="1" dirty="0" smtClean="0"/>
                  <a:t>Vectors</a:t>
                </a:r>
              </a:p>
              <a:p>
                <a:endParaRPr lang="en-US" sz="1000" b="1" dirty="0"/>
              </a:p>
              <a:p>
                <a:r>
                  <a:rPr lang="en-US" sz="2000" b="1" dirty="0" smtClean="0"/>
                  <a:t>Let </a:t>
                </a:r>
                <a:r>
                  <a:rPr lang="en-US" sz="2000" b="1" dirty="0"/>
                  <a:t>θ be an angle between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</m:oMath>
                </a14:m>
                <a:r>
                  <a:rPr lang="en-US" sz="2000" b="1" dirty="0"/>
                  <a:t>. </a:t>
                </a:r>
                <a:r>
                  <a:rPr lang="en-US" sz="2000" b="1" dirty="0" smtClean="0"/>
                  <a:t>Then, </a:t>
                </a:r>
                <a:r>
                  <a:rPr lang="en-US" sz="2000" b="1" dirty="0"/>
                  <a:t>the scalar product is given by,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= |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dirty="0">
                        <a:latin typeface="Cambria Math"/>
                      </a:rPr>
                      <m:t>||</m:t>
                    </m:r>
                    <m:acc>
                      <m:accPr>
                        <m:chr m:val="⃗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dirty="0" err="1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1" i="1" dirty="0" err="1">
                        <a:latin typeface="Cambria Math"/>
                      </a:rPr>
                      <m:t>cos</m:t>
                    </m:r>
                    <m:r>
                      <a:rPr lang="en-US" sz="2000" b="1" i="1" dirty="0" err="1">
                        <a:latin typeface="Cambria Math"/>
                      </a:rPr>
                      <m:t>𝜽</m:t>
                    </m:r>
                    <m:r>
                      <a:rPr lang="en-US" sz="2000" b="1" i="1" dirty="0">
                        <a:latin typeface="Cambria Math"/>
                      </a:rPr>
                      <m:t> = </m:t>
                    </m:r>
                    <m:r>
                      <a:rPr lang="en-US" sz="2000" b="1" i="1" dirty="0" err="1">
                        <a:latin typeface="Cambria Math"/>
                      </a:rPr>
                      <m:t>𝒖𝒗𝒄𝒐𝒔</m:t>
                    </m:r>
                    <m:r>
                      <a:rPr lang="en-US" sz="2000" b="1" i="1" dirty="0" err="1">
                        <a:latin typeface="Cambria Math"/>
                      </a:rPr>
                      <m:t>𝜽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"/>
                <a:ext cx="7543800" cy="1231106"/>
              </a:xfrm>
              <a:prstGeom prst="rect">
                <a:avLst/>
              </a:prstGeom>
              <a:blipFill rotWithShape="1">
                <a:blip r:embed="rId2"/>
                <a:stretch>
                  <a:fillRect l="-1212" t="-396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0" y="1611868"/>
                <a:ext cx="5611601" cy="522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𝑢𝑣𝑐𝑜𝑠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/>
                      </a:rPr>
                      <m:t>𝑐𝑜𝑠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𝑢𝑣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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Symbol"/>
                      </a:rPr>
                      <m:t>𝜃</m:t>
                    </m:r>
                    <m:r>
                      <a:rPr lang="en-US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𝑐𝑜𝑠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𝑢𝑣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11868"/>
                <a:ext cx="5611601" cy="522387"/>
              </a:xfrm>
              <a:prstGeom prst="rect">
                <a:avLst/>
              </a:prstGeom>
              <a:blipFill rotWithShape="1">
                <a:blip r:embed="rId3"/>
                <a:stretch>
                  <a:fillRect l="-1086" t="-1163" r="-977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2209800"/>
                <a:ext cx="7010399" cy="1773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𝒖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, then </a:t>
                </a:r>
                <a:endParaRPr lang="en-US" sz="2000" b="1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𝒄𝒐𝒔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r>
                  <a:rPr lang="en-US" sz="2000" b="1" dirty="0" smtClean="0">
                    <a:sym typeface="Symbol"/>
                  </a:rPr>
                  <a:t>	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𝒄𝒐𝒔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sym typeface="Symbol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.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𝟐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09800"/>
                <a:ext cx="7010399" cy="1773242"/>
              </a:xfrm>
              <a:prstGeom prst="rect">
                <a:avLst/>
              </a:prstGeom>
              <a:blipFill rotWithShape="1">
                <a:blip r:embed="rId4"/>
                <a:stretch>
                  <a:fillRect l="-870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6212</Words>
  <Application>Microsoft Office PowerPoint</Application>
  <PresentationFormat>On-screen Show (4:3)</PresentationFormat>
  <Paragraphs>480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Unit - 9 Vectors and Vector Valued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 Vectors and Vectors Valued Functions</dc:title>
  <dc:creator>DELL</dc:creator>
  <cp:lastModifiedBy>DELL</cp:lastModifiedBy>
  <cp:revision>128</cp:revision>
  <dcterms:created xsi:type="dcterms:W3CDTF">2020-03-20T06:26:57Z</dcterms:created>
  <dcterms:modified xsi:type="dcterms:W3CDTF">2020-04-01T04:30:00Z</dcterms:modified>
</cp:coreProperties>
</file>