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58"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Palatino Linotype" panose="0204050205050503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ZWuUBtiGzI/PZKnuq7JGq5VpEK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7-27T14:11:12.780" idx="6">
    <p:pos x="288" y="1508"/>
    <p:text>A concise summary of the entire project, providing an overview of the research and its findings.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W4"/>
      </p:ext>
    </p:extLst>
  </p:cm>
  <p:cm authorId="0" dt="2023-07-27T14:11:35.708" idx="2">
    <p:pos x="288" y="1108"/>
    <p:text>The opening section that outlines the purpose and context of the project, setting the stage for the rest of the presentation.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W8"/>
      </p:ext>
    </p:extLst>
  </p:cm>
  <p:cm authorId="0" dt="2023-07-27T14:12:09.913" idx="7">
    <p:pos x="288" y="1608"/>
    <p:text>The driving factors behind the project and relevant data that supports the need for its implementation.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A"/>
      </p:ext>
    </p:extLst>
  </p:cm>
  <p:cm authorId="0" dt="2023-07-27T14:13:10.024" idx="5">
    <p:pos x="288" y="1408"/>
    <p:text>The obstacles and difficulties that leads to problem</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E"/>
      </p:ext>
    </p:extLst>
  </p:cm>
  <p:cm authorId="0" dt="2023-07-27T14:13:33.270" idx="3">
    <p:pos x="288" y="1208"/>
    <p:text>A clear and detailed explanation of the solution or approach suggested to address the identified challenges.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I"/>
      </p:ext>
    </p:extLst>
  </p:cm>
  <p:cm authorId="0" dt="2023-07-27T14:13:55.358" idx="1">
    <p:pos x="288" y="1008"/>
    <p:text>Highlighting the originality or uniqueness of the proposed idea compared to existing solutions.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M"/>
      </p:ext>
    </p:extLst>
  </p:cm>
  <p:cm authorId="0" dt="2023-07-27T14:14:11.770" idx="8">
    <p:pos x="288" y="1708"/>
    <p:text>A summary of the key points and outcomes of the project, emphasizing its significance and potential impact.</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Q"/>
      </p:ext>
    </p:extLst>
  </p:cm>
  <p:cm authorId="0" dt="2023-07-27T14:14:37.157" idx="4">
    <p:pos x="288" y="1308"/>
    <p:text>A list of sources and materials cited throughout the presentation to support the project's claims and findings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12wxkX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07/s41348-020-00368-0" TargetMode="External"/><Relationship Id="rId2" Type="http://schemas.openxmlformats.org/officeDocument/2006/relationships/hyperlink" Target="https://doi.org/10.1109/iccubea.2015.153" TargetMode="External"/><Relationship Id="rId1" Type="http://schemas.openxmlformats.org/officeDocument/2006/relationships/slideLayout" Target="../slideLayouts/slideLayout2.xml"/><Relationship Id="rId6" Type="http://schemas.openxmlformats.org/officeDocument/2006/relationships/hyperlink" Target="http://www.npponepal.gov.np/downloadfile/Suraj%20bhaidya_1656482362.pdf" TargetMode="External"/><Relationship Id="rId5" Type="http://schemas.openxmlformats.org/officeDocument/2006/relationships/hyperlink" Target="https://opac.narc.gov.np/opac_css/index.php?lvl=publisher_see&amp;id=3542" TargetMode="External"/><Relationship Id="rId4" Type="http://schemas.openxmlformats.org/officeDocument/2006/relationships/hyperlink" Target="https://doi.org/10.1094/pdis-03-15-0340-f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640832"/>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Palatino Linotype"/>
                <a:ea typeface="Palatino Linotype"/>
                <a:cs typeface="Palatino Linotype"/>
                <a:sym typeface="Palatino Linotype"/>
              </a:rPr>
              <a:t>Automated Detection and Analysis of Plant Diseases</a:t>
            </a:r>
            <a:endParaRPr dirty="0">
              <a:latin typeface="Palatino Linotype"/>
              <a:ea typeface="Palatino Linotype"/>
              <a:cs typeface="Palatino Linotype"/>
              <a:sym typeface="Palatino Linotype"/>
            </a:endParaRPr>
          </a:p>
        </p:txBody>
      </p:sp>
      <p:sp>
        <p:nvSpPr>
          <p:cNvPr id="89" name="Google Shape;89;p1"/>
          <p:cNvSpPr txBox="1">
            <a:spLocks noGrp="1"/>
          </p:cNvSpPr>
          <p:nvPr>
            <p:ph type="subTitle" idx="1"/>
          </p:nvPr>
        </p:nvSpPr>
        <p:spPr>
          <a:xfrm>
            <a:off x="1371600" y="4251672"/>
            <a:ext cx="6400800" cy="19812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rgbClr val="888888"/>
              </a:buClr>
              <a:buSzPct val="100000"/>
              <a:buNone/>
            </a:pPr>
            <a:r>
              <a:rPr lang="en-US" sz="2000" dirty="0">
                <a:solidFill>
                  <a:schemeClr val="tx1"/>
                </a:solidFill>
                <a:latin typeface="Palatino Linotype"/>
                <a:ea typeface="Palatino Linotype"/>
                <a:cs typeface="Palatino Linotype"/>
                <a:sym typeface="Palatino Linotype"/>
              </a:rPr>
              <a:t>Pankaj Bhattarai(RA2011030010230)</a:t>
            </a:r>
          </a:p>
          <a:p>
            <a:pPr marL="0" lvl="0" indent="0" rtl="0">
              <a:spcBef>
                <a:spcPts val="0"/>
              </a:spcBef>
              <a:spcAft>
                <a:spcPts val="0"/>
              </a:spcAft>
              <a:buClr>
                <a:srgbClr val="888888"/>
              </a:buClr>
              <a:buSzPct val="100000"/>
              <a:buNone/>
            </a:pPr>
            <a:r>
              <a:rPr lang="en-US" sz="2000" dirty="0">
                <a:solidFill>
                  <a:schemeClr val="tx1"/>
                </a:solidFill>
                <a:latin typeface="Palatino Linotype"/>
                <a:ea typeface="Palatino Linotype"/>
                <a:cs typeface="Palatino Linotype"/>
                <a:sym typeface="Palatino Linotype"/>
              </a:rPr>
              <a:t>Yandra Santhosh(RA2011030010214)</a:t>
            </a:r>
          </a:p>
          <a:p>
            <a:pPr marL="0" lvl="0" indent="0" rtl="0">
              <a:spcBef>
                <a:spcPts val="0"/>
              </a:spcBef>
              <a:spcAft>
                <a:spcPts val="0"/>
              </a:spcAft>
              <a:buClr>
                <a:srgbClr val="888888"/>
              </a:buClr>
              <a:buSzPct val="100000"/>
              <a:buNone/>
            </a:pPr>
            <a:endParaRPr lang="en-US" sz="2000" dirty="0">
              <a:solidFill>
                <a:schemeClr val="tx1"/>
              </a:solidFill>
              <a:latin typeface="Palatino Linotype"/>
              <a:ea typeface="Palatino Linotype"/>
              <a:cs typeface="Palatino Linotype"/>
              <a:sym typeface="Palatino Linotype"/>
            </a:endParaRPr>
          </a:p>
          <a:p>
            <a:pPr marL="0" lvl="0" indent="0" rtl="0">
              <a:spcBef>
                <a:spcPts val="0"/>
              </a:spcBef>
              <a:spcAft>
                <a:spcPts val="0"/>
              </a:spcAft>
              <a:buClr>
                <a:srgbClr val="888888"/>
              </a:buClr>
              <a:buSzPct val="100000"/>
              <a:buNone/>
            </a:pPr>
            <a:r>
              <a:rPr lang="en-US" sz="2000" dirty="0">
                <a:solidFill>
                  <a:schemeClr val="tx1"/>
                </a:solidFill>
                <a:latin typeface="Palatino Linotype"/>
                <a:ea typeface="Palatino Linotype"/>
                <a:cs typeface="Palatino Linotype"/>
                <a:sym typeface="Palatino Linotype"/>
              </a:rPr>
              <a:t>Under Supervision of </a:t>
            </a:r>
          </a:p>
          <a:p>
            <a:pPr marL="0" lvl="0" indent="0" rtl="0">
              <a:spcBef>
                <a:spcPts val="0"/>
              </a:spcBef>
              <a:spcAft>
                <a:spcPts val="0"/>
              </a:spcAft>
              <a:buClr>
                <a:srgbClr val="888888"/>
              </a:buClr>
              <a:buSzPct val="100000"/>
              <a:buNone/>
            </a:pPr>
            <a:r>
              <a:rPr lang="en-US" sz="2000" b="0" i="0" u="none" strike="noStrike" dirty="0">
                <a:solidFill>
                  <a:schemeClr val="tx1"/>
                </a:solidFill>
                <a:effectLst/>
                <a:latin typeface="Palatino Linotype" panose="02040502050505030304" pitchFamily="18" charset="0"/>
              </a:rPr>
              <a:t>Dr.K.A.Varunkumar / Asst. </a:t>
            </a:r>
            <a:r>
              <a:rPr lang="en-US" sz="2000" dirty="0">
                <a:solidFill>
                  <a:schemeClr val="tx1"/>
                </a:solidFill>
                <a:latin typeface="Palatino Linotype" panose="02040502050505030304" pitchFamily="18" charset="0"/>
              </a:rPr>
              <a:t>Professor / Dept of NWC</a:t>
            </a:r>
            <a:endParaRPr lang="en-US" sz="2000" dirty="0">
              <a:solidFill>
                <a:schemeClr val="tx1"/>
              </a:solidFill>
              <a:latin typeface="Palatino Linotype"/>
              <a:ea typeface="Palatino Linotype"/>
              <a:cs typeface="Palatino Linotype"/>
              <a:sym typeface="Palatino Linotype"/>
            </a:endParaRPr>
          </a:p>
        </p:txBody>
      </p:sp>
      <p:pic>
        <p:nvPicPr>
          <p:cNvPr id="90" name="Google Shape;90;p1"/>
          <p:cNvPicPr preferRelativeResize="0"/>
          <p:nvPr/>
        </p:nvPicPr>
        <p:blipFill rotWithShape="1">
          <a:blip r:embed="rId3">
            <a:alphaModFix/>
          </a:blip>
          <a:srcRect/>
          <a:stretch/>
        </p:blipFill>
        <p:spPr>
          <a:xfrm>
            <a:off x="7248925" y="202901"/>
            <a:ext cx="1705700" cy="575500"/>
          </a:xfrm>
          <a:prstGeom prst="rect">
            <a:avLst/>
          </a:prstGeom>
          <a:noFill/>
          <a:ln>
            <a:noFill/>
          </a:ln>
        </p:spPr>
      </p:pic>
      <p:sp>
        <p:nvSpPr>
          <p:cNvPr id="91" name="Google Shape;91;p1"/>
          <p:cNvSpPr/>
          <p:nvPr/>
        </p:nvSpPr>
        <p:spPr>
          <a:xfrm>
            <a:off x="1070400" y="328250"/>
            <a:ext cx="7003200" cy="2059200"/>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endParaRPr sz="2000" b="1"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2000" b="1" i="0" u="none" strike="noStrike" cap="none" dirty="0">
                <a:solidFill>
                  <a:schemeClr val="dk1"/>
                </a:solidFill>
                <a:latin typeface="Palatino Linotype"/>
                <a:ea typeface="Palatino Linotype"/>
                <a:cs typeface="Palatino Linotype"/>
                <a:sym typeface="Palatino Linotype"/>
              </a:rPr>
              <a:t>SRM INSTITUTE OF SCIENCE AND TECHNOLOGY </a:t>
            </a:r>
            <a:endParaRPr sz="20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dirty="0">
                <a:solidFill>
                  <a:schemeClr val="dk1"/>
                </a:solidFill>
                <a:latin typeface="Palatino Linotype"/>
                <a:ea typeface="Palatino Linotype"/>
                <a:cs typeface="Palatino Linotype"/>
                <a:sym typeface="Palatino Linotype"/>
              </a:rPr>
              <a:t>FACULTY</a:t>
            </a:r>
            <a:r>
              <a:rPr lang="en-US" sz="1500" b="1" i="0" u="none" strike="noStrike" cap="none" dirty="0">
                <a:solidFill>
                  <a:schemeClr val="dk1"/>
                </a:solidFill>
                <a:latin typeface="Palatino Linotype"/>
                <a:ea typeface="Palatino Linotype"/>
                <a:cs typeface="Palatino Linotype"/>
                <a:sym typeface="Palatino Linotype"/>
              </a:rPr>
              <a:t> OF ENGINEERING AND TECHNOLOGY</a:t>
            </a:r>
            <a:endParaRPr sz="15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i="0" u="none" strike="noStrike" cap="none" dirty="0">
                <a:solidFill>
                  <a:schemeClr val="dk1"/>
                </a:solidFill>
                <a:latin typeface="Palatino Linotype"/>
                <a:ea typeface="Palatino Linotype"/>
                <a:cs typeface="Palatino Linotype"/>
                <a:sym typeface="Palatino Linotype"/>
              </a:rPr>
              <a:t>DEPARTMENT OF NETWORKING AND COMMUNICATIONS</a:t>
            </a:r>
            <a:endParaRPr sz="15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i="0" u="none" strike="noStrike" cap="none" dirty="0">
                <a:solidFill>
                  <a:schemeClr val="dk1"/>
                </a:solidFill>
                <a:latin typeface="Palatino Linotype"/>
                <a:ea typeface="Palatino Linotype"/>
                <a:cs typeface="Palatino Linotype"/>
                <a:sym typeface="Palatino Linotype"/>
              </a:rPr>
              <a:t>18CSP107L </a:t>
            </a:r>
            <a:r>
              <a:rPr lang="en-US" sz="1500" b="1" dirty="0">
                <a:solidFill>
                  <a:schemeClr val="dk1"/>
                </a:solidFill>
                <a:latin typeface="Palatino Linotype"/>
                <a:ea typeface="Palatino Linotype"/>
                <a:cs typeface="Palatino Linotype"/>
                <a:sym typeface="Palatino Linotype"/>
              </a:rPr>
              <a:t>-</a:t>
            </a:r>
            <a:r>
              <a:rPr lang="en-US" sz="1500" b="1" i="0" u="none" strike="noStrike" cap="none" dirty="0">
                <a:solidFill>
                  <a:schemeClr val="dk1"/>
                </a:solidFill>
                <a:latin typeface="Palatino Linotype"/>
                <a:ea typeface="Palatino Linotype"/>
                <a:cs typeface="Palatino Linotype"/>
                <a:sym typeface="Palatino Linotype"/>
              </a:rPr>
              <a:t> MINOR PROJECT</a:t>
            </a:r>
            <a:endParaRPr sz="150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D03A-1A25-B623-DAB4-53AD04B766B0}"/>
              </a:ext>
            </a:extLst>
          </p:cNvPr>
          <p:cNvSpPr>
            <a:spLocks noGrp="1"/>
          </p:cNvSpPr>
          <p:nvPr>
            <p:ph type="title"/>
          </p:nvPr>
        </p:nvSpPr>
        <p:spPr/>
        <p:txBody>
          <a:bodyPr/>
          <a:lstStyle/>
          <a:p>
            <a:r>
              <a:rPr lang="en-US" dirty="0"/>
              <a:t>Novelty</a:t>
            </a:r>
          </a:p>
        </p:txBody>
      </p:sp>
      <p:sp>
        <p:nvSpPr>
          <p:cNvPr id="3" name="Text Placeholder 2">
            <a:extLst>
              <a:ext uri="{FF2B5EF4-FFF2-40B4-BE49-F238E27FC236}">
                <a16:creationId xmlns:a16="http://schemas.microsoft.com/office/drawing/2014/main" id="{4478D59B-2C23-DFA4-C630-0FBF50AB6369}"/>
              </a:ext>
            </a:extLst>
          </p:cNvPr>
          <p:cNvSpPr>
            <a:spLocks noGrp="1"/>
          </p:cNvSpPr>
          <p:nvPr>
            <p:ph type="body" idx="1"/>
          </p:nvPr>
        </p:nvSpPr>
        <p:spPr/>
        <p:txBody>
          <a:bodyPr>
            <a:normAutofit fontScale="62500" lnSpcReduction="20000"/>
          </a:bodyPr>
          <a:lstStyle/>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Novel Data Collection</a:t>
            </a:r>
            <a:r>
              <a:rPr lang="en-US" b="0" i="0" dirty="0">
                <a:solidFill>
                  <a:schemeClr val="tx1"/>
                </a:solidFill>
                <a:effectLst/>
                <a:latin typeface="Calibri" panose="020F0502020204030204" pitchFamily="34" charset="0"/>
                <a:cs typeface="Calibri" panose="020F0502020204030204" pitchFamily="34" charset="0"/>
              </a:rPr>
              <a:t>: Utilization of a unique and diverse dataset collected from various sources, enabling a comprehensive analysis of plant diseases.</a:t>
            </a:r>
          </a:p>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Advanced Technology Integration</a:t>
            </a:r>
            <a:r>
              <a:rPr lang="en-US" b="0" i="0" dirty="0">
                <a:solidFill>
                  <a:schemeClr val="tx1"/>
                </a:solidFill>
                <a:effectLst/>
                <a:latin typeface="Calibri" panose="020F0502020204030204" pitchFamily="34" charset="0"/>
                <a:cs typeface="Calibri" panose="020F0502020204030204" pitchFamily="34" charset="0"/>
              </a:rPr>
              <a:t>: Integration of cutting-edge technologies, such as machine learning and computer vision, for accurate and efficient disease detection.</a:t>
            </a:r>
          </a:p>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Automated Disease Analysis</a:t>
            </a:r>
            <a:r>
              <a:rPr lang="en-US" b="0" i="0" dirty="0">
                <a:solidFill>
                  <a:schemeClr val="tx1"/>
                </a:solidFill>
                <a:effectLst/>
                <a:latin typeface="Calibri" panose="020F0502020204030204" pitchFamily="34" charset="0"/>
                <a:cs typeface="Calibri" panose="020F0502020204030204" pitchFamily="34" charset="0"/>
              </a:rPr>
              <a:t>: Introduction of automated disease severity assessment and prediction, providing farmers with valuable insights for effective disease management.</a:t>
            </a:r>
          </a:p>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User-Friendly Interface</a:t>
            </a:r>
            <a:r>
              <a:rPr lang="en-US" b="0" i="0" dirty="0">
                <a:solidFill>
                  <a:schemeClr val="tx1"/>
                </a:solidFill>
                <a:effectLst/>
                <a:latin typeface="Calibri" panose="020F0502020204030204" pitchFamily="34" charset="0"/>
                <a:cs typeface="Calibri" panose="020F0502020204030204" pitchFamily="34" charset="0"/>
              </a:rPr>
              <a:t>: Development of a user-friendly and intuitive interface to ensure easy adoption and utilization of the disease detection system.</a:t>
            </a:r>
          </a:p>
          <a:p>
            <a:pPr algn="just"/>
            <a:r>
              <a:rPr lang="en-US" b="1" i="0" dirty="0">
                <a:solidFill>
                  <a:schemeClr val="tx1"/>
                </a:solidFill>
                <a:effectLst/>
                <a:latin typeface="Calibri" panose="020F0502020204030204" pitchFamily="34" charset="0"/>
                <a:cs typeface="Calibri" panose="020F0502020204030204" pitchFamily="34" charset="0"/>
              </a:rPr>
              <a:t>Interdisciplinary Collaboration</a:t>
            </a:r>
            <a:r>
              <a:rPr lang="en-US" b="0" i="0" dirty="0">
                <a:solidFill>
                  <a:schemeClr val="tx1"/>
                </a:solidFill>
                <a:effectLst/>
                <a:latin typeface="Calibri" panose="020F0502020204030204" pitchFamily="34" charset="0"/>
                <a:cs typeface="Calibri" panose="020F0502020204030204" pitchFamily="34" charset="0"/>
              </a:rPr>
              <a:t>: Collaboration between experts from diverse fields, such as agriculture, data science, and technology, to address plant disease challenges from multiple perspectives.</a:t>
            </a:r>
            <a:endParaRPr lang="en-US"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6BAF33C-D65C-B939-8168-E14B2FB57F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2656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C886-3F1E-4048-A2DA-ED181528DFD9}"/>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099CEB7-3830-DFB1-C942-A136CFC0E3FC}"/>
              </a:ext>
            </a:extLst>
          </p:cNvPr>
          <p:cNvSpPr>
            <a:spLocks noGrp="1"/>
          </p:cNvSpPr>
          <p:nvPr>
            <p:ph type="body" idx="1"/>
          </p:nvPr>
        </p:nvSpPr>
        <p:spPr/>
        <p:txBody>
          <a:bodyPr>
            <a:normAutofit fontScale="77500" lnSpcReduction="20000"/>
          </a:bodyPr>
          <a:lstStyle/>
          <a:p>
            <a:pPr algn="just"/>
            <a:r>
              <a:rPr lang="en-US" dirty="0"/>
              <a:t>The “Automated Detection and Analysis of Plant Diseases" project represents a significant step towards revolutionizing plant disease management in agricultural sector.</a:t>
            </a:r>
          </a:p>
          <a:p>
            <a:pPr algn="just"/>
            <a:r>
              <a:rPr lang="en-US" dirty="0"/>
              <a:t>By focusing on automated disease analysis, the system goes beyond traditional detection methods, providing farmers with critical insights into disease severity and potential spread, enabling informed decision-making for effective disease management strategies.</a:t>
            </a:r>
          </a:p>
          <a:p>
            <a:pPr algn="just"/>
            <a:r>
              <a:rPr lang="en-US" dirty="0"/>
              <a:t>As the project progresses, we anticipate seeing the transformation of plant disease management practices and the cultivation of a more resilient and sustainable agricultural ecosystem in the region.</a:t>
            </a:r>
          </a:p>
        </p:txBody>
      </p:sp>
      <p:sp>
        <p:nvSpPr>
          <p:cNvPr id="4" name="Slide Number Placeholder 3">
            <a:extLst>
              <a:ext uri="{FF2B5EF4-FFF2-40B4-BE49-F238E27FC236}">
                <a16:creationId xmlns:a16="http://schemas.microsoft.com/office/drawing/2014/main" id="{CE509C51-CA32-EAA5-80CE-73B2602215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67908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6283-2C45-BBAF-664D-4ADB3C137364}"/>
              </a:ext>
            </a:extLst>
          </p:cNvPr>
          <p:cNvSpPr>
            <a:spLocks noGrp="1"/>
          </p:cNvSpPr>
          <p:nvPr>
            <p:ph type="title"/>
          </p:nvPr>
        </p:nvSpPr>
        <p:spPr/>
        <p:txBody>
          <a:bodyPr>
            <a:normAutofit/>
          </a:bodyPr>
          <a:lstStyle/>
          <a:p>
            <a:r>
              <a:rPr lang="en-US" dirty="0"/>
              <a:t>References</a:t>
            </a:r>
          </a:p>
        </p:txBody>
      </p:sp>
      <p:sp>
        <p:nvSpPr>
          <p:cNvPr id="3" name="Text Placeholder 2">
            <a:extLst>
              <a:ext uri="{FF2B5EF4-FFF2-40B4-BE49-F238E27FC236}">
                <a16:creationId xmlns:a16="http://schemas.microsoft.com/office/drawing/2014/main" id="{5BBA9E5C-B89B-38AE-057F-46A1AE7A83B4}"/>
              </a:ext>
            </a:extLst>
          </p:cNvPr>
          <p:cNvSpPr>
            <a:spLocks noGrp="1"/>
          </p:cNvSpPr>
          <p:nvPr>
            <p:ph type="body" idx="1"/>
          </p:nvPr>
        </p:nvSpPr>
        <p:spPr/>
        <p:txBody>
          <a:bodyPr>
            <a:normAutofit/>
          </a:bodyPr>
          <a:lstStyle/>
          <a:p>
            <a:r>
              <a:rPr lang="en-US" sz="1800" dirty="0" err="1"/>
              <a:t>Khirade</a:t>
            </a:r>
            <a:r>
              <a:rPr lang="en-US" sz="1800" dirty="0"/>
              <a:t>, S. D., &amp; Patil, A. (2015). Plant Disease Detection Using Image Processing. 2015 International Conference on Computing Communication Control and Automation. </a:t>
            </a:r>
            <a:r>
              <a:rPr lang="en-US" sz="1800" dirty="0">
                <a:hlinkClick r:id="rId2"/>
              </a:rPr>
              <a:t>https://doi.org/10.1109/iccubea.2015.153</a:t>
            </a:r>
            <a:endParaRPr lang="en-US" sz="1800" dirty="0"/>
          </a:p>
          <a:p>
            <a:r>
              <a:rPr lang="en-US" sz="1800" dirty="0" err="1"/>
              <a:t>Vishnoi</a:t>
            </a:r>
            <a:r>
              <a:rPr lang="en-US" sz="1800" dirty="0"/>
              <a:t>, V. K., Kumar, K., &amp; Kumar, B. V. R. (2020). Plant disease detection using computational intelligence and image processing. Journal of Plant Diseases and Protection, 128(1), 19–53. </a:t>
            </a:r>
            <a:r>
              <a:rPr lang="en-US" sz="1800" dirty="0">
                <a:hlinkClick r:id="rId3"/>
              </a:rPr>
              <a:t>https://doi.org/10.1007/s41348-020-00368-0</a:t>
            </a:r>
            <a:endParaRPr lang="en-US" sz="1800" dirty="0"/>
          </a:p>
          <a:p>
            <a:r>
              <a:rPr lang="en-US" sz="1800" dirty="0" err="1">
                <a:effectLst/>
                <a:latin typeface="Times New Roman" panose="02020603050405020304" pitchFamily="18" charset="0"/>
              </a:rPr>
              <a:t>Mahlein</a:t>
            </a:r>
            <a:r>
              <a:rPr lang="en-US" sz="1800" dirty="0">
                <a:effectLst/>
                <a:latin typeface="Times New Roman" panose="02020603050405020304" pitchFamily="18" charset="0"/>
              </a:rPr>
              <a:t>, A. (2016). Plant disease detection by imaging sensors – parallels and specific demands for precision agriculture and plant phenotyping. </a:t>
            </a:r>
            <a:r>
              <a:rPr lang="en-US" sz="1800" i="1" dirty="0">
                <a:effectLst/>
                <a:latin typeface="Times New Roman" panose="02020603050405020304" pitchFamily="18" charset="0"/>
              </a:rPr>
              <a:t>Plant Disease</a:t>
            </a:r>
            <a:r>
              <a:rPr lang="en-US" sz="1800" dirty="0">
                <a:effectLst/>
                <a:latin typeface="Times New Roman" panose="02020603050405020304" pitchFamily="18" charset="0"/>
              </a:rPr>
              <a:t>, </a:t>
            </a:r>
            <a:r>
              <a:rPr lang="en-US" sz="1800" i="1" dirty="0">
                <a:effectLst/>
                <a:latin typeface="Times New Roman" panose="02020603050405020304" pitchFamily="18" charset="0"/>
              </a:rPr>
              <a:t>100</a:t>
            </a:r>
            <a:r>
              <a:rPr lang="en-US" sz="1800" dirty="0">
                <a:effectLst/>
                <a:latin typeface="Times New Roman" panose="02020603050405020304" pitchFamily="18" charset="0"/>
              </a:rPr>
              <a:t>(2), 241–251. </a:t>
            </a:r>
            <a:r>
              <a:rPr lang="en-US" sz="1800" dirty="0">
                <a:effectLst/>
                <a:latin typeface="Times New Roman" panose="02020603050405020304" pitchFamily="18" charset="0"/>
                <a:hlinkClick r:id="rId4"/>
              </a:rPr>
              <a:t>https://doi.org/10.1094/pdis-03-15-0340-fe</a:t>
            </a:r>
            <a:endParaRPr lang="en-US" sz="1800" dirty="0">
              <a:effectLst/>
              <a:latin typeface="Times New Roman" panose="02020603050405020304" pitchFamily="18" charset="0"/>
            </a:endParaRPr>
          </a:p>
          <a:p>
            <a:r>
              <a:rPr lang="en-US" sz="1800" dirty="0">
                <a:latin typeface="Times New Roman" panose="02020603050405020304" pitchFamily="18" charset="0"/>
              </a:rPr>
              <a:t>Nepal Agriculture Research Center </a:t>
            </a:r>
            <a:r>
              <a:rPr lang="en-US" sz="1800" dirty="0">
                <a:latin typeface="Times New Roman" panose="02020603050405020304" pitchFamily="18" charset="0"/>
                <a:hlinkClick r:id="rId5"/>
              </a:rPr>
              <a:t>https://opac.narc.gov.np/opac_css/index.php?lvl=publisher_see&amp;id=3542</a:t>
            </a:r>
            <a:endParaRPr lang="en-US" sz="1800" dirty="0">
              <a:latin typeface="Times New Roman" panose="02020603050405020304" pitchFamily="18" charset="0"/>
            </a:endParaRPr>
          </a:p>
          <a:p>
            <a:r>
              <a:rPr lang="en-US" sz="1800" dirty="0"/>
              <a:t>Plant Pathological Research in NARC (Mandate, current status, Challenge, role &amp; future Plan) </a:t>
            </a:r>
            <a:r>
              <a:rPr lang="en-US" sz="1800" dirty="0">
                <a:hlinkClick r:id="rId6"/>
              </a:rPr>
              <a:t>http://www.npponepal.gov.np/downloadfile/Suraj%20bhaidya_1656482362.pdf</a:t>
            </a:r>
            <a:endParaRPr lang="en-US" sz="1800" dirty="0"/>
          </a:p>
          <a:p>
            <a:endParaRPr lang="en-US" sz="1800" dirty="0"/>
          </a:p>
        </p:txBody>
      </p:sp>
      <p:sp>
        <p:nvSpPr>
          <p:cNvPr id="4" name="Slide Number Placeholder 3">
            <a:extLst>
              <a:ext uri="{FF2B5EF4-FFF2-40B4-BE49-F238E27FC236}">
                <a16:creationId xmlns:a16="http://schemas.microsoft.com/office/drawing/2014/main" id="{1CF80F29-3266-E033-D5D4-303099F4AB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67721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a:solidFill>
                <a:srgbClr val="FF0000"/>
              </a:solidFill>
            </a:endParaRPr>
          </a:p>
          <a:p>
            <a:pPr marL="0" lvl="0" indent="0" algn="ctr" rtl="0">
              <a:spcBef>
                <a:spcPts val="640"/>
              </a:spcBef>
              <a:spcAft>
                <a:spcPts val="0"/>
              </a:spcAft>
              <a:buClr>
                <a:schemeClr val="dk1"/>
              </a:buClr>
              <a:buSzPts val="3200"/>
              <a:buNone/>
            </a:pPr>
            <a:endParaRPr>
              <a:solidFill>
                <a:srgbClr val="FF0000"/>
              </a:solidFill>
            </a:endParaRPr>
          </a:p>
          <a:p>
            <a:pPr marL="0" lvl="0" indent="0" algn="ctr" rtl="0">
              <a:spcBef>
                <a:spcPts val="640"/>
              </a:spcBef>
              <a:spcAft>
                <a:spcPts val="0"/>
              </a:spcAft>
              <a:buClr>
                <a:srgbClr val="FF0000"/>
              </a:buClr>
              <a:buSzPts val="3200"/>
              <a:buNone/>
            </a:pPr>
            <a:r>
              <a:rPr lang="en-US">
                <a:solidFill>
                  <a:srgbClr val="FF0000"/>
                </a:solidFill>
                <a:latin typeface="Palatino Linotype"/>
                <a:ea typeface="Palatino Linotype"/>
                <a:cs typeface="Palatino Linotype"/>
                <a:sym typeface="Palatino Linotype"/>
              </a:rPr>
              <a:t>Thanks</a:t>
            </a:r>
            <a:endParaRPr>
              <a:solidFill>
                <a:srgbClr val="FF0000"/>
              </a:solidFill>
              <a:latin typeface="Palatino Linotype"/>
              <a:ea typeface="Palatino Linotype"/>
              <a:cs typeface="Palatino Linotype"/>
              <a:sym typeface="Palatino Linotype"/>
            </a:endParaRPr>
          </a:p>
        </p:txBody>
      </p:sp>
      <p:sp>
        <p:nvSpPr>
          <p:cNvPr id="109" name="Google Shape;10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10" name="Google Shape;110;p3"/>
          <p:cNvPicPr preferRelativeResize="0"/>
          <p:nvPr/>
        </p:nvPicPr>
        <p:blipFill rotWithShape="1">
          <a:blip r:embed="rId3">
            <a:alphaModFix/>
          </a:blip>
          <a:srcRect/>
          <a:stretch/>
        </p:blipFill>
        <p:spPr>
          <a:xfrm>
            <a:off x="7248925" y="202901"/>
            <a:ext cx="1705700" cy="57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latin typeface="Palatino Linotype"/>
                <a:ea typeface="Palatino Linotype"/>
                <a:cs typeface="Palatino Linotype"/>
                <a:sym typeface="Palatino Linotype"/>
              </a:rPr>
              <a:t>      Table of contents</a:t>
            </a:r>
            <a:endParaRPr>
              <a:latin typeface="Palatino Linotype"/>
              <a:ea typeface="Palatino Linotype"/>
              <a:cs typeface="Palatino Linotype"/>
              <a:sym typeface="Palatino Linotype"/>
            </a:endParaRPr>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Abstract</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Introduction</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Motivation and Statistics</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Challenges</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Proposed Idea</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Novelty</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Conclusion</a:t>
            </a:r>
            <a:endParaRPr dirty="0">
              <a:latin typeface="Palatino Linotype"/>
              <a:ea typeface="Palatino Linotype"/>
              <a:cs typeface="Palatino Linotype"/>
              <a:sym typeface="Palatino Linotype"/>
            </a:endParaRPr>
          </a:p>
          <a:p>
            <a:pPr marL="457200" lvl="0" indent="-342900" algn="l" rtl="0">
              <a:spcBef>
                <a:spcPts val="0"/>
              </a:spcBef>
              <a:spcAft>
                <a:spcPts val="0"/>
              </a:spcAft>
              <a:buSzPts val="1800"/>
              <a:buFont typeface="Palatino Linotype"/>
              <a:buChar char="•"/>
            </a:pPr>
            <a:r>
              <a:rPr lang="en-US"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References</a:t>
            </a:r>
            <a:endParaRPr dirty="0">
              <a:latin typeface="Palatino Linotype"/>
              <a:ea typeface="Palatino Linotype"/>
              <a:cs typeface="Palatino Linotype"/>
              <a:sym typeface="Palatino Linotype"/>
            </a:endParaRPr>
          </a:p>
        </p:txBody>
      </p:sp>
      <p:sp>
        <p:nvSpPr>
          <p:cNvPr id="100" name="Google Shape;10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01" name="Google Shape;101;p2"/>
          <p:cNvPicPr preferRelativeResize="0"/>
          <p:nvPr/>
        </p:nvPicPr>
        <p:blipFill rotWithShape="1">
          <a:blip r:embed="rId3">
            <a:alphaModFix/>
          </a:blip>
          <a:srcRect/>
          <a:stretch/>
        </p:blipFill>
        <p:spPr>
          <a:xfrm>
            <a:off x="7248925" y="202901"/>
            <a:ext cx="1705700" cy="57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5BFA-9604-68F1-C0BF-4EB8BF159E59}"/>
              </a:ext>
            </a:extLst>
          </p:cNvPr>
          <p:cNvSpPr>
            <a:spLocks noGrp="1"/>
          </p:cNvSpPr>
          <p:nvPr>
            <p:ph type="title"/>
          </p:nvPr>
        </p:nvSpPr>
        <p:spPr/>
        <p:txBody>
          <a:bodyPr/>
          <a:lstStyle/>
          <a:p>
            <a:r>
              <a:rPr lang="en-US" dirty="0"/>
              <a:t>Abstract</a:t>
            </a:r>
          </a:p>
        </p:txBody>
      </p:sp>
      <p:sp>
        <p:nvSpPr>
          <p:cNvPr id="3" name="Text Placeholder 2">
            <a:extLst>
              <a:ext uri="{FF2B5EF4-FFF2-40B4-BE49-F238E27FC236}">
                <a16:creationId xmlns:a16="http://schemas.microsoft.com/office/drawing/2014/main" id="{C56CCC01-70FB-55D7-73BC-A78C21AF6746}"/>
              </a:ext>
            </a:extLst>
          </p:cNvPr>
          <p:cNvSpPr>
            <a:spLocks noGrp="1"/>
          </p:cNvSpPr>
          <p:nvPr>
            <p:ph type="body" idx="1"/>
          </p:nvPr>
        </p:nvSpPr>
        <p:spPr/>
        <p:txBody>
          <a:bodyPr>
            <a:normAutofit fontScale="85000" lnSpcReduction="10000"/>
          </a:bodyPr>
          <a:lstStyle/>
          <a:p>
            <a:pPr algn="just"/>
            <a:r>
              <a:rPr lang="en-US" dirty="0"/>
              <a:t>Plant diseases pose significant threats to agricultural productivity and food security. Timely and accurate detection of these diseases is crucial for effective disease management and resource optimization in agriculture. This project presents a comprehensive study on the development of an automated system, for the detection and analysis of plant diseases. With use of Image Processing, Machine Learning and other computational techniques, we aim to empower farmers and agricultural experts with a robust tool to identify and assess diseases affecting crop health.</a:t>
            </a:r>
          </a:p>
        </p:txBody>
      </p:sp>
      <p:sp>
        <p:nvSpPr>
          <p:cNvPr id="4" name="Slide Number Placeholder 3">
            <a:extLst>
              <a:ext uri="{FF2B5EF4-FFF2-40B4-BE49-F238E27FC236}">
                <a16:creationId xmlns:a16="http://schemas.microsoft.com/office/drawing/2014/main" id="{C786F466-BE49-9E20-A2AB-9B3B766665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97226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A0C8-8890-32D2-97E9-BD921CD73B44}"/>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3A32E899-8CCB-8AFB-A00F-0D6530AD2F1B}"/>
              </a:ext>
            </a:extLst>
          </p:cNvPr>
          <p:cNvSpPr>
            <a:spLocks noGrp="1"/>
          </p:cNvSpPr>
          <p:nvPr>
            <p:ph type="body" idx="1"/>
          </p:nvPr>
        </p:nvSpPr>
        <p:spPr/>
        <p:txBody>
          <a:bodyPr>
            <a:normAutofit fontScale="55000" lnSpcReduction="20000"/>
          </a:bodyPr>
          <a:lstStyle/>
          <a:p>
            <a:pPr algn="just"/>
            <a:r>
              <a:rPr lang="en-US" dirty="0"/>
              <a:t>Agriculture plays a vital role in sustaining human civilization, providing food, fiber, and raw materials for various industries. However, plant diseases pose a significant threat to agricultural productivity, leading to substantial economic losses and food insecurity.</a:t>
            </a:r>
          </a:p>
          <a:p>
            <a:pPr algn="just"/>
            <a:endParaRPr lang="en-US" dirty="0"/>
          </a:p>
          <a:p>
            <a:pPr algn="just"/>
            <a:r>
              <a:rPr lang="en-US" dirty="0"/>
              <a:t>Early detection and accurate analysis of plant diseases are essential for effective disease management and timely intervention to prevent widespread outbreaks.</a:t>
            </a:r>
          </a:p>
          <a:p>
            <a:pPr marL="114300" indent="0" algn="just">
              <a:buNone/>
            </a:pPr>
            <a:endParaRPr lang="en-US" dirty="0"/>
          </a:p>
          <a:p>
            <a:pPr algn="just"/>
            <a:r>
              <a:rPr lang="en-US" dirty="0"/>
              <a:t>Advancements in technology, particularly in the fields of machine learning, computer vision, and sensor technologies, offer promising solutions to overcome the limitations of manual disease detection.</a:t>
            </a:r>
          </a:p>
          <a:p>
            <a:pPr marL="114300" indent="0" algn="just">
              <a:buNone/>
            </a:pPr>
            <a:endParaRPr lang="en-US" dirty="0"/>
          </a:p>
          <a:p>
            <a:pPr algn="just"/>
            <a:r>
              <a:rPr lang="en-US" dirty="0"/>
              <a:t>In this context, the present paper introduces the project "Detection and Analysis of Plant Diseases," which aims to leverage cutting-edge technologies for automating and enhancing the plant disease detection process.</a:t>
            </a:r>
          </a:p>
          <a:p>
            <a:pPr algn="just"/>
            <a:endParaRPr lang="en-US" dirty="0"/>
          </a:p>
          <a:p>
            <a:pPr algn="just"/>
            <a:endParaRPr lang="en-US" dirty="0"/>
          </a:p>
        </p:txBody>
      </p:sp>
      <p:sp>
        <p:nvSpPr>
          <p:cNvPr id="4" name="Slide Number Placeholder 3">
            <a:extLst>
              <a:ext uri="{FF2B5EF4-FFF2-40B4-BE49-F238E27FC236}">
                <a16:creationId xmlns:a16="http://schemas.microsoft.com/office/drawing/2014/main" id="{E86ADE0B-EF3F-6D49-3B1C-5D44166D5D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53524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1247-6383-8FD5-5EF2-97D8B0BFE400}"/>
              </a:ext>
            </a:extLst>
          </p:cNvPr>
          <p:cNvSpPr>
            <a:spLocks noGrp="1"/>
          </p:cNvSpPr>
          <p:nvPr>
            <p:ph type="title"/>
          </p:nvPr>
        </p:nvSpPr>
        <p:spPr/>
        <p:txBody>
          <a:bodyPr/>
          <a:lstStyle/>
          <a:p>
            <a:r>
              <a:rPr lang="en-US" dirty="0"/>
              <a:t>Motivation and Statistics</a:t>
            </a:r>
          </a:p>
        </p:txBody>
      </p:sp>
      <p:sp>
        <p:nvSpPr>
          <p:cNvPr id="3" name="Text Placeholder 2">
            <a:extLst>
              <a:ext uri="{FF2B5EF4-FFF2-40B4-BE49-F238E27FC236}">
                <a16:creationId xmlns:a16="http://schemas.microsoft.com/office/drawing/2014/main" id="{B5ABD33A-9B6D-8CA7-FF3C-1C2DF4D955E6}"/>
              </a:ext>
            </a:extLst>
          </p:cNvPr>
          <p:cNvSpPr>
            <a:spLocks noGrp="1"/>
          </p:cNvSpPr>
          <p:nvPr>
            <p:ph type="body" idx="1"/>
          </p:nvPr>
        </p:nvSpPr>
        <p:spPr/>
        <p:txBody>
          <a:bodyPr>
            <a:normAutofit fontScale="85000" lnSpcReduction="20000"/>
          </a:bodyPr>
          <a:lstStyle/>
          <a:p>
            <a:pPr algn="just"/>
            <a:r>
              <a:rPr lang="en-US" dirty="0"/>
              <a:t>The major motivation behind this project is the importance of Agriculture in our day-to-day life and the challenges that affect the agriculture. Agriculture forms the backbone of economy of many South Asian countries, with a majority of the population directly or indirectly dependent on farming for their livelihoods. However, plant diseases pose a significant challenge to the agricultural sector, leading to reduced crop yields, increased production costs, and food insecurity. Manual disease detection methods often fall short in accurately identifying diseases in their early stages, making it challenging for farmers to implement timely interventions.</a:t>
            </a:r>
          </a:p>
          <a:p>
            <a:endParaRPr lang="en-US" dirty="0"/>
          </a:p>
          <a:p>
            <a:endParaRPr lang="en-US" dirty="0"/>
          </a:p>
        </p:txBody>
      </p:sp>
      <p:sp>
        <p:nvSpPr>
          <p:cNvPr id="4" name="Slide Number Placeholder 3">
            <a:extLst>
              <a:ext uri="{FF2B5EF4-FFF2-40B4-BE49-F238E27FC236}">
                <a16:creationId xmlns:a16="http://schemas.microsoft.com/office/drawing/2014/main" id="{A964CF11-315B-FFF5-F516-D3E268F145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02567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34C7-A0D8-F728-EC83-CC89A666E95A}"/>
              </a:ext>
            </a:extLst>
          </p:cNvPr>
          <p:cNvSpPr>
            <a:spLocks noGrp="1"/>
          </p:cNvSpPr>
          <p:nvPr>
            <p:ph type="title"/>
          </p:nvPr>
        </p:nvSpPr>
        <p:spPr>
          <a:xfrm>
            <a:off x="457200" y="274638"/>
            <a:ext cx="8229600" cy="377115"/>
          </a:xfrm>
        </p:spPr>
        <p:txBody>
          <a:bodyPr>
            <a:noAutofit/>
          </a:bodyPr>
          <a:lstStyle/>
          <a:p>
            <a:r>
              <a:rPr lang="en-US" sz="2000" dirty="0"/>
              <a:t>Commonly Recorded Plant Diseases in 2017-2021 AD</a:t>
            </a:r>
          </a:p>
        </p:txBody>
      </p:sp>
      <p:sp>
        <p:nvSpPr>
          <p:cNvPr id="4" name="Slide Number Placeholder 3">
            <a:extLst>
              <a:ext uri="{FF2B5EF4-FFF2-40B4-BE49-F238E27FC236}">
                <a16:creationId xmlns:a16="http://schemas.microsoft.com/office/drawing/2014/main" id="{2240E938-3E91-D162-F120-03CCB882AA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6" name="Table 5">
            <a:extLst>
              <a:ext uri="{FF2B5EF4-FFF2-40B4-BE49-F238E27FC236}">
                <a16:creationId xmlns:a16="http://schemas.microsoft.com/office/drawing/2014/main" id="{6B602142-0162-9BDE-AB73-44B8ECDF8658}"/>
              </a:ext>
            </a:extLst>
          </p:cNvPr>
          <p:cNvGraphicFramePr>
            <a:graphicFrameLocks noGrp="1"/>
          </p:cNvGraphicFramePr>
          <p:nvPr>
            <p:extLst>
              <p:ext uri="{D42A27DB-BD31-4B8C-83A1-F6EECF244321}">
                <p14:modId xmlns:p14="http://schemas.microsoft.com/office/powerpoint/2010/main" val="2824802163"/>
              </p:ext>
            </p:extLst>
          </p:nvPr>
        </p:nvGraphicFramePr>
        <p:xfrm>
          <a:off x="272374" y="651753"/>
          <a:ext cx="8599251" cy="5997429"/>
        </p:xfrm>
        <a:graphic>
          <a:graphicData uri="http://schemas.openxmlformats.org/drawingml/2006/table">
            <a:tbl>
              <a:tblPr firstRow="1" bandRow="1">
                <a:tableStyleId>{5C22544A-7EE6-4342-B048-85BDC9FD1C3A}</a:tableStyleId>
              </a:tblPr>
              <a:tblGrid>
                <a:gridCol w="2866417">
                  <a:extLst>
                    <a:ext uri="{9D8B030D-6E8A-4147-A177-3AD203B41FA5}">
                      <a16:colId xmlns:a16="http://schemas.microsoft.com/office/drawing/2014/main" val="1177090859"/>
                    </a:ext>
                  </a:extLst>
                </a:gridCol>
                <a:gridCol w="2866417">
                  <a:extLst>
                    <a:ext uri="{9D8B030D-6E8A-4147-A177-3AD203B41FA5}">
                      <a16:colId xmlns:a16="http://schemas.microsoft.com/office/drawing/2014/main" val="4268120260"/>
                    </a:ext>
                  </a:extLst>
                </a:gridCol>
                <a:gridCol w="2866417">
                  <a:extLst>
                    <a:ext uri="{9D8B030D-6E8A-4147-A177-3AD203B41FA5}">
                      <a16:colId xmlns:a16="http://schemas.microsoft.com/office/drawing/2014/main" val="3257963535"/>
                    </a:ext>
                  </a:extLst>
                </a:gridCol>
              </a:tblGrid>
              <a:tr h="389109">
                <a:tc>
                  <a:txBody>
                    <a:bodyPr/>
                    <a:lstStyle/>
                    <a:p>
                      <a:r>
                        <a:rPr lang="en-US" dirty="0"/>
                        <a:t>Crop</a:t>
                      </a:r>
                    </a:p>
                  </a:txBody>
                  <a:tcPr/>
                </a:tc>
                <a:tc>
                  <a:txBody>
                    <a:bodyPr/>
                    <a:lstStyle/>
                    <a:p>
                      <a:r>
                        <a:rPr lang="en-US" dirty="0"/>
                        <a:t>Disease</a:t>
                      </a:r>
                    </a:p>
                  </a:txBody>
                  <a:tcPr/>
                </a:tc>
                <a:tc>
                  <a:txBody>
                    <a:bodyPr/>
                    <a:lstStyle/>
                    <a:p>
                      <a:r>
                        <a:rPr lang="en-US" dirty="0"/>
                        <a:t>Pathogen</a:t>
                      </a:r>
                    </a:p>
                  </a:txBody>
                  <a:tcPr/>
                </a:tc>
                <a:extLst>
                  <a:ext uri="{0D108BD9-81ED-4DB2-BD59-A6C34878D82A}">
                    <a16:rowId xmlns:a16="http://schemas.microsoft.com/office/drawing/2014/main" val="2459303752"/>
                  </a:ext>
                </a:extLst>
              </a:tr>
              <a:tr h="518429">
                <a:tc>
                  <a:txBody>
                    <a:bodyPr/>
                    <a:lstStyle/>
                    <a:p>
                      <a:r>
                        <a:rPr lang="en-US" dirty="0"/>
                        <a:t>Rice</a:t>
                      </a:r>
                    </a:p>
                  </a:txBody>
                  <a:tcPr/>
                </a:tc>
                <a:tc>
                  <a:txBody>
                    <a:bodyPr/>
                    <a:lstStyle/>
                    <a:p>
                      <a:r>
                        <a:rPr lang="en-US" dirty="0"/>
                        <a:t>Blast</a:t>
                      </a:r>
                    </a:p>
                    <a:p>
                      <a:r>
                        <a:rPr lang="en-US" dirty="0"/>
                        <a:t>Bacterial Leaf Blight</a:t>
                      </a:r>
                    </a:p>
                    <a:p>
                      <a:r>
                        <a:rPr lang="en-US" dirty="0"/>
                        <a:t>Bacterial leaf streak</a:t>
                      </a:r>
                    </a:p>
                    <a:p>
                      <a:r>
                        <a:rPr lang="en-US" dirty="0"/>
                        <a:t>Brown leaf spot</a:t>
                      </a:r>
                    </a:p>
                    <a:p>
                      <a:r>
                        <a:rPr lang="en-US" dirty="0"/>
                        <a:t>Sheath blight</a:t>
                      </a:r>
                    </a:p>
                    <a:p>
                      <a:r>
                        <a:rPr lang="en-US" dirty="0"/>
                        <a:t>False smut</a:t>
                      </a:r>
                    </a:p>
                    <a:p>
                      <a:r>
                        <a:rPr lang="en-US" dirty="0"/>
                        <a:t>Foot rot</a:t>
                      </a:r>
                    </a:p>
                    <a:p>
                      <a:r>
                        <a:rPr lang="en-US" dirty="0" err="1"/>
                        <a:t>Udbatta</a:t>
                      </a:r>
                      <a:r>
                        <a:rPr lang="en-US" dirty="0"/>
                        <a:t> disease</a:t>
                      </a:r>
                    </a:p>
                  </a:txBody>
                  <a:tcPr/>
                </a:tc>
                <a:tc>
                  <a:txBody>
                    <a:bodyPr/>
                    <a:lstStyle/>
                    <a:p>
                      <a:r>
                        <a:rPr lang="en-US" dirty="0" err="1"/>
                        <a:t>Pyricularia</a:t>
                      </a:r>
                      <a:r>
                        <a:rPr lang="en-US" dirty="0"/>
                        <a:t> </a:t>
                      </a:r>
                      <a:r>
                        <a:rPr lang="en-US" dirty="0" err="1"/>
                        <a:t>oryzae</a:t>
                      </a:r>
                      <a:endParaRPr lang="en-US" dirty="0"/>
                    </a:p>
                    <a:p>
                      <a:r>
                        <a:rPr lang="en-US" dirty="0"/>
                        <a:t>Xanthomonas campestris </a:t>
                      </a:r>
                      <a:r>
                        <a:rPr lang="en-US" dirty="0" err="1"/>
                        <a:t>pv</a:t>
                      </a:r>
                      <a:r>
                        <a:rPr lang="en-US" dirty="0"/>
                        <a:t>. </a:t>
                      </a:r>
                      <a:r>
                        <a:rPr lang="en-US" dirty="0" err="1"/>
                        <a:t>oryzae</a:t>
                      </a:r>
                      <a:endParaRPr lang="en-US" dirty="0"/>
                    </a:p>
                    <a:p>
                      <a:r>
                        <a:rPr lang="en-US" dirty="0"/>
                        <a:t>Xanthomonas </a:t>
                      </a:r>
                      <a:r>
                        <a:rPr lang="en-US" dirty="0" err="1"/>
                        <a:t>oryzae</a:t>
                      </a:r>
                      <a:r>
                        <a:rPr lang="en-US" dirty="0"/>
                        <a:t> </a:t>
                      </a:r>
                      <a:r>
                        <a:rPr lang="en-US" dirty="0" err="1"/>
                        <a:t>pv</a:t>
                      </a:r>
                      <a:r>
                        <a:rPr lang="en-US" dirty="0"/>
                        <a:t>. </a:t>
                      </a:r>
                      <a:r>
                        <a:rPr lang="en-US" dirty="0" err="1"/>
                        <a:t>oryzicola</a:t>
                      </a:r>
                      <a:endParaRPr lang="en-US" dirty="0"/>
                    </a:p>
                    <a:p>
                      <a:r>
                        <a:rPr lang="en-US" dirty="0" err="1"/>
                        <a:t>Bipolaris</a:t>
                      </a:r>
                      <a:r>
                        <a:rPr lang="en-US" dirty="0"/>
                        <a:t> </a:t>
                      </a:r>
                      <a:r>
                        <a:rPr lang="en-US" dirty="0" err="1"/>
                        <a:t>oryzae</a:t>
                      </a:r>
                      <a:endParaRPr lang="en-US" dirty="0"/>
                    </a:p>
                    <a:p>
                      <a:r>
                        <a:rPr lang="en-US" dirty="0"/>
                        <a:t>Rhizoctonia </a:t>
                      </a:r>
                      <a:r>
                        <a:rPr lang="en-US" dirty="0" err="1"/>
                        <a:t>solani</a:t>
                      </a:r>
                      <a:endParaRPr lang="en-US" dirty="0"/>
                    </a:p>
                    <a:p>
                      <a:r>
                        <a:rPr lang="en-US" dirty="0" err="1"/>
                        <a:t>Ustilaginoidea</a:t>
                      </a:r>
                      <a:r>
                        <a:rPr lang="en-US" dirty="0"/>
                        <a:t> virens</a:t>
                      </a:r>
                    </a:p>
                    <a:p>
                      <a:r>
                        <a:rPr lang="en-US" dirty="0"/>
                        <a:t>Fusarium sp.</a:t>
                      </a:r>
                    </a:p>
                    <a:p>
                      <a:r>
                        <a:rPr lang="en-US" dirty="0"/>
                        <a:t>Ephelis </a:t>
                      </a:r>
                      <a:r>
                        <a:rPr lang="en-US" dirty="0" err="1"/>
                        <a:t>oryzae</a:t>
                      </a:r>
                      <a:endParaRPr lang="en-US" dirty="0"/>
                    </a:p>
                    <a:p>
                      <a:endParaRPr lang="en-US" dirty="0"/>
                    </a:p>
                  </a:txBody>
                  <a:tcPr/>
                </a:tc>
                <a:extLst>
                  <a:ext uri="{0D108BD9-81ED-4DB2-BD59-A6C34878D82A}">
                    <a16:rowId xmlns:a16="http://schemas.microsoft.com/office/drawing/2014/main" val="3546542679"/>
                  </a:ext>
                </a:extLst>
              </a:tr>
              <a:tr h="959419">
                <a:tc>
                  <a:txBody>
                    <a:bodyPr/>
                    <a:lstStyle/>
                    <a:p>
                      <a:r>
                        <a:rPr lang="en-US" dirty="0"/>
                        <a:t>Wheat</a:t>
                      </a:r>
                    </a:p>
                  </a:txBody>
                  <a:tcPr/>
                </a:tc>
                <a:tc>
                  <a:txBody>
                    <a:bodyPr/>
                    <a:lstStyle/>
                    <a:p>
                      <a:r>
                        <a:rPr lang="en-US" dirty="0"/>
                        <a:t>Yellow rust</a:t>
                      </a:r>
                    </a:p>
                    <a:p>
                      <a:r>
                        <a:rPr lang="en-US" dirty="0"/>
                        <a:t>Brown rust</a:t>
                      </a:r>
                    </a:p>
                    <a:p>
                      <a:r>
                        <a:rPr lang="en-US" dirty="0"/>
                        <a:t>Foliar blight</a:t>
                      </a:r>
                    </a:p>
                    <a:p>
                      <a:r>
                        <a:rPr lang="en-US" dirty="0"/>
                        <a:t>Powdery mildew</a:t>
                      </a:r>
                    </a:p>
                    <a:p>
                      <a:r>
                        <a:rPr lang="en-US" dirty="0"/>
                        <a:t>Loose smut</a:t>
                      </a:r>
                    </a:p>
                    <a:p>
                      <a:r>
                        <a:rPr lang="en-US" dirty="0"/>
                        <a:t>Karnal bunt</a:t>
                      </a:r>
                    </a:p>
                  </a:txBody>
                  <a:tcPr/>
                </a:tc>
                <a:tc>
                  <a:txBody>
                    <a:bodyPr/>
                    <a:lstStyle/>
                    <a:p>
                      <a:r>
                        <a:rPr lang="en-US" dirty="0"/>
                        <a:t>Puccinia </a:t>
                      </a:r>
                      <a:r>
                        <a:rPr lang="en-US" dirty="0" err="1"/>
                        <a:t>striiformis</a:t>
                      </a:r>
                      <a:endParaRPr lang="en-US" dirty="0"/>
                    </a:p>
                    <a:p>
                      <a:r>
                        <a:rPr lang="en-US" dirty="0"/>
                        <a:t>Puccinia </a:t>
                      </a:r>
                      <a:r>
                        <a:rPr lang="en-US" dirty="0" err="1"/>
                        <a:t>triticina</a:t>
                      </a:r>
                      <a:endParaRPr lang="en-US" dirty="0"/>
                    </a:p>
                    <a:p>
                      <a:r>
                        <a:rPr lang="en-US" dirty="0" err="1"/>
                        <a:t>Bipolaris</a:t>
                      </a:r>
                      <a:r>
                        <a:rPr lang="en-US" dirty="0"/>
                        <a:t> </a:t>
                      </a:r>
                      <a:r>
                        <a:rPr lang="en-US" dirty="0" err="1"/>
                        <a:t>sorokiana</a:t>
                      </a:r>
                      <a:endParaRPr lang="en-US" dirty="0"/>
                    </a:p>
                    <a:p>
                      <a:r>
                        <a:rPr lang="en-US" dirty="0" err="1"/>
                        <a:t>Blumeria</a:t>
                      </a:r>
                      <a:r>
                        <a:rPr lang="en-US" dirty="0"/>
                        <a:t> </a:t>
                      </a:r>
                      <a:r>
                        <a:rPr lang="en-US" dirty="0" err="1"/>
                        <a:t>graminis</a:t>
                      </a:r>
                      <a:r>
                        <a:rPr lang="en-US" dirty="0"/>
                        <a:t> f. sp. </a:t>
                      </a:r>
                      <a:r>
                        <a:rPr lang="en-US" dirty="0" err="1"/>
                        <a:t>Tritici</a:t>
                      </a:r>
                      <a:endParaRPr lang="en-US" dirty="0"/>
                    </a:p>
                    <a:p>
                      <a:r>
                        <a:rPr lang="en-US" dirty="0" err="1"/>
                        <a:t>Ustilago</a:t>
                      </a:r>
                      <a:r>
                        <a:rPr lang="en-US" dirty="0"/>
                        <a:t> </a:t>
                      </a:r>
                      <a:r>
                        <a:rPr lang="en-US" dirty="0" err="1"/>
                        <a:t>tritici</a:t>
                      </a:r>
                      <a:endParaRPr lang="en-US" dirty="0"/>
                    </a:p>
                    <a:p>
                      <a:r>
                        <a:rPr lang="en-US" dirty="0" err="1"/>
                        <a:t>Tilletia</a:t>
                      </a:r>
                      <a:r>
                        <a:rPr lang="en-US" dirty="0"/>
                        <a:t> indica</a:t>
                      </a:r>
                    </a:p>
                  </a:txBody>
                  <a:tcPr/>
                </a:tc>
                <a:extLst>
                  <a:ext uri="{0D108BD9-81ED-4DB2-BD59-A6C34878D82A}">
                    <a16:rowId xmlns:a16="http://schemas.microsoft.com/office/drawing/2014/main" val="3852218903"/>
                  </a:ext>
                </a:extLst>
              </a:tr>
              <a:tr h="959419">
                <a:tc>
                  <a:txBody>
                    <a:bodyPr/>
                    <a:lstStyle/>
                    <a:p>
                      <a:r>
                        <a:rPr lang="en-US" dirty="0"/>
                        <a:t>Maize</a:t>
                      </a:r>
                    </a:p>
                  </a:txBody>
                  <a:tcPr/>
                </a:tc>
                <a:tc>
                  <a:txBody>
                    <a:bodyPr/>
                    <a:lstStyle/>
                    <a:p>
                      <a:r>
                        <a:rPr lang="en-US" dirty="0"/>
                        <a:t>Northern leaf blight</a:t>
                      </a:r>
                    </a:p>
                    <a:p>
                      <a:r>
                        <a:rPr lang="en-US" dirty="0"/>
                        <a:t>Southern leaf blight</a:t>
                      </a:r>
                    </a:p>
                    <a:p>
                      <a:r>
                        <a:rPr lang="en-US" dirty="0"/>
                        <a:t>Gray leaf spot</a:t>
                      </a:r>
                    </a:p>
                    <a:p>
                      <a:r>
                        <a:rPr lang="en-US" dirty="0"/>
                        <a:t>Banded leaf and sheath blight</a:t>
                      </a:r>
                    </a:p>
                    <a:p>
                      <a:r>
                        <a:rPr lang="en-US" dirty="0"/>
                        <a:t>Common rust</a:t>
                      </a:r>
                    </a:p>
                    <a:p>
                      <a:r>
                        <a:rPr lang="en-US" dirty="0" err="1"/>
                        <a:t>Curvularia</a:t>
                      </a:r>
                      <a:r>
                        <a:rPr lang="en-US" dirty="0"/>
                        <a:t> leaf spot</a:t>
                      </a:r>
                    </a:p>
                    <a:p>
                      <a:r>
                        <a:rPr lang="en-US" dirty="0"/>
                        <a:t>Cob rot</a:t>
                      </a:r>
                    </a:p>
                  </a:txBody>
                  <a:tcPr/>
                </a:tc>
                <a:tc>
                  <a:txBody>
                    <a:bodyPr/>
                    <a:lstStyle/>
                    <a:p>
                      <a:r>
                        <a:rPr lang="en-US" dirty="0" err="1"/>
                        <a:t>Helminthosporium</a:t>
                      </a:r>
                      <a:r>
                        <a:rPr lang="en-US" dirty="0"/>
                        <a:t> </a:t>
                      </a:r>
                      <a:r>
                        <a:rPr lang="en-US" dirty="0" err="1"/>
                        <a:t>turcicum</a:t>
                      </a:r>
                      <a:endParaRPr lang="en-US" dirty="0"/>
                    </a:p>
                    <a:p>
                      <a:r>
                        <a:rPr lang="en-US" dirty="0" err="1"/>
                        <a:t>Helminthosporium</a:t>
                      </a:r>
                      <a:r>
                        <a:rPr lang="en-US" dirty="0"/>
                        <a:t> maydis</a:t>
                      </a:r>
                    </a:p>
                    <a:p>
                      <a:r>
                        <a:rPr lang="en-US" dirty="0" err="1"/>
                        <a:t>Cercospora</a:t>
                      </a:r>
                      <a:r>
                        <a:rPr lang="en-US" dirty="0"/>
                        <a:t> </a:t>
                      </a:r>
                      <a:r>
                        <a:rPr lang="en-US" dirty="0" err="1"/>
                        <a:t>zeae</a:t>
                      </a:r>
                      <a:r>
                        <a:rPr lang="en-US" dirty="0"/>
                        <a:t> maydis</a:t>
                      </a:r>
                    </a:p>
                    <a:p>
                      <a:r>
                        <a:rPr lang="en-US" dirty="0"/>
                        <a:t>Rhizoctonia </a:t>
                      </a:r>
                      <a:r>
                        <a:rPr lang="en-US" dirty="0" err="1"/>
                        <a:t>solani</a:t>
                      </a:r>
                      <a:endParaRPr lang="en-US" dirty="0"/>
                    </a:p>
                    <a:p>
                      <a:r>
                        <a:rPr lang="en-US" dirty="0"/>
                        <a:t>Puccinia </a:t>
                      </a:r>
                      <a:r>
                        <a:rPr lang="en-US" dirty="0" err="1"/>
                        <a:t>sorghi</a:t>
                      </a:r>
                      <a:endParaRPr lang="en-US" dirty="0"/>
                    </a:p>
                    <a:p>
                      <a:r>
                        <a:rPr lang="en-US" dirty="0" err="1"/>
                        <a:t>Curvularia</a:t>
                      </a:r>
                      <a:r>
                        <a:rPr lang="en-US" dirty="0"/>
                        <a:t> </a:t>
                      </a:r>
                      <a:r>
                        <a:rPr lang="en-US" dirty="0" err="1"/>
                        <a:t>lunata</a:t>
                      </a:r>
                      <a:endParaRPr lang="en-US" dirty="0"/>
                    </a:p>
                    <a:p>
                      <a:r>
                        <a:rPr lang="en-US" dirty="0"/>
                        <a:t>Fusarium </a:t>
                      </a:r>
                      <a:r>
                        <a:rPr lang="en-US" dirty="0" err="1"/>
                        <a:t>moniliformae</a:t>
                      </a:r>
                      <a:endParaRPr lang="en-US" dirty="0"/>
                    </a:p>
                    <a:p>
                      <a:endParaRPr lang="en-US" dirty="0"/>
                    </a:p>
                  </a:txBody>
                  <a:tcPr/>
                </a:tc>
                <a:extLst>
                  <a:ext uri="{0D108BD9-81ED-4DB2-BD59-A6C34878D82A}">
                    <a16:rowId xmlns:a16="http://schemas.microsoft.com/office/drawing/2014/main" val="1210095252"/>
                  </a:ext>
                </a:extLst>
              </a:tr>
            </a:tbl>
          </a:graphicData>
        </a:graphic>
      </p:graphicFrame>
    </p:spTree>
    <p:extLst>
      <p:ext uri="{BB962C8B-B14F-4D97-AF65-F5344CB8AC3E}">
        <p14:creationId xmlns:p14="http://schemas.microsoft.com/office/powerpoint/2010/main" val="349899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34C7-A0D8-F728-EC83-CC89A666E95A}"/>
              </a:ext>
            </a:extLst>
          </p:cNvPr>
          <p:cNvSpPr>
            <a:spLocks noGrp="1"/>
          </p:cNvSpPr>
          <p:nvPr>
            <p:ph type="title"/>
          </p:nvPr>
        </p:nvSpPr>
        <p:spPr>
          <a:xfrm>
            <a:off x="457200" y="274638"/>
            <a:ext cx="8229600" cy="377115"/>
          </a:xfrm>
        </p:spPr>
        <p:txBody>
          <a:bodyPr>
            <a:noAutofit/>
          </a:bodyPr>
          <a:lstStyle/>
          <a:p>
            <a:r>
              <a:rPr lang="en-US" sz="2000" dirty="0"/>
              <a:t>Commonly Recorded Plant Diseases in 2017-2021 AD</a:t>
            </a:r>
          </a:p>
        </p:txBody>
      </p:sp>
      <p:sp>
        <p:nvSpPr>
          <p:cNvPr id="4" name="Slide Number Placeholder 3">
            <a:extLst>
              <a:ext uri="{FF2B5EF4-FFF2-40B4-BE49-F238E27FC236}">
                <a16:creationId xmlns:a16="http://schemas.microsoft.com/office/drawing/2014/main" id="{2240E938-3E91-D162-F120-03CCB882AA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6" name="Table 5">
            <a:extLst>
              <a:ext uri="{FF2B5EF4-FFF2-40B4-BE49-F238E27FC236}">
                <a16:creationId xmlns:a16="http://schemas.microsoft.com/office/drawing/2014/main" id="{6B602142-0162-9BDE-AB73-44B8ECDF8658}"/>
              </a:ext>
            </a:extLst>
          </p:cNvPr>
          <p:cNvGraphicFramePr>
            <a:graphicFrameLocks noGrp="1"/>
          </p:cNvGraphicFramePr>
          <p:nvPr>
            <p:extLst>
              <p:ext uri="{D42A27DB-BD31-4B8C-83A1-F6EECF244321}">
                <p14:modId xmlns:p14="http://schemas.microsoft.com/office/powerpoint/2010/main" val="2331955981"/>
              </p:ext>
            </p:extLst>
          </p:nvPr>
        </p:nvGraphicFramePr>
        <p:xfrm>
          <a:off x="272374" y="651753"/>
          <a:ext cx="8599251" cy="2266545"/>
        </p:xfrm>
        <a:graphic>
          <a:graphicData uri="http://schemas.openxmlformats.org/drawingml/2006/table">
            <a:tbl>
              <a:tblPr firstRow="1" bandRow="1">
                <a:tableStyleId>{5C22544A-7EE6-4342-B048-85BDC9FD1C3A}</a:tableStyleId>
              </a:tblPr>
              <a:tblGrid>
                <a:gridCol w="2866417">
                  <a:extLst>
                    <a:ext uri="{9D8B030D-6E8A-4147-A177-3AD203B41FA5}">
                      <a16:colId xmlns:a16="http://schemas.microsoft.com/office/drawing/2014/main" val="1177090859"/>
                    </a:ext>
                  </a:extLst>
                </a:gridCol>
                <a:gridCol w="2866417">
                  <a:extLst>
                    <a:ext uri="{9D8B030D-6E8A-4147-A177-3AD203B41FA5}">
                      <a16:colId xmlns:a16="http://schemas.microsoft.com/office/drawing/2014/main" val="4268120260"/>
                    </a:ext>
                  </a:extLst>
                </a:gridCol>
                <a:gridCol w="2866417">
                  <a:extLst>
                    <a:ext uri="{9D8B030D-6E8A-4147-A177-3AD203B41FA5}">
                      <a16:colId xmlns:a16="http://schemas.microsoft.com/office/drawing/2014/main" val="3257963535"/>
                    </a:ext>
                  </a:extLst>
                </a:gridCol>
              </a:tblGrid>
              <a:tr h="389109">
                <a:tc>
                  <a:txBody>
                    <a:bodyPr/>
                    <a:lstStyle/>
                    <a:p>
                      <a:r>
                        <a:rPr lang="en-US" dirty="0"/>
                        <a:t>Crop</a:t>
                      </a:r>
                    </a:p>
                  </a:txBody>
                  <a:tcPr/>
                </a:tc>
                <a:tc>
                  <a:txBody>
                    <a:bodyPr/>
                    <a:lstStyle/>
                    <a:p>
                      <a:r>
                        <a:rPr lang="en-US" dirty="0"/>
                        <a:t>Disease</a:t>
                      </a:r>
                    </a:p>
                  </a:txBody>
                  <a:tcPr/>
                </a:tc>
                <a:tc>
                  <a:txBody>
                    <a:bodyPr/>
                    <a:lstStyle/>
                    <a:p>
                      <a:r>
                        <a:rPr lang="en-US" dirty="0"/>
                        <a:t>Pathogen</a:t>
                      </a:r>
                    </a:p>
                  </a:txBody>
                  <a:tcPr/>
                </a:tc>
                <a:extLst>
                  <a:ext uri="{0D108BD9-81ED-4DB2-BD59-A6C34878D82A}">
                    <a16:rowId xmlns:a16="http://schemas.microsoft.com/office/drawing/2014/main" val="2459303752"/>
                  </a:ext>
                </a:extLst>
              </a:tr>
              <a:tr h="518429">
                <a:tc>
                  <a:txBody>
                    <a:bodyPr/>
                    <a:lstStyle/>
                    <a:p>
                      <a:r>
                        <a:rPr lang="en-US" dirty="0"/>
                        <a:t>Barley</a:t>
                      </a:r>
                    </a:p>
                  </a:txBody>
                  <a:tcPr/>
                </a:tc>
                <a:tc>
                  <a:txBody>
                    <a:bodyPr/>
                    <a:lstStyle/>
                    <a:p>
                      <a:r>
                        <a:rPr lang="en-US" dirty="0"/>
                        <a:t>Yellow rust</a:t>
                      </a:r>
                    </a:p>
                    <a:p>
                      <a:r>
                        <a:rPr lang="en-US" dirty="0"/>
                        <a:t>Leaf rust</a:t>
                      </a:r>
                    </a:p>
                    <a:p>
                      <a:r>
                        <a:rPr lang="en-US" dirty="0"/>
                        <a:t>Loose smut</a:t>
                      </a:r>
                    </a:p>
                    <a:p>
                      <a:r>
                        <a:rPr lang="en-US" dirty="0"/>
                        <a:t>Spot blotch</a:t>
                      </a:r>
                    </a:p>
                    <a:p>
                      <a:r>
                        <a:rPr lang="en-US" dirty="0"/>
                        <a:t>Net blotch</a:t>
                      </a:r>
                    </a:p>
                  </a:txBody>
                  <a:tcPr/>
                </a:tc>
                <a:tc>
                  <a:txBody>
                    <a:bodyPr/>
                    <a:lstStyle/>
                    <a:p>
                      <a:r>
                        <a:rPr lang="en-US" dirty="0"/>
                        <a:t>Puccinia </a:t>
                      </a:r>
                      <a:r>
                        <a:rPr lang="en-US" dirty="0" err="1"/>
                        <a:t>striiformis</a:t>
                      </a:r>
                      <a:r>
                        <a:rPr lang="en-US" dirty="0"/>
                        <a:t> f. sp. </a:t>
                      </a:r>
                      <a:r>
                        <a:rPr lang="en-US" dirty="0" err="1"/>
                        <a:t>hordei</a:t>
                      </a:r>
                      <a:endParaRPr lang="en-US" dirty="0"/>
                    </a:p>
                    <a:p>
                      <a:r>
                        <a:rPr lang="en-US" dirty="0"/>
                        <a:t>Puccinia </a:t>
                      </a:r>
                      <a:r>
                        <a:rPr lang="en-US" dirty="0" err="1"/>
                        <a:t>hordei</a:t>
                      </a:r>
                      <a:endParaRPr lang="en-US" dirty="0"/>
                    </a:p>
                    <a:p>
                      <a:r>
                        <a:rPr lang="en-US" dirty="0" err="1"/>
                        <a:t>Ustilago</a:t>
                      </a:r>
                      <a:r>
                        <a:rPr lang="en-US" dirty="0"/>
                        <a:t> nuda</a:t>
                      </a:r>
                    </a:p>
                    <a:p>
                      <a:r>
                        <a:rPr lang="en-US" dirty="0" err="1"/>
                        <a:t>Bipolaris</a:t>
                      </a:r>
                      <a:r>
                        <a:rPr lang="en-US" dirty="0"/>
                        <a:t> </a:t>
                      </a:r>
                      <a:r>
                        <a:rPr lang="en-US" dirty="0" err="1"/>
                        <a:t>sorokiniana</a:t>
                      </a:r>
                      <a:endParaRPr lang="en-US" dirty="0"/>
                    </a:p>
                    <a:p>
                      <a:r>
                        <a:rPr lang="en-US" dirty="0" err="1"/>
                        <a:t>Pyrenophora</a:t>
                      </a:r>
                      <a:r>
                        <a:rPr lang="en-US" dirty="0"/>
                        <a:t> teres</a:t>
                      </a:r>
                    </a:p>
                  </a:txBody>
                  <a:tcPr/>
                </a:tc>
                <a:extLst>
                  <a:ext uri="{0D108BD9-81ED-4DB2-BD59-A6C34878D82A}">
                    <a16:rowId xmlns:a16="http://schemas.microsoft.com/office/drawing/2014/main" val="3546542679"/>
                  </a:ext>
                </a:extLst>
              </a:tr>
              <a:tr h="719196">
                <a:tc>
                  <a:txBody>
                    <a:bodyPr/>
                    <a:lstStyle/>
                    <a:p>
                      <a:r>
                        <a:rPr lang="en-US" dirty="0"/>
                        <a:t>Finger millet </a:t>
                      </a:r>
                    </a:p>
                  </a:txBody>
                  <a:tcPr/>
                </a:tc>
                <a:tc>
                  <a:txBody>
                    <a:bodyPr/>
                    <a:lstStyle/>
                    <a:p>
                      <a:r>
                        <a:rPr lang="en-US" dirty="0"/>
                        <a:t>Blast</a:t>
                      </a:r>
                    </a:p>
                    <a:p>
                      <a:r>
                        <a:rPr lang="en-US" dirty="0" err="1"/>
                        <a:t>Cercospora</a:t>
                      </a:r>
                      <a:r>
                        <a:rPr lang="en-US" dirty="0"/>
                        <a:t> leaf spot</a:t>
                      </a:r>
                    </a:p>
                  </a:txBody>
                  <a:tcPr/>
                </a:tc>
                <a:tc>
                  <a:txBody>
                    <a:bodyPr/>
                    <a:lstStyle/>
                    <a:p>
                      <a:r>
                        <a:rPr lang="en-US" dirty="0" err="1"/>
                        <a:t>Pyricularia</a:t>
                      </a:r>
                      <a:r>
                        <a:rPr lang="en-US" dirty="0"/>
                        <a:t> grisea</a:t>
                      </a:r>
                    </a:p>
                    <a:p>
                      <a:r>
                        <a:rPr lang="en-US" dirty="0" err="1"/>
                        <a:t>Cercospora</a:t>
                      </a:r>
                      <a:r>
                        <a:rPr lang="en-US" dirty="0"/>
                        <a:t> sp.</a:t>
                      </a:r>
                    </a:p>
                  </a:txBody>
                  <a:tcPr/>
                </a:tc>
                <a:extLst>
                  <a:ext uri="{0D108BD9-81ED-4DB2-BD59-A6C34878D82A}">
                    <a16:rowId xmlns:a16="http://schemas.microsoft.com/office/drawing/2014/main" val="3852218903"/>
                  </a:ext>
                </a:extLst>
              </a:tr>
            </a:tbl>
          </a:graphicData>
        </a:graphic>
      </p:graphicFrame>
    </p:spTree>
    <p:extLst>
      <p:ext uri="{BB962C8B-B14F-4D97-AF65-F5344CB8AC3E}">
        <p14:creationId xmlns:p14="http://schemas.microsoft.com/office/powerpoint/2010/main" val="320246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7B6B-8033-B8A5-54FF-CD6FD1C52FC6}"/>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4688A09E-D48A-16B6-C778-3614481A302C}"/>
              </a:ext>
            </a:extLst>
          </p:cNvPr>
          <p:cNvSpPr>
            <a:spLocks noGrp="1"/>
          </p:cNvSpPr>
          <p:nvPr>
            <p:ph type="body" idx="1"/>
          </p:nvPr>
        </p:nvSpPr>
        <p:spPr/>
        <p:txBody>
          <a:bodyPr/>
          <a:lstStyle/>
          <a:p>
            <a:r>
              <a:rPr lang="en-US" dirty="0"/>
              <a:t>Limited Digital Literacy in Farmers</a:t>
            </a:r>
          </a:p>
          <a:p>
            <a:r>
              <a:rPr lang="en-US" dirty="0"/>
              <a:t>Limited and Diverse Data</a:t>
            </a:r>
          </a:p>
          <a:p>
            <a:r>
              <a:rPr lang="en-US" dirty="0"/>
              <a:t>Plant Variability</a:t>
            </a:r>
          </a:p>
          <a:p>
            <a:r>
              <a:rPr lang="en-US" dirty="0"/>
              <a:t>Seasonal and Environmental Factors</a:t>
            </a:r>
          </a:p>
          <a:p>
            <a:r>
              <a:rPr lang="en-US" dirty="0"/>
              <a:t>Integration with Existing Practices</a:t>
            </a:r>
          </a:p>
        </p:txBody>
      </p:sp>
      <p:sp>
        <p:nvSpPr>
          <p:cNvPr id="4" name="Slide Number Placeholder 3">
            <a:extLst>
              <a:ext uri="{FF2B5EF4-FFF2-40B4-BE49-F238E27FC236}">
                <a16:creationId xmlns:a16="http://schemas.microsoft.com/office/drawing/2014/main" id="{8F1A5D02-90E7-FAC4-39BB-F4A0D50FAD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0772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DDEE-5054-A2FD-5BC8-DA5B04A48FF2}"/>
              </a:ext>
            </a:extLst>
          </p:cNvPr>
          <p:cNvSpPr>
            <a:spLocks noGrp="1"/>
          </p:cNvSpPr>
          <p:nvPr>
            <p:ph type="title"/>
          </p:nvPr>
        </p:nvSpPr>
        <p:spPr/>
        <p:txBody>
          <a:bodyPr/>
          <a:lstStyle/>
          <a:p>
            <a:r>
              <a:rPr lang="en-US" dirty="0"/>
              <a:t>Proposed Idea</a:t>
            </a:r>
          </a:p>
        </p:txBody>
      </p:sp>
      <p:sp>
        <p:nvSpPr>
          <p:cNvPr id="3" name="Text Placeholder 2">
            <a:extLst>
              <a:ext uri="{FF2B5EF4-FFF2-40B4-BE49-F238E27FC236}">
                <a16:creationId xmlns:a16="http://schemas.microsoft.com/office/drawing/2014/main" id="{2A63BB20-6AC3-3E6C-392A-A95BC6D2FA7A}"/>
              </a:ext>
            </a:extLst>
          </p:cNvPr>
          <p:cNvSpPr>
            <a:spLocks noGrp="1"/>
          </p:cNvSpPr>
          <p:nvPr>
            <p:ph type="body" idx="1"/>
          </p:nvPr>
        </p:nvSpPr>
        <p:spPr>
          <a:xfrm>
            <a:off x="457200" y="1609927"/>
            <a:ext cx="8229600" cy="4525963"/>
          </a:xfrm>
        </p:spPr>
        <p:txBody>
          <a:bodyPr>
            <a:normAutofit fontScale="92500" lnSpcReduction="20000"/>
          </a:bodyPr>
          <a:lstStyle/>
          <a:p>
            <a:pPr algn="just"/>
            <a:r>
              <a:rPr lang="en-US" dirty="0"/>
              <a:t>We aim to develop system for automated detection and  analysis of Plant Diseases Using Machine Learning and Image Processing. This innovative approach utilizes the power of computer vision and artificial intelligence to identify diseases in crops by analyzing images of plants and matching them with pre trained models consisting of symptoms of possible diseases to come to a conclusion and suggest mitigating measures to deal with the identified disease.</a:t>
            </a:r>
          </a:p>
        </p:txBody>
      </p:sp>
      <p:sp>
        <p:nvSpPr>
          <p:cNvPr id="4" name="Slide Number Placeholder 3">
            <a:extLst>
              <a:ext uri="{FF2B5EF4-FFF2-40B4-BE49-F238E27FC236}">
                <a16:creationId xmlns:a16="http://schemas.microsoft.com/office/drawing/2014/main" id="{81C02359-A3ED-A552-7ACC-EA7D2AEFFC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6690864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1087</Words>
  <Application>Microsoft Office PowerPoint</Application>
  <PresentationFormat>On-screen Show (4:3)</PresentationFormat>
  <Paragraphs>140</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Calibri</vt:lpstr>
      <vt:lpstr>Palatino Linotype</vt:lpstr>
      <vt:lpstr>Arial</vt:lpstr>
      <vt:lpstr>Office Theme</vt:lpstr>
      <vt:lpstr>Automated Detection and Analysis of Plant Diseases</vt:lpstr>
      <vt:lpstr>      Table of contents</vt:lpstr>
      <vt:lpstr>Abstract</vt:lpstr>
      <vt:lpstr>Introduction</vt:lpstr>
      <vt:lpstr>Motivation and Statistics</vt:lpstr>
      <vt:lpstr>Commonly Recorded Plant Diseases in 2017-2021 AD</vt:lpstr>
      <vt:lpstr>Commonly Recorded Plant Diseases in 2017-2021 AD</vt:lpstr>
      <vt:lpstr>Challenges</vt:lpstr>
      <vt:lpstr>Proposed Idea</vt:lpstr>
      <vt:lpstr>Novelty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Detection and Analysis of Plant Diseases</dc:title>
  <dc:creator>Kevin</dc:creator>
  <cp:lastModifiedBy>PANKAJ BHATTARAI</cp:lastModifiedBy>
  <cp:revision>6</cp:revision>
  <dcterms:created xsi:type="dcterms:W3CDTF">2020-05-13T07:00:09Z</dcterms:created>
  <dcterms:modified xsi:type="dcterms:W3CDTF">2023-07-28T04:10:17Z</dcterms:modified>
</cp:coreProperties>
</file>