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77be30b12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d77be30b12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77be30b12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77be30b12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77be30b12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77be30b12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b033e327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b033e327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2e874b65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2e874b65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77be30b12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77be30b12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77be30b12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77be30b12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77be30b12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77be30b12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77be30b12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d77be30b12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77be30b12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77be30b12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77be30b12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d77be30b12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01">
  <p:cSld name="Titelfolie 0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>
            <p:ph idx="2" type="pic"/>
          </p:nvPr>
        </p:nvSpPr>
        <p:spPr>
          <a:xfrm>
            <a:off x="548878" y="762000"/>
            <a:ext cx="8046300" cy="3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18500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0" y="1675154"/>
            <a:ext cx="4428000" cy="207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810000" spcFirstLastPara="1" rIns="0" wrap="square" tIns="189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878" y="270403"/>
            <a:ext cx="1324173" cy="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>
            <p:ph idx="3" type="pic"/>
          </p:nvPr>
        </p:nvSpPr>
        <p:spPr>
          <a:xfrm>
            <a:off x="7650122" y="4866816"/>
            <a:ext cx="945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808887" y="2895371"/>
            <a:ext cx="35100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4" type="body"/>
          </p:nvPr>
        </p:nvSpPr>
        <p:spPr>
          <a:xfrm>
            <a:off x="7272337" y="237600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indent="-2857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2pPr>
            <a:lvl3pPr indent="-2857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chemeClr val="lt1"/>
                </a:solidFill>
              </a:defRPr>
            </a:lvl1pPr>
            <a:lvl2pPr lvl="1">
              <a:buNone/>
              <a:defRPr sz="1300">
                <a:solidFill>
                  <a:schemeClr val="lt1"/>
                </a:solidFill>
              </a:defRPr>
            </a:lvl2pPr>
            <a:lvl3pPr lvl="2">
              <a:buNone/>
              <a:defRPr sz="1300">
                <a:solidFill>
                  <a:schemeClr val="lt1"/>
                </a:solidFill>
              </a:defRPr>
            </a:lvl3pPr>
            <a:lvl4pPr lvl="3">
              <a:buNone/>
              <a:defRPr sz="1300">
                <a:solidFill>
                  <a:schemeClr val="lt1"/>
                </a:solidFill>
              </a:defRPr>
            </a:lvl4pPr>
            <a:lvl5pPr lvl="4">
              <a:buNone/>
              <a:defRPr sz="1300">
                <a:solidFill>
                  <a:schemeClr val="lt1"/>
                </a:solidFill>
              </a:defRPr>
            </a:lvl5pPr>
            <a:lvl6pPr lvl="5">
              <a:buNone/>
              <a:defRPr sz="1300">
                <a:solidFill>
                  <a:schemeClr val="lt1"/>
                </a:solidFill>
              </a:defRPr>
            </a:lvl6pPr>
            <a:lvl7pPr lvl="6">
              <a:buNone/>
              <a:defRPr sz="1300">
                <a:solidFill>
                  <a:schemeClr val="lt1"/>
                </a:solidFill>
              </a:defRPr>
            </a:lvl7pPr>
            <a:lvl8pPr lvl="7">
              <a:buNone/>
              <a:defRPr sz="1300">
                <a:solidFill>
                  <a:schemeClr val="lt1"/>
                </a:solidFill>
              </a:defRPr>
            </a:lvl8pPr>
            <a:lvl9pPr lvl="8"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  <p15:guide id="2" orient="horz" pos="480">
          <p15:clr>
            <a:srgbClr val="FBAE40"/>
          </p15:clr>
        </p15:guide>
        <p15:guide id="3" orient="horz" pos="2964">
          <p15:clr>
            <a:srgbClr val="FBAE40"/>
          </p15:clr>
        </p15:guide>
        <p15:guide id="4" pos="458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Bild">
  <p:cSld name="Inhalt Bil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548878" y="347663"/>
            <a:ext cx="8046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7855269" y="4891833"/>
            <a:ext cx="459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1628775" y="4891833"/>
            <a:ext cx="4050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8353189" y="4891833"/>
            <a:ext cx="2418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" name="Google Shape;9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878" y="4880316"/>
            <a:ext cx="738347" cy="1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1"/>
          <p:cNvSpPr/>
          <p:nvPr>
            <p:ph idx="2" type="pic"/>
          </p:nvPr>
        </p:nvSpPr>
        <p:spPr>
          <a:xfrm>
            <a:off x="548878" y="1059656"/>
            <a:ext cx="8046000" cy="3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15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full page">
  <p:cSld name="Bild full pag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/>
          <p:nvPr>
            <p:ph idx="10" type="dt"/>
          </p:nvPr>
        </p:nvSpPr>
        <p:spPr>
          <a:xfrm>
            <a:off x="7855269" y="4891833"/>
            <a:ext cx="459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1628775" y="4891833"/>
            <a:ext cx="4050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8353189" y="4891833"/>
            <a:ext cx="2418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878" y="4880316"/>
            <a:ext cx="738347" cy="1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2"/>
          <p:cNvSpPr/>
          <p:nvPr>
            <p:ph idx="2" type="pic"/>
          </p:nvPr>
        </p:nvSpPr>
        <p:spPr>
          <a:xfrm>
            <a:off x="548878" y="195263"/>
            <a:ext cx="8046000" cy="45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zwei Spalten">
  <p:cSld name="Inhalt zwei Spalte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title"/>
          </p:nvPr>
        </p:nvSpPr>
        <p:spPr>
          <a:xfrm>
            <a:off x="548878" y="347663"/>
            <a:ext cx="8046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" type="body"/>
          </p:nvPr>
        </p:nvSpPr>
        <p:spPr>
          <a:xfrm>
            <a:off x="4653122" y="1059656"/>
            <a:ext cx="3942000" cy="3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10" type="dt"/>
          </p:nvPr>
        </p:nvSpPr>
        <p:spPr>
          <a:xfrm>
            <a:off x="7855269" y="4891833"/>
            <a:ext cx="459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1" type="ftr"/>
          </p:nvPr>
        </p:nvSpPr>
        <p:spPr>
          <a:xfrm>
            <a:off x="1628775" y="4891833"/>
            <a:ext cx="4050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12" type="sldNum"/>
          </p:nvPr>
        </p:nvSpPr>
        <p:spPr>
          <a:xfrm>
            <a:off x="8353189" y="4891833"/>
            <a:ext cx="2418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878" y="4880316"/>
            <a:ext cx="738347" cy="1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3"/>
          <p:cNvSpPr/>
          <p:nvPr>
            <p:ph idx="2" type="pic"/>
          </p:nvPr>
        </p:nvSpPr>
        <p:spPr>
          <a:xfrm>
            <a:off x="548878" y="1059656"/>
            <a:ext cx="3780000" cy="3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15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96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2 Bilder">
  <p:cSld name="Inhalt 2 Bild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548878" y="347663"/>
            <a:ext cx="8046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548877" y="3841350"/>
            <a:ext cx="39420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10" type="dt"/>
          </p:nvPr>
        </p:nvSpPr>
        <p:spPr>
          <a:xfrm>
            <a:off x="7855269" y="4891833"/>
            <a:ext cx="459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11" type="ftr"/>
          </p:nvPr>
        </p:nvSpPr>
        <p:spPr>
          <a:xfrm>
            <a:off x="1628775" y="4891833"/>
            <a:ext cx="4050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2" type="sldNum"/>
          </p:nvPr>
        </p:nvSpPr>
        <p:spPr>
          <a:xfrm>
            <a:off x="8353189" y="4891833"/>
            <a:ext cx="2418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" name="Google Shape;11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878" y="4880316"/>
            <a:ext cx="738347" cy="1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4"/>
          <p:cNvSpPr/>
          <p:nvPr>
            <p:ph idx="2" type="pic"/>
          </p:nvPr>
        </p:nvSpPr>
        <p:spPr>
          <a:xfrm>
            <a:off x="548878" y="1059656"/>
            <a:ext cx="39420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5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14"/>
          <p:cNvSpPr/>
          <p:nvPr>
            <p:ph idx="3" type="pic"/>
          </p:nvPr>
        </p:nvSpPr>
        <p:spPr>
          <a:xfrm>
            <a:off x="4653122" y="1059656"/>
            <a:ext cx="39420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5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14"/>
          <p:cNvSpPr txBox="1"/>
          <p:nvPr>
            <p:ph idx="4" type="body"/>
          </p:nvPr>
        </p:nvSpPr>
        <p:spPr>
          <a:xfrm>
            <a:off x="4653122" y="3841350"/>
            <a:ext cx="39420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96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3 Bilder">
  <p:cSld name="Inhalt 3 Bild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title"/>
          </p:nvPr>
        </p:nvSpPr>
        <p:spPr>
          <a:xfrm>
            <a:off x="548878" y="347663"/>
            <a:ext cx="8046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1" type="body"/>
          </p:nvPr>
        </p:nvSpPr>
        <p:spPr>
          <a:xfrm>
            <a:off x="548877" y="3124829"/>
            <a:ext cx="8046300" cy="15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7855269" y="4891833"/>
            <a:ext cx="459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1628775" y="4891833"/>
            <a:ext cx="4050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353189" y="4891833"/>
            <a:ext cx="2418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7" name="Google Shape;12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878" y="4880316"/>
            <a:ext cx="738347" cy="1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5"/>
          <p:cNvSpPr/>
          <p:nvPr>
            <p:ph idx="2" type="pic"/>
          </p:nvPr>
        </p:nvSpPr>
        <p:spPr>
          <a:xfrm>
            <a:off x="548878" y="1059656"/>
            <a:ext cx="2565000" cy="18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0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15"/>
          <p:cNvSpPr/>
          <p:nvPr>
            <p:ph idx="3" type="pic"/>
          </p:nvPr>
        </p:nvSpPr>
        <p:spPr>
          <a:xfrm>
            <a:off x="6030121" y="1061100"/>
            <a:ext cx="2565000" cy="18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0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15"/>
          <p:cNvSpPr/>
          <p:nvPr>
            <p:ph idx="4" type="pic"/>
          </p:nvPr>
        </p:nvSpPr>
        <p:spPr>
          <a:xfrm>
            <a:off x="3289499" y="1061100"/>
            <a:ext cx="2565000" cy="18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0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96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Tabelle">
  <p:cSld name="Inhalt Tabelle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548878" y="347663"/>
            <a:ext cx="8046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" type="body"/>
          </p:nvPr>
        </p:nvSpPr>
        <p:spPr>
          <a:xfrm>
            <a:off x="548878" y="1059656"/>
            <a:ext cx="8046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0" type="dt"/>
          </p:nvPr>
        </p:nvSpPr>
        <p:spPr>
          <a:xfrm>
            <a:off x="7855269" y="4891833"/>
            <a:ext cx="459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1" type="ftr"/>
          </p:nvPr>
        </p:nvSpPr>
        <p:spPr>
          <a:xfrm>
            <a:off x="1628775" y="4891833"/>
            <a:ext cx="4050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2" type="sldNum"/>
          </p:nvPr>
        </p:nvSpPr>
        <p:spPr>
          <a:xfrm>
            <a:off x="8353189" y="4891833"/>
            <a:ext cx="2418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878" y="4880316"/>
            <a:ext cx="738347" cy="1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96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hlussfolie">
  <p:cSld name="Schlussfolie"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idx="1" type="body"/>
          </p:nvPr>
        </p:nvSpPr>
        <p:spPr>
          <a:xfrm>
            <a:off x="548878" y="1601619"/>
            <a:ext cx="8046300" cy="29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0" name="Google Shape;140;p17"/>
          <p:cNvSpPr/>
          <p:nvPr>
            <p:ph idx="2" type="pic"/>
          </p:nvPr>
        </p:nvSpPr>
        <p:spPr>
          <a:xfrm>
            <a:off x="7650122" y="4866816"/>
            <a:ext cx="945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1" name="Google Shape;14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878" y="270403"/>
            <a:ext cx="1324173" cy="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023">
          <p15:clr>
            <a:srgbClr val="FBAE40"/>
          </p15:clr>
        </p15:guide>
        <p15:guide id="2" orient="horz" pos="480">
          <p15:clr>
            <a:srgbClr val="FBAE40"/>
          </p15:clr>
        </p15:guide>
        <p15:guide id="3" orient="horz" pos="296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5" name="Google Shape;14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400"/>
              </a:spcBef>
              <a:spcAft>
                <a:spcPts val="0"/>
              </a:spcAft>
              <a:buSzPts val="1400"/>
              <a:buChar char="−"/>
              <a:defRPr/>
            </a:lvl2pPr>
            <a:lvl3pPr indent="-317500" lvl="2" marL="1371600" rtl="0">
              <a:spcBef>
                <a:spcPts val="400"/>
              </a:spcBef>
              <a:spcAft>
                <a:spcPts val="0"/>
              </a:spcAft>
              <a:buSzPts val="1400"/>
              <a:buChar char="−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−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−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50" name="Google Shape;15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02">
  <p:cSld name="Titelfolie 02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>
            <p:ph idx="2" type="pic"/>
          </p:nvPr>
        </p:nvSpPr>
        <p:spPr>
          <a:xfrm>
            <a:off x="548878" y="762000"/>
            <a:ext cx="8046300" cy="3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418500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type="ctrTitle"/>
          </p:nvPr>
        </p:nvSpPr>
        <p:spPr>
          <a:xfrm>
            <a:off x="4878000" y="2218120"/>
            <a:ext cx="4266000" cy="170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0" lIns="243000" spcFirstLastPara="1" rIns="0" wrap="square" tIns="189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878" y="270403"/>
            <a:ext cx="1324173" cy="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>
            <p:ph idx="1" type="body"/>
          </p:nvPr>
        </p:nvSpPr>
        <p:spPr>
          <a:xfrm>
            <a:off x="5133908" y="3479750"/>
            <a:ext cx="32400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" name="Google Shape;24;p3"/>
          <p:cNvSpPr/>
          <p:nvPr>
            <p:ph idx="3" type="pic"/>
          </p:nvPr>
        </p:nvSpPr>
        <p:spPr>
          <a:xfrm>
            <a:off x="7650122" y="4866816"/>
            <a:ext cx="945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4" type="body"/>
          </p:nvPr>
        </p:nvSpPr>
        <p:spPr>
          <a:xfrm>
            <a:off x="7272337" y="237600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indent="-2857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2pPr>
            <a:lvl3pPr indent="-2857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chemeClr val="lt1"/>
                </a:solidFill>
              </a:defRPr>
            </a:lvl1pPr>
            <a:lvl2pPr lvl="1">
              <a:buNone/>
              <a:defRPr sz="1300">
                <a:solidFill>
                  <a:schemeClr val="lt1"/>
                </a:solidFill>
              </a:defRPr>
            </a:lvl2pPr>
            <a:lvl3pPr lvl="2">
              <a:buNone/>
              <a:defRPr sz="1300">
                <a:solidFill>
                  <a:schemeClr val="lt1"/>
                </a:solidFill>
              </a:defRPr>
            </a:lvl3pPr>
            <a:lvl4pPr lvl="3">
              <a:buNone/>
              <a:defRPr sz="1300">
                <a:solidFill>
                  <a:schemeClr val="lt1"/>
                </a:solidFill>
              </a:defRPr>
            </a:lvl4pPr>
            <a:lvl5pPr lvl="4">
              <a:buNone/>
              <a:defRPr sz="1300">
                <a:solidFill>
                  <a:schemeClr val="lt1"/>
                </a:solidFill>
              </a:defRPr>
            </a:lvl5pPr>
            <a:lvl6pPr lvl="5">
              <a:buNone/>
              <a:defRPr sz="1300">
                <a:solidFill>
                  <a:schemeClr val="lt1"/>
                </a:solidFill>
              </a:defRPr>
            </a:lvl6pPr>
            <a:lvl7pPr lvl="6">
              <a:buNone/>
              <a:defRPr sz="1300">
                <a:solidFill>
                  <a:schemeClr val="lt1"/>
                </a:solidFill>
              </a:defRPr>
            </a:lvl7pPr>
            <a:lvl8pPr lvl="7">
              <a:buNone/>
              <a:defRPr sz="1300">
                <a:solidFill>
                  <a:schemeClr val="lt1"/>
                </a:solidFill>
              </a:defRPr>
            </a:lvl8pPr>
            <a:lvl9pPr lvl="8"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0">
          <p15:clr>
            <a:srgbClr val="FBAE40"/>
          </p15:clr>
        </p15:guide>
        <p15:guide id="2" orient="horz" pos="296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03">
  <p:cSld name="Titelfolie 03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548878" y="762000"/>
            <a:ext cx="8046300" cy="3943200"/>
          </a:xfrm>
          <a:prstGeom prst="rect">
            <a:avLst/>
          </a:prstGeom>
          <a:solidFill>
            <a:srgbClr val="485A2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 txBox="1"/>
          <p:nvPr>
            <p:ph type="ctrTitle"/>
          </p:nvPr>
        </p:nvSpPr>
        <p:spPr>
          <a:xfrm>
            <a:off x="-1" y="1455304"/>
            <a:ext cx="7641000" cy="2565000"/>
          </a:xfrm>
          <a:prstGeom prst="rect">
            <a:avLst/>
          </a:prstGeom>
          <a:solidFill>
            <a:srgbClr val="72791C"/>
          </a:solidFill>
          <a:ln>
            <a:noFill/>
          </a:ln>
        </p:spPr>
        <p:txBody>
          <a:bodyPr anchorCtr="0" anchor="t" bIns="0" lIns="810000" spcFirstLastPara="1" rIns="0" wrap="square" tIns="189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878" y="270403"/>
            <a:ext cx="1324173" cy="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808887" y="3163413"/>
            <a:ext cx="64800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4"/>
          <p:cNvSpPr/>
          <p:nvPr>
            <p:ph idx="2" type="pic"/>
          </p:nvPr>
        </p:nvSpPr>
        <p:spPr>
          <a:xfrm>
            <a:off x="7650122" y="4866816"/>
            <a:ext cx="945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3" type="body"/>
          </p:nvPr>
        </p:nvSpPr>
        <p:spPr>
          <a:xfrm>
            <a:off x="7272337" y="237600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indent="-2857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2pPr>
            <a:lvl3pPr indent="-2857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chemeClr val="lt1"/>
                </a:solidFill>
              </a:defRPr>
            </a:lvl1pPr>
            <a:lvl2pPr lvl="1">
              <a:buNone/>
              <a:defRPr sz="1300">
                <a:solidFill>
                  <a:schemeClr val="lt1"/>
                </a:solidFill>
              </a:defRPr>
            </a:lvl2pPr>
            <a:lvl3pPr lvl="2">
              <a:buNone/>
              <a:defRPr sz="1300">
                <a:solidFill>
                  <a:schemeClr val="lt1"/>
                </a:solidFill>
              </a:defRPr>
            </a:lvl3pPr>
            <a:lvl4pPr lvl="3">
              <a:buNone/>
              <a:defRPr sz="1300">
                <a:solidFill>
                  <a:schemeClr val="lt1"/>
                </a:solidFill>
              </a:defRPr>
            </a:lvl4pPr>
            <a:lvl5pPr lvl="4">
              <a:buNone/>
              <a:defRPr sz="1300">
                <a:solidFill>
                  <a:schemeClr val="lt1"/>
                </a:solidFill>
              </a:defRPr>
            </a:lvl5pPr>
            <a:lvl6pPr lvl="5">
              <a:buNone/>
              <a:defRPr sz="1300">
                <a:solidFill>
                  <a:schemeClr val="lt1"/>
                </a:solidFill>
              </a:defRPr>
            </a:lvl6pPr>
            <a:lvl7pPr lvl="6">
              <a:buNone/>
              <a:defRPr sz="1300">
                <a:solidFill>
                  <a:schemeClr val="lt1"/>
                </a:solidFill>
              </a:defRPr>
            </a:lvl7pPr>
            <a:lvl8pPr lvl="7">
              <a:buNone/>
              <a:defRPr sz="1300">
                <a:solidFill>
                  <a:schemeClr val="lt1"/>
                </a:solidFill>
              </a:defRPr>
            </a:lvl8pPr>
            <a:lvl9pPr lvl="8"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0">
          <p15:clr>
            <a:srgbClr val="FBAE40"/>
          </p15:clr>
        </p15:guide>
        <p15:guide id="2" orient="horz" pos="296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04">
  <p:cSld name="Titelfolie 04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ctrTitle"/>
          </p:nvPr>
        </p:nvSpPr>
        <p:spPr>
          <a:xfrm>
            <a:off x="548878" y="762000"/>
            <a:ext cx="8046300" cy="394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0" lIns="243000" spcFirstLastPara="1" rIns="0" wrap="square" tIns="864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878" y="270403"/>
            <a:ext cx="1324173" cy="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"/>
          <p:cNvSpPr txBox="1"/>
          <p:nvPr>
            <p:ph idx="1" type="body"/>
          </p:nvPr>
        </p:nvSpPr>
        <p:spPr>
          <a:xfrm>
            <a:off x="808886" y="3841969"/>
            <a:ext cx="75330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9" name="Google Shape;39;p5"/>
          <p:cNvSpPr/>
          <p:nvPr>
            <p:ph idx="2" type="pic"/>
          </p:nvPr>
        </p:nvSpPr>
        <p:spPr>
          <a:xfrm>
            <a:off x="7650122" y="4866816"/>
            <a:ext cx="945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3" type="body"/>
          </p:nvPr>
        </p:nvSpPr>
        <p:spPr>
          <a:xfrm>
            <a:off x="7272337" y="237600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indent="-2857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2pPr>
            <a:lvl3pPr indent="-2857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chemeClr val="lt1"/>
                </a:solidFill>
              </a:defRPr>
            </a:lvl1pPr>
            <a:lvl2pPr lvl="1">
              <a:buNone/>
              <a:defRPr sz="1300">
                <a:solidFill>
                  <a:schemeClr val="lt1"/>
                </a:solidFill>
              </a:defRPr>
            </a:lvl2pPr>
            <a:lvl3pPr lvl="2">
              <a:buNone/>
              <a:defRPr sz="1300">
                <a:solidFill>
                  <a:schemeClr val="lt1"/>
                </a:solidFill>
              </a:defRPr>
            </a:lvl3pPr>
            <a:lvl4pPr lvl="3">
              <a:buNone/>
              <a:defRPr sz="1300">
                <a:solidFill>
                  <a:schemeClr val="lt1"/>
                </a:solidFill>
              </a:defRPr>
            </a:lvl4pPr>
            <a:lvl5pPr lvl="4">
              <a:buNone/>
              <a:defRPr sz="1300">
                <a:solidFill>
                  <a:schemeClr val="lt1"/>
                </a:solidFill>
              </a:defRPr>
            </a:lvl5pPr>
            <a:lvl6pPr lvl="5">
              <a:buNone/>
              <a:defRPr sz="1300">
                <a:solidFill>
                  <a:schemeClr val="lt1"/>
                </a:solidFill>
              </a:defRPr>
            </a:lvl6pPr>
            <a:lvl7pPr lvl="6">
              <a:buNone/>
              <a:defRPr sz="1300">
                <a:solidFill>
                  <a:schemeClr val="lt1"/>
                </a:solidFill>
              </a:defRPr>
            </a:lvl7pPr>
            <a:lvl8pPr lvl="7">
              <a:buNone/>
              <a:defRPr sz="1300">
                <a:solidFill>
                  <a:schemeClr val="lt1"/>
                </a:solidFill>
              </a:defRPr>
            </a:lvl8pPr>
            <a:lvl9pPr lvl="8"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0">
          <p15:clr>
            <a:srgbClr val="FBAE40"/>
          </p15:clr>
        </p15:guide>
        <p15:guide id="2" orient="horz" pos="296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04 – Uni Zürich">
  <p:cSld name="Titelfolie 04 – Uni Zürich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>
            <p:ph idx="2" type="pic"/>
          </p:nvPr>
        </p:nvSpPr>
        <p:spPr>
          <a:xfrm>
            <a:off x="548878" y="762000"/>
            <a:ext cx="8046300" cy="3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18500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type="ctrTitle"/>
          </p:nvPr>
        </p:nvSpPr>
        <p:spPr>
          <a:xfrm>
            <a:off x="0" y="1675154"/>
            <a:ext cx="4428000" cy="2079000"/>
          </a:xfrm>
          <a:prstGeom prst="rect">
            <a:avLst/>
          </a:prstGeom>
          <a:solidFill>
            <a:srgbClr val="007A96"/>
          </a:solidFill>
          <a:ln>
            <a:noFill/>
          </a:ln>
        </p:spPr>
        <p:txBody>
          <a:bodyPr anchorCtr="0" anchor="t" bIns="0" lIns="810000" spcFirstLastPara="1" rIns="0" wrap="square" tIns="189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45" name="Google Shape;4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5754" y="171015"/>
            <a:ext cx="2759401" cy="41438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6"/>
          <p:cNvSpPr txBox="1"/>
          <p:nvPr>
            <p:ph idx="1" type="body"/>
          </p:nvPr>
        </p:nvSpPr>
        <p:spPr>
          <a:xfrm>
            <a:off x="808887" y="2895371"/>
            <a:ext cx="35100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7" name="Google Shape;47;p6"/>
          <p:cNvSpPr/>
          <p:nvPr>
            <p:ph idx="3" type="pic"/>
          </p:nvPr>
        </p:nvSpPr>
        <p:spPr>
          <a:xfrm>
            <a:off x="7650122" y="4866816"/>
            <a:ext cx="945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7272337" y="237600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indent="-2857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2pPr>
            <a:lvl3pPr indent="-2857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chemeClr val="lt1"/>
                </a:solidFill>
              </a:defRPr>
            </a:lvl1pPr>
            <a:lvl2pPr lvl="1">
              <a:buNone/>
              <a:defRPr sz="1300">
                <a:solidFill>
                  <a:schemeClr val="lt1"/>
                </a:solidFill>
              </a:defRPr>
            </a:lvl2pPr>
            <a:lvl3pPr lvl="2">
              <a:buNone/>
              <a:defRPr sz="1300">
                <a:solidFill>
                  <a:schemeClr val="lt1"/>
                </a:solidFill>
              </a:defRPr>
            </a:lvl3pPr>
            <a:lvl4pPr lvl="3">
              <a:buNone/>
              <a:defRPr sz="1300">
                <a:solidFill>
                  <a:schemeClr val="lt1"/>
                </a:solidFill>
              </a:defRPr>
            </a:lvl4pPr>
            <a:lvl5pPr lvl="4">
              <a:buNone/>
              <a:defRPr sz="1300">
                <a:solidFill>
                  <a:schemeClr val="lt1"/>
                </a:solidFill>
              </a:defRPr>
            </a:lvl5pPr>
            <a:lvl6pPr lvl="5">
              <a:buNone/>
              <a:defRPr sz="1300">
                <a:solidFill>
                  <a:schemeClr val="lt1"/>
                </a:solidFill>
              </a:defRPr>
            </a:lvl6pPr>
            <a:lvl7pPr lvl="6">
              <a:buNone/>
              <a:defRPr sz="1300">
                <a:solidFill>
                  <a:schemeClr val="lt1"/>
                </a:solidFill>
              </a:defRPr>
            </a:lvl7pPr>
            <a:lvl8pPr lvl="7">
              <a:buNone/>
              <a:defRPr sz="1300">
                <a:solidFill>
                  <a:schemeClr val="lt1"/>
                </a:solidFill>
              </a:defRPr>
            </a:lvl8pPr>
            <a:lvl9pPr lvl="8"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0">
          <p15:clr>
            <a:srgbClr val="FBAE40"/>
          </p15:clr>
        </p15:guide>
        <p15:guide id="2" orient="horz" pos="29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548878" y="347663"/>
            <a:ext cx="8046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548878" y="1059656"/>
            <a:ext cx="8046300" cy="3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7855269" y="4891833"/>
            <a:ext cx="459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1628775" y="4891833"/>
            <a:ext cx="4050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353189" y="4891833"/>
            <a:ext cx="2418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878" y="4880316"/>
            <a:ext cx="738347" cy="1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">
  <p:cSld name="Inhal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548878" y="347663"/>
            <a:ext cx="8046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548878" y="1059656"/>
            <a:ext cx="8046300" cy="3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7855269" y="4891833"/>
            <a:ext cx="459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1628775" y="4891833"/>
            <a:ext cx="4050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8353189" y="4891833"/>
            <a:ext cx="2418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" name="Google Shape;6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878" y="4880316"/>
            <a:ext cx="738347" cy="1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Fussnote">
  <p:cSld name="Inhalt mit Fussnot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548878" y="347663"/>
            <a:ext cx="8046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548878" y="1059656"/>
            <a:ext cx="8046300" cy="29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7855269" y="4891833"/>
            <a:ext cx="459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1628775" y="4891833"/>
            <a:ext cx="4050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353189" y="4891833"/>
            <a:ext cx="2418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878" y="4880316"/>
            <a:ext cx="738347" cy="1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/>
          <p:nvPr>
            <p:ph idx="2" type="body"/>
          </p:nvPr>
        </p:nvSpPr>
        <p:spPr>
          <a:xfrm>
            <a:off x="548877" y="4177601"/>
            <a:ext cx="40230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667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AutoNum type="arabicPeriod"/>
              <a:defRPr sz="6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slide">
  <p:cSld name="Zwischenslide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548878" y="1668586"/>
            <a:ext cx="80463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7855269" y="4891833"/>
            <a:ext cx="459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1628775" y="4891833"/>
            <a:ext cx="4050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353189" y="4891833"/>
            <a:ext cx="2418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7" name="Google Shape;77;p10"/>
          <p:cNvGrpSpPr/>
          <p:nvPr/>
        </p:nvGrpSpPr>
        <p:grpSpPr>
          <a:xfrm>
            <a:off x="548878" y="4880316"/>
            <a:ext cx="733828" cy="119297"/>
            <a:chOff x="731837" y="6507088"/>
            <a:chExt cx="978437" cy="159062"/>
          </a:xfrm>
        </p:grpSpPr>
        <p:grpSp>
          <p:nvGrpSpPr>
            <p:cNvPr id="78" name="Google Shape;78;p10"/>
            <p:cNvGrpSpPr/>
            <p:nvPr/>
          </p:nvGrpSpPr>
          <p:grpSpPr>
            <a:xfrm>
              <a:off x="1266489" y="6555186"/>
              <a:ext cx="197463" cy="110964"/>
              <a:chOff x="1266489" y="6555186"/>
              <a:chExt cx="197463" cy="110964"/>
            </a:xfrm>
          </p:grpSpPr>
          <p:sp>
            <p:nvSpPr>
              <p:cNvPr id="79" name="Google Shape;79;p10"/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rect b="b" l="l" r="r" t="t"/>
                <a:pathLst>
                  <a:path extrusionOk="0" h="109216" w="95902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0"/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rect b="b" l="l" r="r" t="t"/>
                <a:pathLst>
                  <a:path extrusionOk="0" h="109664" w="87480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1" name="Google Shape;81;p10"/>
            <p:cNvSpPr/>
            <p:nvPr/>
          </p:nvSpPr>
          <p:spPr>
            <a:xfrm>
              <a:off x="1159517" y="6556560"/>
              <a:ext cx="96452" cy="108166"/>
            </a:xfrm>
            <a:custGeom>
              <a:rect b="b" l="l" r="r" t="t"/>
              <a:pathLst>
                <a:path extrusionOk="0" h="108166" w="96452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0"/>
            <p:cNvSpPr/>
            <p:nvPr/>
          </p:nvSpPr>
          <p:spPr>
            <a:xfrm>
              <a:off x="1466445" y="6556560"/>
              <a:ext cx="37259" cy="108166"/>
            </a:xfrm>
            <a:custGeom>
              <a:rect b="b" l="l" r="r" t="t"/>
              <a:pathLst>
                <a:path extrusionOk="0" h="108166" w="37259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3" name="Google Shape;83;p10"/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</p:grpSpPr>
          <p:sp>
            <p:nvSpPr>
              <p:cNvPr id="84" name="Google Shape;84;p10"/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rect b="b" l="l" r="r" t="t"/>
                <a:pathLst>
                  <a:path extrusionOk="0" h="157638" w="96160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0"/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rect b="b" l="l" r="r" t="t"/>
                <a:pathLst>
                  <a:path extrusionOk="0" h="110951" w="87882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" name="Google Shape;86;p10"/>
            <p:cNvSpPr/>
            <p:nvPr/>
          </p:nvSpPr>
          <p:spPr>
            <a:xfrm>
              <a:off x="1493985" y="6507088"/>
              <a:ext cx="19689" cy="19689"/>
            </a:xfrm>
            <a:custGeom>
              <a:rect b="b" l="l" r="r" t="t"/>
              <a:pathLst>
                <a:path extrusionOk="0" h="19689" w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1340708" y="6507088"/>
              <a:ext cx="19689" cy="19689"/>
            </a:xfrm>
            <a:custGeom>
              <a:rect b="b" l="l" r="r" t="t"/>
              <a:pathLst>
                <a:path extrusionOk="0" h="19689" w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1298712" y="6507088"/>
              <a:ext cx="19689" cy="19689"/>
            </a:xfrm>
            <a:custGeom>
              <a:rect b="b" l="l" r="r" t="t"/>
              <a:pathLst>
                <a:path extrusionOk="0" h="19689" w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0"/>
            <p:cNvSpPr/>
            <p:nvPr/>
          </p:nvSpPr>
          <p:spPr>
            <a:xfrm>
              <a:off x="731837" y="6507088"/>
              <a:ext cx="417960" cy="157638"/>
            </a:xfrm>
            <a:custGeom>
              <a:rect b="b" l="l" r="r" t="t"/>
              <a:pathLst>
                <a:path extrusionOk="0" h="157638" w="417960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48878" y="347663"/>
            <a:ext cx="8046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48878" y="1059656"/>
            <a:ext cx="8046300" cy="3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855269" y="4891833"/>
            <a:ext cx="459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628775" y="4891833"/>
            <a:ext cx="4050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353189" y="4891833"/>
            <a:ext cx="2418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46">
          <p15:clr>
            <a:srgbClr val="F26B43"/>
          </p15:clr>
        </p15:guide>
        <p15:guide id="2" pos="5414">
          <p15:clr>
            <a:srgbClr val="F26B43"/>
          </p15:clr>
        </p15:guide>
        <p15:guide id="3" orient="horz" pos="123">
          <p15:clr>
            <a:srgbClr val="F26B43"/>
          </p15:clr>
        </p15:guide>
        <p15:guide id="4" orient="horz" pos="667">
          <p15:clr>
            <a:srgbClr val="F26B43"/>
          </p15:clr>
        </p15:guide>
        <p15:guide id="5" orient="horz" pos="3151">
          <p15:clr>
            <a:srgbClr val="F26B43"/>
          </p15:clr>
        </p15:guide>
        <p15:guide id="6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0"/>
            <a:ext cx="85724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0"/>
          <p:cNvSpPr txBox="1"/>
          <p:nvPr>
            <p:ph type="ctrTitle"/>
          </p:nvPr>
        </p:nvSpPr>
        <p:spPr>
          <a:xfrm>
            <a:off x="0" y="1675154"/>
            <a:ext cx="4428000" cy="2079000"/>
          </a:xfrm>
          <a:prstGeom prst="rect">
            <a:avLst/>
          </a:prstGeom>
        </p:spPr>
        <p:txBody>
          <a:bodyPr anchorCtr="0" anchor="t" bIns="0" lIns="810000" spcFirstLastPara="1" rIns="0" wrap="square" tIns="189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Cycling Analytics</a:t>
            </a:r>
            <a:endParaRPr/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808887" y="2895371"/>
            <a:ext cx="3510000" cy="75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Meeting May 05 2021</a:t>
            </a:r>
            <a:endParaRPr/>
          </a:p>
        </p:txBody>
      </p:sp>
      <p:sp>
        <p:nvSpPr>
          <p:cNvPr id="158" name="Google Shape;158;p20"/>
          <p:cNvSpPr/>
          <p:nvPr>
            <p:ph idx="3" type="pic"/>
          </p:nvPr>
        </p:nvSpPr>
        <p:spPr>
          <a:xfrm>
            <a:off x="7650122" y="4866816"/>
            <a:ext cx="945000" cy="13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548878" y="347663"/>
            <a:ext cx="80463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Association of </a:t>
            </a:r>
            <a:r>
              <a:rPr b="1" lang="en"/>
              <a:t>training sessions</a:t>
            </a:r>
            <a:r>
              <a:rPr lang="en"/>
              <a:t> with time spent in glucose levels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548878" y="1059656"/>
            <a:ext cx="8046300" cy="351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Correlation plots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Models: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Lasso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Gradient boosting + SHAP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Sub-analysis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Run model for all athletes combined and for every athlete individually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Can use this information in the next steps</a:t>
            </a:r>
            <a:endParaRPr/>
          </a:p>
        </p:txBody>
      </p:sp>
      <p:sp>
        <p:nvSpPr>
          <p:cNvPr id="236" name="Google Shape;236;p29"/>
          <p:cNvSpPr txBox="1"/>
          <p:nvPr>
            <p:ph idx="12" type="sldNum"/>
          </p:nvPr>
        </p:nvSpPr>
        <p:spPr>
          <a:xfrm>
            <a:off x="8353189" y="4891833"/>
            <a:ext cx="241800" cy="16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548878" y="347663"/>
            <a:ext cx="80463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future glucose</a:t>
            </a:r>
            <a:endParaRPr/>
          </a:p>
        </p:txBody>
      </p:sp>
      <p:sp>
        <p:nvSpPr>
          <p:cNvPr id="242" name="Google Shape;242;p30"/>
          <p:cNvSpPr txBox="1"/>
          <p:nvPr>
            <p:ph idx="1" type="body"/>
          </p:nvPr>
        </p:nvSpPr>
        <p:spPr>
          <a:xfrm>
            <a:off x="548878" y="1059656"/>
            <a:ext cx="8046300" cy="351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Model</a:t>
            </a:r>
            <a:r>
              <a:rPr lang="en"/>
              <a:t> to predict future glucose, based on past glucose and past exercise values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Aggregate past glucose and exercise with the same aggregation functions: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		sum, mean, median, std, iqr, min, max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Potentially add expected training session statistics and rider statistics as independent variables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New prediction every 5 min?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every 1 min, linearly interpolate glucose values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Similar models and sub-analyses as in previous steps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Model: lasso, gradient boosting + SHAP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Sub-analysis: Run model for all athletes combined and for every athlete individually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0"/>
          <p:cNvSpPr txBox="1"/>
          <p:nvPr>
            <p:ph idx="12" type="sldNum"/>
          </p:nvPr>
        </p:nvSpPr>
        <p:spPr>
          <a:xfrm>
            <a:off x="8353189" y="4891833"/>
            <a:ext cx="241800" cy="16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\text{glucose}(t+30\text{min}) = f(\text{agg}_{s\in[t-30, t]} \text{glucose}(s), \text{agg}_{s\in[t-30, t]}\text{exercise}(s))" id="244" name="Google Shape;244;p3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250" y="1460350"/>
            <a:ext cx="5213000" cy="26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title"/>
          </p:nvPr>
        </p:nvSpPr>
        <p:spPr>
          <a:xfrm>
            <a:off x="548878" y="347663"/>
            <a:ext cx="80463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future glucose</a:t>
            </a:r>
            <a:endParaRPr/>
          </a:p>
        </p:txBody>
      </p:sp>
      <p:sp>
        <p:nvSpPr>
          <p:cNvPr id="250" name="Google Shape;250;p31"/>
          <p:cNvSpPr txBox="1"/>
          <p:nvPr>
            <p:ph idx="1" type="body"/>
          </p:nvPr>
        </p:nvSpPr>
        <p:spPr>
          <a:xfrm>
            <a:off x="548878" y="1059656"/>
            <a:ext cx="8046300" cy="351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Model</a:t>
            </a:r>
            <a:r>
              <a:rPr lang="en"/>
              <a:t> to predict future glucose, based on past glucose and past exercise values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Train-val-test split: 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athletes always in separate partitions?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probably big variance among athletes so then model does not generalize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1"/>
          <p:cNvSpPr txBox="1"/>
          <p:nvPr>
            <p:ph idx="12" type="sldNum"/>
          </p:nvPr>
        </p:nvSpPr>
        <p:spPr>
          <a:xfrm>
            <a:off x="8353189" y="4891833"/>
            <a:ext cx="241800" cy="16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\text{glucose}(t+30\text{min}) = f(\text{agg}_{s\in[t-30, t]} \text{glucose}(s), \text{agg}_{s\in[t-30, t]}\text{exercise}(s))" id="252" name="Google Shape;252;p31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250" y="1460350"/>
            <a:ext cx="5213000" cy="26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1"/>
          <p:cNvGrpSpPr/>
          <p:nvPr/>
        </p:nvGrpSpPr>
        <p:grpSpPr>
          <a:xfrm>
            <a:off x="1127071" y="2498807"/>
            <a:ext cx="3063479" cy="1251612"/>
            <a:chOff x="623750" y="2435500"/>
            <a:chExt cx="4193100" cy="1818675"/>
          </a:xfrm>
        </p:grpSpPr>
        <p:sp>
          <p:nvSpPr>
            <p:cNvPr id="165" name="Google Shape;165;p21"/>
            <p:cNvSpPr/>
            <p:nvPr/>
          </p:nvSpPr>
          <p:spPr>
            <a:xfrm rot="5400000">
              <a:off x="1819300" y="1344100"/>
              <a:ext cx="1792200" cy="3975000"/>
            </a:xfrm>
            <a:prstGeom prst="bracePair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623750" y="3638575"/>
              <a:ext cx="4193100" cy="615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21"/>
          <p:cNvSpPr txBox="1"/>
          <p:nvPr>
            <p:ph type="title"/>
          </p:nvPr>
        </p:nvSpPr>
        <p:spPr>
          <a:xfrm>
            <a:off x="548878" y="347663"/>
            <a:ext cx="80463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TNN data of 11 athletes from Dec 2018 - Nov 2019</a:t>
            </a:r>
            <a:endParaRPr/>
          </a:p>
        </p:txBody>
      </p:sp>
      <p:pic>
        <p:nvPicPr>
          <p:cNvPr id="168" name="Google Shape;168;p21"/>
          <p:cNvPicPr preferRelativeResize="0"/>
          <p:nvPr/>
        </p:nvPicPr>
        <p:blipFill rotWithShape="1">
          <a:blip r:embed="rId3">
            <a:alphaModFix/>
          </a:blip>
          <a:srcRect b="15081" l="0" r="0" t="0"/>
          <a:stretch/>
        </p:blipFill>
        <p:spPr>
          <a:xfrm>
            <a:off x="1859150" y="1175325"/>
            <a:ext cx="1418426" cy="120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/>
          <p:cNvPicPr preferRelativeResize="0"/>
          <p:nvPr/>
        </p:nvPicPr>
        <p:blipFill rotWithShape="1">
          <a:blip r:embed="rId4">
            <a:alphaModFix/>
          </a:blip>
          <a:srcRect b="13636" l="0" r="0" t="0"/>
          <a:stretch/>
        </p:blipFill>
        <p:spPr>
          <a:xfrm>
            <a:off x="5973925" y="1175333"/>
            <a:ext cx="1300401" cy="112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1"/>
          <p:cNvPicPr preferRelativeResize="0"/>
          <p:nvPr/>
        </p:nvPicPr>
        <p:blipFill rotWithShape="1">
          <a:blip r:embed="rId5">
            <a:alphaModFix/>
          </a:blip>
          <a:srcRect b="9727" l="12958" r="11960" t="8325"/>
          <a:stretch/>
        </p:blipFill>
        <p:spPr>
          <a:xfrm>
            <a:off x="1253573" y="2717698"/>
            <a:ext cx="732896" cy="799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55247" y="2786163"/>
            <a:ext cx="438423" cy="676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49450" y="2677078"/>
            <a:ext cx="894911" cy="89488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1"/>
          <p:cNvSpPr txBox="1"/>
          <p:nvPr/>
        </p:nvSpPr>
        <p:spPr>
          <a:xfrm>
            <a:off x="1127103" y="3591745"/>
            <a:ext cx="335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   heart rate	           power	        bike computer</a:t>
            </a:r>
            <a:endParaRPr sz="1000">
              <a:solidFill>
                <a:schemeClr val="accent1"/>
              </a:solidFill>
            </a:endParaRPr>
          </a:p>
        </p:txBody>
      </p:sp>
      <p:sp>
        <p:nvSpPr>
          <p:cNvPr id="174" name="Google Shape;174;p21"/>
          <p:cNvSpPr txBox="1"/>
          <p:nvPr>
            <p:ph idx="1" type="body"/>
          </p:nvPr>
        </p:nvSpPr>
        <p:spPr>
          <a:xfrm>
            <a:off x="548877" y="627650"/>
            <a:ext cx="3942000" cy="8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Cycling</a:t>
            </a:r>
            <a:endParaRPr b="1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 txBox="1"/>
          <p:nvPr>
            <p:ph idx="4" type="body"/>
          </p:nvPr>
        </p:nvSpPr>
        <p:spPr>
          <a:xfrm>
            <a:off x="4653122" y="627650"/>
            <a:ext cx="3942000" cy="8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Glucose</a:t>
            </a:r>
            <a:endParaRPr b="1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1"/>
          <p:cNvPicPr preferRelativeResize="0"/>
          <p:nvPr/>
        </p:nvPicPr>
        <p:blipFill rotWithShape="1">
          <a:blip r:embed="rId8">
            <a:alphaModFix/>
          </a:blip>
          <a:srcRect b="8424" l="0" r="0" t="0"/>
          <a:stretch/>
        </p:blipFill>
        <p:spPr>
          <a:xfrm>
            <a:off x="6208545" y="2776200"/>
            <a:ext cx="831161" cy="69683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1"/>
          <p:cNvSpPr txBox="1"/>
          <p:nvPr/>
        </p:nvSpPr>
        <p:spPr>
          <a:xfrm>
            <a:off x="6034990" y="3591760"/>
            <a:ext cx="100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CGM</a:t>
            </a:r>
            <a:endParaRPr sz="1000">
              <a:solidFill>
                <a:schemeClr val="accent1"/>
              </a:solidFill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1505300" y="4151100"/>
            <a:ext cx="23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C4587"/>
                </a:solidFill>
              </a:rPr>
              <a:t>TrainingPeaks 	(sec)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5470613" y="4151100"/>
            <a:ext cx="23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C4587"/>
                </a:solidFill>
              </a:rPr>
              <a:t>Dexcom </a:t>
            </a:r>
            <a:r>
              <a:rPr b="1" lang="en">
                <a:solidFill>
                  <a:srgbClr val="1C4587"/>
                </a:solidFill>
              </a:rPr>
              <a:t>(5 min)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180" name="Google Shape;180;p21"/>
          <p:cNvSpPr txBox="1"/>
          <p:nvPr>
            <p:ph idx="12" type="sldNum"/>
          </p:nvPr>
        </p:nvSpPr>
        <p:spPr>
          <a:xfrm>
            <a:off x="8353189" y="4891833"/>
            <a:ext cx="241800" cy="16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548878" y="347663"/>
            <a:ext cx="80463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548878" y="1059650"/>
            <a:ext cx="8046300" cy="364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Support patients with Type 1 Diabetes (TNN riders) in glucose management during exercise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General insights in glucose levels in-, during- and after training sessions through </a:t>
            </a:r>
            <a:r>
              <a:rPr b="1" lang="en"/>
              <a:t>descriptives</a:t>
            </a:r>
            <a:endParaRPr b="1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>
                <a:solidFill>
                  <a:srgbClr val="000000"/>
                </a:solidFill>
              </a:rPr>
              <a:t>Association of</a:t>
            </a:r>
            <a:r>
              <a:rPr b="1" lang="en">
                <a:solidFill>
                  <a:srgbClr val="000000"/>
                </a:solidFill>
              </a:rPr>
              <a:t> training sessions</a:t>
            </a:r>
            <a:r>
              <a:rPr lang="en">
                <a:solidFill>
                  <a:srgbClr val="000000"/>
                </a:solidFill>
              </a:rPr>
              <a:t> with time spent in glucose levels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b="1" lang="en">
                <a:solidFill>
                  <a:srgbClr val="000000"/>
                </a:solidFill>
              </a:rPr>
              <a:t>Predict future glucose levels</a:t>
            </a:r>
            <a:r>
              <a:rPr lang="en">
                <a:solidFill>
                  <a:srgbClr val="000000"/>
                </a:solidFill>
              </a:rPr>
              <a:t> based on current and past glucose and current and past exercise.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7" name="Google Shape;187;p22"/>
          <p:cNvSpPr txBox="1"/>
          <p:nvPr>
            <p:ph idx="12" type="sldNum"/>
          </p:nvPr>
        </p:nvSpPr>
        <p:spPr>
          <a:xfrm>
            <a:off x="8353189" y="4891833"/>
            <a:ext cx="241800" cy="16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548878" y="347663"/>
            <a:ext cx="80463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548878" y="1059650"/>
            <a:ext cx="8046300" cy="364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Support patients with Type 1 Diabetes (TNN riders) in glucose management during exercise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General insights in glucose levels in-, during- and after training sessions through </a:t>
            </a:r>
            <a:r>
              <a:rPr b="1" lang="en"/>
              <a:t>descriptives</a:t>
            </a:r>
            <a:endParaRPr b="1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Clr>
                <a:srgbClr val="3D85C6"/>
              </a:buClr>
              <a:buSzPts val="1400"/>
              <a:buAutoNum type="arabicPeriod"/>
            </a:pPr>
            <a:r>
              <a:rPr lang="en">
                <a:solidFill>
                  <a:srgbClr val="3D85C6"/>
                </a:solidFill>
              </a:rPr>
              <a:t>Association of</a:t>
            </a:r>
            <a:r>
              <a:rPr b="1" lang="en">
                <a:solidFill>
                  <a:srgbClr val="3D85C6"/>
                </a:solidFill>
              </a:rPr>
              <a:t> training sessions</a:t>
            </a:r>
            <a:r>
              <a:rPr lang="en">
                <a:solidFill>
                  <a:srgbClr val="3D85C6"/>
                </a:solidFill>
              </a:rPr>
              <a:t> with time spent in glucose levels</a:t>
            </a:r>
            <a:endParaRPr>
              <a:solidFill>
                <a:srgbClr val="3D85C6"/>
              </a:solidFill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D85C6"/>
              </a:solidFill>
            </a:endParaRPr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Clr>
                <a:srgbClr val="3D85C6"/>
              </a:buClr>
              <a:buSzPts val="1400"/>
              <a:buAutoNum type="arabicPeriod"/>
            </a:pPr>
            <a:r>
              <a:rPr b="1" lang="en">
                <a:solidFill>
                  <a:srgbClr val="3D85C6"/>
                </a:solidFill>
              </a:rPr>
              <a:t>Predict future glucose levels</a:t>
            </a:r>
            <a:r>
              <a:rPr lang="en">
                <a:solidFill>
                  <a:srgbClr val="3D85C6"/>
                </a:solidFill>
              </a:rPr>
              <a:t> based on current and past glucose and current and past exercise.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194" name="Google Shape;194;p23"/>
          <p:cNvSpPr txBox="1"/>
          <p:nvPr>
            <p:ph idx="12" type="sldNum"/>
          </p:nvPr>
        </p:nvSpPr>
        <p:spPr>
          <a:xfrm>
            <a:off x="8353189" y="4891833"/>
            <a:ext cx="241800" cy="16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548878" y="347663"/>
            <a:ext cx="80463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Association of </a:t>
            </a:r>
            <a:r>
              <a:rPr b="1" lang="en"/>
              <a:t>training sessions</a:t>
            </a:r>
            <a:r>
              <a:rPr lang="en"/>
              <a:t> with time spent in glucose levels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548878" y="1059656"/>
            <a:ext cx="8046300" cy="351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Relation between glucose (variability) and exercise variables </a:t>
            </a:r>
            <a:r>
              <a:rPr i="1" lang="en"/>
              <a:t>on a training session level </a:t>
            </a:r>
            <a:br>
              <a:rPr i="1" lang="en"/>
            </a:br>
            <a:r>
              <a:rPr lang="en"/>
              <a:t>(each data point is one training session)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B5394"/>
                </a:solidFill>
              </a:rPr>
              <a:t>glucose = f(trainingpeaks, training session statistics, rider statistics)</a:t>
            </a:r>
            <a:endParaRPr b="1" i="1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4"/>
          <p:cNvSpPr txBox="1"/>
          <p:nvPr>
            <p:ph idx="12" type="sldNum"/>
          </p:nvPr>
        </p:nvSpPr>
        <p:spPr>
          <a:xfrm>
            <a:off x="8353189" y="4891833"/>
            <a:ext cx="241800" cy="16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548878" y="347663"/>
            <a:ext cx="80463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Association of </a:t>
            </a:r>
            <a:r>
              <a:rPr b="1" lang="en"/>
              <a:t>training sessions</a:t>
            </a:r>
            <a:r>
              <a:rPr lang="en"/>
              <a:t> with time spent in glucose levels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548875" y="1059650"/>
            <a:ext cx="8046300" cy="377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Relation</a:t>
            </a:r>
            <a:r>
              <a:rPr lang="en"/>
              <a:t> between glucose (variability) and exercise variables </a:t>
            </a:r>
            <a:r>
              <a:rPr i="1" lang="en"/>
              <a:t>on a training session level </a:t>
            </a:r>
            <a:br>
              <a:rPr i="1" lang="en"/>
            </a:br>
            <a:r>
              <a:rPr lang="en"/>
              <a:t>(each data point is one training session)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B5394"/>
                </a:solidFill>
              </a:rPr>
              <a:t>g</a:t>
            </a:r>
            <a:r>
              <a:rPr b="1" i="1" lang="en">
                <a:solidFill>
                  <a:srgbClr val="0B5394"/>
                </a:solidFill>
              </a:rPr>
              <a:t>lucose = f(trainingpeaks, training session statistics, rider statistics)</a:t>
            </a:r>
            <a:endParaRPr b="1" i="1">
              <a:solidFill>
                <a:srgbClr val="0B5394"/>
              </a:solidFill>
            </a:endParaRPr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b="1" lang="en"/>
              <a:t>TrainingPeaks (5min)</a:t>
            </a:r>
            <a:r>
              <a:rPr lang="en"/>
              <a:t>: aggregate data over the entire training session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−"/>
            </a:pPr>
            <a:r>
              <a:rPr lang="en"/>
              <a:t>Aggregation functions: sum, mean, median, std, iqr, min, max, (entropy?)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5"/>
          <p:cNvSpPr txBox="1"/>
          <p:nvPr>
            <p:ph idx="12" type="sldNum"/>
          </p:nvPr>
        </p:nvSpPr>
        <p:spPr>
          <a:xfrm>
            <a:off x="8353189" y="4891833"/>
            <a:ext cx="241800" cy="16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548878" y="347663"/>
            <a:ext cx="80463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Association of </a:t>
            </a:r>
            <a:r>
              <a:rPr b="1" lang="en"/>
              <a:t>training sessions</a:t>
            </a:r>
            <a:r>
              <a:rPr lang="en"/>
              <a:t> with time spent in glucose levels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548875" y="1059650"/>
            <a:ext cx="8046300" cy="377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Relation between glucose (variability) and exercise variables </a:t>
            </a:r>
            <a:r>
              <a:rPr i="1" lang="en"/>
              <a:t>on a training session level </a:t>
            </a:r>
            <a:br>
              <a:rPr i="1" lang="en"/>
            </a:br>
            <a:r>
              <a:rPr lang="en"/>
              <a:t>(each data point is one training session)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B5394"/>
                </a:solidFill>
              </a:rPr>
              <a:t>glucose = f(trainingpeaks, training session statistics, rider statistics)</a:t>
            </a:r>
            <a:endParaRPr b="1" i="1">
              <a:solidFill>
                <a:srgbClr val="0B5394"/>
              </a:solidFill>
            </a:endParaRPr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b="1" lang="en"/>
              <a:t>TrainingPeaks (5min)</a:t>
            </a:r>
            <a:r>
              <a:rPr lang="en"/>
              <a:t>: aggregate data over the entire training session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−"/>
            </a:pPr>
            <a:r>
              <a:rPr lang="en"/>
              <a:t>Aggregation functions: sum, mean, median, std, iqr, min, max, (entropy?)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"/>
              <a:t>Training session statistics</a:t>
            </a:r>
            <a:r>
              <a:rPr lang="en"/>
              <a:t>: e.g. Training Stress Score (TSS), Chronic Training Load (CTL), Acute Training Load (ATL),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−"/>
            </a:pPr>
            <a:r>
              <a:rPr lang="en"/>
              <a:t>Can be easily calculated from power during training sessions (and in combination with statistics from previous training sessions (!) → </a:t>
            </a:r>
            <a:r>
              <a:rPr i="1" lang="en"/>
              <a:t>time series split</a:t>
            </a:r>
            <a:r>
              <a:rPr lang="en"/>
              <a:t>)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8353189" y="4891833"/>
            <a:ext cx="241800" cy="16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548878" y="347663"/>
            <a:ext cx="80463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Association of </a:t>
            </a:r>
            <a:r>
              <a:rPr b="1" lang="en"/>
              <a:t>training sessions</a:t>
            </a:r>
            <a:r>
              <a:rPr lang="en"/>
              <a:t> with time spent in glucose levels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548875" y="1059650"/>
            <a:ext cx="8046300" cy="377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Relation between glucose (variability) and exercise variables </a:t>
            </a:r>
            <a:r>
              <a:rPr i="1" lang="en"/>
              <a:t>on a training session level </a:t>
            </a:r>
            <a:br>
              <a:rPr i="1" lang="en"/>
            </a:br>
            <a:r>
              <a:rPr lang="en"/>
              <a:t>(each data point is one training session)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B5394"/>
                </a:solidFill>
              </a:rPr>
              <a:t>glucose = f(trainingpeaks, training session statistics, rider statistics)</a:t>
            </a:r>
            <a:endParaRPr b="1" i="1">
              <a:solidFill>
                <a:srgbClr val="0B5394"/>
              </a:solidFill>
            </a:endParaRPr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b="1" lang="en"/>
              <a:t>TrainingPeaks (5min)</a:t>
            </a:r>
            <a:r>
              <a:rPr lang="en"/>
              <a:t>: aggregate data over the entire training session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−"/>
            </a:pPr>
            <a:r>
              <a:rPr lang="en"/>
              <a:t>Aggregation functions: sum, mean, median, std, iqr, min, max, (entropy?)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"/>
              <a:t>Training session statistics</a:t>
            </a:r>
            <a:r>
              <a:rPr lang="en"/>
              <a:t>: e.g. Training Stress Score (TSS), Chronic Training Load (CTL), Acute Training Load (ATL),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−"/>
            </a:pPr>
            <a:r>
              <a:rPr lang="en"/>
              <a:t>Can be easily calculated from power during training sessions (and in combination with statistics from previous training sessions (!) → </a:t>
            </a:r>
            <a:r>
              <a:rPr i="1" lang="en"/>
              <a:t>time series split</a:t>
            </a:r>
            <a:r>
              <a:rPr lang="en"/>
              <a:t>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"/>
              <a:t>Rider statistics</a:t>
            </a:r>
            <a:r>
              <a:rPr lang="en"/>
              <a:t>: weight, VO2%max, HbA1c, etc.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7"/>
          <p:cNvSpPr txBox="1"/>
          <p:nvPr>
            <p:ph idx="12" type="sldNum"/>
          </p:nvPr>
        </p:nvSpPr>
        <p:spPr>
          <a:xfrm>
            <a:off x="8353189" y="4891833"/>
            <a:ext cx="241800" cy="16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548878" y="347663"/>
            <a:ext cx="80463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Association of </a:t>
            </a:r>
            <a:r>
              <a:rPr b="1" lang="en"/>
              <a:t>training sessions</a:t>
            </a:r>
            <a:r>
              <a:rPr lang="en"/>
              <a:t> with time spent in glucose levels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548875" y="1059650"/>
            <a:ext cx="8046300" cy="377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Relation between glucose (variability) and exercise variables </a:t>
            </a:r>
            <a:r>
              <a:rPr i="1" lang="en"/>
              <a:t>on a training session level </a:t>
            </a:r>
            <a:br>
              <a:rPr i="1" lang="en"/>
            </a:br>
            <a:r>
              <a:rPr lang="en"/>
              <a:t>(each data point is one training session)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B5394"/>
                </a:solidFill>
              </a:rPr>
              <a:t>glucose = f(trainingpeaks, training session statistics, rider statistics)</a:t>
            </a:r>
            <a:endParaRPr b="1" i="1">
              <a:solidFill>
                <a:srgbClr val="0B5394"/>
              </a:solidFill>
            </a:endParaRPr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b="1" lang="en"/>
              <a:t>TrainingPeaks (5min)</a:t>
            </a:r>
            <a:r>
              <a:rPr lang="en"/>
              <a:t>: aggregate data over the entire training session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−"/>
            </a:pPr>
            <a:r>
              <a:rPr lang="en"/>
              <a:t>Aggregation functions: sum, mean, median, std, iqr, min, max, (entropy?)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"/>
              <a:t>Training session statistics</a:t>
            </a:r>
            <a:r>
              <a:rPr lang="en"/>
              <a:t>: e.g. Training Stress Score (TSS), Chronic Training Load (CTL), Acute Training Load (ATL),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−"/>
            </a:pPr>
            <a:r>
              <a:rPr lang="en"/>
              <a:t>Can be easily calculated from power during training sessions (and in combination with statistics from previous training sessions (!) → </a:t>
            </a:r>
            <a:r>
              <a:rPr i="1" lang="en"/>
              <a:t>time series split</a:t>
            </a:r>
            <a:r>
              <a:rPr lang="en"/>
              <a:t>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"/>
              <a:t>Rider statistics</a:t>
            </a:r>
            <a:r>
              <a:rPr lang="en"/>
              <a:t>: weight, VO2%max, HbA1c, etc.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"/>
              <a:t>Glucose</a:t>
            </a:r>
            <a:r>
              <a:rPr lang="en"/>
              <a:t>: percentage of time in a training session spent in glucose levels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−"/>
            </a:pPr>
            <a:r>
              <a:rPr lang="en"/>
              <a:t>L2 hypo, L1 hypo, normal, L1 hyper, L2 hyper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−"/>
            </a:pPr>
            <a:r>
              <a:rPr lang="en"/>
              <a:t>Note: only value every 5 min → impute on a minute level?</a:t>
            </a:r>
            <a:endParaRPr/>
          </a:p>
        </p:txBody>
      </p:sp>
      <p:sp>
        <p:nvSpPr>
          <p:cNvPr id="229" name="Google Shape;229;p28"/>
          <p:cNvSpPr txBox="1"/>
          <p:nvPr>
            <p:ph idx="12" type="sldNum"/>
          </p:nvPr>
        </p:nvSpPr>
        <p:spPr>
          <a:xfrm>
            <a:off x="8353189" y="4891833"/>
            <a:ext cx="241800" cy="16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TH Zürich">
  <a:themeElements>
    <a:clrScheme name="ETH Züric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269B0"/>
      </a:accent1>
      <a:accent2>
        <a:srgbClr val="91056A"/>
      </a:accent2>
      <a:accent3>
        <a:srgbClr val="007A96"/>
      </a:accent3>
      <a:accent4>
        <a:srgbClr val="485A2C"/>
      </a:accent4>
      <a:accent5>
        <a:srgbClr val="A8322D"/>
      </a:accent5>
      <a:accent6>
        <a:srgbClr val="72791C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