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133308f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133308f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we are analyzing the data of Team Novo Nordisk. This is a professional cycling team solely consisting of people with type 1 diabetes. They closely manage their diabetes while training and competing at a professional level. The data from Team Novo Nordisk consists of the cycling data and glucose data of 11 professional athletes over the course of one training season (year).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133308f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133308f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that we have during their training sessions consist of a heart-rate band, a power monitor (which can also distinguish between left and right), as well as a bike computer (giving insights into the location, speed, altitude, etc.). This data is at a 1 second interval during each training session. In addition to that, these athletes use the real-time continuous glucose monitoring system “dexcom”, which tracks glucose levels continuously at a 5 minute interval. Note that the glucose levels are measured in the interstitial fluid, which shows a 15 minute delay with respect to the blood.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1490b8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31490b8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1490b8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31490b8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31490b8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31490b8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31490b8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31490b8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18500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2964">
          <p15:clr>
            <a:srgbClr val="FBAE40"/>
          </p15:clr>
        </p15:guide>
        <p15:guide id="4" pos="45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ild">
  <p:cSld name="Inhalt Bil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/>
          <p:nvPr>
            <p:ph idx="2" type="pic"/>
          </p:nvPr>
        </p:nvSpPr>
        <p:spPr>
          <a:xfrm>
            <a:off x="548878" y="1059656"/>
            <a:ext cx="8046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full page">
  <p:cSld name="Bild full pag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>
            <p:ph idx="2" type="pic"/>
          </p:nvPr>
        </p:nvSpPr>
        <p:spPr>
          <a:xfrm>
            <a:off x="548878" y="195263"/>
            <a:ext cx="80460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zwei Spalten">
  <p:cSld name="Inhalt zwei Spalte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4653122" y="1059656"/>
            <a:ext cx="3942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>
            <p:ph idx="2" type="pic"/>
          </p:nvPr>
        </p:nvSpPr>
        <p:spPr>
          <a:xfrm>
            <a:off x="548878" y="1059656"/>
            <a:ext cx="3780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 Bilder">
  <p:cSld name="Inhalt 2 Bil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48877" y="3841350"/>
            <a:ext cx="394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>
            <p:ph idx="2" type="pic"/>
          </p:nvPr>
        </p:nvSpPr>
        <p:spPr>
          <a:xfrm>
            <a:off x="548878" y="1059656"/>
            <a:ext cx="394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4"/>
          <p:cNvSpPr/>
          <p:nvPr>
            <p:ph idx="3" type="pic"/>
          </p:nvPr>
        </p:nvSpPr>
        <p:spPr>
          <a:xfrm>
            <a:off x="4653122" y="1059656"/>
            <a:ext cx="394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53122" y="3841350"/>
            <a:ext cx="394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3 Bilder">
  <p:cSld name="Inhalt 3 Bil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548877" y="3124829"/>
            <a:ext cx="80463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>
            <p:ph idx="2" type="pic"/>
          </p:nvPr>
        </p:nvSpPr>
        <p:spPr>
          <a:xfrm>
            <a:off x="548878" y="1059656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5"/>
          <p:cNvSpPr/>
          <p:nvPr>
            <p:ph idx="3" type="pic"/>
          </p:nvPr>
        </p:nvSpPr>
        <p:spPr>
          <a:xfrm>
            <a:off x="6030121" y="1061100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5"/>
          <p:cNvSpPr/>
          <p:nvPr>
            <p:ph idx="4" type="pic"/>
          </p:nvPr>
        </p:nvSpPr>
        <p:spPr>
          <a:xfrm>
            <a:off x="3289499" y="1061100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Tabelle">
  <p:cSld name="Inhalt Tabel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548878" y="1059656"/>
            <a:ext cx="8046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">
  <p:cSld name="Schlussfolie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548878" y="1601619"/>
            <a:ext cx="8046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7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023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29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2">
  <p:cSld name="Titelfolie 0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185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4878000" y="2218120"/>
            <a:ext cx="4266000" cy="17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243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133908" y="3479750"/>
            <a:ext cx="3240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3">
  <p:cSld name="Titelfolie 0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548878" y="762000"/>
            <a:ext cx="8046300" cy="39432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-1" y="1455304"/>
            <a:ext cx="7641000" cy="2565000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08887" y="3163413"/>
            <a:ext cx="648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">
  <p:cSld name="Titelfolie 04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243000" spcFirstLastPara="1" rIns="0" wrap="square" tIns="864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08886" y="3841969"/>
            <a:ext cx="7533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 – Uni Zürich">
  <p:cSld name="Titelfolie 04 – Uni Zürich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18500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  <a:solidFill>
            <a:srgbClr val="007A96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754" y="171015"/>
            <a:ext cx="2759401" cy="41438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Fussnote">
  <p:cSld name="Inhalt mit Fussnot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48878" y="1059656"/>
            <a:ext cx="8046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48877" y="4177601"/>
            <a:ext cx="4023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66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/>
              <a:defRPr sz="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lide">
  <p:cSld name="Zwischenslid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548878" y="1668586"/>
            <a:ext cx="80463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10"/>
          <p:cNvGrpSpPr/>
          <p:nvPr/>
        </p:nvGrpSpPr>
        <p:grpSpPr>
          <a:xfrm>
            <a:off x="548878" y="4880316"/>
            <a:ext cx="733828" cy="119297"/>
            <a:chOff x="731837" y="6507088"/>
            <a:chExt cx="978437" cy="159062"/>
          </a:xfrm>
        </p:grpSpPr>
        <p:grpSp>
          <p:nvGrpSpPr>
            <p:cNvPr id="78" name="Google Shape;78;p10"/>
            <p:cNvGrpSpPr/>
            <p:nvPr/>
          </p:nvGrpSpPr>
          <p:grpSpPr>
            <a:xfrm>
              <a:off x="1266489" y="6555186"/>
              <a:ext cx="197463" cy="110964"/>
              <a:chOff x="1266489" y="6555186"/>
              <a:chExt cx="197463" cy="110964"/>
            </a:xfrm>
          </p:grpSpPr>
          <p:sp>
            <p:nvSpPr>
              <p:cNvPr id="79" name="Google Shape;79;p10"/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rect b="b" l="l" r="r" t="t"/>
                <a:pathLst>
                  <a:path extrusionOk="0" h="109216" w="95902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rect b="b" l="l" r="r" t="t"/>
                <a:pathLst>
                  <a:path extrusionOk="0" h="109664" w="87480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0"/>
            <p:cNvSpPr/>
            <p:nvPr/>
          </p:nvSpPr>
          <p:spPr>
            <a:xfrm>
              <a:off x="1159517" y="6556560"/>
              <a:ext cx="96452" cy="108166"/>
            </a:xfrm>
            <a:custGeom>
              <a:rect b="b" l="l" r="r" t="t"/>
              <a:pathLst>
                <a:path extrusionOk="0" h="108166" w="96452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466445" y="6556560"/>
              <a:ext cx="37259" cy="108166"/>
            </a:xfrm>
            <a:custGeom>
              <a:rect b="b" l="l" r="r" t="t"/>
              <a:pathLst>
                <a:path extrusionOk="0" h="108166" w="37259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" name="Google Shape;83;p10"/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</p:grpSpPr>
          <p:sp>
            <p:nvSpPr>
              <p:cNvPr id="84" name="Google Shape;84;p10"/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rect b="b" l="l" r="r" t="t"/>
                <a:pathLst>
                  <a:path extrusionOk="0" h="157638" w="96160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rect b="b" l="l" r="r" t="t"/>
                <a:pathLst>
                  <a:path extrusionOk="0" h="110951" w="87882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10"/>
            <p:cNvSpPr/>
            <p:nvPr/>
          </p:nvSpPr>
          <p:spPr>
            <a:xfrm>
              <a:off x="1493985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1340708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298712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731837" y="6507088"/>
              <a:ext cx="417960" cy="157638"/>
            </a:xfrm>
            <a:custGeom>
              <a:rect b="b" l="l" r="r" t="t"/>
              <a:pathLst>
                <a:path extrusionOk="0" h="157638" w="417960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6">
          <p15:clr>
            <a:srgbClr val="F26B43"/>
          </p15:clr>
        </p15:guide>
        <p15:guide id="2" pos="5414">
          <p15:clr>
            <a:srgbClr val="F26B43"/>
          </p15:clr>
        </p15:guide>
        <p15:guide id="3" orient="horz" pos="123">
          <p15:clr>
            <a:srgbClr val="F26B43"/>
          </p15:clr>
        </p15:guide>
        <p15:guide id="4" orient="horz" pos="667">
          <p15:clr>
            <a:srgbClr val="F26B43"/>
          </p15:clr>
        </p15:guide>
        <p15:guide id="5" orient="horz" pos="3151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jpg"/><Relationship Id="rId6" Type="http://schemas.openxmlformats.org/officeDocument/2006/relationships/image" Target="../media/image20.jpg"/><Relationship Id="rId7" Type="http://schemas.openxmlformats.org/officeDocument/2006/relationships/image" Target="../media/image4.jp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0.jpg"/><Relationship Id="rId5" Type="http://schemas.openxmlformats.org/officeDocument/2006/relationships/image" Target="../media/image10.png"/><Relationship Id="rId6" Type="http://schemas.openxmlformats.org/officeDocument/2006/relationships/image" Target="../media/image4.jpg"/><Relationship Id="rId7" Type="http://schemas.openxmlformats.org/officeDocument/2006/relationships/image" Target="../media/image11.jp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ctrTitle"/>
          </p:nvPr>
        </p:nvSpPr>
        <p:spPr>
          <a:xfrm>
            <a:off x="0" y="1906050"/>
            <a:ext cx="4428000" cy="1824600"/>
          </a:xfrm>
          <a:prstGeom prst="rect">
            <a:avLst/>
          </a:prstGeom>
        </p:spPr>
        <p:txBody>
          <a:bodyPr anchorCtr="0" anchor="t" bIns="0" lIns="810000" spcFirstLastPara="1" rIns="0" wrap="square" tIns="189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Cycling analytics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08875" y="3202424"/>
            <a:ext cx="35100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| June 30, 2021</a:t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Team Novo Nordisk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11 </a:t>
            </a:r>
            <a:r>
              <a:rPr i="1" lang="en"/>
              <a:t>professional cyclists</a:t>
            </a:r>
            <a:r>
              <a:rPr i="1" lang="en"/>
              <a:t> over the course of one training season (Dec 2018 - Nov 2019)</a:t>
            </a:r>
            <a:endParaRPr i="1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15081" l="0" r="0" t="0"/>
          <a:stretch/>
        </p:blipFill>
        <p:spPr>
          <a:xfrm>
            <a:off x="1270000" y="1424950"/>
            <a:ext cx="2499751" cy="21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13636" l="0" r="0" t="0"/>
          <a:stretch/>
        </p:blipFill>
        <p:spPr>
          <a:xfrm>
            <a:off x="5611050" y="1557088"/>
            <a:ext cx="2026150" cy="1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548875" y="3447050"/>
            <a:ext cx="3942000" cy="3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Cycling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4653125" y="3447050"/>
            <a:ext cx="3942000" cy="3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Glucose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Team Novo Nordisk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11 professional cyclists over the course of one training season (</a:t>
            </a:r>
            <a:r>
              <a:rPr i="1" lang="en"/>
              <a:t>Dec 2018 - Nov 2019</a:t>
            </a:r>
            <a:r>
              <a:rPr i="1" lang="en"/>
              <a:t>)</a:t>
            </a:r>
            <a:endParaRPr i="1"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548875" y="2608850"/>
            <a:ext cx="3942000" cy="3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Cycling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4294967295" type="body"/>
          </p:nvPr>
        </p:nvSpPr>
        <p:spPr>
          <a:xfrm>
            <a:off x="4653125" y="2608850"/>
            <a:ext cx="3942000" cy="3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Glucose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15081" l="0" r="0" t="0"/>
          <a:stretch/>
        </p:blipFill>
        <p:spPr>
          <a:xfrm>
            <a:off x="1859150" y="1451550"/>
            <a:ext cx="1418426" cy="1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4">
            <a:alphaModFix/>
          </a:blip>
          <a:srcRect b="13636" l="0" r="0" t="0"/>
          <a:stretch/>
        </p:blipFill>
        <p:spPr>
          <a:xfrm>
            <a:off x="5973925" y="1451558"/>
            <a:ext cx="1300401" cy="112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2"/>
          <p:cNvGrpSpPr/>
          <p:nvPr/>
        </p:nvGrpSpPr>
        <p:grpSpPr>
          <a:xfrm>
            <a:off x="524641" y="3051431"/>
            <a:ext cx="4087434" cy="1674272"/>
            <a:chOff x="623750" y="2435500"/>
            <a:chExt cx="4193100" cy="1818675"/>
          </a:xfrm>
        </p:grpSpPr>
        <p:sp>
          <p:nvSpPr>
            <p:cNvPr id="182" name="Google Shape;182;p22"/>
            <p:cNvSpPr/>
            <p:nvPr/>
          </p:nvSpPr>
          <p:spPr>
            <a:xfrm rot="5400000">
              <a:off x="1819300" y="1344100"/>
              <a:ext cx="1792200" cy="3975000"/>
            </a:xfrm>
            <a:prstGeom prst="bracePai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3750" y="3638575"/>
              <a:ext cx="4193100" cy="61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" name="Google Shape;184;p22"/>
          <p:cNvPicPr preferRelativeResize="0"/>
          <p:nvPr/>
        </p:nvPicPr>
        <p:blipFill rotWithShape="1">
          <a:blip r:embed="rId5">
            <a:alphaModFix/>
          </a:blip>
          <a:srcRect b="9727" l="12958" r="11960" t="8325"/>
          <a:stretch/>
        </p:blipFill>
        <p:spPr>
          <a:xfrm>
            <a:off x="701275" y="3270142"/>
            <a:ext cx="990424" cy="108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730" y="3362959"/>
            <a:ext cx="592480" cy="917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2230" y="3215074"/>
            <a:ext cx="1209379" cy="1213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441300" y="4315600"/>
            <a:ext cx="441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   heart rate			  power		bike computer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8">
            <a:alphaModFix/>
          </a:blip>
          <a:srcRect b="8424" l="0" r="0" t="0"/>
          <a:stretch/>
        </p:blipFill>
        <p:spPr>
          <a:xfrm>
            <a:off x="6155438" y="3352638"/>
            <a:ext cx="1118876" cy="9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6155450" y="4315600"/>
            <a:ext cx="13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CGM (</a:t>
            </a:r>
            <a:r>
              <a:rPr lang="en" sz="1200">
                <a:solidFill>
                  <a:schemeClr val="accent1"/>
                </a:solidFill>
              </a:rPr>
              <a:t>dexcom)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 rot="5400000">
            <a:off x="49078" y="1961801"/>
            <a:ext cx="3714573" cy="1723771"/>
            <a:chOff x="-277409" y="3127705"/>
            <a:chExt cx="3810600" cy="1872443"/>
          </a:xfrm>
        </p:grpSpPr>
        <p:sp>
          <p:nvSpPr>
            <p:cNvPr id="195" name="Google Shape;195;p23"/>
            <p:cNvSpPr/>
            <p:nvPr/>
          </p:nvSpPr>
          <p:spPr>
            <a:xfrm rot="5400000">
              <a:off x="732804" y="2176105"/>
              <a:ext cx="1792200" cy="3695400"/>
            </a:xfrm>
            <a:prstGeom prst="bracePai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-277409" y="4384549"/>
              <a:ext cx="3810600" cy="61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3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warning system that detects dysglycaemia</a:t>
            </a:r>
            <a:endParaRPr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230" y="1875520"/>
            <a:ext cx="2482370" cy="1866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3"/>
          <p:cNvCxnSpPr/>
          <p:nvPr/>
        </p:nvCxnSpPr>
        <p:spPr>
          <a:xfrm flipH="1">
            <a:off x="6343181" y="2006613"/>
            <a:ext cx="4500" cy="15933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/>
          <p:nvPr/>
        </p:nvCxnSpPr>
        <p:spPr>
          <a:xfrm flipH="1" rot="5400000">
            <a:off x="7564370" y="2378760"/>
            <a:ext cx="4500" cy="2446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3"/>
          <p:cNvSpPr txBox="1"/>
          <p:nvPr/>
        </p:nvSpPr>
        <p:spPr>
          <a:xfrm>
            <a:off x="7374449" y="3650772"/>
            <a:ext cx="64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5394"/>
                </a:solidFill>
              </a:rPr>
              <a:t>Time</a:t>
            </a:r>
            <a:endParaRPr sz="800">
              <a:solidFill>
                <a:srgbClr val="0B5394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 rot="-5400000">
            <a:off x="5760150" y="2808362"/>
            <a:ext cx="86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5394"/>
                </a:solidFill>
              </a:rPr>
              <a:t>Blood glucose</a:t>
            </a:r>
            <a:endParaRPr sz="800">
              <a:solidFill>
                <a:srgbClr val="0B5394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350407" y="2590123"/>
            <a:ext cx="2446800" cy="705600"/>
          </a:xfrm>
          <a:prstGeom prst="rect">
            <a:avLst/>
          </a:prstGeom>
          <a:solidFill>
            <a:srgbClr val="9FC5E8">
              <a:alpha val="28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3547861">
            <a:off x="6689361" y="2162148"/>
            <a:ext cx="155532" cy="256322"/>
          </a:xfrm>
          <a:prstGeom prst="downArrow">
            <a:avLst>
              <a:gd fmla="val 25316" name="adj1"/>
              <a:gd fmla="val 50000" name="adj2"/>
            </a:avLst>
          </a:prstGeom>
          <a:solidFill>
            <a:srgbClr val="9450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6861925" y="2038870"/>
            <a:ext cx="9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4500B"/>
                </a:solidFill>
              </a:rPr>
              <a:t>Hyper</a:t>
            </a:r>
            <a:r>
              <a:rPr lang="en" sz="800">
                <a:solidFill>
                  <a:srgbClr val="94500B"/>
                </a:solidFill>
              </a:rPr>
              <a:t>glycaemia</a:t>
            </a:r>
            <a:endParaRPr sz="800">
              <a:solidFill>
                <a:srgbClr val="94500B"/>
              </a:solidFill>
            </a:endParaRPr>
          </a:p>
        </p:txBody>
      </p:sp>
      <p:sp>
        <p:nvSpPr>
          <p:cNvPr id="207" name="Google Shape;207;p23"/>
          <p:cNvSpPr/>
          <p:nvPr/>
        </p:nvSpPr>
        <p:spPr>
          <a:xfrm rot="7401171">
            <a:off x="7547956" y="3289934"/>
            <a:ext cx="155513" cy="256192"/>
          </a:xfrm>
          <a:prstGeom prst="downArrow">
            <a:avLst>
              <a:gd fmla="val 25316" name="adj1"/>
              <a:gd fmla="val 50000" name="adj2"/>
            </a:avLst>
          </a:prstGeom>
          <a:solidFill>
            <a:srgbClr val="9450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7707126" y="3358757"/>
            <a:ext cx="91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4500B"/>
                </a:solidFill>
              </a:rPr>
              <a:t>Hypo</a:t>
            </a:r>
            <a:r>
              <a:rPr lang="en" sz="800">
                <a:solidFill>
                  <a:srgbClr val="94500B"/>
                </a:solidFill>
              </a:rPr>
              <a:t>glycaemia</a:t>
            </a:r>
            <a:endParaRPr sz="800">
              <a:solidFill>
                <a:srgbClr val="94500B"/>
              </a:solidFill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>
            <a:off x="230037" y="1033378"/>
            <a:ext cx="2280361" cy="3582597"/>
            <a:chOff x="559388" y="1022678"/>
            <a:chExt cx="2280361" cy="3582597"/>
          </a:xfrm>
        </p:grpSpPr>
        <p:grpSp>
          <p:nvGrpSpPr>
            <p:cNvPr id="210" name="Google Shape;210;p23"/>
            <p:cNvGrpSpPr/>
            <p:nvPr/>
          </p:nvGrpSpPr>
          <p:grpSpPr>
            <a:xfrm>
              <a:off x="559388" y="2411419"/>
              <a:ext cx="1209300" cy="1006194"/>
              <a:chOff x="1239138" y="2951219"/>
              <a:chExt cx="1209300" cy="1006194"/>
            </a:xfrm>
          </p:grpSpPr>
          <p:pic>
            <p:nvPicPr>
              <p:cNvPr id="211" name="Google Shape;211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06803" y="2951219"/>
                <a:ext cx="473988" cy="73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" name="Google Shape;212;p23"/>
              <p:cNvSpPr txBox="1"/>
              <p:nvPr/>
            </p:nvSpPr>
            <p:spPr>
              <a:xfrm>
                <a:off x="1239138" y="3618712"/>
                <a:ext cx="1209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1"/>
                    </a:solidFill>
                  </a:rPr>
                  <a:t>bike computer</a:t>
                </a:r>
                <a:endParaRPr sz="10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3" name="Google Shape;213;p23"/>
            <p:cNvGrpSpPr/>
            <p:nvPr/>
          </p:nvGrpSpPr>
          <p:grpSpPr>
            <a:xfrm>
              <a:off x="1111525" y="3586854"/>
              <a:ext cx="1352400" cy="1018421"/>
              <a:chOff x="1167575" y="3951229"/>
              <a:chExt cx="1352400" cy="1018421"/>
            </a:xfrm>
          </p:grpSpPr>
          <p:pic>
            <p:nvPicPr>
              <p:cNvPr id="214" name="Google Shape;214;p23"/>
              <p:cNvPicPr preferRelativeResize="0"/>
              <p:nvPr/>
            </p:nvPicPr>
            <p:blipFill rotWithShape="1">
              <a:blip r:embed="rId5">
                <a:alphaModFix/>
              </a:blip>
              <a:srcRect b="8424" l="0" r="0" t="0"/>
              <a:stretch/>
            </p:blipFill>
            <p:spPr>
              <a:xfrm>
                <a:off x="1443597" y="3951229"/>
                <a:ext cx="895102" cy="7534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23"/>
              <p:cNvSpPr txBox="1"/>
              <p:nvPr/>
            </p:nvSpPr>
            <p:spPr>
              <a:xfrm>
                <a:off x="1167575" y="4630950"/>
                <a:ext cx="1352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1"/>
                    </a:solidFill>
                  </a:rPr>
                  <a:t>CGM (dexcom)</a:t>
                </a:r>
                <a:endParaRPr sz="10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6" name="Google Shape;216;p23"/>
            <p:cNvGrpSpPr/>
            <p:nvPr/>
          </p:nvGrpSpPr>
          <p:grpSpPr>
            <a:xfrm>
              <a:off x="1872250" y="1713787"/>
              <a:ext cx="967498" cy="1027306"/>
              <a:chOff x="1360038" y="1864937"/>
              <a:chExt cx="967498" cy="1027306"/>
            </a:xfrm>
          </p:grpSpPr>
          <p:pic>
            <p:nvPicPr>
              <p:cNvPr id="217" name="Google Shape;217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360038" y="1864937"/>
                <a:ext cx="967498" cy="9744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8" name="Google Shape;218;p23"/>
              <p:cNvSpPr txBox="1"/>
              <p:nvPr/>
            </p:nvSpPr>
            <p:spPr>
              <a:xfrm>
                <a:off x="1469125" y="2553542"/>
                <a:ext cx="63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1"/>
                    </a:solidFill>
                  </a:rPr>
                  <a:t>power</a:t>
                </a:r>
                <a:endParaRPr sz="10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668888" y="1022678"/>
              <a:ext cx="990300" cy="1105647"/>
              <a:chOff x="1348638" y="886228"/>
              <a:chExt cx="990300" cy="1105647"/>
            </a:xfrm>
          </p:grpSpPr>
          <p:pic>
            <p:nvPicPr>
              <p:cNvPr id="220" name="Google Shape;220;p23"/>
              <p:cNvPicPr preferRelativeResize="0"/>
              <p:nvPr/>
            </p:nvPicPr>
            <p:blipFill rotWithShape="1">
              <a:blip r:embed="rId7">
                <a:alphaModFix/>
              </a:blip>
              <a:srcRect b="9727" l="12958" r="11960" t="8325"/>
              <a:stretch/>
            </p:blipFill>
            <p:spPr>
              <a:xfrm>
                <a:off x="1447625" y="886228"/>
                <a:ext cx="792337" cy="8710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Google Shape;221;p23"/>
              <p:cNvSpPr txBox="1"/>
              <p:nvPr/>
            </p:nvSpPr>
            <p:spPr>
              <a:xfrm>
                <a:off x="1348638" y="1653175"/>
                <a:ext cx="990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1"/>
                    </a:solidFill>
                  </a:rPr>
                  <a:t>heart rate</a:t>
                </a:r>
                <a:endParaRPr sz="1000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222" name="Google Shape;22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99393" y="1932300"/>
            <a:ext cx="1808309" cy="175260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3499410" y="3684920"/>
            <a:ext cx="18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machine learning model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899725" y="2608970"/>
            <a:ext cx="539700" cy="39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269B0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5403425" y="2608957"/>
            <a:ext cx="539700" cy="39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269B0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1374250" y="1268395"/>
            <a:ext cx="13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food</a:t>
            </a:r>
            <a:endParaRPr b="1" sz="1000">
              <a:solidFill>
                <a:srgbClr val="B45F06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374250" y="3033400"/>
            <a:ext cx="13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insulin</a:t>
            </a:r>
            <a:endParaRPr b="1" sz="1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Glucose availability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554"/>
            <a:ext cx="9144003" cy="410319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/>
          <p:nvPr/>
        </p:nvSpPr>
        <p:spPr>
          <a:xfrm>
            <a:off x="252275" y="1906050"/>
            <a:ext cx="497700" cy="1387500"/>
          </a:xfrm>
          <a:prstGeom prst="rect">
            <a:avLst/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80" y="2574775"/>
            <a:ext cx="3288220" cy="257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55" y="2571750"/>
            <a:ext cx="3288220" cy="257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780" y="77075"/>
            <a:ext cx="3288220" cy="257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905" y="0"/>
            <a:ext cx="3288220" cy="257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38" y="56075"/>
            <a:ext cx="3145611" cy="25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02" y="56075"/>
            <a:ext cx="3141287" cy="256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38" y="2484300"/>
            <a:ext cx="3145611" cy="25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402" y="2484300"/>
            <a:ext cx="3141287" cy="256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 Zürich">
  <a:themeElements>
    <a:clrScheme name="ETH Züri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