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d5c99e5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d5c99e5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b033e3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b033e3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cf730f9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cf730f9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d5c99e5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d5c99e5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4a0e13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4a0e13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b033e32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b033e32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b033e32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b033e32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d5c99e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d5c99e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d5c99e5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d5c99e5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d5c99e5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d5c99e5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ad178c0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ad178c0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b033e32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b033e32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cf730f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cf730f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4a392f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4a392f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4a392f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74a392f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033e32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b033e32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033e32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033e32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cf730f9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cf730f9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cf730f9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cf730f9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time: libre glucose is in local time, so need that instead of UTC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devices because of simultaneous tracking leading to different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duplicate timestamps remaining: remove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Libre: remove athletes not using Libre and period to Libre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Resample because 1 sec data is quite volatile and precision of glucose values is 1 min any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nans: no imputation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f730f9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cf730f9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time: libre glucose is in local time, so need that instead of UTC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devices because of simultaneous tracking leading to different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duplicate timestamps remaining: remove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Libre: remove athletes not using Libre and period to Libre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Resample because 1 sec data is quite volatile and precision of glucose values is 1 min any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nans: no imputation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185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2964">
          <p15:clr>
            <a:srgbClr val="FBAE40"/>
          </p15:clr>
        </p15:guide>
        <p15:guide id="4" pos="45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ild">
  <p:cSld name="Inhalt Bild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/>
          <p:nvPr>
            <p:ph idx="2" type="pic"/>
          </p:nvPr>
        </p:nvSpPr>
        <p:spPr>
          <a:xfrm>
            <a:off x="548878" y="1059656"/>
            <a:ext cx="8046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full page">
  <p:cSld name="Bild full p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/>
          <p:nvPr>
            <p:ph idx="2" type="pic"/>
          </p:nvPr>
        </p:nvSpPr>
        <p:spPr>
          <a:xfrm>
            <a:off x="548878" y="195263"/>
            <a:ext cx="80460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zwei Spalten">
  <p:cSld name="Inhalt zwei Spalte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4653122" y="1059656"/>
            <a:ext cx="3942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>
            <p:ph idx="2" type="pic"/>
          </p:nvPr>
        </p:nvSpPr>
        <p:spPr>
          <a:xfrm>
            <a:off x="548878" y="1059656"/>
            <a:ext cx="3780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 Bilder">
  <p:cSld name="Inhalt 2 Bil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48877" y="3841350"/>
            <a:ext cx="394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>
            <p:ph idx="2" type="pic"/>
          </p:nvPr>
        </p:nvSpPr>
        <p:spPr>
          <a:xfrm>
            <a:off x="548878" y="1059656"/>
            <a:ext cx="394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4"/>
          <p:cNvSpPr/>
          <p:nvPr>
            <p:ph idx="3" type="pic"/>
          </p:nvPr>
        </p:nvSpPr>
        <p:spPr>
          <a:xfrm>
            <a:off x="4653122" y="1059656"/>
            <a:ext cx="394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4653122" y="3841350"/>
            <a:ext cx="394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3 Bilder">
  <p:cSld name="Inhalt 3 Bil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48877" y="3124829"/>
            <a:ext cx="80463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>
            <p:ph idx="2" type="pic"/>
          </p:nvPr>
        </p:nvSpPr>
        <p:spPr>
          <a:xfrm>
            <a:off x="548878" y="1059656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5"/>
          <p:cNvSpPr/>
          <p:nvPr>
            <p:ph idx="3" type="pic"/>
          </p:nvPr>
        </p:nvSpPr>
        <p:spPr>
          <a:xfrm>
            <a:off x="6030121" y="1061100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/>
          <p:nvPr>
            <p:ph idx="4" type="pic"/>
          </p:nvPr>
        </p:nvSpPr>
        <p:spPr>
          <a:xfrm>
            <a:off x="3289499" y="1061100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Tabelle">
  <p:cSld name="Inhalt Tabel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48878" y="1059656"/>
            <a:ext cx="8046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548878" y="1601619"/>
            <a:ext cx="8046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17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023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29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>
  <p:cSld name="Titelfolie 0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185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4878000" y="2218120"/>
            <a:ext cx="4266000" cy="17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243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133908" y="3479750"/>
            <a:ext cx="3240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>
  <p:cSld name="Titelfolie 0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548878" y="762000"/>
            <a:ext cx="8046300" cy="39432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-1" y="1455304"/>
            <a:ext cx="7641000" cy="2565000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08887" y="3163413"/>
            <a:ext cx="648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">
  <p:cSld name="Titelfolie 0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243000" spcFirstLastPara="1" rIns="0" wrap="square" tIns="86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08886" y="3841969"/>
            <a:ext cx="7533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 – Uni Zürich">
  <p:cSld name="Titelfolie 04 – Uni Zürich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185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  <a:solidFill>
            <a:srgbClr val="007A96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754" y="171015"/>
            <a:ext cx="2759401" cy="41438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Fussnote">
  <p:cSld name="Inhalt mit Fussno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48878" y="1059656"/>
            <a:ext cx="8046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idx="2" type="body"/>
          </p:nvPr>
        </p:nvSpPr>
        <p:spPr>
          <a:xfrm>
            <a:off x="548877" y="4177601"/>
            <a:ext cx="4023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6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/>
              <a:defRPr sz="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lide">
  <p:cSld name="Zwischenslid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548878" y="1668586"/>
            <a:ext cx="80463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548878" y="4880316"/>
            <a:ext cx="733828" cy="119297"/>
            <a:chOff x="731837" y="6507088"/>
            <a:chExt cx="978437" cy="159062"/>
          </a:xfrm>
        </p:grpSpPr>
        <p:grpSp>
          <p:nvGrpSpPr>
            <p:cNvPr id="73" name="Google Shape;73;p10"/>
            <p:cNvGrpSpPr/>
            <p:nvPr/>
          </p:nvGrpSpPr>
          <p:grpSpPr>
            <a:xfrm>
              <a:off x="1266489" y="6555186"/>
              <a:ext cx="197463" cy="110964"/>
              <a:chOff x="1266489" y="6555186"/>
              <a:chExt cx="197463" cy="110964"/>
            </a:xfrm>
          </p:grpSpPr>
          <p:sp>
            <p:nvSpPr>
              <p:cNvPr id="74" name="Google Shape;74;p10"/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rect b="b" l="l" r="r" t="t"/>
                <a:pathLst>
                  <a:path extrusionOk="0" h="109216" w="95902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0"/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rect b="b" l="l" r="r" t="t"/>
                <a:pathLst>
                  <a:path extrusionOk="0" h="109664" w="87480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10"/>
            <p:cNvSpPr/>
            <p:nvPr/>
          </p:nvSpPr>
          <p:spPr>
            <a:xfrm>
              <a:off x="1159517" y="6556560"/>
              <a:ext cx="96452" cy="108166"/>
            </a:xfrm>
            <a:custGeom>
              <a:rect b="b" l="l" r="r" t="t"/>
              <a:pathLst>
                <a:path extrusionOk="0" h="108166" w="96452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466445" y="6556560"/>
              <a:ext cx="37259" cy="108166"/>
            </a:xfrm>
            <a:custGeom>
              <a:rect b="b" l="l" r="r" t="t"/>
              <a:pathLst>
                <a:path extrusionOk="0" h="108166" w="37259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" name="Google Shape;78;p10"/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</p:grpSpPr>
          <p:sp>
            <p:nvSpPr>
              <p:cNvPr id="79" name="Google Shape;79;p10"/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rect b="b" l="l" r="r" t="t"/>
                <a:pathLst>
                  <a:path extrusionOk="0" h="157638" w="96160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rect b="b" l="l" r="r" t="t"/>
                <a:pathLst>
                  <a:path extrusionOk="0" h="110951" w="87882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0"/>
            <p:cNvSpPr/>
            <p:nvPr/>
          </p:nvSpPr>
          <p:spPr>
            <a:xfrm>
              <a:off x="1493985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340708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298712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31837" y="6507088"/>
              <a:ext cx="417960" cy="157638"/>
            </a:xfrm>
            <a:custGeom>
              <a:rect b="b" l="l" r="r" t="t"/>
              <a:pathLst>
                <a:path extrusionOk="0" h="157638" w="417960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6">
          <p15:clr>
            <a:srgbClr val="F26B43"/>
          </p15:clr>
        </p15:guide>
        <p15:guide id="2" pos="5414">
          <p15:clr>
            <a:srgbClr val="F26B43"/>
          </p15:clr>
        </p15:guide>
        <p15:guide id="3" orient="horz" pos="123">
          <p15:clr>
            <a:srgbClr val="F26B43"/>
          </p15:clr>
        </p15:guide>
        <p15:guide id="4" orient="horz" pos="667">
          <p15:clr>
            <a:srgbClr val="F26B43"/>
          </p15:clr>
        </p15:guide>
        <p15:guide id="5" orient="horz" pos="3151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19.jpg"/><Relationship Id="rId6" Type="http://schemas.openxmlformats.org/officeDocument/2006/relationships/image" Target="../media/image6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19.jpg"/><Relationship Id="rId6" Type="http://schemas.openxmlformats.org/officeDocument/2006/relationships/image" Target="../media/image6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ucid.app/documents/edit/940739cd-7bb8-4143-b7be-182861dab9db/0?callback=close&amp;name=slides&amp;callback_type=back&amp;v=291&amp;s=720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ucid.app/documents/edit/1be9df93-dbda-476b-9caf-d584616df19c/0?callback=close&amp;name=slides&amp;callback_type=back&amp;v=974&amp;s=720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</p:spPr>
        <p:txBody>
          <a:bodyPr anchorCtr="0" anchor="t" bIns="0" lIns="810000" spcFirstLastPara="1" rIns="0" wrap="square" tIns="189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Cycling Analytics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16 Feb 2021</a:t>
            </a:r>
            <a:endParaRPr/>
          </a:p>
        </p:txBody>
      </p:sp>
      <p:sp>
        <p:nvSpPr>
          <p:cNvPr id="152" name="Google Shape;152;p20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training sessions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12998" t="0"/>
          <a:stretch/>
        </p:blipFill>
        <p:spPr>
          <a:xfrm>
            <a:off x="2099600" y="779975"/>
            <a:ext cx="4499873" cy="422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TrainingPeaks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323550" y="723650"/>
            <a:ext cx="6769715" cy="40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00" y="711424"/>
            <a:ext cx="5491999" cy="4071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Scan</a:t>
            </a:r>
            <a:r>
              <a:rPr lang="en"/>
              <a:t>		at request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4EA7"/>
                </a:solidFill>
              </a:rPr>
              <a:t>Historic</a:t>
            </a:r>
            <a:r>
              <a:rPr lang="en"/>
              <a:t>	15 min </a:t>
            </a:r>
            <a:r>
              <a:rPr i="1" lang="en"/>
              <a:t>average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3C47D"/>
                </a:solidFill>
              </a:rPr>
              <a:t>Bubble</a:t>
            </a:r>
            <a:r>
              <a:rPr lang="en"/>
              <a:t>	imitates scan</a:t>
            </a:r>
            <a:br>
              <a:rPr lang="en"/>
            </a:br>
            <a:r>
              <a:rPr lang="en"/>
              <a:t>		every 5 min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00" y="711424"/>
            <a:ext cx="5491999" cy="4071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Scan</a:t>
            </a:r>
            <a:r>
              <a:rPr lang="en"/>
              <a:t>		at request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Historic</a:t>
            </a:r>
            <a:r>
              <a:rPr lang="en"/>
              <a:t>	15 min </a:t>
            </a:r>
            <a:r>
              <a:rPr i="1" lang="en">
                <a:solidFill>
                  <a:srgbClr val="000000"/>
                </a:solidFill>
              </a:rPr>
              <a:t>average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Bubble</a:t>
            </a:r>
            <a:r>
              <a:rPr lang="en"/>
              <a:t>	imitates scan</a:t>
            </a:r>
            <a:br>
              <a:rPr lang="en"/>
            </a:br>
            <a:r>
              <a:rPr lang="en"/>
              <a:t>		every 5 min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Hypo in 0.7 to 3.5%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of measurements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2"/>
          <p:cNvGrpSpPr/>
          <p:nvPr/>
        </p:nvGrpSpPr>
        <p:grpSpPr>
          <a:xfrm>
            <a:off x="3639075" y="1179750"/>
            <a:ext cx="3205575" cy="323100"/>
            <a:chOff x="3639075" y="417750"/>
            <a:chExt cx="3205575" cy="323100"/>
          </a:xfrm>
        </p:grpSpPr>
        <p:sp>
          <p:nvSpPr>
            <p:cNvPr id="274" name="Google Shape;274;p32"/>
            <p:cNvSpPr txBox="1"/>
            <p:nvPr/>
          </p:nvSpPr>
          <p:spPr>
            <a:xfrm>
              <a:off x="3639075" y="417750"/>
              <a:ext cx="438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61C00"/>
                  </a:solidFill>
                </a:rPr>
                <a:t>&lt;</a:t>
              </a:r>
              <a:r>
                <a:rPr lang="en" sz="900">
                  <a:solidFill>
                    <a:srgbClr val="A61C00"/>
                  </a:solidFill>
                </a:rPr>
                <a:t>53</a:t>
              </a:r>
              <a:endParaRPr sz="900">
                <a:solidFill>
                  <a:srgbClr val="A61C00"/>
                </a:solidFill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3875850" y="417750"/>
              <a:ext cx="524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DD7E6B"/>
                  </a:solidFill>
                </a:rPr>
                <a:t>54</a:t>
              </a:r>
              <a:r>
                <a:rPr lang="en" sz="900">
                  <a:solidFill>
                    <a:srgbClr val="DD7E6B"/>
                  </a:solidFill>
                </a:rPr>
                <a:t>-69</a:t>
              </a:r>
              <a:endParaRPr sz="900">
                <a:solidFill>
                  <a:srgbClr val="DD7E6B"/>
                </a:solidFill>
              </a:endParaRPr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4324050" y="417750"/>
              <a:ext cx="57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</a:rPr>
                <a:t>70</a:t>
              </a:r>
              <a:r>
                <a:rPr lang="en" sz="900">
                  <a:solidFill>
                    <a:srgbClr val="666666"/>
                  </a:solidFill>
                </a:rPr>
                <a:t>-180</a:t>
              </a:r>
              <a:endParaRPr sz="900">
                <a:solidFill>
                  <a:srgbClr val="666666"/>
                </a:solidFill>
              </a:endParaRPr>
            </a:p>
          </p:txBody>
        </p:sp>
        <p:sp>
          <p:nvSpPr>
            <p:cNvPr id="277" name="Google Shape;277;p32"/>
            <p:cNvSpPr txBox="1"/>
            <p:nvPr/>
          </p:nvSpPr>
          <p:spPr>
            <a:xfrm>
              <a:off x="5135150" y="417750"/>
              <a:ext cx="632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BEA56B"/>
                  </a:solidFill>
                </a:rPr>
                <a:t>181-250</a:t>
              </a:r>
              <a:endParaRPr sz="900">
                <a:solidFill>
                  <a:srgbClr val="BEA56B"/>
                </a:solidFill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6212550" y="417750"/>
              <a:ext cx="632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B753E"/>
                  </a:solidFill>
                </a:rPr>
                <a:t>&gt;</a:t>
              </a:r>
              <a:r>
                <a:rPr lang="en" sz="900">
                  <a:solidFill>
                    <a:srgbClr val="8B753E"/>
                  </a:solidFill>
                </a:rPr>
                <a:t>250</a:t>
              </a:r>
              <a:endParaRPr sz="900">
                <a:solidFill>
                  <a:srgbClr val="8B753E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00" y="152075"/>
            <a:ext cx="5530677" cy="4839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548876" y="1059650"/>
            <a:ext cx="37950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Add features: e.g. acceleration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Sliding window approach</a:t>
            </a:r>
            <a:r>
              <a:rPr lang="en"/>
              <a:t>: g</a:t>
            </a:r>
            <a:r>
              <a:rPr lang="en"/>
              <a:t>et historic information of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Feature      at different timesteps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Summary information over time period</a:t>
            </a:r>
            <a:br>
              <a:rPr lang="en"/>
            </a:br>
            <a:r>
              <a:rPr lang="en">
                <a:solidFill>
                  <a:srgbClr val="999999"/>
                </a:solidFill>
              </a:rPr>
              <a:t>	</a:t>
            </a:r>
            <a:r>
              <a:rPr i="1" lang="en">
                <a:solidFill>
                  <a:srgbClr val="999999"/>
                </a:solidFill>
              </a:rPr>
              <a:t>sum, mean, std, iqr, etc.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Heart rate variability?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11259" r="24473" t="0"/>
          <a:stretch/>
        </p:blipFill>
        <p:spPr>
          <a:xfrm>
            <a:off x="4454074" y="1138537"/>
            <a:ext cx="4040927" cy="2169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(t), \quad \dots \quad, \quad x_i(t-15), \quad  \frac{1}{A}\sum^{A-1}_{s=0} x_i(t-s), \quad \dots \quad " id="292" name="Google Shape;292;p34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52093" t="0"/>
          <a:stretch/>
        </p:blipFill>
        <p:spPr>
          <a:xfrm>
            <a:off x="1733200" y="2068796"/>
            <a:ext cx="1858874" cy="25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293" name="Google Shape;293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8900" y="1860650"/>
            <a:ext cx="174400" cy="1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/>
          <p:nvPr/>
        </p:nvSpPr>
        <p:spPr>
          <a:xfrm>
            <a:off x="4427425" y="1130950"/>
            <a:ext cx="848100" cy="21078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4682650" y="1130950"/>
            <a:ext cx="848100" cy="21078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4918575" y="1130950"/>
            <a:ext cx="848100" cy="21078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6110875" y="1130950"/>
            <a:ext cx="848100" cy="21078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682650" y="3308425"/>
            <a:ext cx="1709400" cy="252300"/>
          </a:xfrm>
          <a:prstGeom prst="rightArrow">
            <a:avLst>
              <a:gd fmla="val 37495" name="adj1"/>
              <a:gd fmla="val 45809" name="adj2"/>
            </a:avLst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04" name="Google Shape;30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>
            <p:ph idx="2" type="pic"/>
          </p:nvPr>
        </p:nvSpPr>
        <p:spPr>
          <a:xfrm>
            <a:off x="548878" y="195263"/>
            <a:ext cx="8046000" cy="4509300"/>
          </a:xfrm>
          <a:prstGeom prst="rect">
            <a:avLst/>
          </a:prstGeom>
        </p:spPr>
        <p:txBody>
          <a:bodyPr anchorCtr="0" anchor="t" bIns="0" lIns="0" spcFirstLastPara="1" rIns="0" wrap="square" tIns="16200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machine learning to support patients with Type 1 Diabetes in glucose management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>
            <p:ph idx="2" type="pic"/>
          </p:nvPr>
        </p:nvSpPr>
        <p:spPr>
          <a:xfrm>
            <a:off x="548878" y="195263"/>
            <a:ext cx="8046000" cy="4509300"/>
          </a:xfrm>
          <a:prstGeom prst="rect">
            <a:avLst/>
          </a:prstGeom>
        </p:spPr>
        <p:txBody>
          <a:bodyPr anchorCtr="0" anchor="t" bIns="0" lIns="0" spcFirstLastPara="1" rIns="0" wrap="square" tIns="16200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machine learning to support patients with Type 1 Diabetes in glucose management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which way?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i="1" lang="en"/>
              <a:t>large quantities</a:t>
            </a:r>
            <a:r>
              <a:rPr lang="en"/>
              <a:t> of (complex) data to find patterns/relations that more traditional statistical methods cannot find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66666"/>
                </a:solidFill>
              </a:rPr>
              <a:t>Can model </a:t>
            </a:r>
            <a:r>
              <a:rPr i="1" lang="en">
                <a:solidFill>
                  <a:srgbClr val="666666"/>
                </a:solidFill>
              </a:rPr>
              <a:t>interactions</a:t>
            </a:r>
            <a:r>
              <a:rPr lang="en">
                <a:solidFill>
                  <a:srgbClr val="666666"/>
                </a:solidFill>
              </a:rPr>
              <a:t> between variables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Transfer Learning</a:t>
            </a:r>
            <a:r>
              <a:rPr lang="en"/>
              <a:t>: use data from one model as information for another model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	Example: model dexcom glucose data and use it for a model of libre glucose data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8"/>
          <p:cNvGrpSpPr/>
          <p:nvPr/>
        </p:nvGrpSpPr>
        <p:grpSpPr>
          <a:xfrm>
            <a:off x="2199988" y="2043550"/>
            <a:ext cx="3982025" cy="1705575"/>
            <a:chOff x="2652300" y="1934950"/>
            <a:chExt cx="3982025" cy="1705575"/>
          </a:xfrm>
        </p:grpSpPr>
        <p:pic>
          <p:nvPicPr>
            <p:cNvPr id="322" name="Google Shape;322;p38"/>
            <p:cNvPicPr preferRelativeResize="0"/>
            <p:nvPr/>
          </p:nvPicPr>
          <p:blipFill rotWithShape="1">
            <a:blip r:embed="rId3">
              <a:alphaModFix/>
            </a:blip>
            <a:srcRect b="13081" l="0" r="0" t="0"/>
            <a:stretch/>
          </p:blipFill>
          <p:spPr>
            <a:xfrm>
              <a:off x="3917200" y="1934950"/>
              <a:ext cx="1506599" cy="130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38"/>
            <p:cNvSpPr txBox="1"/>
            <p:nvPr/>
          </p:nvSpPr>
          <p:spPr>
            <a:xfrm>
              <a:off x="3948700" y="3286525"/>
              <a:ext cx="1443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66666"/>
                  </a:solidFill>
                </a:rPr>
                <a:t>black box model</a:t>
              </a:r>
              <a:endParaRPr sz="1100">
                <a:solidFill>
                  <a:srgbClr val="666666"/>
                </a:solidFill>
              </a:endParaRPr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5520125" y="2338750"/>
              <a:ext cx="111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66666"/>
                  </a:solidFill>
                </a:rPr>
                <a:t>output</a:t>
              </a:r>
              <a:endParaRPr sz="1100">
                <a:solidFill>
                  <a:srgbClr val="666666"/>
                </a:solidFill>
              </a:endParaRPr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2652300" y="2338750"/>
              <a:ext cx="111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66666"/>
                  </a:solidFill>
                </a:rPr>
                <a:t>in</a:t>
              </a:r>
              <a:r>
                <a:rPr lang="en" sz="1100">
                  <a:solidFill>
                    <a:srgbClr val="666666"/>
                  </a:solidFill>
                </a:rPr>
                <a:t>put</a:t>
              </a:r>
              <a:endParaRPr sz="11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Update progress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Define objective of project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prediction tasks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548876" y="1059650"/>
            <a:ext cx="41322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relevant?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Predicting glucose levels at shorter intervals (every minute)?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Predicting risk of hypoglycemia?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Insight in real-time glycaemic response (which variables increase/decrease glucose levels)?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.. different prediction task 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29133" r="27430" t="0"/>
          <a:stretch/>
        </p:blipFill>
        <p:spPr>
          <a:xfrm>
            <a:off x="4842175" y="1320725"/>
            <a:ext cx="3391626" cy="2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/>
          <p:nvPr/>
        </p:nvSpPr>
        <p:spPr>
          <a:xfrm>
            <a:off x="6546600" y="1654650"/>
            <a:ext cx="77100" cy="70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6775200" y="1426050"/>
            <a:ext cx="77100" cy="70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7003800" y="1654650"/>
            <a:ext cx="77100" cy="70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7537200" y="1730850"/>
            <a:ext cx="77100" cy="70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7765800" y="1959450"/>
            <a:ext cx="77100" cy="70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8070600" y="2111850"/>
            <a:ext cx="77100" cy="70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13081" l="0" r="0" t="0"/>
          <a:stretch/>
        </p:blipFill>
        <p:spPr>
          <a:xfrm>
            <a:off x="3900313" y="1973638"/>
            <a:ext cx="1506599" cy="13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3931813" y="3325213"/>
            <a:ext cx="144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black box model</a:t>
            </a:r>
            <a:endParaRPr sz="1300">
              <a:solidFill>
                <a:schemeClr val="accent1"/>
              </a:solidFill>
            </a:endParaRPr>
          </a:p>
        </p:txBody>
      </p:sp>
      <p:pic>
        <p:nvPicPr>
          <p:cNvPr descr="x_0(t), \dots, x_0(t-15),\dots\\&#10;x_M(t), \dots, x_M(t-15)," id="346" name="Google Shape;346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675" y="1607700"/>
            <a:ext cx="2047850" cy="5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698349" y="1207750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Cycling variables of the last 15 (?) min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698350" y="2205800"/>
            <a:ext cx="30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Summary statistics of c</a:t>
            </a:r>
            <a:r>
              <a:rPr lang="en" sz="1200">
                <a:solidFill>
                  <a:srgbClr val="666666"/>
                </a:solidFill>
              </a:rPr>
              <a:t>ycling variables of the last 30 (?) min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descr="\sum_s x_0(t - s),\dots\\&#10;\sum_s x_M(t - s)," id="349" name="Google Shape;349;p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488" y="2759900"/>
            <a:ext cx="1338236" cy="5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698350" y="3388650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Static variables (e.g. body weight)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descr="x_{M+1}, \dots, x_{K}" id="351" name="Google Shape;351;p4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7499" y="3757950"/>
            <a:ext cx="1338224" cy="18903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/>
        </p:nvSpPr>
        <p:spPr>
          <a:xfrm>
            <a:off x="6639438" y="743950"/>
            <a:ext cx="11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OUTPUT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1649488" y="743950"/>
            <a:ext cx="11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INPUT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5794624" y="1598000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Subcutaneous glucose at current time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5794624" y="3157625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Subcutaneous glucose in the future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698349" y="3994150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Past glucose values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descr="{y(t-5), y(t-10), y(t-15), y(t-30), y(t-45)}" id="357" name="Google Shape;357;p4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938" y="4386700"/>
            <a:ext cx="3287350" cy="189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(t)" id="358" name="Google Shape;358;p4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9950" y="1967313"/>
            <a:ext cx="405850" cy="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(t+15)" id="359" name="Google Shape;359;p40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3550" y="3529350"/>
            <a:ext cx="958650" cy="2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 txBox="1"/>
          <p:nvPr/>
        </p:nvSpPr>
        <p:spPr>
          <a:xfrm>
            <a:off x="5794624" y="2523413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OR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548877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Cycling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4" type="body"/>
          </p:nvPr>
        </p:nvSpPr>
        <p:spPr>
          <a:xfrm>
            <a:off x="4653122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Glucose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15081" l="0" r="0" t="0"/>
          <a:stretch/>
        </p:blipFill>
        <p:spPr>
          <a:xfrm>
            <a:off x="1270000" y="1424950"/>
            <a:ext cx="2499751" cy="21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13636" l="0" r="0" t="0"/>
          <a:stretch/>
        </p:blipFill>
        <p:spPr>
          <a:xfrm>
            <a:off x="5611050" y="1557088"/>
            <a:ext cx="2026150" cy="1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4"/>
          <p:cNvGrpSpPr/>
          <p:nvPr/>
        </p:nvGrpSpPr>
        <p:grpSpPr>
          <a:xfrm>
            <a:off x="365093" y="2498725"/>
            <a:ext cx="4451814" cy="1818675"/>
            <a:chOff x="623750" y="2435500"/>
            <a:chExt cx="4193100" cy="1818675"/>
          </a:xfrm>
        </p:grpSpPr>
        <p:sp>
          <p:nvSpPr>
            <p:cNvPr id="179" name="Google Shape;179;p24"/>
            <p:cNvSpPr/>
            <p:nvPr/>
          </p:nvSpPr>
          <p:spPr>
            <a:xfrm rot="5400000">
              <a:off x="1819300" y="1344100"/>
              <a:ext cx="1792200" cy="39750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23750" y="3638575"/>
              <a:ext cx="4193100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15081" l="0" r="0" t="0"/>
          <a:stretch/>
        </p:blipFill>
        <p:spPr>
          <a:xfrm>
            <a:off x="1859150" y="1175325"/>
            <a:ext cx="1418426" cy="1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13636" l="0" r="0" t="0"/>
          <a:stretch/>
        </p:blipFill>
        <p:spPr>
          <a:xfrm>
            <a:off x="5973925" y="1175333"/>
            <a:ext cx="1300401" cy="11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5">
            <a:alphaModFix/>
          </a:blip>
          <a:srcRect b="9727" l="12958" r="11960" t="8325"/>
          <a:stretch/>
        </p:blipFill>
        <p:spPr>
          <a:xfrm>
            <a:off x="548875" y="2816900"/>
            <a:ext cx="1064976" cy="11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3450" y="2916387"/>
            <a:ext cx="637075" cy="9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1300" y="2757874"/>
            <a:ext cx="1300401" cy="13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365100" y="4087000"/>
            <a:ext cx="4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heart rate			  power		bike computer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548877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Cycling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4" type="body"/>
          </p:nvPr>
        </p:nvSpPr>
        <p:spPr>
          <a:xfrm>
            <a:off x="4653122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Glucose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4950" y="3795413"/>
            <a:ext cx="1463453" cy="9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9">
            <a:alphaModFix/>
          </a:blip>
          <a:srcRect b="8424" l="0" r="0" t="0"/>
          <a:stretch/>
        </p:blipFill>
        <p:spPr>
          <a:xfrm>
            <a:off x="6146213" y="2577875"/>
            <a:ext cx="1118876" cy="9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7612275" y="2870275"/>
            <a:ext cx="1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dexcom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7702500" y="4131700"/>
            <a:ext cx="1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libre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7349625" y="3655375"/>
            <a:ext cx="658500" cy="9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5" name="Google Shape;195;p24"/>
          <p:cNvSpPr txBox="1"/>
          <p:nvPr/>
        </p:nvSpPr>
        <p:spPr>
          <a:xfrm>
            <a:off x="7967625" y="3456288"/>
            <a:ext cx="10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june 2020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1127071" y="2498807"/>
            <a:ext cx="3063479" cy="1251612"/>
            <a:chOff x="623750" y="2435500"/>
            <a:chExt cx="4193100" cy="1818675"/>
          </a:xfrm>
        </p:grpSpPr>
        <p:sp>
          <p:nvSpPr>
            <p:cNvPr id="201" name="Google Shape;201;p25"/>
            <p:cNvSpPr/>
            <p:nvPr/>
          </p:nvSpPr>
          <p:spPr>
            <a:xfrm rot="5400000">
              <a:off x="1819300" y="1344100"/>
              <a:ext cx="1792200" cy="39750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23750" y="3638575"/>
              <a:ext cx="4193100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5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15081" l="0" r="0" t="0"/>
          <a:stretch/>
        </p:blipFill>
        <p:spPr>
          <a:xfrm>
            <a:off x="1859150" y="1175325"/>
            <a:ext cx="1418426" cy="1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13636" l="0" r="0" t="0"/>
          <a:stretch/>
        </p:blipFill>
        <p:spPr>
          <a:xfrm>
            <a:off x="5973925" y="1175333"/>
            <a:ext cx="1300401" cy="11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5">
            <a:alphaModFix/>
          </a:blip>
          <a:srcRect b="9727" l="12958" r="11960" t="8325"/>
          <a:stretch/>
        </p:blipFill>
        <p:spPr>
          <a:xfrm>
            <a:off x="1253573" y="2717698"/>
            <a:ext cx="732896" cy="79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5247" y="2786163"/>
            <a:ext cx="438423" cy="67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9450" y="2677078"/>
            <a:ext cx="894911" cy="89488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127103" y="3591745"/>
            <a:ext cx="335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   heart rate	           power	        bike computer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548877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Cycling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4" type="body"/>
          </p:nvPr>
        </p:nvSpPr>
        <p:spPr>
          <a:xfrm>
            <a:off x="4653122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Glucose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4950" y="3482325"/>
            <a:ext cx="1087132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9">
            <a:alphaModFix/>
          </a:blip>
          <a:srcRect b="8424" l="0" r="0" t="0"/>
          <a:stretch/>
        </p:blipFill>
        <p:spPr>
          <a:xfrm>
            <a:off x="6122745" y="2577875"/>
            <a:ext cx="831161" cy="69683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7211815" y="2795085"/>
            <a:ext cx="100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dexcom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7278839" y="3732136"/>
            <a:ext cx="10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libre</a:t>
            </a:r>
            <a:endParaRPr sz="1100">
              <a:solidFill>
                <a:schemeClr val="accent1"/>
              </a:solidFill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>
            <a:off x="7016705" y="3378297"/>
            <a:ext cx="489300" cy="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Google Shape;217;p25"/>
          <p:cNvSpPr txBox="1"/>
          <p:nvPr/>
        </p:nvSpPr>
        <p:spPr>
          <a:xfrm>
            <a:off x="7540155" y="3204600"/>
            <a:ext cx="11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june 2020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505300" y="41511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TrainingPeaks 	(sec)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836988" y="41511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LibreView</a:t>
            </a:r>
            <a:r>
              <a:rPr b="1" lang="en">
                <a:solidFill>
                  <a:srgbClr val="1C4587"/>
                </a:solidFill>
              </a:rPr>
              <a:t> 	(min)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training session (with preprocessed data)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180550"/>
            <a:ext cx="8729475" cy="3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selection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554800" y="846225"/>
            <a:ext cx="2902800" cy="39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Start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Remove data with unknown/incorrect timezone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 devices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Remove duplicate training sessions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3564800" y="509075"/>
            <a:ext cx="4658000" cy="4439875"/>
            <a:chOff x="2955200" y="509075"/>
            <a:chExt cx="4658000" cy="4439875"/>
          </a:xfrm>
        </p:grpSpPr>
        <p:pic>
          <p:nvPicPr>
            <p:cNvPr id="234" name="Google Shape;234;p27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5200" y="509075"/>
              <a:ext cx="4259444" cy="443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7"/>
            <p:cNvSpPr/>
            <p:nvPr/>
          </p:nvSpPr>
          <p:spPr>
            <a:xfrm>
              <a:off x="5259700" y="1223075"/>
              <a:ext cx="2353500" cy="342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7"/>
          <p:cNvSpPr txBox="1"/>
          <p:nvPr/>
        </p:nvSpPr>
        <p:spPr>
          <a:xfrm>
            <a:off x="6062450" y="720625"/>
            <a:ext cx="28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             15	 athletes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          4110	 training sessions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38,988,915	 samples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selection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554800" y="846225"/>
            <a:ext cx="2902800" cy="39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Merge trainingpeaks with libre data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Resample from 1 sec to 1 min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Remove missing data of features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Remove missing data of shifted features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43" name="Google Shape;243;p28"/>
          <p:cNvGrpSpPr/>
          <p:nvPr/>
        </p:nvGrpSpPr>
        <p:grpSpPr>
          <a:xfrm>
            <a:off x="3540100" y="76200"/>
            <a:ext cx="4898075" cy="4912075"/>
            <a:chOff x="3540100" y="76200"/>
            <a:chExt cx="4898075" cy="4912075"/>
          </a:xfrm>
        </p:grpSpPr>
        <p:pic>
          <p:nvPicPr>
            <p:cNvPr id="244" name="Google Shape;244;p28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0100" y="76200"/>
              <a:ext cx="4706176" cy="491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8"/>
            <p:cNvSpPr/>
            <p:nvPr/>
          </p:nvSpPr>
          <p:spPr>
            <a:xfrm>
              <a:off x="6084675" y="195275"/>
              <a:ext cx="2353500" cy="4452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8"/>
          <p:cNvSpPr txBox="1"/>
          <p:nvPr/>
        </p:nvSpPr>
        <p:spPr>
          <a:xfrm>
            <a:off x="6221100" y="3733325"/>
            <a:ext cx="28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               9	 athletes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           395	 training sessions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      17,841	 samples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Zürich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