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modernComment_111_FF1D21F2.xml" ContentType="application/vnd.ms-powerpoint.comments+xml"/>
  <Override PartName="/ppt/comments/modernComment_113_A6CEE8D2.xml" ContentType="application/vnd.ms-powerpoint.comments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7" r:id="rId5"/>
    <p:sldId id="265" r:id="rId6"/>
    <p:sldId id="266" r:id="rId7"/>
    <p:sldId id="272" r:id="rId8"/>
    <p:sldId id="274" r:id="rId9"/>
    <p:sldId id="273" r:id="rId10"/>
    <p:sldId id="275" r:id="rId11"/>
    <p:sldId id="276" r:id="rId12"/>
    <p:sldId id="277" r:id="rId13"/>
    <p:sldId id="278" r:id="rId14"/>
    <p:sldId id="279" r:id="rId15"/>
    <p:sldId id="28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88C2AF3-F869-B9B6-C7B2-44CCBD3341BF}" name="David Trail" initials="DT" userId="David Trail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79E62C-3F01-470C-A9D3-3C2455734006}" v="1328" dt="2023-02-27T17:44:54.375"/>
    <p1510:client id="{ECA375EE-9B90-4C5F-8D92-D2001EA1D489}" v="1756" dt="2023-02-27T01:11:55.242"/>
    <p1510:client id="{EF5AC108-EEC7-180E-2E55-52DCD931C9FC}" v="789" dt="2023-02-26T23:41:04.377"/>
  </p1510:revLst>
</p1510:revInfo>
</file>

<file path=ppt/tableStyles.xml><?xml version="1.0" encoding="utf-8"?>
<a:tblStyleLst xmlns:a="http://schemas.openxmlformats.org/drawingml/2006/main" def="{D03447BB-5D67-496B-8E87-E561075AD55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omments/modernComment_111_FF1D21F2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A3277543-AEF2-4BB2-B925-4CF6769BA017}" authorId="{288C2AF3-F869-B9B6-C7B2-44CCBD3341BF}" created="2023-02-27T00:40:18.876">
    <pc:sldMkLst xmlns:pc="http://schemas.microsoft.com/office/powerpoint/2013/main/command">
      <pc:docMk/>
      <pc:sldMk cId="4280099314" sldId="273"/>
    </pc:sldMkLst>
    <p188:txBody>
      <a:bodyPr/>
      <a:lstStyle/>
      <a:p>
        <a:r>
          <a:rPr lang="en-US"/>
          <a:t>Overlap or c formatting, and shell programming</a:t>
        </a:r>
      </a:p>
    </p188:txBody>
  </p188:cm>
</p188:cmLst>
</file>

<file path=ppt/comments/modernComment_113_A6CEE8D2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CDFFA285-6354-461C-8C74-C6D77FCA6689}" authorId="{288C2AF3-F869-B9B6-C7B2-44CCBD3341BF}" created="2023-02-27T00:43:48.859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798577874" sldId="275"/>
      <ac:spMk id="3" creationId="{00000000-0000-0000-0000-000000000000}"/>
    </ac:deMkLst>
    <p188:txBody>
      <a:bodyPr/>
      <a:lstStyle/>
      <a:p>
        <a:r>
          <a:rPr lang="en-US"/>
          <a:t>Language will not stop you from doing things, easy things should be easy, hard things should be possible</a:t>
        </a:r>
      </a:p>
    </p188:txBody>
  </p188:cm>
  <p188:cm id="{6B91F088-F75B-412F-B361-D825CC785D3A}" authorId="{288C2AF3-F869-B9B6-C7B2-44CCBD3341BF}" created="2023-02-27T00:47:28.371">
    <pc:sldMkLst xmlns:pc="http://schemas.microsoft.com/office/powerpoint/2013/main/command">
      <pc:docMk/>
      <pc:sldMk cId="2798577874" sldId="275"/>
    </pc:sldMkLst>
    <p188:txBody>
      <a:bodyPr/>
      <a:lstStyle/>
      <a:p>
        <a:r>
          <a:rPr lang="en-US"/>
          <a:t>Built in functions do different things for scalars and lists (the two main variables).</a:t>
        </a:r>
      </a:p>
    </p188:txBody>
  </p188:cm>
</p188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DE8356-FFDA-4E74-B804-79023C7DD259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CB32D8-F2D2-4D01-80A9-88F3B128A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8472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3DDCE7-616C-4285-A468-7301F171BC93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C1D8F7-2BDD-4C56-98AF-2E212EF34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619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38800" y="304801"/>
            <a:ext cx="5486400" cy="2514599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38800" y="2895600"/>
            <a:ext cx="5486400" cy="914400"/>
          </a:xfrm>
        </p:spPr>
        <p:txBody>
          <a:bodyPr/>
          <a:lstStyle>
            <a:lvl1pPr marL="0" indent="0" algn="l">
              <a:spcBef>
                <a:spcPts val="1200"/>
              </a:spcBef>
              <a:buNone/>
              <a:defRPr sz="2400">
                <a:solidFill>
                  <a:schemeClr val="bg2">
                    <a:lumMod val="25000"/>
                    <a:lumOff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8205337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512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6400" y="365125"/>
            <a:ext cx="1828800" cy="56546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365125"/>
            <a:ext cx="8001000" cy="5654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3790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0097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450" y="1676401"/>
            <a:ext cx="10058400" cy="175260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0450" y="3581400"/>
            <a:ext cx="10058400" cy="1143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655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676401"/>
            <a:ext cx="4846320" cy="4343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676401"/>
            <a:ext cx="4846320" cy="4343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2569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681163"/>
            <a:ext cx="4846320" cy="823912"/>
          </a:xfrm>
        </p:spPr>
        <p:txBody>
          <a:bodyPr anchor="ctr"/>
          <a:lstStyle>
            <a:lvl1pPr marL="0" indent="0">
              <a:buNone/>
              <a:defRPr sz="2400" b="0">
                <a:solidFill>
                  <a:schemeClr val="bg2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505075"/>
            <a:ext cx="4846320" cy="3514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681163"/>
            <a:ext cx="4846320" cy="823912"/>
          </a:xfrm>
        </p:spPr>
        <p:txBody>
          <a:bodyPr anchor="ctr"/>
          <a:lstStyle>
            <a:lvl1pPr marL="0" indent="0">
              <a:buNone/>
              <a:defRPr sz="2400" b="0">
                <a:solidFill>
                  <a:schemeClr val="bg2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505075"/>
            <a:ext cx="4846320" cy="3514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4262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9304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2000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7467600" cy="68580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838200"/>
            <a:ext cx="3657600" cy="2133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38200"/>
            <a:ext cx="6172200" cy="518160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2" y="3124200"/>
            <a:ext cx="3657600" cy="28956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795933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838200"/>
            <a:ext cx="3657600" cy="2133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0"/>
            <a:ext cx="7239000" cy="6858000"/>
          </a:xfrm>
          <a:solidFill>
            <a:schemeClr val="bg1"/>
          </a:solidFill>
        </p:spPr>
        <p:txBody>
          <a:bodyPr tIns="36576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1" y="3124200"/>
            <a:ext cx="3657600" cy="28956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7239000" y="0"/>
            <a:ext cx="228600" cy="68580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158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304800"/>
            <a:ext cx="100584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676400"/>
            <a:ext cx="100584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0918" y="6392562"/>
            <a:ext cx="7082481" cy="180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34400" y="6392562"/>
            <a:ext cx="1295400" cy="180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62EC29-B8C5-4C7A-B6DA-418494D5CB21}" type="datetimeFigureOut">
              <a:rPr lang="en-US" smtClean="0"/>
              <a:pPr/>
              <a:t>3/6/2023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58400" y="6392562"/>
            <a:ext cx="1066800" cy="180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43838-BFF5-400C-B067-3DF4A5F395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2095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2316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microsoft.com/office/2018/10/relationships/comments" Target="../comments/modernComment_111_FF1D21F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13_A6CEE8D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/>
              <a:t>The Perl Programming Language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Uses and Vulnerabilities</a:t>
            </a:r>
          </a:p>
        </p:txBody>
      </p:sp>
    </p:spTree>
    <p:extLst>
      <p:ext uri="{BB962C8B-B14F-4D97-AF65-F5344CB8AC3E}">
        <p14:creationId xmlns:p14="http://schemas.microsoft.com/office/powerpoint/2010/main" val="5760909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Security Vulnerabilities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Common User Input Vulnerabilities</a:t>
            </a:r>
          </a:p>
          <a:p>
            <a:pPr lvl="1"/>
            <a:r>
              <a:rPr lang="en-US"/>
              <a:t>Because Perl is so regularly used for handling string manipulation – including user input – it is common for developers to overlook potentially invalid inputs.</a:t>
            </a:r>
          </a:p>
          <a:p>
            <a:r>
              <a:rPr lang="en-US"/>
              <a:t>PATH Exploitation</a:t>
            </a:r>
          </a:p>
          <a:p>
            <a:pPr lvl="1"/>
            <a:r>
              <a:rPr lang="en-US"/>
              <a:t>For some system calls, the programmer assumes that a certain file is accessible at a location contained in the PATH variable. If an attacker alters PATH to point to a location containing a file of the same name, your system’s security is at risk.</a:t>
            </a:r>
          </a:p>
          <a:p>
            <a:r>
              <a:rPr lang="en-US"/>
              <a:t>Race Conditions</a:t>
            </a:r>
          </a:p>
          <a:p>
            <a:pPr lvl="1"/>
            <a:r>
              <a:rPr lang="en-US"/>
              <a:t>If a file is checked for a condition before being opened, it is possible that the file will be edited between being checked and being opened. This opens a vulnerability to data corruption.</a:t>
            </a:r>
          </a:p>
        </p:txBody>
      </p:sp>
    </p:spTree>
    <p:extLst>
      <p:ext uri="{BB962C8B-B14F-4D97-AF65-F5344CB8AC3E}">
        <p14:creationId xmlns:p14="http://schemas.microsoft.com/office/powerpoint/2010/main" val="3840431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693985"/>
            <a:ext cx="10058400" cy="4343400"/>
          </a:xfrm>
        </p:spPr>
        <p:txBody>
          <a:bodyPr/>
          <a:lstStyle/>
          <a:p>
            <a:r>
              <a:rPr lang="en-US"/>
              <a:t>PATH exploitation</a:t>
            </a:r>
          </a:p>
          <a:p>
            <a:pPr lvl="1"/>
            <a:endParaRPr lang="en-US"/>
          </a:p>
          <a:p>
            <a:pPr marL="274320" lvl="1" indent="0">
              <a:buNone/>
            </a:pPr>
            <a:endParaRPr lang="en-US"/>
          </a:p>
          <a:p>
            <a:r>
              <a:rPr lang="en-US"/>
              <a:t>Race condition</a:t>
            </a:r>
          </a:p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DB8CFB-18BC-EA7B-0485-0CB30808DC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799" y="2331411"/>
            <a:ext cx="7361625" cy="4484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5C793E-16F1-59C4-D9CD-5E56AEA938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799" y="3865685"/>
            <a:ext cx="6671971" cy="1298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76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0" y="1140543"/>
            <a:ext cx="5486400" cy="2514599"/>
          </a:xfrm>
        </p:spPr>
        <p:txBody>
          <a:bodyPr>
            <a:normAutofit/>
          </a:bodyPr>
          <a:lstStyle/>
          <a:p>
            <a:r>
              <a:rPr lang="en-US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193998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73961" y="1649361"/>
            <a:ext cx="3657600" cy="2133600"/>
          </a:xfrm>
        </p:spPr>
        <p:txBody>
          <a:bodyPr>
            <a:normAutofit/>
          </a:bodyPr>
          <a:lstStyle/>
          <a:p>
            <a:r>
              <a:rPr lang="en-US" sz="6600"/>
              <a:t>Overview</a:t>
            </a:r>
          </a:p>
        </p:txBody>
      </p:sp>
      <p:pic>
        <p:nvPicPr>
          <p:cNvPr id="5" name="Picture Placeholder 4" descr="Basketball players raising hands together"/>
          <p:cNvPicPr>
            <a:picLocks noGrp="1" noChangeAspect="1"/>
          </p:cNvPicPr>
          <p:nvPr>
            <p:ph type="pic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6" name="Rounded Rectangle 5" hidden="1"/>
          <p:cNvSpPr/>
          <p:nvPr/>
        </p:nvSpPr>
        <p:spPr>
          <a:xfrm>
            <a:off x="12344400" y="152400"/>
            <a:ext cx="1295400" cy="65532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b="1" i="1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lang="en-US" sz="1200" i="1">
                <a:latin typeface="Arial" pitchFamily="34" charset="0"/>
                <a:cs typeface="Arial" pitchFamily="34" charset="0"/>
              </a:rPr>
              <a:t>To change images on this slide, select a picture and delete it. Then click the Insert Picture icon</a:t>
            </a:r>
          </a:p>
          <a:p>
            <a:r>
              <a:rPr lang="en-US" sz="1200" i="1">
                <a:latin typeface="Arial" pitchFamily="34" charset="0"/>
                <a:cs typeface="Arial" pitchFamily="34" charset="0"/>
              </a:rPr>
              <a:t>in the placeholder to insert your own image.</a:t>
            </a:r>
          </a:p>
        </p:txBody>
      </p:sp>
    </p:spTree>
    <p:extLst>
      <p:ext uri="{BB962C8B-B14F-4D97-AF65-F5344CB8AC3E}">
        <p14:creationId xmlns:p14="http://schemas.microsoft.com/office/powerpoint/2010/main" val="30533887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First version released by Unisys programmer Larry Wall in 1987.</a:t>
            </a:r>
          </a:p>
          <a:p>
            <a:r>
              <a:rPr lang="en-US"/>
              <a:t>Several major iterations were released over the next 7 years, culminating in Perl 5 in 1994.</a:t>
            </a:r>
          </a:p>
          <a:p>
            <a:r>
              <a:rPr lang="en-US"/>
              <a:t>Perl 6, a mainly theoretical version of Perl, was developed between 2000 and 2006. The most complete implementation of Perl 6 is the language Raku.</a:t>
            </a:r>
          </a:p>
          <a:p>
            <a:r>
              <a:rPr lang="en-US"/>
              <a:t>On June 24, 2020, Perl 7 was announced as a backwards-compatible successor to Perl 5, though this announcement was soon amended to only allow for</a:t>
            </a:r>
            <a:r>
              <a:rPr lang="en-US">
                <a:ea typeface="+mn-lt"/>
                <a:cs typeface="+mn-lt"/>
              </a:rPr>
              <a:t> the release of Perl 7 when necessitated by new features.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0837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Perl Used For?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Text Manipulation</a:t>
            </a:r>
          </a:p>
          <a:p>
            <a:pPr lvl="1"/>
            <a:r>
              <a:rPr lang="en-US"/>
              <a:t>Contains some of the most powerful and easy-to-use methods for manipulating text, supplemented by numerous community modules.</a:t>
            </a:r>
          </a:p>
          <a:p>
            <a:r>
              <a:rPr lang="en-US"/>
              <a:t>Log Management</a:t>
            </a:r>
          </a:p>
          <a:p>
            <a:pPr lvl="1"/>
            <a:r>
              <a:rPr lang="en-US"/>
              <a:t>Works well with the many different standards used for logging in distributed systems, allowing for easy interfacing with most log management platforms.</a:t>
            </a:r>
          </a:p>
          <a:p>
            <a:r>
              <a:rPr lang="en-US"/>
              <a:t>Scripting System Tasks</a:t>
            </a:r>
          </a:p>
          <a:p>
            <a:pPr lvl="1"/>
            <a:r>
              <a:rPr lang="en-US"/>
              <a:t>Useful to administrators who wish to automate common system administration tasks, both in Linux and Windows.</a:t>
            </a:r>
          </a:p>
        </p:txBody>
      </p:sp>
    </p:spTree>
    <p:extLst>
      <p:ext uri="{BB962C8B-B14F-4D97-AF65-F5344CB8AC3E}">
        <p14:creationId xmlns:p14="http://schemas.microsoft.com/office/powerpoint/2010/main" val="20160750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73961" y="1649361"/>
            <a:ext cx="3657600" cy="2133600"/>
          </a:xfrm>
        </p:spPr>
        <p:txBody>
          <a:bodyPr>
            <a:normAutofit/>
          </a:bodyPr>
          <a:lstStyle/>
          <a:p>
            <a:r>
              <a:rPr lang="en-US" sz="6600"/>
              <a:t>The Language</a:t>
            </a:r>
            <a:endParaRPr lang="en-US"/>
          </a:p>
        </p:txBody>
      </p:sp>
      <p:pic>
        <p:nvPicPr>
          <p:cNvPr id="5" name="Picture Placeholder 4" descr="Basketball players raising hands together"/>
          <p:cNvPicPr>
            <a:picLocks noGrp="1" noChangeAspect="1"/>
          </p:cNvPicPr>
          <p:nvPr>
            <p:ph type="pic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6" name="Rounded Rectangle 5" hidden="1"/>
          <p:cNvSpPr/>
          <p:nvPr/>
        </p:nvSpPr>
        <p:spPr>
          <a:xfrm>
            <a:off x="12344400" y="152400"/>
            <a:ext cx="1295400" cy="65532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b="1" i="1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lang="en-US" sz="1200" i="1">
                <a:latin typeface="Arial" pitchFamily="34" charset="0"/>
                <a:cs typeface="Arial" pitchFamily="34" charset="0"/>
              </a:rPr>
              <a:t>To change images on this slide, select a picture and delete it. Then click the Insert Picture icon</a:t>
            </a:r>
          </a:p>
          <a:p>
            <a:r>
              <a:rPr lang="en-US" sz="1200" i="1">
                <a:latin typeface="Arial" pitchFamily="34" charset="0"/>
                <a:cs typeface="Arial" pitchFamily="34" charset="0"/>
              </a:rPr>
              <a:t>in the placeholder to insert your own image.</a:t>
            </a:r>
          </a:p>
        </p:txBody>
      </p:sp>
    </p:spTree>
    <p:extLst>
      <p:ext uri="{BB962C8B-B14F-4D97-AF65-F5344CB8AC3E}">
        <p14:creationId xmlns:p14="http://schemas.microsoft.com/office/powerpoint/2010/main" val="9607713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Code Examples</a:t>
            </a:r>
          </a:p>
        </p:txBody>
      </p:sp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078352DE-9265-A226-D78A-77AE00499C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65296" y="1444792"/>
            <a:ext cx="3524250" cy="4305300"/>
          </a:xfrm>
        </p:spPr>
      </p:pic>
      <p:pic>
        <p:nvPicPr>
          <p:cNvPr id="8" name="Picture 8" descr="Text&#10;&#10;Description automatically generated">
            <a:extLst>
              <a:ext uri="{FF2B5EF4-FFF2-40B4-BE49-F238E27FC236}">
                <a16:creationId xmlns:a16="http://schemas.microsoft.com/office/drawing/2014/main" id="{BE4F6275-5EA3-37A9-27B7-4771FE961A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2527" y="1444792"/>
            <a:ext cx="6352673" cy="267470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D80F578-806A-EEAF-5D53-7796B9EDF9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2527" y="4490633"/>
            <a:ext cx="6632569" cy="92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0993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>
    <p:ext uri="{6950BFC3-D8DA-4A85-94F7-54DA5524770B}">
      <p188:commentRel xmlns:p188="http://schemas.microsoft.com/office/powerpoint/2018/8/main" r:id="rId2"/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Pros and Cons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706478"/>
            <a:ext cx="5025190" cy="43133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/>
              <a:t>Pros</a:t>
            </a:r>
          </a:p>
          <a:p>
            <a:r>
              <a:rPr lang="en-US"/>
              <a:t> Designed with simplicity in mind</a:t>
            </a:r>
          </a:p>
          <a:p>
            <a:r>
              <a:rPr lang="en-US"/>
              <a:t>Follows "no built-in limits" concept</a:t>
            </a:r>
          </a:p>
          <a:p>
            <a:r>
              <a:rPr lang="en-US">
                <a:ea typeface="+mn-lt"/>
                <a:cs typeface="+mn-lt"/>
              </a:rPr>
              <a:t>"Easy things should be easy, and hard things should be possible."</a:t>
            </a:r>
            <a:endParaRPr lang="en-US"/>
          </a:p>
          <a:p>
            <a:r>
              <a:rPr lang="en-US"/>
              <a:t>Uses common linguistic principles</a:t>
            </a:r>
          </a:p>
          <a:p>
            <a:r>
              <a:rPr lang="en-US">
                <a:ea typeface="+mn-lt"/>
                <a:cs typeface="+mn-lt"/>
              </a:rPr>
              <a:t>Common statements are concise and easy to write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A278709-6B7E-CE22-1396-23AAE51CB491}"/>
              </a:ext>
            </a:extLst>
          </p:cNvPr>
          <p:cNvSpPr txBox="1">
            <a:spLocks/>
          </p:cNvSpPr>
          <p:nvPr/>
        </p:nvSpPr>
        <p:spPr>
          <a:xfrm>
            <a:off x="6392778" y="1698457"/>
            <a:ext cx="5025190" cy="43133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5156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74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2316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/>
              <a:t>Cons</a:t>
            </a:r>
          </a:p>
          <a:p>
            <a:r>
              <a:rPr lang="en-US"/>
              <a:t>Not a tidy language.</a:t>
            </a:r>
          </a:p>
          <a:p>
            <a:r>
              <a:rPr lang="en-US"/>
              <a:t>Due to the compiler's forgiving nature, bugs can be hard to find.</a:t>
            </a:r>
          </a:p>
          <a:p>
            <a:r>
              <a:rPr lang="en-US"/>
              <a:t>No written specification exists for any working Perl version.</a:t>
            </a:r>
          </a:p>
          <a:p>
            <a:r>
              <a:rPr lang="en-US"/>
              <a:t>About built-in functions: "in general, they do what you want, unless you want consistency."</a:t>
            </a:r>
            <a:endParaRPr 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985778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>
    <p:ext uri="{6950BFC3-D8DA-4A85-94F7-54DA5524770B}">
      <p188:commentRel xmlns:p188="http://schemas.microsoft.com/office/powerpoint/2018/8/main" r:id="rId2"/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Interesting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/>
              <a:t>Duality of numbers and strings:</a:t>
            </a:r>
          </a:p>
          <a:p>
            <a:pPr lvl="1"/>
            <a:r>
              <a:rPr lang="en-US" sz="2400"/>
              <a:t>Numbers can be treated a string and vice versa</a:t>
            </a:r>
          </a:p>
          <a:p>
            <a:r>
              <a:rPr lang="en-US" sz="2800" i="1"/>
              <a:t>use strict </a:t>
            </a:r>
            <a:r>
              <a:rPr lang="en-US" sz="2800"/>
              <a:t>is a compiler flag makes variable declarations mandatory</a:t>
            </a:r>
          </a:p>
          <a:p>
            <a:pPr lvl="1"/>
            <a:r>
              <a:rPr lang="en-US" sz="2400"/>
              <a:t>Not a feature of python and ruby</a:t>
            </a:r>
          </a:p>
          <a:p>
            <a:r>
              <a:rPr lang="en-US" sz="2800"/>
              <a:t>Lack of char-based string operations</a:t>
            </a:r>
          </a:p>
          <a:p>
            <a:pPr lvl="1"/>
            <a:r>
              <a:rPr lang="en-US" sz="2400"/>
              <a:t>Unlike C and many other languages strings are not considered char arrays, but scalars</a:t>
            </a:r>
          </a:p>
          <a:p>
            <a:pPr lvl="1"/>
            <a:r>
              <a:rPr lang="en-US" sz="2400"/>
              <a:t>This means you cannot iterate through a string (array) and work it char by char</a:t>
            </a:r>
          </a:p>
          <a:p>
            <a:pPr marL="274320" lvl="1" indent="0">
              <a:buNone/>
            </a:pPr>
            <a:endParaRPr lang="en-US" i="1"/>
          </a:p>
          <a:p>
            <a:pPr marL="274320" lvl="1" indent="0">
              <a:buNone/>
            </a:pPr>
            <a:endParaRPr lang="en-US" i="1"/>
          </a:p>
        </p:txBody>
      </p:sp>
    </p:spTree>
    <p:extLst>
      <p:ext uri="{BB962C8B-B14F-4D97-AF65-F5344CB8AC3E}">
        <p14:creationId xmlns:p14="http://schemas.microsoft.com/office/powerpoint/2010/main" val="500414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73961" y="1649361"/>
            <a:ext cx="3657600" cy="2133600"/>
          </a:xfrm>
        </p:spPr>
        <p:txBody>
          <a:bodyPr>
            <a:normAutofit/>
          </a:bodyPr>
          <a:lstStyle/>
          <a:p>
            <a:r>
              <a:rPr lang="en-US" sz="6600"/>
              <a:t>Security</a:t>
            </a:r>
            <a:endParaRPr lang="en-US"/>
          </a:p>
        </p:txBody>
      </p:sp>
      <p:pic>
        <p:nvPicPr>
          <p:cNvPr id="5" name="Picture Placeholder 4" descr="Basketball players raising hands together"/>
          <p:cNvPicPr>
            <a:picLocks noGrp="1" noChangeAspect="1"/>
          </p:cNvPicPr>
          <p:nvPr>
            <p:ph type="pic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6" name="Rounded Rectangle 5" hidden="1"/>
          <p:cNvSpPr/>
          <p:nvPr/>
        </p:nvSpPr>
        <p:spPr>
          <a:xfrm>
            <a:off x="12344400" y="152400"/>
            <a:ext cx="1295400" cy="65532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b="1" i="1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lang="en-US" sz="1200" i="1">
                <a:latin typeface="Arial" pitchFamily="34" charset="0"/>
                <a:cs typeface="Arial" pitchFamily="34" charset="0"/>
              </a:rPr>
              <a:t>To change images on this slide, select a picture and delete it. Then click the Insert Picture icon</a:t>
            </a:r>
          </a:p>
          <a:p>
            <a:r>
              <a:rPr lang="en-US" sz="1200" i="1">
                <a:latin typeface="Arial" pitchFamily="34" charset="0"/>
                <a:cs typeface="Arial" pitchFamily="34" charset="0"/>
              </a:rPr>
              <a:t>in the placeholder to insert your own image.</a:t>
            </a:r>
          </a:p>
        </p:txBody>
      </p:sp>
    </p:spTree>
    <p:extLst>
      <p:ext uri="{BB962C8B-B14F-4D97-AF65-F5344CB8AC3E}">
        <p14:creationId xmlns:p14="http://schemas.microsoft.com/office/powerpoint/2010/main" val="41820916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asketball 16x9">
  <a:themeElements>
    <a:clrScheme name="Basketball">
      <a:dk1>
        <a:sysClr val="windowText" lastClr="000000"/>
      </a:dk1>
      <a:lt1>
        <a:sysClr val="window" lastClr="FFFFFF"/>
      </a:lt1>
      <a:dk2>
        <a:srgbClr val="51270B"/>
      </a:dk2>
      <a:lt2>
        <a:srgbClr val="CAAF92"/>
      </a:lt2>
      <a:accent1>
        <a:srgbClr val="8C061E"/>
      </a:accent1>
      <a:accent2>
        <a:srgbClr val="CD0205"/>
      </a:accent2>
      <a:accent3>
        <a:srgbClr val="D05002"/>
      </a:accent3>
      <a:accent4>
        <a:srgbClr val="052A5E"/>
      </a:accent4>
      <a:accent5>
        <a:srgbClr val="1A559C"/>
      </a:accent5>
      <a:accent6>
        <a:srgbClr val="156645"/>
      </a:accent6>
      <a:hlink>
        <a:srgbClr val="D05002"/>
      </a:hlink>
      <a:folHlink>
        <a:srgbClr val="808080"/>
      </a:folHlink>
    </a:clrScheme>
    <a:fontScheme name="Impact - Franklin Gothic Medium">
      <a:majorFont>
        <a:latin typeface="Impact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ketball presentation (widescreen).potx" id="{CC5AF3F1-F1AD-46F5-B229-4E1329F06412}" vid="{B7E1BF64-2168-4738-AA42-CF7C9F7F9E95}"/>
    </a:ext>
  </a:extLst>
</a:theme>
</file>

<file path=ppt/theme/theme2.xml><?xml version="1.0" encoding="utf-8"?>
<a:theme xmlns:a="http://schemas.openxmlformats.org/drawingml/2006/main" name="Office Theme">
  <a:themeElements>
    <a:clrScheme name="Basketball">
      <a:dk1>
        <a:sysClr val="windowText" lastClr="000000"/>
      </a:dk1>
      <a:lt1>
        <a:sysClr val="window" lastClr="FFFFFF"/>
      </a:lt1>
      <a:dk2>
        <a:srgbClr val="51270B"/>
      </a:dk2>
      <a:lt2>
        <a:srgbClr val="CAAF92"/>
      </a:lt2>
      <a:accent1>
        <a:srgbClr val="8C061E"/>
      </a:accent1>
      <a:accent2>
        <a:srgbClr val="CD0205"/>
      </a:accent2>
      <a:accent3>
        <a:srgbClr val="D05002"/>
      </a:accent3>
      <a:accent4>
        <a:srgbClr val="052A5E"/>
      </a:accent4>
      <a:accent5>
        <a:srgbClr val="1A559C"/>
      </a:accent5>
      <a:accent6>
        <a:srgbClr val="156645"/>
      </a:accent6>
      <a:hlink>
        <a:srgbClr val="D05002"/>
      </a:hlink>
      <a:folHlink>
        <a:srgbClr val="808080"/>
      </a:folHlink>
    </a:clrScheme>
    <a:fontScheme name="Impact - Franklin Gothic Medium">
      <a:majorFont>
        <a:latin typeface="Impact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Basketball">
      <a:dk1>
        <a:sysClr val="windowText" lastClr="000000"/>
      </a:dk1>
      <a:lt1>
        <a:sysClr val="window" lastClr="FFFFFF"/>
      </a:lt1>
      <a:dk2>
        <a:srgbClr val="51270B"/>
      </a:dk2>
      <a:lt2>
        <a:srgbClr val="CAAF92"/>
      </a:lt2>
      <a:accent1>
        <a:srgbClr val="8C061E"/>
      </a:accent1>
      <a:accent2>
        <a:srgbClr val="CD0205"/>
      </a:accent2>
      <a:accent3>
        <a:srgbClr val="D05002"/>
      </a:accent3>
      <a:accent4>
        <a:srgbClr val="052A5E"/>
      </a:accent4>
      <a:accent5>
        <a:srgbClr val="1A559C"/>
      </a:accent5>
      <a:accent6>
        <a:srgbClr val="156645"/>
      </a:accent6>
      <a:hlink>
        <a:srgbClr val="D05002"/>
      </a:hlink>
      <a:folHlink>
        <a:srgbClr val="808080"/>
      </a:folHlink>
    </a:clrScheme>
    <a:fontScheme name="Impact - Franklin Gothic Medium">
      <a:majorFont>
        <a:latin typeface="Impact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5237afd2-e6eb-4278-9b39-82ea85cde3bb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06D8FB7B6168B40BC80DC5DBC3FDE6C" ma:contentTypeVersion="5" ma:contentTypeDescription="Create a new document." ma:contentTypeScope="" ma:versionID="450e39337d8e4effa52ed4680171e9f5">
  <xsd:schema xmlns:xsd="http://www.w3.org/2001/XMLSchema" xmlns:xs="http://www.w3.org/2001/XMLSchema" xmlns:p="http://schemas.microsoft.com/office/2006/metadata/properties" xmlns:ns3="5237afd2-e6eb-4278-9b39-82ea85cde3bb" targetNamespace="http://schemas.microsoft.com/office/2006/metadata/properties" ma:root="true" ma:fieldsID="f3d9d7d7ee63607db2d706dbfe4d966c" ns3:_="">
    <xsd:import namespace="5237afd2-e6eb-4278-9b39-82ea85cde3b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237afd2-e6eb-4278-9b39-82ea85cde3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12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26AD30E-5387-4D2E-B9D0-DCDB89E87E7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85144F0-780B-411A-99F6-C212236DE54B}">
  <ds:schemaRefs>
    <ds:schemaRef ds:uri="5237afd2-e6eb-4278-9b39-82ea85cde3bb"/>
    <ds:schemaRef ds:uri="http://purl.org/dc/elements/1.1/"/>
    <ds:schemaRef ds:uri="http://purl.org/dc/dcmitype/"/>
    <ds:schemaRef ds:uri="http://schemas.microsoft.com/office/2006/metadata/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627A3074-C0BA-4F6B-A0D7-1EF78E74F946}">
  <ds:schemaRefs>
    <ds:schemaRef ds:uri="5237afd2-e6eb-4278-9b39-82ea85cde3b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Basketball presentation (widescreen)</Template>
  <TotalTime>0</TotalTime>
  <Words>568</Words>
  <Application>Microsoft Office PowerPoint</Application>
  <PresentationFormat>Widescreen</PresentationFormat>
  <Paragraphs>60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Franklin Gothic Medium</vt:lpstr>
      <vt:lpstr>Impact</vt:lpstr>
      <vt:lpstr>Basketball 16x9</vt:lpstr>
      <vt:lpstr>The Perl Programming Language</vt:lpstr>
      <vt:lpstr>Overview</vt:lpstr>
      <vt:lpstr>History</vt:lpstr>
      <vt:lpstr>What is Perl Used For?</vt:lpstr>
      <vt:lpstr>The Language</vt:lpstr>
      <vt:lpstr>Code Examples</vt:lpstr>
      <vt:lpstr>Pros and Cons</vt:lpstr>
      <vt:lpstr>Interesting Features</vt:lpstr>
      <vt:lpstr>Security</vt:lpstr>
      <vt:lpstr>Security Vulnerabilities</vt:lpstr>
      <vt:lpstr>Examples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David Trail</dc:creator>
  <cp:lastModifiedBy>King, Ian (king0191@vandals.uidaho.edu)</cp:lastModifiedBy>
  <cp:revision>1</cp:revision>
  <dcterms:created xsi:type="dcterms:W3CDTF">2023-02-15T18:11:32Z</dcterms:created>
  <dcterms:modified xsi:type="dcterms:W3CDTF">2023-03-06T23:50:26Z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0x010100506D8FB7B6168B40BC80DC5DBC3FDE6C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