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3.png" ContentType="image/png"/>
  <Override PartName="/ppt/media/image9.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8.jpeg" ContentType="image/jpe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3052"/>
        </a:solidFill>
      </p:bgPr>
    </p:bg>
    <p:spTree>
      <p:nvGrpSpPr>
        <p:cNvPr id="1" name=""/>
        <p:cNvGrpSpPr/>
        <p:nvPr/>
      </p:nvGrpSpPr>
      <p:grpSpPr>
        <a:xfrm>
          <a:off x="0" y="0"/>
          <a:ext cx="0" cy="0"/>
          <a:chOff x="0" y="0"/>
          <a:chExt cx="0" cy="0"/>
        </a:xfrm>
      </p:grpSpPr>
      <p:sp>
        <p:nvSpPr>
          <p:cNvPr id="0" name="CustomShape 1" hidden="1"/>
          <p:cNvSpPr/>
          <p:nvPr/>
        </p:nvSpPr>
        <p:spPr>
          <a:xfrm>
            <a:off x="11292840" y="0"/>
            <a:ext cx="913680" cy="68572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0"/>
            <a:ext cx="45648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1261800" y="365760"/>
            <a:ext cx="9691920" cy="132480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3"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11292840" y="0"/>
            <a:ext cx="913680" cy="68572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1"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2"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hyperlink" Target="https://www.investopedia.com/terms/n/negative-correlation.asp" TargetMode="External"/><Relationship Id="rId2" Type="http://schemas.openxmlformats.org/officeDocument/2006/relationships/hyperlink" Target="https://www.investopedia.com/terms/p/positive-correlation.asp" TargetMode="External"/><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710640" y="322200"/>
            <a:ext cx="9009000" cy="3565440"/>
          </a:xfrm>
          <a:prstGeom prst="rect">
            <a:avLst/>
          </a:prstGeom>
          <a:noFill/>
          <a:ln>
            <a:noFill/>
          </a:ln>
        </p:spPr>
        <p:style>
          <a:lnRef idx="0"/>
          <a:fillRef idx="0"/>
          <a:effectRef idx="0"/>
          <a:fontRef idx="minor"/>
        </p:style>
        <p:txBody>
          <a:bodyPr lIns="90000" rIns="90000" tIns="45000" bIns="45000" anchor="ctr">
            <a:normAutofit/>
          </a:bodyPr>
          <a:p>
            <a:pPr>
              <a:lnSpc>
                <a:spcPct val="85000"/>
              </a:lnSpc>
            </a:pPr>
            <a:r>
              <a:rPr b="0" lang="en-US" sz="5400" spc="-52" strike="noStrike">
                <a:solidFill>
                  <a:srgbClr val="ffffff"/>
                </a:solidFill>
                <a:latin typeface="Century Schoolbook"/>
              </a:rPr>
              <a:t>E-Retail Customer Activation and Retention</a:t>
            </a:r>
            <a:endParaRPr b="0" lang="en-IN" sz="5400" spc="-1" strike="noStrike">
              <a:latin typeface="Arial"/>
            </a:endParaRPr>
          </a:p>
        </p:txBody>
      </p:sp>
      <p:sp>
        <p:nvSpPr>
          <p:cNvPr id="80" name="CustomShape 2"/>
          <p:cNvSpPr/>
          <p:nvPr/>
        </p:nvSpPr>
        <p:spPr>
          <a:xfrm>
            <a:off x="8319960" y="4968000"/>
            <a:ext cx="3199680" cy="977040"/>
          </a:xfrm>
          <a:prstGeom prst="rect">
            <a:avLst/>
          </a:prstGeom>
          <a:noFill/>
          <a:ln>
            <a:noFill/>
          </a:ln>
        </p:spPr>
        <p:style>
          <a:lnRef idx="0"/>
          <a:fillRef idx="0"/>
          <a:effectRef idx="0"/>
          <a:fontRef idx="minor"/>
        </p:style>
        <p:txBody>
          <a:bodyPr lIns="90000" rIns="90000" tIns="45000" bIns="45000">
            <a:normAutofit/>
          </a:bodyPr>
          <a:p>
            <a:pPr>
              <a:lnSpc>
                <a:spcPct val="95000"/>
              </a:lnSpc>
              <a:spcBef>
                <a:spcPts val="1400"/>
              </a:spcBef>
              <a:spcAft>
                <a:spcPts val="201"/>
              </a:spcAft>
            </a:pPr>
            <a:r>
              <a:rPr b="0" lang="en-US" sz="2800" spc="7" strike="noStrike">
                <a:solidFill>
                  <a:srgbClr val="bfbfbf"/>
                </a:solidFill>
                <a:latin typeface="Century Schoolbook"/>
              </a:rPr>
              <a:t>Amritesh Kumar</a:t>
            </a:r>
            <a:endParaRPr b="0" lang="en-IN" sz="2800" spc="-1" strike="noStrike">
              <a:latin typeface="Arial"/>
            </a:endParaRPr>
          </a:p>
          <a:p>
            <a:pPr>
              <a:lnSpc>
                <a:spcPct val="95000"/>
              </a:lnSpc>
              <a:spcBef>
                <a:spcPts val="1400"/>
              </a:spcBef>
              <a:spcAft>
                <a:spcPts val="201"/>
              </a:spcAft>
            </a:pPr>
            <a:r>
              <a:rPr b="0" lang="en-US" sz="2800" spc="7" strike="noStrike">
                <a:solidFill>
                  <a:srgbClr val="bfbfbf"/>
                </a:solidFill>
                <a:latin typeface="Century Schoolbook"/>
              </a:rPr>
              <a:t>December 2021</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154800" y="162720"/>
            <a:ext cx="9602640" cy="7416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3600" spc="-52" strike="noStrike">
                <a:solidFill>
                  <a:srgbClr val="000000"/>
                </a:solidFill>
                <a:latin typeface="Calibri"/>
              </a:rPr>
              <a:t>Analytical Models:</a:t>
            </a:r>
            <a:endParaRPr b="0" lang="en-IN" sz="3600" spc="-1" strike="noStrike">
              <a:latin typeface="Arial"/>
            </a:endParaRPr>
          </a:p>
        </p:txBody>
      </p:sp>
      <p:pic>
        <p:nvPicPr>
          <p:cNvPr id="108" name="Picture 2" descr=""/>
          <p:cNvPicPr/>
          <p:nvPr/>
        </p:nvPicPr>
        <p:blipFill>
          <a:blip r:embed="rId1"/>
          <a:stretch/>
        </p:blipFill>
        <p:spPr>
          <a:xfrm>
            <a:off x="7055280" y="72000"/>
            <a:ext cx="4248360" cy="2404800"/>
          </a:xfrm>
          <a:prstGeom prst="rect">
            <a:avLst/>
          </a:prstGeom>
          <a:ln>
            <a:noFill/>
          </a:ln>
        </p:spPr>
      </p:pic>
      <p:sp>
        <p:nvSpPr>
          <p:cNvPr id="109" name="CustomShape 2"/>
          <p:cNvSpPr/>
          <p:nvPr/>
        </p:nvSpPr>
        <p:spPr>
          <a:xfrm>
            <a:off x="159120" y="904680"/>
            <a:ext cx="8984520" cy="584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Calibri"/>
                <a:ea typeface="DejaVu Sans"/>
              </a:rPr>
              <a:t>An analytical model is quantitative in nature, and used to </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answer a specific question or make a specific design decision. </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Different analytical models are used to address different aspects </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of the system, such as its performance, reliability, or mass properties. </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Data analysis comes with the fundamental types of data analytics </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encounter in data science: Descriptive, Diagnostic, Predictive, and </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Prescriptive.</a:t>
            </a:r>
            <a:endParaRPr b="0" lang="en-IN" sz="1400" spc="-1" strike="noStrike">
              <a:latin typeface="Arial"/>
            </a:endParaRPr>
          </a:p>
          <a:p>
            <a:pPr marL="285840" indent="-285120">
              <a:lnSpc>
                <a:spcPct val="100000"/>
              </a:lnSpc>
              <a:buClr>
                <a:srgbClr val="000000"/>
              </a:buClr>
              <a:buFont typeface="Arial"/>
              <a:buChar char="•"/>
            </a:pPr>
            <a:r>
              <a:rPr b="0" lang="en-US" sz="1400" spc="-1" strike="noStrike">
                <a:solidFill>
                  <a:srgbClr val="000000"/>
                </a:solidFill>
                <a:latin typeface="Calibri"/>
                <a:ea typeface="DejaVu Sans"/>
              </a:rPr>
              <a:t>Descriptive analytics is a statistical method that is used to search and summarize historical data in order to identify patterns or meaning.</a:t>
            </a:r>
            <a:endParaRPr b="0" lang="en-IN" sz="1400" spc="-1" strike="noStrike">
              <a:latin typeface="Arial"/>
            </a:endParaRPr>
          </a:p>
          <a:p>
            <a:pPr marL="285840" indent="-285120">
              <a:lnSpc>
                <a:spcPct val="100000"/>
              </a:lnSpc>
              <a:buClr>
                <a:srgbClr val="000000"/>
              </a:buClr>
              <a:buFont typeface="Arial"/>
              <a:buChar char="•"/>
            </a:pPr>
            <a:r>
              <a:rPr b="0" lang="en-US" sz="1400" spc="-1" strike="noStrike">
                <a:solidFill>
                  <a:srgbClr val="000000"/>
                </a:solidFill>
                <a:latin typeface="Calibri"/>
                <a:ea typeface="DejaVu Sans"/>
              </a:rPr>
              <a:t>Descriptive analysis is often used when reviewing any past or present data. This is because raw data is difficult to consume and interpret, while the metrics offered by descriptive analysis are much more focused.</a:t>
            </a:r>
            <a:endParaRPr b="0" lang="en-IN" sz="1400" spc="-1" strike="noStrike">
              <a:latin typeface="Arial"/>
            </a:endParaRPr>
          </a:p>
          <a:p>
            <a:pPr marL="285840" indent="-285120">
              <a:lnSpc>
                <a:spcPct val="100000"/>
              </a:lnSpc>
              <a:buClr>
                <a:srgbClr val="000000"/>
              </a:buClr>
              <a:buFont typeface="Arial"/>
              <a:buChar char="•"/>
            </a:pPr>
            <a:r>
              <a:rPr b="0" lang="en-US" sz="1400" spc="-1" strike="noStrike">
                <a:solidFill>
                  <a:srgbClr val="000000"/>
                </a:solidFill>
                <a:latin typeface="Calibri"/>
                <a:ea typeface="DejaVu Sans"/>
              </a:rPr>
              <a:t>The example of descriptive statistics or analytics is to calculate the mean, median mode, standard deviation, and similar kinds of statistical calculation on finance or sales data. </a:t>
            </a:r>
            <a:endParaRPr b="0" lang="en-IN" sz="1400" spc="-1" strike="noStrike">
              <a:latin typeface="Arial"/>
            </a:endParaRPr>
          </a:p>
          <a:p>
            <a:pPr marL="285840" indent="-285120">
              <a:lnSpc>
                <a:spcPct val="100000"/>
              </a:lnSpc>
              <a:buClr>
                <a:srgbClr val="000000"/>
              </a:buClr>
              <a:buFont typeface="Arial"/>
              <a:buChar char="•"/>
            </a:pPr>
            <a:r>
              <a:rPr b="0" lang="en-US" sz="1400" spc="-1" strike="noStrike">
                <a:solidFill>
                  <a:srgbClr val="000000"/>
                </a:solidFill>
                <a:latin typeface="Calibri"/>
                <a:ea typeface="DejaVu Sans"/>
              </a:rPr>
              <a:t>Diagnostic analytics takes it a step further to uncover the reasoning behind certain results. Diagnostic analytics is usually performed using such techniques as data discovery, drill-down, data mining, and different type of bivariant data analysis like  correlations. etc.,</a:t>
            </a:r>
            <a:endParaRPr b="0" lang="en-IN" sz="1400" spc="-1" strike="noStrike">
              <a:latin typeface="Arial"/>
            </a:endParaRPr>
          </a:p>
          <a:p>
            <a:pPr marL="285840" indent="-285120">
              <a:lnSpc>
                <a:spcPct val="100000"/>
              </a:lnSpc>
              <a:buClr>
                <a:srgbClr val="000000"/>
              </a:buClr>
              <a:buFont typeface="Arial"/>
              <a:buChar char="•"/>
            </a:pPr>
            <a:r>
              <a:rPr b="0" lang="en-US" sz="1400" spc="-1" strike="noStrike">
                <a:solidFill>
                  <a:srgbClr val="000000"/>
                </a:solidFill>
                <a:latin typeface="Calibri"/>
                <a:ea typeface="DejaVu Sans"/>
              </a:rPr>
              <a:t>Predictive Analytics is a statistical method that utilizes algorithms and machine learning to identify trends in data and predict future behaviors. Predictive Analytics can take both past and current data and offer predictions of what could happen in the future.</a:t>
            </a:r>
            <a:endParaRPr b="0" lang="en-IN" sz="1400" spc="-1" strike="noStrike">
              <a:latin typeface="Arial"/>
            </a:endParaRPr>
          </a:p>
          <a:p>
            <a:pPr marL="285840" indent="-285120">
              <a:lnSpc>
                <a:spcPct val="100000"/>
              </a:lnSpc>
              <a:buClr>
                <a:srgbClr val="000000"/>
              </a:buClr>
              <a:buFont typeface="Arial"/>
              <a:buChar char="•"/>
            </a:pPr>
            <a:r>
              <a:rPr b="0" lang="en-US" sz="1400" spc="-1" strike="noStrike">
                <a:solidFill>
                  <a:srgbClr val="000000"/>
                </a:solidFill>
                <a:latin typeface="Calibri"/>
                <a:ea typeface="DejaVu Sans"/>
              </a:rPr>
              <a:t>Predictive models typically utilize variability in data to make the correct prediction and more variability of ingredient data that shows the relationship with what is possible to predict that united together into a prediction or valid score.</a:t>
            </a:r>
            <a:endParaRPr b="0" lang="en-IN" sz="1400" spc="-1" strike="noStrike">
              <a:latin typeface="Arial"/>
            </a:endParaRPr>
          </a:p>
          <a:p>
            <a:pPr marL="285840" indent="-285120">
              <a:lnSpc>
                <a:spcPct val="100000"/>
              </a:lnSpc>
              <a:buClr>
                <a:srgbClr val="000000"/>
              </a:buClr>
              <a:buFont typeface="Arial"/>
              <a:buChar char="•"/>
            </a:pPr>
            <a:r>
              <a:rPr b="0" lang="en-US" sz="1400" spc="-1" strike="noStrike">
                <a:solidFill>
                  <a:srgbClr val="000000"/>
                </a:solidFill>
                <a:latin typeface="Calibri"/>
                <a:ea typeface="DejaVu Sans"/>
              </a:rPr>
              <a:t>Prescriptive analytics automatically synthesizes big data, mathematical sciences, business rules, algorithms,  and machine learning to make predictions and then suggests decision options to take advantage of the predictions. Prescriptive means (optimization and simulation).</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44000" y="410040"/>
            <a:ext cx="9602640" cy="7416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3600" spc="-52" strike="noStrike">
                <a:solidFill>
                  <a:srgbClr val="000000"/>
                </a:solidFill>
                <a:latin typeface="Calibri"/>
              </a:rPr>
              <a:t> </a:t>
            </a:r>
            <a:r>
              <a:rPr b="1" lang="en-US" sz="3600" spc="-52" strike="noStrike">
                <a:solidFill>
                  <a:srgbClr val="000000"/>
                </a:solidFill>
                <a:latin typeface="Calibri"/>
              </a:rPr>
              <a:t>Data Sources and their formats</a:t>
            </a:r>
            <a:endParaRPr b="0" lang="en-IN" sz="3600" spc="-1" strike="noStrike">
              <a:latin typeface="Arial"/>
            </a:endParaRPr>
          </a:p>
        </p:txBody>
      </p:sp>
      <p:sp>
        <p:nvSpPr>
          <p:cNvPr id="111" name="CustomShape 2"/>
          <p:cNvSpPr/>
          <p:nvPr/>
        </p:nvSpPr>
        <p:spPr>
          <a:xfrm>
            <a:off x="271800" y="1245240"/>
            <a:ext cx="10959840" cy="357876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IN" sz="1600" spc="-1" strike="noStrike" u="sng">
                <a:solidFill>
                  <a:srgbClr val="000000"/>
                </a:solidFill>
                <a:uFillTx/>
                <a:latin typeface="Calibri"/>
                <a:ea typeface="Calibri"/>
              </a:rPr>
              <a:t>Technical Requirements</a:t>
            </a:r>
            <a:r>
              <a:rPr b="0" lang="en-IN" sz="1600" spc="-1" strike="noStrike">
                <a:solidFill>
                  <a:srgbClr val="000000"/>
                </a:solidFill>
                <a:latin typeface="Calibri"/>
                <a:ea typeface="Calibri"/>
              </a:rPr>
              <a:t>: </a:t>
            </a:r>
            <a:endParaRPr b="0" lang="en-IN" sz="1600" spc="-1" strike="noStrike">
              <a:latin typeface="Arial"/>
            </a:endParaRPr>
          </a:p>
          <a:p>
            <a:pPr>
              <a:lnSpc>
                <a:spcPct val="100000"/>
              </a:lnSpc>
              <a:spcAft>
                <a:spcPts val="799"/>
              </a:spcAft>
            </a:pPr>
            <a:r>
              <a:rPr b="0" lang="en-IN" sz="1600" spc="-1" strike="noStrike">
                <a:solidFill>
                  <a:srgbClr val="000000"/>
                </a:solidFill>
                <a:latin typeface="Calibri"/>
                <a:ea typeface="Calibri"/>
              </a:rPr>
              <a:t>• </a:t>
            </a:r>
            <a:r>
              <a:rPr b="0" lang="en-US" sz="1600" spc="-1" strike="noStrike">
                <a:solidFill>
                  <a:srgbClr val="000000"/>
                </a:solidFill>
                <a:latin typeface="Calibri"/>
                <a:ea typeface="Calibri"/>
              </a:rPr>
              <a:t>Data contains 269 entries each having 71 variables. </a:t>
            </a:r>
            <a:endParaRPr b="0" lang="en-IN" sz="1600" spc="-1" strike="noStrike">
              <a:latin typeface="Arial"/>
            </a:endParaRPr>
          </a:p>
          <a:p>
            <a:pPr>
              <a:lnSpc>
                <a:spcPct val="100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Data set doesn’t contains Null values. We treated them using the domain knowledge and our own understanding.</a:t>
            </a:r>
            <a:endParaRPr b="0" lang="en-IN" sz="1600" spc="-1" strike="noStrike">
              <a:latin typeface="Arial"/>
            </a:endParaRPr>
          </a:p>
          <a:p>
            <a:pPr>
              <a:lnSpc>
                <a:spcPct val="100000"/>
              </a:lnSpc>
              <a:spcAft>
                <a:spcPts val="799"/>
              </a:spcAft>
            </a:pPr>
            <a:r>
              <a:rPr b="0" lang="en-US" sz="1600" spc="-1" strike="noStrike">
                <a:solidFill>
                  <a:srgbClr val="000000"/>
                </a:solidFill>
                <a:latin typeface="Calibri"/>
                <a:ea typeface="Calibri"/>
              </a:rPr>
              <a:t> • </a:t>
            </a:r>
            <a:r>
              <a:rPr b="0" lang="en-US" sz="1600" spc="-1" strike="noStrike">
                <a:solidFill>
                  <a:srgbClr val="000000"/>
                </a:solidFill>
                <a:latin typeface="Calibri"/>
                <a:ea typeface="Calibri"/>
              </a:rPr>
              <a:t>Extensive EDA has been performed to gain relationships of important variable and price. </a:t>
            </a:r>
            <a:endParaRPr b="0" lang="en-IN" sz="1600" spc="-1" strike="noStrike">
              <a:latin typeface="Arial"/>
            </a:endParaRPr>
          </a:p>
          <a:p>
            <a:pPr>
              <a:lnSpc>
                <a:spcPct val="100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Data contains one numerical and all others as categorical variable. We handled them accordingly. </a:t>
            </a:r>
            <a:endParaRPr b="0" lang="en-IN" sz="1600" spc="-1" strike="noStrike">
              <a:latin typeface="Arial"/>
            </a:endParaRPr>
          </a:p>
          <a:p>
            <a:pPr>
              <a:lnSpc>
                <a:spcPct val="100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We built Machine Learning models, applied regularization and determined the optimal values of Hyper Parameters. </a:t>
            </a:r>
            <a:endParaRPr b="0" lang="en-IN" sz="1600" spc="-1" strike="noStrike">
              <a:latin typeface="Arial"/>
            </a:endParaRPr>
          </a:p>
          <a:p>
            <a:pPr>
              <a:lnSpc>
                <a:spcPct val="100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We found important features which affect the price positively or negatively. </a:t>
            </a:r>
            <a:endParaRPr b="0" lang="en-IN" sz="1600" spc="-1" strike="noStrike">
              <a:latin typeface="Arial"/>
            </a:endParaRPr>
          </a:p>
          <a:p>
            <a:pPr>
              <a:lnSpc>
                <a:spcPct val="100000"/>
              </a:lnSpc>
              <a:spcAft>
                <a:spcPts val="799"/>
              </a:spcAft>
            </a:pPr>
            <a:r>
              <a:rPr b="0" lang="en-US" sz="1600" spc="-1" strike="noStrike">
                <a:solidFill>
                  <a:srgbClr val="000000"/>
                </a:solidFill>
                <a:latin typeface="Calibri"/>
                <a:ea typeface="Calibri"/>
              </a:rPr>
              <a:t>The dataset is enclosed in notebook file</a:t>
            </a:r>
            <a:endParaRPr b="0" lang="en-IN" sz="1600" spc="-1" strike="noStrike">
              <a:latin typeface="Arial"/>
            </a:endParaRPr>
          </a:p>
          <a:p>
            <a:pPr>
              <a:lnSpc>
                <a:spcPct val="100000"/>
              </a:lnSpc>
              <a:spcAft>
                <a:spcPts val="799"/>
              </a:spcAft>
            </a:pPr>
            <a:r>
              <a:rPr b="0" lang="en-US" sz="1600" spc="-1" strike="noStrike">
                <a:solidFill>
                  <a:srgbClr val="000000"/>
                </a:solidFill>
                <a:latin typeface="Calibri"/>
                <a:ea typeface="Calibri"/>
              </a:rPr>
              <a:t>The dataset is provided to us by FlipRobo Technologies. And the dataset is in excel file format.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54800" y="162720"/>
            <a:ext cx="9602640" cy="7416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3600" spc="-52" strike="noStrike">
                <a:solidFill>
                  <a:srgbClr val="000000"/>
                </a:solidFill>
                <a:latin typeface="Calibri"/>
              </a:rPr>
              <a:t> </a:t>
            </a:r>
            <a:r>
              <a:rPr b="1" lang="en-US" sz="3600" spc="-52" strike="noStrike">
                <a:solidFill>
                  <a:srgbClr val="000000"/>
                </a:solidFill>
                <a:latin typeface="Calibri"/>
              </a:rPr>
              <a:t>Data Description</a:t>
            </a:r>
            <a:endParaRPr b="0" lang="en-IN" sz="3600" spc="-1" strike="noStrike">
              <a:latin typeface="Arial"/>
            </a:endParaRPr>
          </a:p>
        </p:txBody>
      </p:sp>
      <p:sp>
        <p:nvSpPr>
          <p:cNvPr id="113" name="CustomShape 2"/>
          <p:cNvSpPr/>
          <p:nvPr/>
        </p:nvSpPr>
        <p:spPr>
          <a:xfrm>
            <a:off x="154800" y="819360"/>
            <a:ext cx="8092080" cy="276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ea typeface="DejaVu Sans"/>
              </a:rPr>
              <a:t>Here the columns / data inputs are as below,</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How old are you?,How many times you have made an online purchase in the past 1 year?,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What is the Pin Code of where you shop online from?, What is the Pin Code of where you shop online from?, What is the Pin Code of where you shop online from? are categorical ordinal data type. And all other columns are categorical nominal data type.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ea typeface="DejaVu Sans"/>
              </a:rPr>
              <a:t>Our Target column Which of the Indian online retailer would you recommend to a friend? is the categorical nominal data type.</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So. It’s a categorical problem.</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 descr=""/>
          <p:cNvPicPr/>
          <p:nvPr/>
        </p:nvPicPr>
        <p:blipFill>
          <a:blip r:embed="rId1"/>
          <a:stretch/>
        </p:blipFill>
        <p:spPr>
          <a:xfrm>
            <a:off x="958680" y="197640"/>
            <a:ext cx="9552960" cy="64382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0920" y="2232000"/>
            <a:ext cx="33667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u="sng">
                <a:solidFill>
                  <a:srgbClr val="000000"/>
                </a:solidFill>
                <a:uFillTx/>
                <a:latin typeface="Calibri"/>
                <a:ea typeface="DejaVu Sans"/>
              </a:rPr>
              <a:t>DATA ACQUISITION</a:t>
            </a:r>
            <a:endParaRPr b="0" lang="en-IN" sz="1800" spc="-1" strike="noStrike">
              <a:latin typeface="Arial"/>
            </a:endParaRPr>
          </a:p>
        </p:txBody>
      </p:sp>
      <p:pic>
        <p:nvPicPr>
          <p:cNvPr id="116" name="" descr=""/>
          <p:cNvPicPr/>
          <p:nvPr/>
        </p:nvPicPr>
        <p:blipFill>
          <a:blip r:embed="rId1"/>
          <a:stretch/>
        </p:blipFill>
        <p:spPr>
          <a:xfrm>
            <a:off x="4608000" y="-11880"/>
            <a:ext cx="6613920" cy="6857280"/>
          </a:xfrm>
          <a:prstGeom prst="rect">
            <a:avLst/>
          </a:prstGeom>
          <a:ln>
            <a:noFill/>
          </a:ln>
        </p:spPr>
      </p:pic>
      <p:pic>
        <p:nvPicPr>
          <p:cNvPr id="117" name="" descr=""/>
          <p:cNvPicPr/>
          <p:nvPr/>
        </p:nvPicPr>
        <p:blipFill>
          <a:blip r:embed="rId2"/>
          <a:stretch/>
        </p:blipFill>
        <p:spPr>
          <a:xfrm>
            <a:off x="33480" y="4413960"/>
            <a:ext cx="5078160" cy="24314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248760" y="426240"/>
            <a:ext cx="6145920" cy="36432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IN" sz="1800" spc="-1" strike="noStrike" u="sng">
                <a:solidFill>
                  <a:srgbClr val="000000"/>
                </a:solidFill>
                <a:uFillTx/>
                <a:latin typeface="Calibri"/>
                <a:ea typeface="Calibri"/>
              </a:rPr>
              <a:t>FEATURE DESCRIPTION:</a:t>
            </a:r>
            <a:endParaRPr b="0" lang="en-IN" sz="1800" spc="-1" strike="noStrike">
              <a:latin typeface="Arial"/>
            </a:endParaRPr>
          </a:p>
        </p:txBody>
      </p:sp>
      <p:sp>
        <p:nvSpPr>
          <p:cNvPr id="119" name="CustomShape 2"/>
          <p:cNvSpPr/>
          <p:nvPr/>
        </p:nvSpPr>
        <p:spPr>
          <a:xfrm>
            <a:off x="291600" y="929520"/>
            <a:ext cx="1073340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Calibri"/>
              </a:rPr>
              <a:t>Five major factors that contributed to the success of an e-commerce store have been identified as: service quality, system quality, information quality, trust and net benefit</a:t>
            </a:r>
            <a:endParaRPr b="0" lang="en-IN" sz="1800" spc="-1" strike="noStrike">
              <a:latin typeface="Arial"/>
            </a:endParaRPr>
          </a:p>
        </p:txBody>
      </p:sp>
      <p:pic>
        <p:nvPicPr>
          <p:cNvPr id="120" name="Picture 7" descr=""/>
          <p:cNvPicPr/>
          <p:nvPr/>
        </p:nvPicPr>
        <p:blipFill>
          <a:blip r:embed="rId1"/>
          <a:stretch/>
        </p:blipFill>
        <p:spPr>
          <a:xfrm>
            <a:off x="5951880" y="1785960"/>
            <a:ext cx="5730840" cy="2622960"/>
          </a:xfrm>
          <a:prstGeom prst="rect">
            <a:avLst/>
          </a:prstGeom>
          <a:ln>
            <a:noFill/>
          </a:ln>
        </p:spPr>
      </p:pic>
      <p:sp>
        <p:nvSpPr>
          <p:cNvPr id="121" name="CustomShape 3"/>
          <p:cNvSpPr/>
          <p:nvPr/>
        </p:nvSpPr>
        <p:spPr>
          <a:xfrm>
            <a:off x="464040" y="4677480"/>
            <a:ext cx="10667520" cy="1063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ea typeface="DejaVu Sans"/>
              </a:rPr>
              <a:t>The left side are Hedonic values and the right side corner values are Utilitarian values. And these values we found in the dataset as attributes. These Attributes contributes as main impactful factors for the Customer Satisfaction and Retention. So our analysis also proved this  with more further investigation. And also Found furthermore impactful factors for the E-Retail Business Enhancement.</a:t>
            </a:r>
            <a:endParaRPr b="0" lang="en-IN" sz="1600" spc="-1" strike="noStrike">
              <a:latin typeface="Arial"/>
            </a:endParaRPr>
          </a:p>
        </p:txBody>
      </p:sp>
      <p:pic>
        <p:nvPicPr>
          <p:cNvPr id="122" name="" descr=""/>
          <p:cNvPicPr/>
          <p:nvPr/>
        </p:nvPicPr>
        <p:blipFill>
          <a:blip r:embed="rId2"/>
          <a:stretch/>
        </p:blipFill>
        <p:spPr>
          <a:xfrm>
            <a:off x="569880" y="1796040"/>
            <a:ext cx="4965840" cy="26676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48760" y="454680"/>
            <a:ext cx="5006880" cy="33336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US" sz="1600" spc="-1" strike="noStrike" u="sng">
                <a:solidFill>
                  <a:srgbClr val="000000"/>
                </a:solidFill>
                <a:uFillTx/>
                <a:latin typeface="Calibri"/>
                <a:ea typeface="Calibri"/>
              </a:rPr>
              <a:t>Data Analysis and Pre-peprocessing</a:t>
            </a:r>
            <a:endParaRPr b="0" lang="en-IN" sz="1600" spc="-1" strike="noStrike">
              <a:latin typeface="Arial"/>
            </a:endParaRPr>
          </a:p>
        </p:txBody>
      </p:sp>
      <p:pic>
        <p:nvPicPr>
          <p:cNvPr id="124" name="" descr=""/>
          <p:cNvPicPr/>
          <p:nvPr/>
        </p:nvPicPr>
        <p:blipFill>
          <a:blip r:embed="rId1"/>
          <a:stretch/>
        </p:blipFill>
        <p:spPr>
          <a:xfrm>
            <a:off x="360000" y="864000"/>
            <a:ext cx="8394840" cy="5759640"/>
          </a:xfrm>
          <a:prstGeom prst="rect">
            <a:avLst/>
          </a:prstGeom>
          <a:ln>
            <a:noFill/>
          </a:ln>
        </p:spPr>
      </p:pic>
      <p:pic>
        <p:nvPicPr>
          <p:cNvPr id="125" name="" descr=""/>
          <p:cNvPicPr/>
          <p:nvPr/>
        </p:nvPicPr>
        <p:blipFill>
          <a:blip r:embed="rId2"/>
          <a:stretch/>
        </p:blipFill>
        <p:spPr>
          <a:xfrm>
            <a:off x="4608000" y="2232000"/>
            <a:ext cx="6047640" cy="1561320"/>
          </a:xfrm>
          <a:prstGeom prst="rect">
            <a:avLst/>
          </a:prstGeom>
          <a:ln>
            <a:noFill/>
          </a:ln>
        </p:spPr>
      </p:pic>
      <p:pic>
        <p:nvPicPr>
          <p:cNvPr id="126" name="" descr=""/>
          <p:cNvPicPr/>
          <p:nvPr/>
        </p:nvPicPr>
        <p:blipFill>
          <a:blip r:embed="rId3"/>
          <a:stretch/>
        </p:blipFill>
        <p:spPr>
          <a:xfrm>
            <a:off x="4680000" y="4824000"/>
            <a:ext cx="6066720" cy="11613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0" y="0"/>
            <a:ext cx="12191400" cy="456480"/>
          </a:xfrm>
          <a:prstGeom prst="rect">
            <a:avLst/>
          </a:prstGeom>
          <a:noFill/>
          <a:ln>
            <a:noFill/>
          </a:ln>
        </p:spPr>
        <p:style>
          <a:lnRef idx="0"/>
          <a:fillRef idx="0"/>
          <a:effectRef idx="0"/>
          <a:fontRef idx="minor"/>
        </p:style>
      </p:sp>
      <p:sp>
        <p:nvSpPr>
          <p:cNvPr id="128" name="CustomShape 2"/>
          <p:cNvSpPr/>
          <p:nvPr/>
        </p:nvSpPr>
        <p:spPr>
          <a:xfrm>
            <a:off x="248760" y="144000"/>
            <a:ext cx="4358880" cy="33336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US" sz="1600" spc="-1" strike="noStrike" u="sng">
                <a:solidFill>
                  <a:srgbClr val="000000"/>
                </a:solidFill>
                <a:uFillTx/>
                <a:latin typeface="Calibri"/>
                <a:ea typeface="Calibri"/>
              </a:rPr>
              <a:t>Data Analysis and Preprocessing</a:t>
            </a:r>
            <a:endParaRPr b="0" lang="en-IN" sz="1600" spc="-1" strike="noStrike">
              <a:latin typeface="Arial"/>
            </a:endParaRPr>
          </a:p>
        </p:txBody>
      </p:sp>
      <p:pic>
        <p:nvPicPr>
          <p:cNvPr id="129" name="" descr=""/>
          <p:cNvPicPr/>
          <p:nvPr/>
        </p:nvPicPr>
        <p:blipFill>
          <a:blip r:embed="rId1"/>
          <a:stretch/>
        </p:blipFill>
        <p:spPr>
          <a:xfrm>
            <a:off x="396360" y="720000"/>
            <a:ext cx="9971280" cy="55522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 descr=""/>
          <p:cNvPicPr/>
          <p:nvPr/>
        </p:nvPicPr>
        <p:blipFill>
          <a:blip r:embed="rId1"/>
          <a:stretch/>
        </p:blipFill>
        <p:spPr>
          <a:xfrm>
            <a:off x="1405080" y="495720"/>
            <a:ext cx="9381240" cy="52952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 descr=""/>
          <p:cNvPicPr/>
          <p:nvPr/>
        </p:nvPicPr>
        <p:blipFill>
          <a:blip r:embed="rId1"/>
          <a:stretch/>
        </p:blipFill>
        <p:spPr>
          <a:xfrm>
            <a:off x="1440000" y="504000"/>
            <a:ext cx="9171720" cy="53809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54800" y="153360"/>
            <a:ext cx="9602640" cy="566280"/>
          </a:xfrm>
          <a:prstGeom prst="rect">
            <a:avLst/>
          </a:prstGeom>
          <a:noFill/>
          <a:ln>
            <a:noFill/>
          </a:ln>
        </p:spPr>
        <p:style>
          <a:lnRef idx="0"/>
          <a:fillRef idx="0"/>
          <a:effectRef idx="0"/>
          <a:fontRef idx="minor"/>
        </p:style>
        <p:txBody>
          <a:bodyPr lIns="90000" rIns="90000" tIns="45000" bIns="45000" anchor="ctr">
            <a:normAutofit fontScale="97000"/>
          </a:bodyPr>
          <a:p>
            <a:pPr>
              <a:lnSpc>
                <a:spcPct val="90000"/>
              </a:lnSpc>
            </a:pPr>
            <a:r>
              <a:rPr b="1" lang="en-US" sz="3600" spc="-52" strike="noStrike" cap="all">
                <a:solidFill>
                  <a:srgbClr val="000000"/>
                </a:solidFill>
                <a:latin typeface="Calibri"/>
              </a:rPr>
              <a:t>Problem Overview</a:t>
            </a:r>
            <a:endParaRPr b="0" lang="en-IN" sz="3600" spc="-1" strike="noStrike">
              <a:latin typeface="Arial"/>
            </a:endParaRPr>
          </a:p>
        </p:txBody>
      </p:sp>
      <p:sp>
        <p:nvSpPr>
          <p:cNvPr id="82" name="CustomShape 2"/>
          <p:cNvSpPr/>
          <p:nvPr/>
        </p:nvSpPr>
        <p:spPr>
          <a:xfrm>
            <a:off x="134280" y="792000"/>
            <a:ext cx="11097360" cy="6188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u="sng">
                <a:solidFill>
                  <a:srgbClr val="000000"/>
                </a:solidFill>
                <a:uFillTx/>
                <a:latin typeface="Calibri"/>
                <a:ea typeface="DejaVu Sans"/>
              </a:rPr>
              <a:t>E-retail factors for customer activation and retention: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0000"/>
                </a:solidFill>
                <a:latin typeface="Calibri"/>
                <a:ea typeface="DejaVu Sans"/>
              </a:rPr>
              <a:t>A case study from Indian e-commerce customers. </a:t>
            </a:r>
            <a:endParaRPr b="0" lang="en-IN" sz="2000" spc="-1" strike="noStrike">
              <a:latin typeface="Arial"/>
            </a:endParaRPr>
          </a:p>
          <a:p>
            <a:pPr>
              <a:lnSpc>
                <a:spcPct val="100000"/>
              </a:lnSpc>
            </a:pPr>
            <a:r>
              <a:rPr b="0" lang="en-US" sz="2000" spc="-1" strike="noStrike">
                <a:solidFill>
                  <a:srgbClr val="000000"/>
                </a:solidFill>
                <a:latin typeface="Calibri"/>
                <a:ea typeface="DejaVu Sans"/>
              </a:rPr>
              <a:t>Customer satisfaction has emerged as one of the most important factors that guarantee the success of online store; it has been posited as a key stimulant of purchase, repurchase intentions and customer loyalty.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0000"/>
                </a:solidFill>
                <a:latin typeface="Calibri"/>
                <a:ea typeface="DejaVu Sans"/>
              </a:rPr>
              <a:t>A comprehensive review of the literature, theories and models have been carried out to propose the models for customer activation and customer retention. </a:t>
            </a:r>
            <a:endParaRPr b="0" lang="en-IN" sz="2000" spc="-1" strike="noStrike">
              <a:latin typeface="Arial"/>
            </a:endParaRPr>
          </a:p>
          <a:p>
            <a:pPr>
              <a:lnSpc>
                <a:spcPct val="100000"/>
              </a:lnSpc>
            </a:pPr>
            <a:r>
              <a:rPr b="0" lang="en-US" sz="2000" spc="-1" strike="noStrike">
                <a:solidFill>
                  <a:srgbClr val="000000"/>
                </a:solidFill>
                <a:latin typeface="Calibri"/>
                <a:ea typeface="DejaVu Sans"/>
              </a:rPr>
              <a:t>Five major factors that contributed to the success of an e-commerce store have been identified as: service quality, system quality, information quality, trust and net benefit. </a:t>
            </a:r>
            <a:endParaRPr b="0" lang="en-IN" sz="2000" spc="-1" strike="noStrike">
              <a:latin typeface="Arial"/>
            </a:endParaRPr>
          </a:p>
          <a:p>
            <a:pPr>
              <a:lnSpc>
                <a:spcPct val="100000"/>
              </a:lnSpc>
            </a:pPr>
            <a:r>
              <a:rPr b="0" lang="en-US" sz="2000" spc="-1" strike="noStrike">
                <a:solidFill>
                  <a:srgbClr val="000000"/>
                </a:solidFill>
                <a:latin typeface="Calibri"/>
                <a:ea typeface="DejaVu Sans"/>
              </a:rPr>
              <a:t>The research furthermore investigated the factors that influence the online customers repeat purchase intention. </a:t>
            </a:r>
            <a:endParaRPr b="0" lang="en-IN" sz="2000" spc="-1" strike="noStrike">
              <a:latin typeface="Arial"/>
            </a:endParaRPr>
          </a:p>
          <a:p>
            <a:pPr>
              <a:lnSpc>
                <a:spcPct val="100000"/>
              </a:lnSpc>
            </a:pPr>
            <a:r>
              <a:rPr b="0" lang="en-US" sz="2000" spc="-1" strike="noStrike">
                <a:solidFill>
                  <a:srgbClr val="000000"/>
                </a:solidFill>
                <a:latin typeface="Calibri"/>
                <a:ea typeface="DejaVu Sans"/>
              </a:rPr>
              <a:t>Combination of both utilitarian value and hedonistic values are needed to affect the repeat purchase intention (loyalty) positively. The data is collected from the Indian online shoppers. </a:t>
            </a:r>
            <a:endParaRPr b="0" lang="en-IN" sz="2000" spc="-1" strike="noStrike">
              <a:latin typeface="Arial"/>
            </a:endParaRPr>
          </a:p>
          <a:p>
            <a:pPr>
              <a:lnSpc>
                <a:spcPct val="100000"/>
              </a:lnSpc>
            </a:pPr>
            <a:r>
              <a:rPr b="0" lang="en-US" sz="2000" spc="-1" strike="noStrike">
                <a:solidFill>
                  <a:srgbClr val="000000"/>
                </a:solidFill>
                <a:latin typeface="Calibri"/>
                <a:ea typeface="DejaVu Sans"/>
              </a:rPr>
              <a:t>Results indicate the e-retail success factors, which are very much critical for customer satisfaction.</a:t>
            </a: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 descr=""/>
          <p:cNvPicPr/>
          <p:nvPr/>
        </p:nvPicPr>
        <p:blipFill>
          <a:blip r:embed="rId1"/>
          <a:stretch/>
        </p:blipFill>
        <p:spPr>
          <a:xfrm>
            <a:off x="1152000" y="504000"/>
            <a:ext cx="9457560" cy="55429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 descr=""/>
          <p:cNvPicPr/>
          <p:nvPr/>
        </p:nvPicPr>
        <p:blipFill>
          <a:blip r:embed="rId1"/>
          <a:stretch/>
        </p:blipFill>
        <p:spPr>
          <a:xfrm>
            <a:off x="979920" y="443520"/>
            <a:ext cx="9819720" cy="567612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 descr=""/>
          <p:cNvPicPr/>
          <p:nvPr/>
        </p:nvPicPr>
        <p:blipFill>
          <a:blip r:embed="rId1"/>
          <a:stretch/>
        </p:blipFill>
        <p:spPr>
          <a:xfrm>
            <a:off x="1314360" y="433800"/>
            <a:ext cx="9562320" cy="54190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 descr=""/>
          <p:cNvPicPr/>
          <p:nvPr/>
        </p:nvPicPr>
        <p:blipFill>
          <a:blip r:embed="rId1"/>
          <a:stretch/>
        </p:blipFill>
        <p:spPr>
          <a:xfrm>
            <a:off x="936000" y="419040"/>
            <a:ext cx="9333720" cy="562860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0" y="0"/>
            <a:ext cx="12191400" cy="456480"/>
          </a:xfrm>
          <a:prstGeom prst="rect">
            <a:avLst/>
          </a:prstGeom>
          <a:noFill/>
          <a:ln>
            <a:noFill/>
          </a:ln>
        </p:spPr>
        <p:style>
          <a:lnRef idx="0"/>
          <a:fillRef idx="0"/>
          <a:effectRef idx="0"/>
          <a:fontRef idx="minor"/>
        </p:style>
      </p:sp>
      <p:sp>
        <p:nvSpPr>
          <p:cNvPr id="137" name="CustomShape 2"/>
          <p:cNvSpPr/>
          <p:nvPr/>
        </p:nvSpPr>
        <p:spPr>
          <a:xfrm>
            <a:off x="248760" y="144000"/>
            <a:ext cx="4358880" cy="33336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US" sz="1600" spc="-1" strike="noStrike" u="sng">
                <a:solidFill>
                  <a:srgbClr val="000000"/>
                </a:solidFill>
                <a:uFillTx/>
                <a:latin typeface="Calibri"/>
                <a:ea typeface="Calibri"/>
              </a:rPr>
              <a:t>Data Analysis and Pre-processing</a:t>
            </a:r>
            <a:endParaRPr b="0" lang="en-IN" sz="1600" spc="-1" strike="noStrike">
              <a:latin typeface="Arial"/>
            </a:endParaRPr>
          </a:p>
        </p:txBody>
      </p:sp>
      <p:pic>
        <p:nvPicPr>
          <p:cNvPr id="138" name="" descr=""/>
          <p:cNvPicPr/>
          <p:nvPr/>
        </p:nvPicPr>
        <p:blipFill>
          <a:blip r:embed="rId1"/>
          <a:stretch/>
        </p:blipFill>
        <p:spPr>
          <a:xfrm>
            <a:off x="775440" y="1472760"/>
            <a:ext cx="9448200" cy="349488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288000" y="386280"/>
            <a:ext cx="4358880" cy="33336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US" sz="1600" spc="-1" strike="noStrike" u="sng">
                <a:solidFill>
                  <a:srgbClr val="000000"/>
                </a:solidFill>
                <a:uFillTx/>
                <a:latin typeface="Calibri"/>
                <a:ea typeface="Calibri"/>
              </a:rPr>
              <a:t>Data Analysis and Pre-processing</a:t>
            </a:r>
            <a:endParaRPr b="0" lang="en-IN" sz="1600" spc="-1" strike="noStrike">
              <a:latin typeface="Arial"/>
            </a:endParaRPr>
          </a:p>
        </p:txBody>
      </p:sp>
      <p:pic>
        <p:nvPicPr>
          <p:cNvPr id="140" name="" descr=""/>
          <p:cNvPicPr/>
          <p:nvPr/>
        </p:nvPicPr>
        <p:blipFill>
          <a:blip r:embed="rId1"/>
          <a:stretch/>
        </p:blipFill>
        <p:spPr>
          <a:xfrm>
            <a:off x="360000" y="936000"/>
            <a:ext cx="4838040" cy="4018680"/>
          </a:xfrm>
          <a:prstGeom prst="rect">
            <a:avLst/>
          </a:prstGeom>
          <a:ln>
            <a:noFill/>
          </a:ln>
        </p:spPr>
      </p:pic>
      <p:pic>
        <p:nvPicPr>
          <p:cNvPr id="141" name="" descr=""/>
          <p:cNvPicPr/>
          <p:nvPr/>
        </p:nvPicPr>
        <p:blipFill>
          <a:blip r:embed="rId2"/>
          <a:stretch/>
        </p:blipFill>
        <p:spPr>
          <a:xfrm>
            <a:off x="5446080" y="611640"/>
            <a:ext cx="5209560" cy="50760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231840" y="455040"/>
            <a:ext cx="11055240" cy="5616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ea typeface="DejaVu Sans"/>
              </a:rPr>
              <a:t>Data Inputs- Logic- Output Relationships</a:t>
            </a:r>
            <a:endParaRPr b="0" lang="en-IN" sz="2000" spc="-1" strike="noStrike">
              <a:latin typeface="Arial"/>
            </a:endParaRPr>
          </a:p>
          <a:p>
            <a:pPr>
              <a:lnSpc>
                <a:spcPct val="100000"/>
              </a:lnSpc>
            </a:pPr>
            <a:endParaRPr b="0" lang="en-IN" sz="2000" spc="-1" strike="noStrike">
              <a:latin typeface="Arial"/>
            </a:endParaRPr>
          </a:p>
          <a:p>
            <a:pPr marL="285840" indent="-285120">
              <a:lnSpc>
                <a:spcPts val="1650"/>
              </a:lnSpc>
              <a:spcAft>
                <a:spcPts val="601"/>
              </a:spcAft>
              <a:buClr>
                <a:srgbClr val="202124"/>
              </a:buClr>
              <a:buFont typeface="Arial"/>
              <a:buChar char="•"/>
            </a:pPr>
            <a:r>
              <a:rPr b="0" lang="en-IN" sz="1600" spc="-1" strike="noStrike">
                <a:solidFill>
                  <a:srgbClr val="202124"/>
                </a:solidFill>
                <a:latin typeface="Calibri"/>
                <a:ea typeface="Times New Roman"/>
              </a:rPr>
              <a:t>In Classification, the output variable must be </a:t>
            </a:r>
            <a:r>
              <a:rPr b="1" lang="en-IN" sz="1600" spc="-1" strike="noStrike">
                <a:solidFill>
                  <a:srgbClr val="202124"/>
                </a:solidFill>
                <a:latin typeface="Calibri"/>
                <a:ea typeface="Times New Roman"/>
              </a:rPr>
              <a:t>a discrete value</a:t>
            </a:r>
            <a:r>
              <a:rPr b="0" lang="en-IN" sz="1600" spc="-1" strike="noStrike">
                <a:solidFill>
                  <a:srgbClr val="202124"/>
                </a:solidFill>
                <a:latin typeface="Calibri"/>
                <a:ea typeface="Times New Roman"/>
              </a:rPr>
              <a:t>.</a:t>
            </a:r>
            <a:endParaRPr b="0" lang="en-IN" sz="1600" spc="-1" strike="noStrike">
              <a:latin typeface="Arial"/>
            </a:endParaRPr>
          </a:p>
          <a:p>
            <a:pPr marL="285840" indent="-285120">
              <a:lnSpc>
                <a:spcPts val="1650"/>
              </a:lnSpc>
              <a:spcAft>
                <a:spcPts val="601"/>
              </a:spcAft>
              <a:buClr>
                <a:srgbClr val="202124"/>
              </a:buClr>
              <a:buFont typeface="Arial"/>
              <a:buChar char="•"/>
            </a:pPr>
            <a:r>
              <a:rPr b="0" lang="en-IN" sz="1600" spc="-1" strike="noStrike">
                <a:solidFill>
                  <a:srgbClr val="202124"/>
                </a:solidFill>
                <a:latin typeface="Calibri"/>
                <a:ea typeface="Times New Roman"/>
              </a:rPr>
              <a:t>In classification, </a:t>
            </a:r>
            <a:r>
              <a:rPr b="1" lang="en-IN" sz="1600" spc="-1" strike="noStrike">
                <a:solidFill>
                  <a:srgbClr val="202124"/>
                </a:solidFill>
                <a:latin typeface="Calibri"/>
                <a:ea typeface="Times New Roman"/>
              </a:rPr>
              <a:t>inputs are divided into two or more classes</a:t>
            </a:r>
            <a:r>
              <a:rPr b="0" lang="en-IN" sz="1600" spc="-1" strike="noStrike">
                <a:solidFill>
                  <a:srgbClr val="202124"/>
                </a:solidFill>
                <a:latin typeface="Calibri"/>
                <a:ea typeface="Times New Roman"/>
              </a:rPr>
              <a:t>, and the learner must produce a model that assigns unseen inputs to one (or multi-label classification) or more of these classes. This is typically tackled in a supervised way.</a:t>
            </a:r>
            <a:endParaRPr b="0" lang="en-IN" sz="1600" spc="-1" strike="noStrike">
              <a:latin typeface="Arial"/>
            </a:endParaRPr>
          </a:p>
          <a:p>
            <a:pPr marL="285840" indent="-285120">
              <a:lnSpc>
                <a:spcPts val="1650"/>
              </a:lnSpc>
              <a:spcAft>
                <a:spcPts val="601"/>
              </a:spcAft>
              <a:buClr>
                <a:srgbClr val="202124"/>
              </a:buClr>
              <a:buFont typeface="Arial"/>
              <a:buChar char="•"/>
            </a:pPr>
            <a:r>
              <a:rPr b="0" lang="en-IN" sz="1600" spc="-1" strike="noStrike">
                <a:solidFill>
                  <a:srgbClr val="202124"/>
                </a:solidFill>
                <a:latin typeface="Calibri"/>
                <a:ea typeface="Times New Roman"/>
              </a:rPr>
              <a:t>In machine learning, classification refers to </a:t>
            </a:r>
            <a:r>
              <a:rPr b="1" lang="en-IN" sz="1600" spc="-1" strike="noStrike">
                <a:solidFill>
                  <a:srgbClr val="202124"/>
                </a:solidFill>
                <a:latin typeface="Calibri"/>
                <a:ea typeface="Times New Roman"/>
              </a:rPr>
              <a:t>a predictive modeling problem where a class label is predicted for a given example of input data</a:t>
            </a:r>
            <a:r>
              <a:rPr b="0" lang="en-IN" sz="1600" spc="-1" strike="noStrike">
                <a:solidFill>
                  <a:srgbClr val="202124"/>
                </a:solidFill>
                <a:latin typeface="Calibri"/>
                <a:ea typeface="Times New Roman"/>
              </a:rPr>
              <a:t>. A classification model attempts to draw some conclusion from observed values. Given one or more inputs a classification model will try to predict the value of one or more outcomes. The output variables are often called </a:t>
            </a:r>
            <a:r>
              <a:rPr b="1" lang="en-IN" sz="1600" spc="-1" strike="noStrike">
                <a:solidFill>
                  <a:srgbClr val="202124"/>
                </a:solidFill>
                <a:latin typeface="Calibri"/>
                <a:ea typeface="Times New Roman"/>
              </a:rPr>
              <a:t>labels or categories</a:t>
            </a:r>
            <a:r>
              <a:rPr b="0" lang="en-IN" sz="1600" spc="-1" strike="noStrike">
                <a:solidFill>
                  <a:srgbClr val="202124"/>
                </a:solidFill>
                <a:latin typeface="Calibri"/>
                <a:ea typeface="Times New Roman"/>
              </a:rPr>
              <a:t>. </a:t>
            </a:r>
            <a:endParaRPr b="0" lang="en-IN" sz="1600" spc="-1" strike="noStrike">
              <a:latin typeface="Arial"/>
            </a:endParaRPr>
          </a:p>
          <a:p>
            <a:pPr marL="285840" indent="-285120">
              <a:lnSpc>
                <a:spcPts val="1650"/>
              </a:lnSpc>
              <a:spcAft>
                <a:spcPts val="601"/>
              </a:spcAft>
              <a:buClr>
                <a:srgbClr val="202124"/>
              </a:buClr>
              <a:buFont typeface="Arial"/>
              <a:buChar char="•"/>
            </a:pPr>
            <a:r>
              <a:rPr b="0" lang="en-IN" sz="1600" spc="-1" strike="noStrike">
                <a:solidFill>
                  <a:srgbClr val="202124"/>
                </a:solidFill>
                <a:latin typeface="Calibri"/>
                <a:ea typeface="Times New Roman"/>
              </a:rPr>
              <a:t>A classification can have real-valued or discrete input variables. A problem with two classes is often called a two-class or binary classification problem. A problem with more than two classes is often called a multi-class classification problem. A classification algorithm, in general, is a function that weighs the input features so that the output </a:t>
            </a:r>
            <a:r>
              <a:rPr b="1" lang="en-IN" sz="1600" spc="-1" strike="noStrike">
                <a:solidFill>
                  <a:srgbClr val="202124"/>
                </a:solidFill>
                <a:latin typeface="Calibri"/>
                <a:ea typeface="Times New Roman"/>
              </a:rPr>
              <a:t>separates one class into positive values and the other into negative values</a:t>
            </a:r>
            <a:r>
              <a:rPr b="0" lang="en-IN" sz="1600" spc="-1" strike="noStrike">
                <a:solidFill>
                  <a:srgbClr val="202124"/>
                </a:solidFill>
                <a:latin typeface="Calibri"/>
                <a:ea typeface="Times New Roman"/>
              </a:rPr>
              <a:t>. </a:t>
            </a:r>
            <a:endParaRPr b="0" lang="en-IN" sz="1600" spc="-1" strike="noStrike">
              <a:latin typeface="Arial"/>
            </a:endParaRPr>
          </a:p>
          <a:p>
            <a:pPr marL="285840" indent="-285120">
              <a:lnSpc>
                <a:spcPts val="1650"/>
              </a:lnSpc>
              <a:spcAft>
                <a:spcPts val="601"/>
              </a:spcAft>
              <a:buClr>
                <a:srgbClr val="202124"/>
              </a:buClr>
              <a:buFont typeface="Arial"/>
              <a:buChar char="•"/>
            </a:pPr>
            <a:r>
              <a:rPr b="0" lang="en-IN" sz="1600" spc="-1" strike="noStrike">
                <a:solidFill>
                  <a:srgbClr val="202124"/>
                </a:solidFill>
                <a:latin typeface="Calibri"/>
                <a:ea typeface="Times New Roman"/>
              </a:rPr>
              <a:t>Classification is a data mining function that </a:t>
            </a:r>
            <a:r>
              <a:rPr b="1" lang="en-IN" sz="1600" spc="-1" strike="noStrike">
                <a:solidFill>
                  <a:srgbClr val="202124"/>
                </a:solidFill>
                <a:latin typeface="Calibri"/>
                <a:ea typeface="Times New Roman"/>
              </a:rPr>
              <a:t>assigns items in a collection to target categories or classes</a:t>
            </a:r>
            <a:r>
              <a:rPr b="0" lang="en-IN" sz="1600" spc="-1" strike="noStrike">
                <a:solidFill>
                  <a:srgbClr val="202124"/>
                </a:solidFill>
                <a:latin typeface="Calibri"/>
                <a:ea typeface="Times New Roman"/>
              </a:rPr>
              <a:t>. The goal of classification is to accurately predict the target class for each case in the data. For example, a classification model could be used to identify loan applicants as low, medium, or high credit risks.</a:t>
            </a:r>
            <a:endParaRPr b="0" lang="en-IN" sz="1600" spc="-1" strike="noStrike">
              <a:latin typeface="Arial"/>
            </a:endParaRPr>
          </a:p>
          <a:p>
            <a:pPr marL="285840" indent="-285120">
              <a:lnSpc>
                <a:spcPct val="100000"/>
              </a:lnSpc>
              <a:buClr>
                <a:srgbClr val="202124"/>
              </a:buClr>
              <a:buFont typeface="Arial"/>
              <a:buChar char="•"/>
            </a:pPr>
            <a:r>
              <a:rPr b="0" lang="en-IN" sz="1600" spc="-1" strike="noStrike">
                <a:solidFill>
                  <a:srgbClr val="202124"/>
                </a:solidFill>
                <a:latin typeface="Calibri"/>
                <a:ea typeface="Calibri"/>
              </a:rPr>
              <a:t>Classification analysis is a data analysis task within data-mining, </a:t>
            </a:r>
            <a:r>
              <a:rPr b="1" lang="en-IN" sz="1600" spc="-1" strike="noStrike">
                <a:solidFill>
                  <a:srgbClr val="202124"/>
                </a:solidFill>
                <a:latin typeface="Calibri"/>
                <a:ea typeface="Calibri"/>
              </a:rPr>
              <a:t>that identifies and assigns categories to a collection of data to allow for more accurate analysis</a:t>
            </a:r>
            <a:r>
              <a:rPr b="0" lang="en-IN" sz="1600" spc="-1" strike="noStrike">
                <a:solidFill>
                  <a:srgbClr val="202124"/>
                </a:solidFill>
                <a:latin typeface="Calibri"/>
                <a:ea typeface="Calibri"/>
              </a:rPr>
              <a:t>. </a:t>
            </a:r>
            <a:endParaRPr b="0" lang="en-IN" sz="1600" spc="-1" strike="noStrike">
              <a:latin typeface="Arial"/>
            </a:endParaRPr>
          </a:p>
          <a:p>
            <a:pPr marL="285840" indent="-285120">
              <a:lnSpc>
                <a:spcPct val="100000"/>
              </a:lnSpc>
              <a:buClr>
                <a:srgbClr val="202124"/>
              </a:buClr>
              <a:buFont typeface="Arial"/>
              <a:buChar char="•"/>
            </a:pPr>
            <a:r>
              <a:rPr b="0" lang="en-IN" sz="1600" spc="-1" strike="noStrike">
                <a:solidFill>
                  <a:srgbClr val="202124"/>
                </a:solidFill>
                <a:latin typeface="Calibri"/>
                <a:ea typeface="Calibri"/>
              </a:rPr>
              <a:t>Classification analysis can be used to question, make a decision, or predict behaviour through the use of an algorithm.</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48760" y="443880"/>
            <a:ext cx="7454880" cy="36432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US" sz="1800" spc="-1" strike="noStrike" u="sng">
                <a:solidFill>
                  <a:srgbClr val="000000"/>
                </a:solidFill>
                <a:uFillTx/>
                <a:latin typeface="Calibri"/>
                <a:ea typeface="Calibri"/>
              </a:rPr>
              <a:t>Data Pre-processing &amp; Feature Engineering</a:t>
            </a:r>
            <a:endParaRPr b="0" lang="en-IN" sz="1800" spc="-1" strike="noStrike">
              <a:latin typeface="Arial"/>
            </a:endParaRPr>
          </a:p>
        </p:txBody>
      </p:sp>
      <p:pic>
        <p:nvPicPr>
          <p:cNvPr id="144" name="" descr=""/>
          <p:cNvPicPr/>
          <p:nvPr/>
        </p:nvPicPr>
        <p:blipFill>
          <a:blip r:embed="rId1"/>
          <a:stretch/>
        </p:blipFill>
        <p:spPr>
          <a:xfrm>
            <a:off x="288000" y="896400"/>
            <a:ext cx="9495720" cy="529524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231840" y="221400"/>
            <a:ext cx="5671800" cy="6534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ea typeface="DejaVu Sans"/>
              </a:rPr>
              <a:t>Correlation with Heatmap:</a:t>
            </a:r>
            <a:endParaRPr b="0" lang="en-IN" sz="2000" spc="-1" strike="noStrike">
              <a:latin typeface="Arial"/>
            </a:endParaRPr>
          </a:p>
          <a:p>
            <a:pPr>
              <a:lnSpc>
                <a:spcPct val="100000"/>
              </a:lnSpc>
            </a:pPr>
            <a:endParaRPr b="0" lang="en-IN" sz="2000" spc="-1" strike="noStrike">
              <a:latin typeface="Arial"/>
            </a:endParaRPr>
          </a:p>
          <a:p>
            <a:pPr>
              <a:lnSpc>
                <a:spcPct val="107000"/>
              </a:lnSpc>
              <a:spcAft>
                <a:spcPts val="799"/>
              </a:spcAft>
            </a:pPr>
            <a:r>
              <a:rPr b="0" lang="en-IN" sz="1400" spc="-1" strike="noStrike">
                <a:solidFill>
                  <a:srgbClr val="111111"/>
                </a:solidFill>
                <a:latin typeface="Calibri"/>
                <a:ea typeface="Calibri"/>
              </a:rPr>
              <a:t>The correlation coefficient is a statistical measure of the strength of the relationship between the relative movements of two variables. The values range between -1.0 and 1.0. A calculated number greater than 1.0 or less than -1.0 means that there was an error in the correlation measurement. A correlation of -1.0 shows a perfect </a:t>
            </a:r>
            <a:r>
              <a:rPr b="0" lang="en-IN" sz="1400" spc="-1" strike="noStrike" u="sng">
                <a:solidFill>
                  <a:srgbClr val="f49100"/>
                </a:solidFill>
                <a:uFillTx/>
                <a:latin typeface="Calibri"/>
                <a:ea typeface="Calibri"/>
                <a:hlinkClick r:id="rId1"/>
              </a:rPr>
              <a:t>negative correlation</a:t>
            </a:r>
            <a:r>
              <a:rPr b="0" lang="en-IN" sz="1400" spc="-1" strike="noStrike">
                <a:solidFill>
                  <a:srgbClr val="111111"/>
                </a:solidFill>
                <a:latin typeface="Calibri"/>
                <a:ea typeface="Calibri"/>
              </a:rPr>
              <a:t>, while a correlation of 1.0 shows a perfect </a:t>
            </a:r>
            <a:r>
              <a:rPr b="0" lang="en-IN" sz="1400" spc="-1" strike="noStrike" u="sng">
                <a:solidFill>
                  <a:srgbClr val="f49100"/>
                </a:solidFill>
                <a:uFillTx/>
                <a:latin typeface="Calibri"/>
                <a:ea typeface="Calibri"/>
                <a:hlinkClick r:id="rId2"/>
              </a:rPr>
              <a:t>positive correlation</a:t>
            </a:r>
            <a:r>
              <a:rPr b="0" lang="en-IN" sz="1400" spc="-1" strike="noStrike">
                <a:solidFill>
                  <a:srgbClr val="111111"/>
                </a:solidFill>
                <a:latin typeface="Calibri"/>
                <a:ea typeface="Calibri"/>
              </a:rPr>
              <a:t>. A correlation of 0.0 shows no linear relationship between the movement of the two variables.Correlation statistics can be used in finance and investing. </a:t>
            </a:r>
            <a:r>
              <a:rPr b="0" lang="en-IN" sz="1400" spc="-1" strike="noStrike">
                <a:solidFill>
                  <a:srgbClr val="111111"/>
                </a:solidFill>
                <a:latin typeface="Calibri"/>
                <a:ea typeface="Times New Roman"/>
              </a:rPr>
              <a:t>Pearson correlation is the one most commonly used in statistics. This measures the strength and direction of a linear relationship between two variables.</a:t>
            </a:r>
            <a:endParaRPr b="0" lang="en-IN" sz="1400" spc="-1" strike="noStrike">
              <a:latin typeface="Arial"/>
            </a:endParaRPr>
          </a:p>
          <a:p>
            <a:pPr>
              <a:lnSpc>
                <a:spcPct val="100000"/>
              </a:lnSpc>
            </a:pPr>
            <a:r>
              <a:rPr b="0" lang="en-IN" sz="1400" spc="-1" strike="noStrike">
                <a:solidFill>
                  <a:srgbClr val="575757"/>
                </a:solidFill>
                <a:latin typeface="Calibri"/>
                <a:ea typeface="Times New Roman"/>
              </a:rPr>
              <a:t>It can also be defined as the measure of dependence between two different variables. If there are multiple variables and the goal is to find correlation between all of these variables and store them using appropriate data structure, the </a:t>
            </a:r>
            <a:r>
              <a:rPr b="1" lang="en-IN" sz="1400" spc="-1" strike="noStrike">
                <a:solidFill>
                  <a:srgbClr val="575757"/>
                </a:solidFill>
                <a:latin typeface="Calibri"/>
                <a:ea typeface="Times New Roman"/>
              </a:rPr>
              <a:t>matrix data structure </a:t>
            </a:r>
            <a:r>
              <a:rPr b="0" lang="en-IN" sz="1400" spc="-1" strike="noStrike">
                <a:solidFill>
                  <a:srgbClr val="575757"/>
                </a:solidFill>
                <a:latin typeface="Calibri"/>
                <a:ea typeface="Times New Roman"/>
              </a:rPr>
              <a:t>is used. Such matrix is called as </a:t>
            </a:r>
            <a:r>
              <a:rPr b="1" lang="en-IN" sz="1400" spc="-1" strike="noStrike">
                <a:solidFill>
                  <a:srgbClr val="575757"/>
                </a:solidFill>
                <a:latin typeface="Calibri"/>
                <a:ea typeface="Times New Roman"/>
              </a:rPr>
              <a:t>correlation matrix. </a:t>
            </a:r>
            <a:endParaRPr b="0" lang="en-IN" sz="1400" spc="-1" strike="noStrike">
              <a:latin typeface="Arial"/>
            </a:endParaRPr>
          </a:p>
          <a:p>
            <a:pPr>
              <a:lnSpc>
                <a:spcPct val="100000"/>
              </a:lnSpc>
            </a:pPr>
            <a:r>
              <a:rPr b="0" lang="en-IN" sz="1400" spc="-1" strike="noStrike">
                <a:solidFill>
                  <a:srgbClr val="575757"/>
                </a:solidFill>
                <a:latin typeface="Calibri"/>
                <a:ea typeface="Times New Roman"/>
              </a:rPr>
              <a:t>Correlation heatmap is graphical representation of </a:t>
            </a:r>
            <a:r>
              <a:rPr b="1" lang="en-IN" sz="1400" spc="-1" strike="noStrike">
                <a:solidFill>
                  <a:srgbClr val="575757"/>
                </a:solidFill>
                <a:latin typeface="Calibri"/>
                <a:ea typeface="Times New Roman"/>
              </a:rPr>
              <a:t>correlation matrix </a:t>
            </a:r>
            <a:r>
              <a:rPr b="0" lang="en-IN" sz="1400" spc="-1" strike="noStrike">
                <a:solidFill>
                  <a:srgbClr val="575757"/>
                </a:solidFill>
                <a:latin typeface="Calibri"/>
                <a:ea typeface="Times New Roman"/>
              </a:rPr>
              <a:t>representing correlation between different variables. </a:t>
            </a:r>
            <a:endParaRPr b="0" lang="en-IN" sz="1400" spc="-1" strike="noStrike">
              <a:latin typeface="Arial"/>
            </a:endParaRPr>
          </a:p>
          <a:p>
            <a:pPr>
              <a:lnSpc>
                <a:spcPct val="100000"/>
              </a:lnSpc>
            </a:pPr>
            <a:r>
              <a:rPr b="1" lang="en-IN" sz="1400" spc="-7" strike="noStrike">
                <a:solidFill>
                  <a:srgbClr val="292929"/>
                </a:solidFill>
                <a:latin typeface="Calibri"/>
                <a:ea typeface="Calibri"/>
              </a:rPr>
              <a:t>For to do feature selection and make  feature ready for the model building. we check correlation of variables using heatmap.And describe method for the census data set.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274320" y="366120"/>
            <a:ext cx="10972080" cy="57744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US" sz="1800" spc="-1" strike="noStrike" u="sng">
                <a:solidFill>
                  <a:srgbClr val="000000"/>
                </a:solidFill>
                <a:uFillTx/>
                <a:latin typeface="Calibri"/>
                <a:ea typeface="Calibri"/>
              </a:rPr>
              <a:t>Correlation model:</a:t>
            </a:r>
            <a:r>
              <a:rPr b="1" lang="en-US" sz="1800" spc="-1" strike="noStrike">
                <a:solidFill>
                  <a:srgbClr val="000000"/>
                </a:solidFill>
                <a:latin typeface="Calibri"/>
                <a:ea typeface="Calibri"/>
              </a:rPr>
              <a:t> </a:t>
            </a:r>
            <a:r>
              <a:rPr b="0" lang="en-IN" sz="1400" spc="-1" strike="noStrike">
                <a:solidFill>
                  <a:srgbClr val="000000"/>
                </a:solidFill>
                <a:latin typeface="Calibri"/>
                <a:ea typeface="Times New Roman"/>
              </a:rPr>
              <a:t>Graph depicts clearly the positive and negative correlation of each variables with target column, justifies the outcome outlined in Multivariate analysis, that higher the education higher the gain &amp; vice-versa</a:t>
            </a:r>
            <a:endParaRPr b="0" lang="en-IN" sz="1400" spc="-1" strike="noStrike">
              <a:latin typeface="Arial"/>
            </a:endParaRPr>
          </a:p>
        </p:txBody>
      </p:sp>
      <p:pic>
        <p:nvPicPr>
          <p:cNvPr id="147" name="" descr=""/>
          <p:cNvPicPr/>
          <p:nvPr/>
        </p:nvPicPr>
        <p:blipFill>
          <a:blip r:embed="rId1"/>
          <a:stretch/>
        </p:blipFill>
        <p:spPr>
          <a:xfrm>
            <a:off x="388440" y="1152000"/>
            <a:ext cx="9331200" cy="5373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54800" y="162720"/>
            <a:ext cx="9602640" cy="741600"/>
          </a:xfrm>
          <a:prstGeom prst="rect">
            <a:avLst/>
          </a:prstGeom>
          <a:noFill/>
          <a:ln>
            <a:noFill/>
          </a:ln>
        </p:spPr>
        <p:style>
          <a:lnRef idx="0"/>
          <a:fillRef idx="0"/>
          <a:effectRef idx="0"/>
          <a:fontRef idx="minor"/>
        </p:style>
        <p:txBody>
          <a:bodyPr lIns="90000" rIns="90000" tIns="45000" bIns="45000" anchor="ctr">
            <a:normAutofit fontScale="55000"/>
          </a:bodyPr>
          <a:p>
            <a:pPr>
              <a:lnSpc>
                <a:spcPct val="90000"/>
              </a:lnSpc>
            </a:pPr>
            <a:r>
              <a:rPr b="1" lang="en-US" sz="3600" spc="-52" strike="noStrike">
                <a:solidFill>
                  <a:srgbClr val="000000"/>
                </a:solidFill>
                <a:latin typeface="Calibri"/>
              </a:rPr>
              <a:t>Conceptual Background of the Domain Problem</a:t>
            </a:r>
            <a:endParaRPr b="0" lang="en-IN" sz="3600" spc="-1" strike="noStrike">
              <a:latin typeface="Arial"/>
            </a:endParaRPr>
          </a:p>
        </p:txBody>
      </p:sp>
      <p:sp>
        <p:nvSpPr>
          <p:cNvPr id="84" name="CustomShape 2"/>
          <p:cNvSpPr/>
          <p:nvPr/>
        </p:nvSpPr>
        <p:spPr>
          <a:xfrm>
            <a:off x="206280" y="1512000"/>
            <a:ext cx="10953360" cy="5301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Machine learning is a branch of artificial intelligence (AI) &amp; computer science focusing on the use of data &amp; algorithms to imitate the way that humans learn from experience, make predictions and gradually improving its accuracy. It is an important component of the growing field of data science.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Through the use of statistical methods, algorithms are trained to make classifications or predictions, uncovering key insights within data mining projects. These insights subsequently drive decision making within applications and businesses, ideally impacting key growth metrics.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As big data continues to expand and grow, the market demand for data science will increase, requires to assist in the identification of the most relevant business questions and subsequently the data to answer them. Following are the ways Data science can add value to Business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Empowering management and officers to make better decision</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Directing actions based on trends—which in turn help to define goals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Challenging the staff to adopt best practices and focus on issues that     matter</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Identifying opportunities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Decision making with quantifiable, data-driven evidence</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Testing these decisions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Identification and refining of target audiences</a:t>
            </a:r>
            <a:endParaRPr b="0" lang="en-IN" sz="1800" spc="-1" strike="noStrike">
              <a:latin typeface="Arial"/>
            </a:endParaRPr>
          </a:p>
        </p:txBody>
      </p:sp>
      <p:sp>
        <p:nvSpPr>
          <p:cNvPr id="85" name="CustomShape 3"/>
          <p:cNvSpPr/>
          <p:nvPr/>
        </p:nvSpPr>
        <p:spPr>
          <a:xfrm>
            <a:off x="154800" y="904680"/>
            <a:ext cx="9852840" cy="455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Calibri"/>
                <a:ea typeface="DejaVu Sans"/>
              </a:rPr>
              <a:t>MACHINE LEARNING AND DATA SCIENCE FOR BUSINESS: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274320" y="366120"/>
            <a:ext cx="10972080" cy="36432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US" sz="1800" spc="-1" strike="noStrike" u="sng">
                <a:solidFill>
                  <a:srgbClr val="000000"/>
                </a:solidFill>
                <a:uFillTx/>
                <a:latin typeface="Calibri"/>
                <a:ea typeface="Calibri"/>
              </a:rPr>
              <a:t>Correlation model:</a:t>
            </a:r>
            <a:endParaRPr b="0" lang="en-IN" sz="1800" spc="-1" strike="noStrike">
              <a:latin typeface="Arial"/>
            </a:endParaRPr>
          </a:p>
        </p:txBody>
      </p:sp>
      <p:pic>
        <p:nvPicPr>
          <p:cNvPr id="149" name="" descr=""/>
          <p:cNvPicPr/>
          <p:nvPr/>
        </p:nvPicPr>
        <p:blipFill>
          <a:blip r:embed="rId1"/>
          <a:stretch/>
        </p:blipFill>
        <p:spPr>
          <a:xfrm>
            <a:off x="432000" y="920520"/>
            <a:ext cx="9431640" cy="512712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31840" y="160560"/>
            <a:ext cx="6404040" cy="402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ea typeface="DejaVu Sans"/>
              </a:rPr>
              <a:t>HARDWARE &amp; SOFTWARE TOOLS, LIBRARIES &amp; PACKAGES USED:</a:t>
            </a:r>
            <a:endParaRPr b="0" lang="en-IN" sz="2000" spc="-1" strike="noStrike">
              <a:latin typeface="Arial"/>
            </a:endParaRPr>
          </a:p>
          <a:p>
            <a:pPr>
              <a:lnSpc>
                <a:spcPct val="100000"/>
              </a:lnSpc>
              <a:spcAft>
                <a:spcPts val="799"/>
              </a:spcAft>
            </a:pPr>
            <a:r>
              <a:rPr b="0" lang="en-IN" sz="1600" spc="-1" strike="noStrike">
                <a:solidFill>
                  <a:srgbClr val="000000"/>
                </a:solidFill>
                <a:latin typeface="Calibri"/>
                <a:ea typeface="Calibri"/>
              </a:rPr>
              <a:t>Hardware :Intel i7,RAM 16GB used.</a:t>
            </a:r>
            <a:endParaRPr b="0" lang="en-IN" sz="1600" spc="-1" strike="noStrike">
              <a:latin typeface="Arial"/>
            </a:endParaRPr>
          </a:p>
          <a:p>
            <a:pPr>
              <a:lnSpc>
                <a:spcPct val="100000"/>
              </a:lnSpc>
              <a:spcAft>
                <a:spcPts val="799"/>
              </a:spcAft>
            </a:pPr>
            <a:r>
              <a:rPr b="0" lang="en-IN" sz="1600" spc="-1" strike="noStrike">
                <a:solidFill>
                  <a:srgbClr val="000000"/>
                </a:solidFill>
                <a:latin typeface="Calibri"/>
                <a:ea typeface="Calibri"/>
              </a:rPr>
              <a:t>Software:  Jupyter Notebook (Anaconda 3)</a:t>
            </a:r>
            <a:endParaRPr b="0" lang="en-IN" sz="1600" spc="-1" strike="noStrike">
              <a:latin typeface="Arial"/>
            </a:endParaRPr>
          </a:p>
          <a:p>
            <a:pPr>
              <a:lnSpc>
                <a:spcPct val="100000"/>
              </a:lnSpc>
              <a:spcAft>
                <a:spcPts val="799"/>
              </a:spcAft>
            </a:pPr>
            <a:r>
              <a:rPr b="0" lang="en-IN" sz="1600" spc="-1" strike="noStrike">
                <a:solidFill>
                  <a:srgbClr val="000000"/>
                </a:solidFill>
                <a:latin typeface="Calibri"/>
                <a:ea typeface="Calibri"/>
              </a:rPr>
              <a:t>Language: Python</a:t>
            </a:r>
            <a:endParaRPr b="0" lang="en-IN" sz="1600" spc="-1" strike="noStrike">
              <a:latin typeface="Arial"/>
            </a:endParaRPr>
          </a:p>
          <a:p>
            <a:pPr>
              <a:lnSpc>
                <a:spcPct val="100000"/>
              </a:lnSpc>
              <a:spcAft>
                <a:spcPts val="799"/>
              </a:spcAft>
            </a:pPr>
            <a:r>
              <a:rPr b="0" lang="en-IN" sz="1600" spc="-1" strike="noStrike">
                <a:solidFill>
                  <a:srgbClr val="000000"/>
                </a:solidFill>
                <a:latin typeface="Calibri"/>
                <a:ea typeface="Calibri"/>
              </a:rPr>
              <a:t>Libraries:</a:t>
            </a:r>
            <a:endParaRPr b="0" lang="en-IN" sz="1600" spc="-1" strike="noStrike">
              <a:latin typeface="Arial"/>
            </a:endParaRPr>
          </a:p>
          <a:p>
            <a:pPr marL="343080" indent="-342360">
              <a:lnSpc>
                <a:spcPct val="100000"/>
              </a:lnSpc>
              <a:buClr>
                <a:srgbClr val="000000"/>
              </a:buClr>
              <a:buFont typeface="Century Schoolbook"/>
              <a:buAutoNum type="arabicPeriod"/>
            </a:pPr>
            <a:r>
              <a:rPr b="0" lang="en-IN" sz="1600" spc="-1" strike="noStrike">
                <a:solidFill>
                  <a:srgbClr val="000000"/>
                </a:solidFill>
                <a:latin typeface="Calibri"/>
                <a:ea typeface="Calibri"/>
              </a:rPr>
              <a:t>Pandas </a:t>
            </a:r>
            <a:endParaRPr b="0" lang="en-IN" sz="1600" spc="-1" strike="noStrike">
              <a:latin typeface="Arial"/>
            </a:endParaRPr>
          </a:p>
          <a:p>
            <a:pPr marL="343080" indent="-342360">
              <a:lnSpc>
                <a:spcPct val="100000"/>
              </a:lnSpc>
              <a:buClr>
                <a:srgbClr val="000000"/>
              </a:buClr>
              <a:buFont typeface="Century Schoolbook"/>
              <a:buAutoNum type="arabicPeriod"/>
            </a:pPr>
            <a:r>
              <a:rPr b="0" lang="en-IN" sz="1600" spc="-1" strike="noStrike">
                <a:solidFill>
                  <a:srgbClr val="000000"/>
                </a:solidFill>
                <a:latin typeface="Calibri"/>
                <a:ea typeface="Calibri"/>
              </a:rPr>
              <a:t>Numpy</a:t>
            </a:r>
            <a:endParaRPr b="0" lang="en-IN" sz="1600" spc="-1" strike="noStrike">
              <a:latin typeface="Arial"/>
            </a:endParaRPr>
          </a:p>
          <a:p>
            <a:pPr marL="343080" indent="-342360">
              <a:lnSpc>
                <a:spcPct val="100000"/>
              </a:lnSpc>
              <a:buClr>
                <a:srgbClr val="000000"/>
              </a:buClr>
              <a:buFont typeface="Century Schoolbook"/>
              <a:buAutoNum type="arabicPeriod"/>
            </a:pPr>
            <a:r>
              <a:rPr b="0" lang="en-IN" sz="1600" spc="-1" strike="noStrike">
                <a:solidFill>
                  <a:srgbClr val="000000"/>
                </a:solidFill>
                <a:latin typeface="Calibri"/>
                <a:ea typeface="Calibri"/>
              </a:rPr>
              <a:t>Matplotlib</a:t>
            </a:r>
            <a:endParaRPr b="0" lang="en-IN" sz="1600" spc="-1" strike="noStrike">
              <a:latin typeface="Arial"/>
            </a:endParaRPr>
          </a:p>
          <a:p>
            <a:pPr marL="343080" indent="-342360">
              <a:lnSpc>
                <a:spcPct val="100000"/>
              </a:lnSpc>
              <a:buClr>
                <a:srgbClr val="000000"/>
              </a:buClr>
              <a:buFont typeface="Century Schoolbook"/>
              <a:buAutoNum type="arabicPeriod"/>
            </a:pPr>
            <a:r>
              <a:rPr b="0" lang="en-IN" sz="1600" spc="-1" strike="noStrike">
                <a:solidFill>
                  <a:srgbClr val="000000"/>
                </a:solidFill>
                <a:latin typeface="Calibri"/>
                <a:ea typeface="Calibri"/>
              </a:rPr>
              <a:t>Seaborn</a:t>
            </a:r>
            <a:endParaRPr b="0" lang="en-IN" sz="1600" spc="-1" strike="noStrike">
              <a:latin typeface="Arial"/>
            </a:endParaRPr>
          </a:p>
          <a:p>
            <a:pPr marL="343080" indent="-342360">
              <a:lnSpc>
                <a:spcPct val="100000"/>
              </a:lnSpc>
              <a:buClr>
                <a:srgbClr val="000000"/>
              </a:buClr>
              <a:buFont typeface="Century Schoolbook"/>
              <a:buAutoNum type="arabicPeriod"/>
            </a:pPr>
            <a:r>
              <a:rPr b="0" lang="en-IN" sz="1600" spc="-1" strike="noStrike">
                <a:solidFill>
                  <a:srgbClr val="000000"/>
                </a:solidFill>
                <a:latin typeface="Calibri"/>
                <a:ea typeface="Calibri"/>
              </a:rPr>
              <a:t>Sklean</a:t>
            </a:r>
            <a:endParaRPr b="0" lang="en-IN" sz="1600" spc="-1" strike="noStrike">
              <a:latin typeface="Arial"/>
            </a:endParaRPr>
          </a:p>
          <a:p>
            <a:pPr marL="343080" indent="-342360">
              <a:lnSpc>
                <a:spcPct val="100000"/>
              </a:lnSpc>
              <a:buClr>
                <a:srgbClr val="000000"/>
              </a:buClr>
              <a:buFont typeface="Century Schoolbook"/>
              <a:buAutoNum type="arabicPeriod"/>
            </a:pPr>
            <a:r>
              <a:rPr b="0" lang="en-IN" sz="1600" spc="-1" strike="noStrike">
                <a:solidFill>
                  <a:srgbClr val="000000"/>
                </a:solidFill>
                <a:latin typeface="Calibri"/>
                <a:ea typeface="Calibri"/>
              </a:rPr>
              <a:t>Scipy</a:t>
            </a:r>
            <a:endParaRPr b="0" lang="en-IN" sz="1600" spc="-1" strike="noStrike">
              <a:latin typeface="Arial"/>
            </a:endParaRPr>
          </a:p>
          <a:p>
            <a:pPr marL="343080" indent="-342360">
              <a:lnSpc>
                <a:spcPct val="100000"/>
              </a:lnSpc>
              <a:buClr>
                <a:srgbClr val="000000"/>
              </a:buClr>
              <a:buFont typeface="Century Schoolbook"/>
              <a:buAutoNum type="arabicPeriod"/>
            </a:pPr>
            <a:r>
              <a:rPr b="0" lang="en-IN" sz="1600" spc="-1" strike="noStrike">
                <a:solidFill>
                  <a:srgbClr val="000000"/>
                </a:solidFill>
                <a:latin typeface="Calibri"/>
                <a:ea typeface="Calibri"/>
              </a:rPr>
              <a:t>Statsmodels</a:t>
            </a:r>
            <a:endParaRPr b="0" lang="en-IN" sz="1600" spc="-1" strike="noStrike">
              <a:latin typeface="Arial"/>
            </a:endParaRPr>
          </a:p>
          <a:p>
            <a:pPr marL="343080" indent="-342360">
              <a:lnSpc>
                <a:spcPct val="100000"/>
              </a:lnSpc>
              <a:spcAft>
                <a:spcPts val="799"/>
              </a:spcAft>
              <a:buClr>
                <a:srgbClr val="000000"/>
              </a:buClr>
              <a:buFont typeface="Century Schoolbook"/>
              <a:buAutoNum type="arabicPeriod"/>
            </a:pPr>
            <a:r>
              <a:rPr b="0" lang="en-IN" sz="1600" spc="-1" strike="noStrike">
                <a:solidFill>
                  <a:srgbClr val="000000"/>
                </a:solidFill>
                <a:latin typeface="Calibri"/>
                <a:ea typeface="Calibri"/>
              </a:rPr>
              <a:t>Pip-Package install Manager</a:t>
            </a:r>
            <a:endParaRPr b="0" lang="en-IN" sz="1600" spc="-1" strike="noStrike">
              <a:latin typeface="Arial"/>
            </a:endParaRPr>
          </a:p>
        </p:txBody>
      </p:sp>
      <p:pic>
        <p:nvPicPr>
          <p:cNvPr id="151" name="Picture 8" descr=""/>
          <p:cNvPicPr/>
          <p:nvPr/>
        </p:nvPicPr>
        <p:blipFill>
          <a:blip r:embed="rId1"/>
          <a:stretch/>
        </p:blipFill>
        <p:spPr>
          <a:xfrm>
            <a:off x="7025760" y="0"/>
            <a:ext cx="5165640" cy="6855480"/>
          </a:xfrm>
          <a:prstGeom prst="rect">
            <a:avLst/>
          </a:prstGeom>
          <a:ln>
            <a:noFill/>
          </a:ln>
        </p:spPr>
      </p:pic>
      <p:pic>
        <p:nvPicPr>
          <p:cNvPr id="152" name="" descr=""/>
          <p:cNvPicPr/>
          <p:nvPr/>
        </p:nvPicPr>
        <p:blipFill>
          <a:blip r:embed="rId2"/>
          <a:stretch/>
        </p:blipFill>
        <p:spPr>
          <a:xfrm>
            <a:off x="507600" y="4536000"/>
            <a:ext cx="4676040" cy="131364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61800" y="393480"/>
            <a:ext cx="10781640" cy="5445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ea typeface="DejaVu Sans"/>
              </a:rPr>
              <a:t>Inferences:</a:t>
            </a:r>
            <a:endParaRPr b="0" lang="en-IN" sz="2000" spc="-1" strike="noStrike">
              <a:latin typeface="Arial"/>
            </a:endParaRPr>
          </a:p>
          <a:p>
            <a:pPr>
              <a:lnSpc>
                <a:spcPct val="100000"/>
              </a:lnSpc>
            </a:pPr>
            <a:endParaRPr b="0" lang="en-IN" sz="2000" spc="-1" strike="noStrike">
              <a:latin typeface="Arial"/>
            </a:endParaRPr>
          </a:p>
          <a:p>
            <a:pPr marL="457200" indent="-456480">
              <a:lnSpc>
                <a:spcPct val="150000"/>
              </a:lnSpc>
              <a:buClr>
                <a:srgbClr val="000000"/>
              </a:buClr>
              <a:buFont typeface="Century Schoolbook"/>
              <a:buAutoNum type="arabicPeriod"/>
            </a:pPr>
            <a:r>
              <a:rPr b="0" lang="en-US" sz="1600" spc="-1" strike="noStrike">
                <a:solidFill>
                  <a:srgbClr val="000000"/>
                </a:solidFill>
                <a:latin typeface="Calibri"/>
                <a:ea typeface="DejaVu Sans"/>
              </a:rPr>
              <a:t>We can see that the amazon.in and flipkart.com are the e-commerce sites that most customer prefers for shopping</a:t>
            </a:r>
            <a:endParaRPr b="0" lang="en-IN" sz="1600" spc="-1" strike="noStrike">
              <a:latin typeface="Arial"/>
            </a:endParaRPr>
          </a:p>
          <a:p>
            <a:pPr marL="457200" indent="-456480">
              <a:lnSpc>
                <a:spcPct val="150000"/>
              </a:lnSpc>
              <a:buClr>
                <a:srgbClr val="000000"/>
              </a:buClr>
              <a:buFont typeface="Century Schoolbook"/>
              <a:buAutoNum type="arabicPeriod"/>
            </a:pPr>
            <a:r>
              <a:rPr b="0" lang="en-US" sz="1600" spc="-1" strike="noStrike">
                <a:solidFill>
                  <a:srgbClr val="000000"/>
                </a:solidFill>
                <a:latin typeface="Calibri"/>
                <a:ea typeface="DejaVu Sans"/>
              </a:rPr>
              <a:t>Amazon is the most customer friendly, activated and retention website among others</a:t>
            </a:r>
            <a:endParaRPr b="0" lang="en-IN" sz="1600" spc="-1" strike="noStrike">
              <a:latin typeface="Arial"/>
            </a:endParaRPr>
          </a:p>
          <a:p>
            <a:pPr marL="457200" indent="-456480">
              <a:lnSpc>
                <a:spcPct val="150000"/>
              </a:lnSpc>
              <a:buClr>
                <a:srgbClr val="000000"/>
              </a:buClr>
              <a:buFont typeface="Century Schoolbook"/>
              <a:buAutoNum type="arabicPeriod"/>
            </a:pPr>
            <a:r>
              <a:rPr b="0" lang="en-US" sz="1600" spc="-1" strike="noStrike">
                <a:solidFill>
                  <a:srgbClr val="000000"/>
                </a:solidFill>
                <a:latin typeface="Calibri"/>
                <a:ea typeface="DejaVu Sans"/>
              </a:rPr>
              <a:t>Amazon is the most shopped website among others for years</a:t>
            </a:r>
            <a:endParaRPr b="0" lang="en-IN" sz="1600" spc="-1" strike="noStrike">
              <a:latin typeface="Arial"/>
            </a:endParaRPr>
          </a:p>
          <a:p>
            <a:pPr marL="457200" indent="-456480">
              <a:lnSpc>
                <a:spcPct val="150000"/>
              </a:lnSpc>
              <a:buClr>
                <a:srgbClr val="000000"/>
              </a:buClr>
              <a:buFont typeface="Century Schoolbook"/>
              <a:buAutoNum type="arabicPeriod"/>
            </a:pPr>
            <a:r>
              <a:rPr b="0" lang="en-US" sz="1600" spc="-1" strike="noStrike">
                <a:solidFill>
                  <a:srgbClr val="000000"/>
                </a:solidFill>
                <a:latin typeface="Calibri"/>
                <a:ea typeface="DejaVu Sans"/>
              </a:rPr>
              <a:t>Amazon is the most shopping website by the customers and they use credit or debit card for the transaction among other payment methods</a:t>
            </a:r>
            <a:endParaRPr b="0" lang="en-IN" sz="1600" spc="-1" strike="noStrike">
              <a:latin typeface="Arial"/>
            </a:endParaRPr>
          </a:p>
          <a:p>
            <a:pPr marL="457200" indent="-456480">
              <a:lnSpc>
                <a:spcPct val="150000"/>
              </a:lnSpc>
              <a:buClr>
                <a:srgbClr val="000000"/>
              </a:buClr>
              <a:buFont typeface="Century Schoolbook"/>
              <a:buAutoNum type="arabicPeriod"/>
            </a:pPr>
            <a:r>
              <a:rPr b="0" lang="en-US" sz="1600" spc="-1" strike="noStrike">
                <a:solidFill>
                  <a:srgbClr val="000000"/>
                </a:solidFill>
                <a:latin typeface="Calibri"/>
                <a:ea typeface="DejaVu Sans"/>
              </a:rPr>
              <a:t>Customers abandon the purchase before checkout because there are more better alternative offer available. And also the case when the promo code not applicable most of the times</a:t>
            </a:r>
            <a:endParaRPr b="0" lang="en-IN" sz="1600" spc="-1" strike="noStrike">
              <a:latin typeface="Arial"/>
            </a:endParaRPr>
          </a:p>
          <a:p>
            <a:pPr marL="457200" indent="-456480">
              <a:lnSpc>
                <a:spcPct val="150000"/>
              </a:lnSpc>
              <a:buClr>
                <a:srgbClr val="000000"/>
              </a:buClr>
              <a:buFont typeface="Century Schoolbook"/>
              <a:buAutoNum type="arabicPeriod"/>
            </a:pPr>
            <a:r>
              <a:rPr b="0" lang="en-US" sz="1600" spc="-1" strike="noStrike">
                <a:solidFill>
                  <a:srgbClr val="000000"/>
                </a:solidFill>
                <a:latin typeface="Calibri"/>
                <a:ea typeface="DejaVu Sans"/>
              </a:rPr>
              <a:t>Amazon and Flipkart are doing well in customer retention with hedonic values among other websites</a:t>
            </a:r>
            <a:endParaRPr b="0" lang="en-IN" sz="1600" spc="-1" strike="noStrike">
              <a:latin typeface="Arial"/>
            </a:endParaRPr>
          </a:p>
          <a:p>
            <a:pPr marL="457200" indent="-456480">
              <a:lnSpc>
                <a:spcPct val="150000"/>
              </a:lnSpc>
              <a:buClr>
                <a:srgbClr val="000000"/>
              </a:buClr>
              <a:buFont typeface="Century Schoolbook"/>
              <a:buAutoNum type="arabicPeriod"/>
            </a:pPr>
            <a:r>
              <a:rPr b="0" lang="en-US" sz="1600" spc="-1" strike="noStrike">
                <a:solidFill>
                  <a:srgbClr val="000000"/>
                </a:solidFill>
                <a:latin typeface="Calibri"/>
                <a:ea typeface="DejaVu Sans"/>
              </a:rPr>
              <a:t>Amazon is doing well in customer retention with utilitatian values among other websites</a:t>
            </a:r>
            <a:endParaRPr b="0" lang="en-IN" sz="1600" spc="-1" strike="noStrike">
              <a:latin typeface="Arial"/>
            </a:endParaRPr>
          </a:p>
          <a:p>
            <a:pPr marL="457200" indent="-456480">
              <a:lnSpc>
                <a:spcPct val="150000"/>
              </a:lnSpc>
              <a:buClr>
                <a:srgbClr val="000000"/>
              </a:buClr>
              <a:buFont typeface="Century Schoolbook"/>
              <a:buAutoNum type="arabicPeriod"/>
            </a:pPr>
            <a:r>
              <a:rPr b="0" lang="en-US" sz="1600" spc="-1" strike="noStrike">
                <a:solidFill>
                  <a:srgbClr val="000000"/>
                </a:solidFill>
                <a:latin typeface="Calibri"/>
                <a:ea typeface="DejaVu Sans"/>
              </a:rPr>
              <a:t>Top most good customer retention websites are amazon and flipkart</a:t>
            </a:r>
            <a:endParaRPr b="0" lang="en-IN" sz="1600" spc="-1" strike="noStrike">
              <a:latin typeface="Arial"/>
            </a:endParaRPr>
          </a:p>
          <a:p>
            <a:pPr marL="457200" indent="-456480">
              <a:lnSpc>
                <a:spcPct val="150000"/>
              </a:lnSpc>
              <a:buClr>
                <a:srgbClr val="000000"/>
              </a:buClr>
              <a:buFont typeface="Century Schoolbook"/>
              <a:buAutoNum type="arabicPeriod"/>
            </a:pPr>
            <a:r>
              <a:rPr b="0" lang="en-US" sz="1600" spc="-1" strike="noStrike">
                <a:solidFill>
                  <a:srgbClr val="000000"/>
                </a:solidFill>
                <a:latin typeface="Calibri"/>
                <a:ea typeface="DejaVu Sans"/>
              </a:rPr>
              <a:t>All the utilitarian values are provided mostly by amazon only when compared with others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274320" y="363600"/>
            <a:ext cx="10728360" cy="2709720"/>
          </a:xfrm>
          <a:prstGeom prst="rect">
            <a:avLst/>
          </a:prstGeom>
          <a:noFill/>
          <a:ln>
            <a:noFill/>
          </a:ln>
        </p:spPr>
        <p:style>
          <a:lnRef idx="0"/>
          <a:fillRef idx="0"/>
          <a:effectRef idx="0"/>
          <a:fontRef idx="minor"/>
        </p:style>
        <p:txBody>
          <a:bodyPr lIns="90000" rIns="90000" tIns="45000" bIns="45000">
            <a:spAutoFit/>
          </a:bodyPr>
          <a:p>
            <a:pPr>
              <a:lnSpc>
                <a:spcPct val="107000"/>
              </a:lnSpc>
              <a:spcAft>
                <a:spcPts val="799"/>
              </a:spcAft>
            </a:pPr>
            <a:r>
              <a:rPr b="1" lang="en-IN" sz="2000" spc="-1" strike="noStrike">
                <a:solidFill>
                  <a:srgbClr val="000000"/>
                </a:solidFill>
                <a:latin typeface="Calibri"/>
                <a:ea typeface="Calibri"/>
              </a:rPr>
              <a:t>Limitations of this work and Scope for Future Work:</a:t>
            </a:r>
            <a:endParaRPr b="0" lang="en-IN" sz="2000" spc="-1" strike="noStrike">
              <a:latin typeface="Arial"/>
            </a:endParaRPr>
          </a:p>
          <a:p>
            <a:pPr>
              <a:lnSpc>
                <a:spcPct val="107000"/>
              </a:lnSpc>
              <a:spcAft>
                <a:spcPts val="799"/>
              </a:spcAft>
            </a:pPr>
            <a:endParaRPr b="0" lang="en-IN" sz="2000" spc="-1" strike="noStrike">
              <a:latin typeface="Arial"/>
            </a:endParaRPr>
          </a:p>
          <a:p>
            <a:pPr>
              <a:lnSpc>
                <a:spcPct val="107000"/>
              </a:lnSpc>
              <a:spcAft>
                <a:spcPts val="799"/>
              </a:spcAft>
            </a:pPr>
            <a:r>
              <a:rPr b="0" lang="en-IN" sz="1600" spc="-1" strike="noStrike">
                <a:solidFill>
                  <a:srgbClr val="4d5156"/>
                </a:solidFill>
                <a:latin typeface="Calibri"/>
                <a:ea typeface="Calibri"/>
              </a:rPr>
              <a:t>The biggest drawback of ridge regression is its inability to perform variable selection since it includes all predictor variables in the final model.</a:t>
            </a:r>
            <a:endParaRPr b="0" lang="en-IN" sz="1600" spc="-1" strike="noStrike">
              <a:latin typeface="Arial"/>
            </a:endParaRPr>
          </a:p>
          <a:p>
            <a:pPr>
              <a:lnSpc>
                <a:spcPct val="107000"/>
              </a:lnSpc>
              <a:spcAft>
                <a:spcPts val="799"/>
              </a:spcAft>
            </a:pPr>
            <a:r>
              <a:rPr b="0" lang="en-IN" sz="1600" spc="-1" strike="noStrike">
                <a:solidFill>
                  <a:srgbClr val="000000"/>
                </a:solidFill>
                <a:latin typeface="Calibri"/>
                <a:ea typeface="Calibri"/>
              </a:rPr>
              <a:t>Since some predictors will get shrunken very close to zero, this can make it hard to interpret the results of the model.</a:t>
            </a:r>
            <a:endParaRPr b="0" lang="en-IN" sz="1600" spc="-1" strike="noStrike">
              <a:latin typeface="Arial"/>
            </a:endParaRPr>
          </a:p>
          <a:p>
            <a:pPr>
              <a:lnSpc>
                <a:spcPct val="107000"/>
              </a:lnSpc>
              <a:spcAft>
                <a:spcPts val="799"/>
              </a:spcAft>
            </a:pPr>
            <a:r>
              <a:rPr b="0" lang="en-IN" sz="1600" spc="-1" strike="noStrike">
                <a:solidFill>
                  <a:srgbClr val="000000"/>
                </a:solidFill>
                <a:latin typeface="Calibri"/>
                <a:ea typeface="Calibri"/>
              </a:rPr>
              <a:t>Handling of multicollinearity with more accuracy can improve the model performance to great extent and can predict any kind of similar datasets with more accurate results.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0" y="0"/>
            <a:ext cx="11231640" cy="696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ea typeface="DejaVu Sans"/>
              </a:rPr>
              <a:t>Key Takeaways </a:t>
            </a:r>
            <a:endParaRPr b="0" lang="en-IN" sz="2000" spc="-1" strike="noStrike">
              <a:latin typeface="Arial"/>
            </a:endParaRPr>
          </a:p>
          <a:p>
            <a:pPr>
              <a:lnSpc>
                <a:spcPct val="150000"/>
              </a:lnSpc>
            </a:pPr>
            <a:r>
              <a:rPr b="0" lang="en-US" sz="1600" spc="-1" strike="noStrike">
                <a:solidFill>
                  <a:srgbClr val="000000"/>
                </a:solidFill>
                <a:latin typeface="Calibri"/>
                <a:ea typeface="DejaVu Sans"/>
              </a:rPr>
              <a:t>1. There is 71 column and 269 rows</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2. In the this Female 181 Male 88 </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3. Female do more shopping than man</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4. Age group of 21-30 and 31-40 do more </a:t>
            </a:r>
            <a:r>
              <a:rPr b="0" lang="en-US" sz="1600" spc="-1" strike="noStrike">
                <a:solidFill>
                  <a:srgbClr val="000000"/>
                </a:solidFill>
                <a:latin typeface="Calibri"/>
                <a:ea typeface="DejaVu Sans"/>
              </a:rPr>
              <a:t>shopping than others</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5. Most of the </a:t>
            </a:r>
            <a:r>
              <a:rPr b="0" lang="en-US" sz="1600" spc="-1" strike="noStrike">
                <a:solidFill>
                  <a:srgbClr val="000000"/>
                </a:solidFill>
                <a:latin typeface="Calibri"/>
                <a:ea typeface="DejaVu Sans"/>
              </a:rPr>
              <a:t>shopping are done from Delhi itself</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6. 201308 Pin code do more </a:t>
            </a:r>
            <a:r>
              <a:rPr b="0" lang="en-US" sz="1600" spc="-1" strike="noStrike">
                <a:solidFill>
                  <a:srgbClr val="000000"/>
                </a:solidFill>
                <a:latin typeface="Calibri"/>
                <a:ea typeface="DejaVu Sans"/>
              </a:rPr>
              <a:t>shopping then others</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7. Most people are </a:t>
            </a:r>
            <a:r>
              <a:rPr b="0" lang="en-US" sz="1600" spc="-1" strike="noStrike">
                <a:solidFill>
                  <a:srgbClr val="000000"/>
                </a:solidFill>
                <a:latin typeface="Calibri"/>
                <a:ea typeface="DejaVu Sans"/>
              </a:rPr>
              <a:t>shopping form 4 years or more</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8. Most people made shopping</a:t>
            </a:r>
            <a:r>
              <a:rPr b="0" lang="en-US" sz="1600" spc="-1" strike="noStrike">
                <a:solidFill>
                  <a:srgbClr val="000000"/>
                </a:solidFill>
                <a:latin typeface="Calibri"/>
                <a:ea typeface="DejaVu Sans"/>
              </a:rPr>
              <a:t> less than 10 times in year</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9. Most of people use mobile internet for </a:t>
            </a:r>
            <a:r>
              <a:rPr b="0" lang="en-US" sz="1600" spc="-1" strike="noStrike">
                <a:solidFill>
                  <a:srgbClr val="000000"/>
                </a:solidFill>
                <a:latin typeface="Calibri"/>
                <a:ea typeface="DejaVu Sans"/>
              </a:rPr>
              <a:t>shopping</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10. Most of the people order from smartphone</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11. Most people use chrome browser for shopping</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12. Most of people search in search engine to reach the </a:t>
            </a:r>
            <a:r>
              <a:rPr b="0" lang="en-US" sz="1600" spc="-1" strike="noStrike">
                <a:solidFill>
                  <a:srgbClr val="000000"/>
                </a:solidFill>
                <a:latin typeface="Calibri"/>
                <a:ea typeface="DejaVu Sans"/>
              </a:rPr>
              <a:t>shopping site</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13. Most of people explore more than 15 minutes before purchase</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14. Most of people order from credit/debit card while paying</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15. reason of leaving the cart is because they find other good option</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16. Most people Strongly Agree that "Return and replacement" should be there</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17. Some People feel lack of trust in flipkart and some didn't found any preferred mode of payment in amazon</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288000" y="585000"/>
            <a:ext cx="10895760" cy="459900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2000" spc="-1" strike="noStrike">
                <a:solidFill>
                  <a:srgbClr val="000000"/>
                </a:solidFill>
                <a:latin typeface="Calibri"/>
                <a:ea typeface="DejaVu Sans"/>
              </a:rPr>
              <a:t>CONCLUSION </a:t>
            </a:r>
            <a:endParaRPr b="0" lang="en-IN" sz="2000" spc="-1" strike="noStrike">
              <a:latin typeface="Arial"/>
            </a:endParaRPr>
          </a:p>
          <a:p>
            <a:pPr>
              <a:lnSpc>
                <a:spcPct val="150000"/>
              </a:lnSpc>
              <a:spcAft>
                <a:spcPts val="799"/>
              </a:spcAft>
            </a:pPr>
            <a:r>
              <a:rPr b="0" lang="en-IN" sz="1800" spc="-1" strike="noStrike" u="sng">
                <a:solidFill>
                  <a:srgbClr val="000000"/>
                </a:solidFill>
                <a:uFillTx/>
                <a:latin typeface="Calibri"/>
                <a:ea typeface="Calibri"/>
              </a:rPr>
              <a:t>Key Findings and Conclusions of the Study:</a:t>
            </a:r>
            <a:endParaRPr b="0" lang="en-IN" sz="1800" spc="-1" strike="noStrike">
              <a:latin typeface="Arial"/>
            </a:endParaRPr>
          </a:p>
          <a:p>
            <a:pPr>
              <a:lnSpc>
                <a:spcPct val="150000"/>
              </a:lnSpc>
            </a:pPr>
            <a:r>
              <a:rPr b="0" lang="en-IN" sz="1600" spc="-1" strike="noStrike">
                <a:solidFill>
                  <a:srgbClr val="000000"/>
                </a:solidFill>
                <a:latin typeface="Calibri"/>
                <a:ea typeface="Times New Roman"/>
              </a:rPr>
              <a:t>Customer Satisfaction and Retention can be improved by concentrating on the above mentioned hedonic and utilitarian values. And it can be attained by concentrating on the following impactful factors such as</a:t>
            </a:r>
            <a:endParaRPr b="0" lang="en-IN" sz="1600" spc="-1" strike="noStrike">
              <a:latin typeface="Arial"/>
            </a:endParaRPr>
          </a:p>
          <a:p>
            <a:pPr>
              <a:lnSpc>
                <a:spcPct val="150000"/>
              </a:lnSpc>
              <a:spcBef>
                <a:spcPts val="1199"/>
              </a:spcBef>
              <a:spcAft>
                <a:spcPts val="799"/>
              </a:spcAft>
            </a:pPr>
            <a:r>
              <a:rPr b="0" lang="en-IN" sz="1600" spc="-1" strike="noStrike">
                <a:solidFill>
                  <a:srgbClr val="000000"/>
                </a:solidFill>
                <a:latin typeface="Calibri"/>
                <a:ea typeface="Times New Roman"/>
              </a:rPr>
              <a:t>Getting value for money spent Loading and processing speed User satisfaction cannot exist without trust The Convenience of patronizing the online retailer Privacy of customers’ information Quickness to complete purchase You feel gratification shopping on your favorite e-retailer Longer time in displaying graphics and photos (promotion, sales period)', Late declaration of price (promotion, sales period) Monetary savings Frequent disruption when moving from one page to another</a:t>
            </a:r>
            <a:endParaRPr b="0" lang="en-IN" sz="1600" spc="-1" strike="noStrike">
              <a:latin typeface="Arial"/>
            </a:endParaRPr>
          </a:p>
          <a:p>
            <a:pPr>
              <a:lnSpc>
                <a:spcPct val="150000"/>
              </a:lnSpc>
              <a:spcAft>
                <a:spcPts val="799"/>
              </a:spcAft>
            </a:pPr>
            <a:r>
              <a:rPr b="0" lang="en-IN" sz="1600" spc="-1" strike="noStrike">
                <a:solidFill>
                  <a:srgbClr val="000000"/>
                </a:solidFill>
                <a:latin typeface="Calibri"/>
                <a:ea typeface="Times New Roman"/>
              </a:rPr>
              <a:t>Five major factors that contributed to the success of an e-commerce store have been identified as: service quality, system quality, information quality, trust and net benefit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223920" y="164520"/>
            <a:ext cx="9135720" cy="416160"/>
          </a:xfrm>
          <a:prstGeom prst="rect">
            <a:avLst/>
          </a:prstGeom>
          <a:noFill/>
          <a:ln>
            <a:noFill/>
          </a:ln>
        </p:spPr>
        <p:style>
          <a:lnRef idx="0"/>
          <a:fillRef idx="0"/>
          <a:effectRef idx="0"/>
          <a:fontRef idx="minor"/>
        </p:style>
        <p:txBody>
          <a:bodyPr lIns="90000" rIns="90000" tIns="45000" bIns="45000">
            <a:spAutoFit/>
          </a:bodyPr>
          <a:p>
            <a:pPr>
              <a:lnSpc>
                <a:spcPct val="107000"/>
              </a:lnSpc>
              <a:spcAft>
                <a:spcPts val="799"/>
              </a:spcAft>
            </a:pPr>
            <a:r>
              <a:rPr b="1" lang="en-IN" sz="2000" spc="-1" strike="noStrike">
                <a:solidFill>
                  <a:srgbClr val="000000"/>
                </a:solidFill>
                <a:latin typeface="Calibri"/>
                <a:ea typeface="Calibri"/>
              </a:rPr>
              <a:t>Learning Outcomes of the Study in respect of Data Science</a:t>
            </a:r>
            <a:endParaRPr b="0" lang="en-IN" sz="2000" spc="-1" strike="noStrike">
              <a:latin typeface="Arial"/>
            </a:endParaRPr>
          </a:p>
        </p:txBody>
      </p:sp>
      <p:sp>
        <p:nvSpPr>
          <p:cNvPr id="158" name="CustomShape 2"/>
          <p:cNvSpPr/>
          <p:nvPr/>
        </p:nvSpPr>
        <p:spPr>
          <a:xfrm>
            <a:off x="0" y="576000"/>
            <a:ext cx="11303640" cy="62953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600" spc="-1" strike="noStrike">
                <a:solidFill>
                  <a:srgbClr val="000000"/>
                </a:solidFill>
                <a:latin typeface="Calibri"/>
                <a:ea typeface="DejaVu Sans"/>
              </a:rPr>
              <a:t>From the above models Random Forest Classifier performs well. Because, The random forest is a classification algorithm consisting of many decisions trees. It uses bagging and feature randomness when building each individual tree to try to create an uncorrelated forest of trees whose prediction by committee is more accurate than that of any individual tree. So we save this model for prediction</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US" sz="1600" spc="-1" strike="noStrike">
                <a:solidFill>
                  <a:srgbClr val="000000"/>
                </a:solidFill>
                <a:latin typeface="Calibri"/>
                <a:ea typeface="DejaVu Sans"/>
              </a:rPr>
              <a:t>We faced multi col-linearity issue because too many features in the dataset. Eventhough the number of  features after reduced from 71 to 65.we still face multicollinearity issue. So we used PCA technique to overcome this And also Random-Forest Classifier  because it handles the problem of multicollinearity very well. Random Forest uses bootstrap sampling and feature sampling, i.e row sampling and column sampling. Therefore Random Forest is not affected by multicollinearity that much since it is picking different set of features for different models and of course every model sees a different set of data points.</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Correlated features will be given equal or similar importance, but overall reduced importance compared to the same tree built without correlated counterparts. Random Forests and decision trees, in general, give preference to features with high cardinality ( Trees are biased to these type of variables.</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And also It reduces over-fitting problem in decision trees and also reduces the variance and therefore improves the accuracy.</a:t>
            </a:r>
            <a:endParaRPr b="0" lang="en-IN" sz="1600" spc="-1" strike="noStrike">
              <a:latin typeface="Arial"/>
            </a:endParaRPr>
          </a:p>
          <a:p>
            <a:pPr>
              <a:lnSpc>
                <a:spcPct val="150000"/>
              </a:lnSpc>
            </a:pPr>
            <a:r>
              <a:rPr b="0" lang="en-US" sz="1600" spc="-1" strike="noStrike">
                <a:solidFill>
                  <a:srgbClr val="000000"/>
                </a:solidFill>
                <a:latin typeface="Calibri"/>
                <a:ea typeface="DejaVu Sans"/>
              </a:rPr>
              <a:t>Thus this Random Forest Classifier  Model performs well for this dataset.so we saved this model.</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324000" y="384120"/>
            <a:ext cx="10867320" cy="4814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u="sng">
                <a:solidFill>
                  <a:srgbClr val="000000"/>
                </a:solidFill>
                <a:uFillTx/>
                <a:latin typeface="Calibri"/>
                <a:ea typeface="DejaVu Sans"/>
              </a:rPr>
              <a:t>Limitations of this work and Scope for Future Work</a:t>
            </a:r>
            <a:endParaRPr b="0" lang="en-IN" sz="2000" spc="-1" strike="noStrike">
              <a:latin typeface="Arial"/>
            </a:endParaRPr>
          </a:p>
          <a:p>
            <a:pPr>
              <a:lnSpc>
                <a:spcPct val="100000"/>
              </a:lnSpc>
            </a:pPr>
            <a:endParaRPr b="0" lang="en-IN" sz="2000" spc="-1" strike="noStrike">
              <a:latin typeface="Arial"/>
            </a:endParaRPr>
          </a:p>
          <a:p>
            <a:pPr>
              <a:lnSpc>
                <a:spcPct val="150000"/>
              </a:lnSpc>
            </a:pPr>
            <a:r>
              <a:rPr b="0" lang="en-US" sz="1800" spc="-1" strike="noStrike">
                <a:solidFill>
                  <a:srgbClr val="000000"/>
                </a:solidFill>
                <a:latin typeface="Calibri"/>
                <a:ea typeface="DejaVu Sans"/>
              </a:rPr>
              <a:t>The main limitation of random forest is that a large number of trees can make the algorithm too slow and ineffective for real-time predictions. </a:t>
            </a:r>
            <a:endParaRPr b="0" lang="en-IN" sz="1800" spc="-1" strike="noStrike">
              <a:latin typeface="Arial"/>
            </a:endParaRPr>
          </a:p>
          <a:p>
            <a:pPr>
              <a:lnSpc>
                <a:spcPct val="150000"/>
              </a:lnSpc>
            </a:pPr>
            <a:r>
              <a:rPr b="0" lang="en-US" sz="1800" spc="-1" strike="noStrike">
                <a:solidFill>
                  <a:srgbClr val="000000"/>
                </a:solidFill>
                <a:latin typeface="Calibri"/>
                <a:ea typeface="DejaVu Sans"/>
              </a:rPr>
              <a:t>In general, these algorithms are fast to train, but quite slow to create predictions once they are trained.</a:t>
            </a:r>
            <a:endParaRPr b="0" lang="en-IN" sz="1800" spc="-1" strike="noStrike">
              <a:latin typeface="Arial"/>
            </a:endParaRPr>
          </a:p>
          <a:p>
            <a:pPr>
              <a:lnSpc>
                <a:spcPct val="150000"/>
              </a:lnSpc>
            </a:pPr>
            <a:r>
              <a:rPr b="0" lang="en-US" sz="1800" spc="-1" strike="noStrike">
                <a:solidFill>
                  <a:srgbClr val="000000"/>
                </a:solidFill>
                <a:latin typeface="Calibri"/>
                <a:ea typeface="DejaVu Sans"/>
              </a:rPr>
              <a:t>For very large data sets, the size of the trees can take up a lot of memory. It can tend to over-fit, so you should tune the hyper-parameters</a:t>
            </a:r>
            <a:endParaRPr b="0" lang="en-IN" sz="1800" spc="-1" strike="noStrike">
              <a:latin typeface="Arial"/>
            </a:endParaRPr>
          </a:p>
          <a:p>
            <a:pPr>
              <a:lnSpc>
                <a:spcPct val="150000"/>
              </a:lnSpc>
            </a:pPr>
            <a:r>
              <a:rPr b="0" lang="en-US" sz="1800" spc="-1" strike="noStrike">
                <a:solidFill>
                  <a:srgbClr val="000000"/>
                </a:solidFill>
                <a:latin typeface="Calibri"/>
                <a:ea typeface="DejaVu Sans"/>
              </a:rPr>
              <a:t>Here we used PCA to project the data into a new space where the 'new features' will be orthogonal to each other. We then, trained the  model with the new features, but we found that the performance is the same. so we must You simply rotate original decision boundary to overcome this limitation in future and try with the same model.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0" y="2907360"/>
            <a:ext cx="11257920" cy="730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4200" spc="-1" strike="noStrike">
                <a:solidFill>
                  <a:srgbClr val="000000"/>
                </a:solidFill>
                <a:latin typeface="Calibri"/>
                <a:ea typeface="DejaVu Sans"/>
              </a:rPr>
              <a:t>Thanks </a:t>
            </a:r>
            <a:endParaRPr b="0" lang="en-IN" sz="4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Picture 2" descr=""/>
          <p:cNvPicPr/>
          <p:nvPr/>
        </p:nvPicPr>
        <p:blipFill>
          <a:blip r:embed="rId1"/>
          <a:stretch/>
        </p:blipFill>
        <p:spPr>
          <a:xfrm>
            <a:off x="8388360" y="181080"/>
            <a:ext cx="2527920" cy="3531600"/>
          </a:xfrm>
          <a:prstGeom prst="rect">
            <a:avLst/>
          </a:prstGeom>
          <a:ln>
            <a:noFill/>
          </a:ln>
        </p:spPr>
      </p:pic>
      <p:sp>
        <p:nvSpPr>
          <p:cNvPr id="87" name="CustomShape 1"/>
          <p:cNvSpPr/>
          <p:nvPr/>
        </p:nvSpPr>
        <p:spPr>
          <a:xfrm>
            <a:off x="266760" y="654120"/>
            <a:ext cx="7724880" cy="200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The data science pipeline is a collection of connected tasks that aims at delivering an insightful data science product or service to the business organization.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The responsibilities include collecting, cleaning, exploring, modeling, interpreting the data, and other processes of the launching of the product. </a:t>
            </a:r>
            <a:endParaRPr b="0" lang="en-IN" sz="1800" spc="-1" strike="noStrike">
              <a:latin typeface="Arial"/>
            </a:endParaRPr>
          </a:p>
          <a:p>
            <a:pPr>
              <a:lnSpc>
                <a:spcPct val="100000"/>
              </a:lnSpc>
            </a:pPr>
            <a:r>
              <a:rPr b="0" lang="en-US" sz="1800" spc="-1" strike="noStrike" u="sng">
                <a:solidFill>
                  <a:srgbClr val="000000"/>
                </a:solidFill>
                <a:uFillTx/>
                <a:latin typeface="Calibri"/>
                <a:ea typeface="DejaVu Sans"/>
              </a:rPr>
              <a:t>“</a:t>
            </a:r>
            <a:r>
              <a:rPr b="0" lang="en-US" sz="1800" spc="-1" strike="noStrike" u="sng">
                <a:solidFill>
                  <a:srgbClr val="000000"/>
                </a:solidFill>
                <a:uFillTx/>
                <a:latin typeface="Calibri"/>
                <a:ea typeface="DejaVu Sans"/>
              </a:rPr>
              <a:t>This final product can be used for to achieve Business Goals”</a:t>
            </a:r>
            <a:endParaRPr b="0" lang="en-IN" sz="1800" spc="-1" strike="noStrike">
              <a:latin typeface="Arial"/>
            </a:endParaRPr>
          </a:p>
        </p:txBody>
      </p:sp>
      <p:sp>
        <p:nvSpPr>
          <p:cNvPr id="88" name="CustomShape 2"/>
          <p:cNvSpPr/>
          <p:nvPr/>
        </p:nvSpPr>
        <p:spPr>
          <a:xfrm>
            <a:off x="154800" y="2722680"/>
            <a:ext cx="8340840" cy="425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cap="all">
                <a:solidFill>
                  <a:srgbClr val="000000"/>
                </a:solidFill>
                <a:latin typeface="Calibri"/>
                <a:ea typeface="DejaVu Sans"/>
              </a:rPr>
              <a:t>Exploratory Data Analysis (EDA) &amp; IT’s TYPES:</a:t>
            </a:r>
            <a:endParaRPr b="0" lang="en-IN" sz="2200" spc="-1" strike="noStrike">
              <a:latin typeface="Arial"/>
            </a:endParaRPr>
          </a:p>
        </p:txBody>
      </p:sp>
      <p:sp>
        <p:nvSpPr>
          <p:cNvPr id="89" name="CustomShape 3"/>
          <p:cNvSpPr/>
          <p:nvPr/>
        </p:nvSpPr>
        <p:spPr>
          <a:xfrm>
            <a:off x="154800" y="3147480"/>
            <a:ext cx="8772840" cy="3253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600" spc="-1" strike="noStrike">
                <a:solidFill>
                  <a:srgbClr val="000000"/>
                </a:solidFill>
                <a:latin typeface="Calibri"/>
                <a:ea typeface="DejaVu Sans"/>
              </a:rPr>
              <a:t>The main purpose of EDA is to help look at data before making any assumptions. </a:t>
            </a:r>
            <a:endParaRPr b="0" lang="en-IN" sz="1600" spc="-1" strike="noStrike">
              <a:latin typeface="Arial"/>
            </a:endParaRPr>
          </a:p>
          <a:p>
            <a:pPr>
              <a:lnSpc>
                <a:spcPct val="100000"/>
              </a:lnSpc>
            </a:pPr>
            <a:r>
              <a:rPr b="0" lang="en-IN" sz="1600" spc="-1" strike="noStrike">
                <a:solidFill>
                  <a:srgbClr val="000000"/>
                </a:solidFill>
                <a:latin typeface="Calibri"/>
                <a:ea typeface="DejaVu Sans"/>
              </a:rPr>
              <a:t>It can help identify obvious errors, as well as better understand patterns within the data, detect outliers or anomalous events, find interesting relations among the variables.</a:t>
            </a:r>
            <a:endParaRPr b="0" lang="en-IN" sz="1600" spc="-1" strike="noStrike">
              <a:latin typeface="Arial"/>
            </a:endParaRPr>
          </a:p>
          <a:p>
            <a:pPr>
              <a:lnSpc>
                <a:spcPct val="100000"/>
              </a:lnSpc>
            </a:pPr>
            <a:r>
              <a:rPr b="0" lang="en-IN" sz="1600" spc="-1" strike="noStrike">
                <a:solidFill>
                  <a:srgbClr val="000000"/>
                </a:solidFill>
                <a:latin typeface="Calibri"/>
                <a:ea typeface="DejaVu Sans"/>
              </a:rPr>
              <a:t>Data scientists can use exploratory analysis to ensure the results they produce are valid and applicable to any desired business outcomes and goals. </a:t>
            </a:r>
            <a:endParaRPr b="0" lang="en-IN" sz="1600" spc="-1" strike="noStrike">
              <a:latin typeface="Arial"/>
            </a:endParaRPr>
          </a:p>
          <a:p>
            <a:pPr>
              <a:lnSpc>
                <a:spcPct val="100000"/>
              </a:lnSpc>
            </a:pPr>
            <a:r>
              <a:rPr b="0" lang="en-IN" sz="1600" spc="-1" strike="noStrike">
                <a:solidFill>
                  <a:srgbClr val="000000"/>
                </a:solidFill>
                <a:latin typeface="Calibri"/>
                <a:ea typeface="DejaVu Sans"/>
              </a:rPr>
              <a:t>EDA also helps stakeholders by confirming they are asking the right questions</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Calibri"/>
                <a:ea typeface="DejaVu Sans"/>
              </a:rPr>
              <a:t>TYPES OF EXPLORATORY DATA ANALYSIS:</a:t>
            </a:r>
            <a:endParaRPr b="0" lang="en-IN" sz="1600" spc="-1" strike="noStrike">
              <a:latin typeface="Arial"/>
            </a:endParaRPr>
          </a:p>
          <a:p>
            <a:pPr marL="285840" indent="-285120">
              <a:lnSpc>
                <a:spcPct val="100000"/>
              </a:lnSpc>
              <a:buClr>
                <a:srgbClr val="000000"/>
              </a:buClr>
              <a:buFont typeface="Arial"/>
              <a:buChar char="•"/>
            </a:pPr>
            <a:r>
              <a:rPr b="0" lang="en-IN" sz="1600" spc="-1" strike="noStrike">
                <a:solidFill>
                  <a:srgbClr val="000000"/>
                </a:solidFill>
                <a:latin typeface="Calibri"/>
                <a:ea typeface="DejaVu Sans"/>
              </a:rPr>
              <a:t>Univariate Non-graphical</a:t>
            </a:r>
            <a:endParaRPr b="0" lang="en-IN" sz="1600" spc="-1" strike="noStrike">
              <a:latin typeface="Arial"/>
            </a:endParaRPr>
          </a:p>
          <a:p>
            <a:pPr marL="285840" indent="-285120">
              <a:lnSpc>
                <a:spcPct val="100000"/>
              </a:lnSpc>
              <a:buClr>
                <a:srgbClr val="000000"/>
              </a:buClr>
              <a:buFont typeface="Arial"/>
              <a:buChar char="•"/>
            </a:pPr>
            <a:r>
              <a:rPr b="0" lang="en-IN" sz="1600" spc="-1" strike="noStrike">
                <a:solidFill>
                  <a:srgbClr val="000000"/>
                </a:solidFill>
                <a:latin typeface="Calibri"/>
                <a:ea typeface="DejaVu Sans"/>
              </a:rPr>
              <a:t>Multivariate Non-graphical</a:t>
            </a:r>
            <a:endParaRPr b="0" lang="en-IN" sz="1600" spc="-1" strike="noStrike">
              <a:latin typeface="Arial"/>
            </a:endParaRPr>
          </a:p>
          <a:p>
            <a:pPr marL="285840" indent="-285120">
              <a:lnSpc>
                <a:spcPct val="100000"/>
              </a:lnSpc>
              <a:buClr>
                <a:srgbClr val="000000"/>
              </a:buClr>
              <a:buFont typeface="Arial"/>
              <a:buChar char="•"/>
            </a:pPr>
            <a:r>
              <a:rPr b="0" lang="en-IN" sz="1600" spc="-1" strike="noStrike">
                <a:solidFill>
                  <a:srgbClr val="000000"/>
                </a:solidFill>
                <a:latin typeface="Calibri"/>
                <a:ea typeface="DejaVu Sans"/>
              </a:rPr>
              <a:t>Univariate graphical</a:t>
            </a:r>
            <a:endParaRPr b="0" lang="en-IN" sz="1600" spc="-1" strike="noStrike">
              <a:latin typeface="Arial"/>
            </a:endParaRPr>
          </a:p>
          <a:p>
            <a:pPr marL="285840" indent="-285120">
              <a:lnSpc>
                <a:spcPct val="100000"/>
              </a:lnSpc>
              <a:buClr>
                <a:srgbClr val="000000"/>
              </a:buClr>
              <a:buFont typeface="Arial"/>
              <a:buChar char="•"/>
            </a:pPr>
            <a:r>
              <a:rPr b="0" lang="en-IN" sz="1600" spc="-1" strike="noStrike">
                <a:solidFill>
                  <a:srgbClr val="000000"/>
                </a:solidFill>
                <a:latin typeface="Calibri"/>
                <a:ea typeface="DejaVu Sans"/>
              </a:rPr>
              <a:t>Multivariate graphical</a:t>
            </a:r>
            <a:endParaRPr b="0" lang="en-IN" sz="1600" spc="-1" strike="noStrike">
              <a:latin typeface="Arial"/>
            </a:endParaRPr>
          </a:p>
        </p:txBody>
      </p:sp>
      <p:sp>
        <p:nvSpPr>
          <p:cNvPr id="90" name="CustomShape 4"/>
          <p:cNvSpPr/>
          <p:nvPr/>
        </p:nvSpPr>
        <p:spPr>
          <a:xfrm>
            <a:off x="230040" y="222480"/>
            <a:ext cx="6101640" cy="425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a:solidFill>
                  <a:srgbClr val="000000"/>
                </a:solidFill>
                <a:latin typeface="Calibri"/>
                <a:ea typeface="DejaVu Sans"/>
              </a:rPr>
              <a:t>DATA SCIENCE PIPELINE: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54800" y="153360"/>
            <a:ext cx="9602640" cy="7416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3600" spc="-52" strike="noStrike">
                <a:solidFill>
                  <a:srgbClr val="000000"/>
                </a:solidFill>
                <a:latin typeface="Calibri"/>
              </a:rPr>
              <a:t>DATA PRE-PROCESSING</a:t>
            </a:r>
            <a:endParaRPr b="0" lang="en-IN" sz="3600" spc="-1" strike="noStrike">
              <a:latin typeface="Arial"/>
            </a:endParaRPr>
          </a:p>
        </p:txBody>
      </p:sp>
      <p:sp>
        <p:nvSpPr>
          <p:cNvPr id="92" name="CustomShape 2"/>
          <p:cNvSpPr/>
          <p:nvPr/>
        </p:nvSpPr>
        <p:spPr>
          <a:xfrm>
            <a:off x="216000" y="835560"/>
            <a:ext cx="10770480" cy="820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u="sng">
                <a:solidFill>
                  <a:srgbClr val="000000"/>
                </a:solidFill>
                <a:uFillTx/>
                <a:latin typeface="Calibri"/>
                <a:ea typeface="DejaVu Sans"/>
              </a:rPr>
              <a:t>Data per-processing </a:t>
            </a:r>
            <a:r>
              <a:rPr b="0" lang="en-US" sz="1600" spc="-1" strike="noStrike">
                <a:solidFill>
                  <a:srgbClr val="000000"/>
                </a:solidFill>
                <a:latin typeface="Calibri"/>
                <a:ea typeface="DejaVu Sans"/>
              </a:rPr>
              <a:t>is a very vital input to machine learning models, It is to prepare the raw data &amp; make it suitable for efficient machine learning model. These are the methods of data preprocessing and we are going to use the required ones in our project.</a:t>
            </a:r>
            <a:endParaRPr b="0" lang="en-IN" sz="1600" spc="-1" strike="noStrike">
              <a:latin typeface="Arial"/>
            </a:endParaRPr>
          </a:p>
        </p:txBody>
      </p:sp>
      <p:pic>
        <p:nvPicPr>
          <p:cNvPr id="93" name="Picture 2" descr=""/>
          <p:cNvPicPr/>
          <p:nvPr/>
        </p:nvPicPr>
        <p:blipFill>
          <a:blip r:embed="rId1"/>
          <a:stretch/>
        </p:blipFill>
        <p:spPr>
          <a:xfrm>
            <a:off x="2016000" y="1779840"/>
            <a:ext cx="7587000" cy="46998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17160" y="153360"/>
            <a:ext cx="9602640" cy="7416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3600" spc="-52" strike="noStrike">
                <a:solidFill>
                  <a:srgbClr val="000000"/>
                </a:solidFill>
                <a:latin typeface="Calibri"/>
              </a:rPr>
              <a:t>FEATURE ENGINEERING</a:t>
            </a:r>
            <a:endParaRPr b="0" lang="en-IN" sz="3600" spc="-1" strike="noStrike">
              <a:latin typeface="Arial"/>
            </a:endParaRPr>
          </a:p>
        </p:txBody>
      </p:sp>
      <p:sp>
        <p:nvSpPr>
          <p:cNvPr id="95" name="CustomShape 2"/>
          <p:cNvSpPr/>
          <p:nvPr/>
        </p:nvSpPr>
        <p:spPr>
          <a:xfrm>
            <a:off x="317160" y="889920"/>
            <a:ext cx="10897560" cy="243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u="sng">
                <a:solidFill>
                  <a:srgbClr val="000000"/>
                </a:solidFill>
                <a:uFillTx/>
                <a:latin typeface="Calibri"/>
                <a:ea typeface="DejaVu Sans"/>
              </a:rPr>
              <a:t>Feature engineering</a:t>
            </a:r>
            <a:r>
              <a:rPr b="0" lang="en-US" sz="1400" spc="-1" strike="noStrike">
                <a:solidFill>
                  <a:srgbClr val="000000"/>
                </a:solidFill>
                <a:latin typeface="Calibri"/>
                <a:ea typeface="DejaVu Sans"/>
              </a:rPr>
              <a:t> is the process of selecting, manipulating &amp; transforming raw data into features that can be used in supervised learning. In simple terms, is the act of converting raw observations into desired features using statistical or machine learning approaches. It can produce new features for both supervised and unsupervised learning, with the goal of simplifying and speeding up data transformations while also enhancing model accuracy</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US" sz="1400" spc="-1" strike="noStrike">
                <a:solidFill>
                  <a:srgbClr val="000000"/>
                </a:solidFill>
                <a:latin typeface="Calibri"/>
                <a:ea typeface="DejaVu Sans"/>
              </a:rPr>
              <a:t>Techniques Used,</a:t>
            </a:r>
            <a:endParaRPr b="0" lang="en-IN" sz="1400" spc="-1" strike="noStrike">
              <a:latin typeface="Arial"/>
            </a:endParaRPr>
          </a:p>
          <a:p>
            <a:pPr marL="285840" indent="-285120">
              <a:lnSpc>
                <a:spcPct val="100000"/>
              </a:lnSpc>
              <a:buClr>
                <a:srgbClr val="000000"/>
              </a:buClr>
              <a:buFont typeface="Arial"/>
              <a:buChar char="•"/>
            </a:pPr>
            <a:r>
              <a:rPr b="0" lang="en-US" sz="1400" spc="-1" strike="noStrike">
                <a:solidFill>
                  <a:srgbClr val="000000"/>
                </a:solidFill>
                <a:latin typeface="Calibri"/>
                <a:ea typeface="DejaVu Sans"/>
              </a:rPr>
              <a:t>Imputation</a:t>
            </a:r>
            <a:endParaRPr b="0" lang="en-IN" sz="1400" spc="-1" strike="noStrike">
              <a:latin typeface="Arial"/>
            </a:endParaRPr>
          </a:p>
          <a:p>
            <a:pPr marL="285840" indent="-285120">
              <a:lnSpc>
                <a:spcPct val="100000"/>
              </a:lnSpc>
              <a:buClr>
                <a:srgbClr val="000000"/>
              </a:buClr>
              <a:buFont typeface="Arial"/>
              <a:buChar char="•"/>
            </a:pPr>
            <a:r>
              <a:rPr b="0" lang="en-US" sz="1400" spc="-1" strike="noStrike">
                <a:solidFill>
                  <a:srgbClr val="000000"/>
                </a:solidFill>
                <a:latin typeface="Calibri"/>
                <a:ea typeface="DejaVu Sans"/>
              </a:rPr>
              <a:t>Handling Outliers</a:t>
            </a:r>
            <a:endParaRPr b="0" lang="en-IN" sz="1400" spc="-1" strike="noStrike">
              <a:latin typeface="Arial"/>
            </a:endParaRPr>
          </a:p>
          <a:p>
            <a:pPr marL="285840" indent="-285120">
              <a:lnSpc>
                <a:spcPct val="100000"/>
              </a:lnSpc>
              <a:buClr>
                <a:srgbClr val="000000"/>
              </a:buClr>
              <a:buFont typeface="Arial"/>
              <a:buChar char="•"/>
            </a:pPr>
            <a:r>
              <a:rPr b="0" lang="en-US" sz="1400" spc="-1" strike="noStrike">
                <a:solidFill>
                  <a:srgbClr val="000000"/>
                </a:solidFill>
                <a:latin typeface="Calibri"/>
                <a:ea typeface="DejaVu Sans"/>
              </a:rPr>
              <a:t>Log Transform</a:t>
            </a:r>
            <a:endParaRPr b="0" lang="en-IN" sz="1400" spc="-1" strike="noStrike">
              <a:latin typeface="Arial"/>
            </a:endParaRPr>
          </a:p>
          <a:p>
            <a:pPr marL="285840" indent="-285120">
              <a:lnSpc>
                <a:spcPct val="100000"/>
              </a:lnSpc>
              <a:buClr>
                <a:srgbClr val="000000"/>
              </a:buClr>
              <a:buFont typeface="Arial"/>
              <a:buChar char="•"/>
            </a:pPr>
            <a:r>
              <a:rPr b="0" lang="en-US" sz="1400" spc="-1" strike="noStrike">
                <a:solidFill>
                  <a:srgbClr val="000000"/>
                </a:solidFill>
                <a:latin typeface="Calibri"/>
                <a:ea typeface="DejaVu Sans"/>
              </a:rPr>
              <a:t>One-hot encoding/Label Encoding</a:t>
            </a:r>
            <a:endParaRPr b="0" lang="en-IN" sz="1400" spc="-1" strike="noStrike">
              <a:latin typeface="Arial"/>
            </a:endParaRPr>
          </a:p>
          <a:p>
            <a:pPr marL="285840" indent="-285120">
              <a:lnSpc>
                <a:spcPct val="100000"/>
              </a:lnSpc>
              <a:buClr>
                <a:srgbClr val="000000"/>
              </a:buClr>
              <a:buFont typeface="Arial"/>
              <a:buChar char="•"/>
            </a:pPr>
            <a:r>
              <a:rPr b="0" lang="en-US" sz="1400" spc="-1" strike="noStrike">
                <a:solidFill>
                  <a:srgbClr val="000000"/>
                </a:solidFill>
                <a:latin typeface="Calibri"/>
                <a:ea typeface="DejaVu Sans"/>
              </a:rPr>
              <a:t>Scaling</a:t>
            </a:r>
            <a:endParaRPr b="0" lang="en-IN" sz="1400" spc="-1" strike="noStrike">
              <a:latin typeface="Arial"/>
            </a:endParaRPr>
          </a:p>
        </p:txBody>
      </p:sp>
      <p:sp>
        <p:nvSpPr>
          <p:cNvPr id="96" name="CustomShape 3"/>
          <p:cNvSpPr/>
          <p:nvPr/>
        </p:nvSpPr>
        <p:spPr>
          <a:xfrm>
            <a:off x="288000" y="4669560"/>
            <a:ext cx="10906920" cy="942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u="sng">
                <a:solidFill>
                  <a:srgbClr val="000000"/>
                </a:solidFill>
                <a:uFillTx/>
                <a:latin typeface="Calibri"/>
                <a:ea typeface="DejaVu Sans"/>
              </a:rPr>
              <a:t>Label Encoding:</a:t>
            </a:r>
            <a:r>
              <a:rPr b="0" lang="en-US" sz="1400" spc="-1" strike="noStrike">
                <a:solidFill>
                  <a:srgbClr val="000000"/>
                </a:solidFill>
                <a:latin typeface="Calibri"/>
                <a:ea typeface="DejaVu Sans"/>
              </a:rPr>
              <a:t> </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In library installation, Label Encoder is used to encode labels by assigning them numbers. It is used  to encode single or multiple columns. Thus, if the feature is color with values such as [‘white’, ‘red’, ‘black’, ‘blue’]., using Label Encoder may encode color string label as [0, 1, 2, 3]</a:t>
            </a:r>
            <a:endParaRPr b="0" lang="en-IN" sz="1400" spc="-1" strike="noStrike">
              <a:latin typeface="Arial"/>
            </a:endParaRPr>
          </a:p>
        </p:txBody>
      </p:sp>
      <p:sp>
        <p:nvSpPr>
          <p:cNvPr id="97" name="CustomShape 4"/>
          <p:cNvSpPr/>
          <p:nvPr/>
        </p:nvSpPr>
        <p:spPr>
          <a:xfrm>
            <a:off x="234000" y="4104000"/>
            <a:ext cx="6101640" cy="425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a:solidFill>
                  <a:srgbClr val="000000"/>
                </a:solidFill>
                <a:latin typeface="Calibri"/>
                <a:ea typeface="DejaVu Sans"/>
              </a:rPr>
              <a:t>Data Transformation:</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54800" y="162720"/>
            <a:ext cx="9602640" cy="7416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3600" spc="-52" strike="noStrike">
                <a:solidFill>
                  <a:srgbClr val="000000"/>
                </a:solidFill>
                <a:latin typeface="Calibri"/>
              </a:rPr>
              <a:t>Review of Literature</a:t>
            </a:r>
            <a:endParaRPr b="0" lang="en-IN" sz="3600" spc="-1" strike="noStrike">
              <a:latin typeface="Arial"/>
            </a:endParaRPr>
          </a:p>
        </p:txBody>
      </p:sp>
      <p:sp>
        <p:nvSpPr>
          <p:cNvPr id="99" name="CustomShape 2"/>
          <p:cNvSpPr/>
          <p:nvPr/>
        </p:nvSpPr>
        <p:spPr>
          <a:xfrm>
            <a:off x="154800" y="1366560"/>
            <a:ext cx="10953360" cy="2889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ea typeface="DejaVu Sans"/>
              </a:rPr>
              <a:t>E-retail has become the need of the hour for the modern customers nowadays. This project focuses on the key factors for customer activation &amp; retention. Given data-set needs to be analyzed in order to understand the things gone wrong / right to formulate a strategy / layout key points towards the customer activation &amp; retention</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2000" spc="-1" strike="noStrike">
                <a:solidFill>
                  <a:srgbClr val="000000"/>
                </a:solidFill>
                <a:latin typeface="Calibri"/>
                <a:ea typeface="DejaVu Sans"/>
              </a:rPr>
              <a:t>Business Goal: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1600" spc="-1" strike="noStrike">
                <a:solidFill>
                  <a:srgbClr val="000000"/>
                </a:solidFill>
                <a:latin typeface="Calibri"/>
                <a:ea typeface="DejaVu Sans"/>
              </a:rPr>
              <a:t>We are required to analysis the India e-retail industry survey response data-set by bifurcating them into hedonistic &amp; Utilitarian values. Understand various influential factors customer encounters during online purchase done on a e-retail platform. Understand the customer’s choice across various platform &amp; layout the key indices which makes them to make repeated purchases on an certain e-retail platform.</a:t>
            </a:r>
            <a:endParaRPr b="0" lang="en-IN" sz="1600" spc="-1" strike="noStrike">
              <a:latin typeface="Arial"/>
            </a:endParaRPr>
          </a:p>
        </p:txBody>
      </p:sp>
      <p:sp>
        <p:nvSpPr>
          <p:cNvPr id="100" name="CustomShape 3"/>
          <p:cNvSpPr/>
          <p:nvPr/>
        </p:nvSpPr>
        <p:spPr>
          <a:xfrm>
            <a:off x="154800" y="905040"/>
            <a:ext cx="795312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ea typeface="DejaVu Sans"/>
              </a:rPr>
              <a:t>ABSTRACT: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Picture 6" descr=""/>
          <p:cNvPicPr/>
          <p:nvPr/>
        </p:nvPicPr>
        <p:blipFill>
          <a:blip r:embed="rId1"/>
          <a:stretch/>
        </p:blipFill>
        <p:spPr>
          <a:xfrm>
            <a:off x="8506440" y="3024000"/>
            <a:ext cx="3684960" cy="3834720"/>
          </a:xfrm>
          <a:prstGeom prst="rect">
            <a:avLst/>
          </a:prstGeom>
          <a:ln>
            <a:noFill/>
          </a:ln>
        </p:spPr>
      </p:pic>
      <p:sp>
        <p:nvSpPr>
          <p:cNvPr id="102" name="CustomShape 1"/>
          <p:cNvSpPr/>
          <p:nvPr/>
        </p:nvSpPr>
        <p:spPr>
          <a:xfrm>
            <a:off x="45000" y="144000"/>
            <a:ext cx="9602640" cy="556920"/>
          </a:xfrm>
          <a:prstGeom prst="rect">
            <a:avLst/>
          </a:prstGeom>
          <a:noFill/>
          <a:ln>
            <a:noFill/>
          </a:ln>
        </p:spPr>
        <p:style>
          <a:lnRef idx="0"/>
          <a:fillRef idx="0"/>
          <a:effectRef idx="0"/>
          <a:fontRef idx="minor"/>
        </p:style>
        <p:txBody>
          <a:bodyPr lIns="90000" rIns="90000" tIns="45000" bIns="45000" anchor="ctr">
            <a:normAutofit fontScale="94000"/>
          </a:bodyPr>
          <a:p>
            <a:pPr>
              <a:lnSpc>
                <a:spcPct val="90000"/>
              </a:lnSpc>
            </a:pPr>
            <a:r>
              <a:rPr b="1" lang="en-US" sz="3600" spc="-52" strike="noStrike">
                <a:solidFill>
                  <a:srgbClr val="000000"/>
                </a:solidFill>
                <a:latin typeface="Calibri"/>
              </a:rPr>
              <a:t> </a:t>
            </a:r>
            <a:r>
              <a:rPr b="1" lang="en-US" sz="3600" spc="-52" strike="noStrike">
                <a:solidFill>
                  <a:srgbClr val="000000"/>
                </a:solidFill>
                <a:latin typeface="Calibri"/>
              </a:rPr>
              <a:t>Analytical Problem Framing</a:t>
            </a:r>
            <a:endParaRPr b="0" lang="en-IN" sz="3600" spc="-1" strike="noStrike">
              <a:latin typeface="Arial"/>
            </a:endParaRPr>
          </a:p>
        </p:txBody>
      </p:sp>
      <p:sp>
        <p:nvSpPr>
          <p:cNvPr id="103" name="CustomShape 2"/>
          <p:cNvSpPr/>
          <p:nvPr/>
        </p:nvSpPr>
        <p:spPr>
          <a:xfrm>
            <a:off x="203400" y="775440"/>
            <a:ext cx="11069280" cy="2067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ea typeface="DejaVu Sans"/>
              </a:rPr>
              <a:t>Mathematical / Statistical / Analytical Modeling </a:t>
            </a:r>
            <a:r>
              <a:rPr b="0" lang="en-US" sz="1600" spc="-1" strike="noStrike">
                <a:solidFill>
                  <a:srgbClr val="000000"/>
                </a:solidFill>
                <a:latin typeface="Calibri"/>
                <a:ea typeface="DejaVu Sans"/>
              </a:rPr>
              <a:t>- are three of the most important concepts of Data Science. Data Science revolves around these three fields and draws their concepts to operate on the data.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IN" sz="1800" spc="-1" strike="noStrike" u="sng">
                <a:solidFill>
                  <a:srgbClr val="000000"/>
                </a:solidFill>
                <a:uFillTx/>
                <a:latin typeface="Calibri"/>
                <a:ea typeface="Calibri"/>
              </a:rPr>
              <a:t>Mathematical Modelling</a:t>
            </a:r>
            <a:endParaRPr b="0" lang="en-IN" sz="1800" spc="-1" strike="noStrike">
              <a:latin typeface="Arial"/>
            </a:endParaRPr>
          </a:p>
          <a:p>
            <a:pPr>
              <a:lnSpc>
                <a:spcPct val="100000"/>
              </a:lnSpc>
            </a:pPr>
            <a:r>
              <a:rPr b="0" lang="en-US" sz="1600" spc="-1" strike="noStrike">
                <a:solidFill>
                  <a:srgbClr val="000000"/>
                </a:solidFill>
                <a:latin typeface="Calibri"/>
                <a:ea typeface="Calibri"/>
              </a:rPr>
              <a:t>Mathematical models are important, selecting the right one to answer the business question can bring tremendous value to the organization. It plays an essential role in the latest technologies like Machine Learning, Artificial Intelligence, Data Science and Deep Learning, etc., It is because every algorithm built in the latest technologies has a mathematical function behind it and aid in identifying patterns</a:t>
            </a:r>
            <a:endParaRPr b="0" lang="en-IN" sz="1600" spc="-1" strike="noStrike">
              <a:latin typeface="Arial"/>
            </a:endParaRPr>
          </a:p>
        </p:txBody>
      </p:sp>
      <p:sp>
        <p:nvSpPr>
          <p:cNvPr id="104" name="CustomShape 3"/>
          <p:cNvSpPr/>
          <p:nvPr/>
        </p:nvSpPr>
        <p:spPr>
          <a:xfrm>
            <a:off x="216000" y="2952000"/>
            <a:ext cx="8339400" cy="3740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ea typeface="Calibri"/>
              </a:rPr>
              <a:t>The understanding of various notions of Statistics and Probability Theory are key for the implementation of such algorithms in data science. </a:t>
            </a:r>
            <a:endParaRPr b="0" lang="en-IN" sz="1600" spc="-1" strike="noStrike">
              <a:latin typeface="Arial"/>
            </a:endParaRPr>
          </a:p>
          <a:p>
            <a:pPr>
              <a:lnSpc>
                <a:spcPct val="100000"/>
              </a:lnSpc>
            </a:pPr>
            <a:r>
              <a:rPr b="0" lang="en-US" sz="1600" spc="-1" strike="noStrike">
                <a:solidFill>
                  <a:srgbClr val="000000"/>
                </a:solidFill>
                <a:latin typeface="Calibri"/>
                <a:ea typeface="Calibri"/>
              </a:rPr>
              <a:t>Notions include: Regression, Maximum Likelihood Estimation, the understanding of distributions (Binomial, Bernoulli, Gaussian (Normal)) and Bayes’ Theorem</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ea typeface="Calibri"/>
              </a:rPr>
              <a:t>The main reason for a greater significance of mathematics is because of its various concepts like: –</a:t>
            </a:r>
            <a:endParaRPr b="0" lang="en-IN" sz="1600" spc="-1" strike="noStrike">
              <a:latin typeface="Arial"/>
            </a:endParaRPr>
          </a:p>
          <a:p>
            <a:pPr>
              <a:lnSpc>
                <a:spcPct val="100000"/>
              </a:lnSpc>
            </a:pPr>
            <a:endParaRPr b="0" lang="en-IN" sz="1600" spc="-1" strike="noStrike">
              <a:latin typeface="Arial"/>
            </a:endParaRPr>
          </a:p>
          <a:p>
            <a:pPr marL="285840" indent="-285120">
              <a:lnSpc>
                <a:spcPct val="100000"/>
              </a:lnSpc>
              <a:buClr>
                <a:srgbClr val="000000"/>
              </a:buClr>
              <a:buFont typeface="Wingdings" charset="2"/>
              <a:buChar char=""/>
            </a:pPr>
            <a:r>
              <a:rPr b="0" lang="en-US" sz="1600" spc="-1" strike="noStrike">
                <a:solidFill>
                  <a:srgbClr val="000000"/>
                </a:solidFill>
                <a:latin typeface="Calibri"/>
                <a:ea typeface="Calibri"/>
              </a:rPr>
              <a:t>Linear Algebra</a:t>
            </a:r>
            <a:endParaRPr b="0" lang="en-IN" sz="1600" spc="-1" strike="noStrike">
              <a:latin typeface="Arial"/>
            </a:endParaRPr>
          </a:p>
          <a:p>
            <a:pPr marL="285840" indent="-285120">
              <a:lnSpc>
                <a:spcPct val="100000"/>
              </a:lnSpc>
              <a:buClr>
                <a:srgbClr val="000000"/>
              </a:buClr>
              <a:buFont typeface="Wingdings" charset="2"/>
              <a:buChar char=""/>
            </a:pPr>
            <a:r>
              <a:rPr b="0" lang="en-US" sz="1600" spc="-1" strike="noStrike">
                <a:solidFill>
                  <a:srgbClr val="000000"/>
                </a:solidFill>
                <a:latin typeface="Calibri"/>
                <a:ea typeface="Calibri"/>
              </a:rPr>
              <a:t>Probability</a:t>
            </a:r>
            <a:endParaRPr b="0" lang="en-IN" sz="1600" spc="-1" strike="noStrike">
              <a:latin typeface="Arial"/>
            </a:endParaRPr>
          </a:p>
          <a:p>
            <a:pPr marL="285840" indent="-285120">
              <a:lnSpc>
                <a:spcPct val="100000"/>
              </a:lnSpc>
              <a:buClr>
                <a:srgbClr val="000000"/>
              </a:buClr>
              <a:buFont typeface="Wingdings" charset="2"/>
              <a:buChar char=""/>
            </a:pPr>
            <a:r>
              <a:rPr b="0" lang="en-US" sz="1600" spc="-1" strike="noStrike">
                <a:solidFill>
                  <a:srgbClr val="000000"/>
                </a:solidFill>
                <a:latin typeface="Calibri"/>
                <a:ea typeface="Calibri"/>
              </a:rPr>
              <a:t>Calculus – Differential &amp; Integral Calculus</a:t>
            </a:r>
            <a:endParaRPr b="0" lang="en-IN" sz="1600" spc="-1" strike="noStrike">
              <a:latin typeface="Arial"/>
            </a:endParaRPr>
          </a:p>
          <a:p>
            <a:pPr marL="285840" indent="-285120">
              <a:lnSpc>
                <a:spcPct val="100000"/>
              </a:lnSpc>
              <a:buClr>
                <a:srgbClr val="000000"/>
              </a:buClr>
              <a:buFont typeface="Wingdings" charset="2"/>
              <a:buChar char=""/>
            </a:pPr>
            <a:r>
              <a:rPr b="0" lang="en-US" sz="1600" spc="-1" strike="noStrike">
                <a:solidFill>
                  <a:srgbClr val="000000"/>
                </a:solidFill>
                <a:latin typeface="Calibri"/>
                <a:ea typeface="Calibri"/>
              </a:rPr>
              <a:t>Statistics </a:t>
            </a:r>
            <a:endParaRPr b="0" lang="en-IN" sz="1600" spc="-1" strike="noStrike">
              <a:latin typeface="Arial"/>
            </a:endParaRPr>
          </a:p>
          <a:p>
            <a:pPr lvl="1" marL="743040" indent="-285120">
              <a:lnSpc>
                <a:spcPct val="100000"/>
              </a:lnSpc>
              <a:buClr>
                <a:srgbClr val="000000"/>
              </a:buClr>
              <a:buFont typeface="Wingdings" charset="2"/>
              <a:buChar char=""/>
            </a:pPr>
            <a:r>
              <a:rPr b="0" lang="en-US" sz="1600" spc="-1" strike="noStrike">
                <a:solidFill>
                  <a:srgbClr val="000000"/>
                </a:solidFill>
                <a:latin typeface="Calibri"/>
                <a:ea typeface="Calibri"/>
              </a:rPr>
              <a:t>Descriptive (Mean, Median, Mode, IQR, Std. deviation, Z &amp; T- Statistics, linear regression)</a:t>
            </a:r>
            <a:endParaRPr b="0" lang="en-IN" sz="1600" spc="-1" strike="noStrike">
              <a:latin typeface="Arial"/>
            </a:endParaRPr>
          </a:p>
          <a:p>
            <a:pPr lvl="1" marL="743040" indent="-285120">
              <a:lnSpc>
                <a:spcPct val="100000"/>
              </a:lnSpc>
              <a:buClr>
                <a:srgbClr val="000000"/>
              </a:buClr>
              <a:buFont typeface="Wingdings" charset="2"/>
              <a:buChar char=""/>
            </a:pPr>
            <a:r>
              <a:rPr b="0" lang="en-US" sz="1600" spc="-1" strike="noStrike">
                <a:solidFill>
                  <a:srgbClr val="000000"/>
                </a:solidFill>
                <a:latin typeface="Calibri"/>
                <a:ea typeface="Calibri"/>
              </a:rPr>
              <a:t>Inferential (Sampling, Confidence interval, chi-square, ANOVA)</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54800" y="162720"/>
            <a:ext cx="9602640" cy="7416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3600" spc="-52" strike="noStrike">
                <a:solidFill>
                  <a:srgbClr val="000000"/>
                </a:solidFill>
                <a:latin typeface="Calibri"/>
              </a:rPr>
              <a:t> </a:t>
            </a:r>
            <a:r>
              <a:rPr b="1" lang="en-US" sz="3600" spc="-52" strike="noStrike">
                <a:solidFill>
                  <a:srgbClr val="000000"/>
                </a:solidFill>
                <a:latin typeface="Calibri"/>
              </a:rPr>
              <a:t>Analytical Problem Framing</a:t>
            </a:r>
            <a:endParaRPr b="0" lang="en-IN" sz="3600" spc="-1" strike="noStrike">
              <a:latin typeface="Arial"/>
            </a:endParaRPr>
          </a:p>
        </p:txBody>
      </p:sp>
      <p:sp>
        <p:nvSpPr>
          <p:cNvPr id="106" name="CustomShape 2"/>
          <p:cNvSpPr/>
          <p:nvPr/>
        </p:nvSpPr>
        <p:spPr>
          <a:xfrm>
            <a:off x="238680" y="905040"/>
            <a:ext cx="11069280" cy="3256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ea typeface="DejaVu Sans"/>
              </a:rPr>
              <a:t>Regression Models: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1600" spc="-1" strike="noStrike">
                <a:solidFill>
                  <a:srgbClr val="000000"/>
                </a:solidFill>
                <a:latin typeface="Calibri"/>
                <a:ea typeface="Calibri"/>
              </a:rPr>
              <a:t>Data analysts use regression models to examine relationships between variables. Regression models are often used by organizations to determine which independent variables hold the most influence over dependent variables—information that can be leveraged to make essential </a:t>
            </a:r>
            <a:r>
              <a:rPr b="1" lang="en-US" sz="1600" spc="-1" strike="noStrike" u="sng">
                <a:solidFill>
                  <a:srgbClr val="000000"/>
                </a:solidFill>
                <a:uFillTx/>
                <a:latin typeface="Calibri"/>
                <a:ea typeface="Calibri"/>
              </a:rPr>
              <a:t>business decisions</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2000" spc="-1" strike="noStrike">
                <a:solidFill>
                  <a:srgbClr val="000000"/>
                </a:solidFill>
                <a:latin typeface="Calibri"/>
                <a:ea typeface="Calibri"/>
              </a:rPr>
              <a:t>Classification Models: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1600" spc="-1" strike="noStrike">
                <a:solidFill>
                  <a:srgbClr val="000000"/>
                </a:solidFill>
                <a:latin typeface="Calibri"/>
                <a:ea typeface="Calibri"/>
              </a:rPr>
              <a:t>Classification is a process in which an algorithm is used to analyze an existing data set of known points. The understanding achieved through that analysis is then leveraged as a means of appropriately classifying the data. Classification is a form of machine learning that can be particularly helpful in analyzing very large, complex sets of data to help make more accurate predictions.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317</TotalTime>
  <Application>LibreOffice/6.4.2.2$Linux_X86_64 LibreOffice_project/40$Build-2</Application>
  <Words>5502</Words>
  <Paragraphs>330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2021-10-29T19:17:05Z</dcterms:created>
  <dc:creator>Venugopal K</dc:creator>
  <dc:description/>
  <dc:language>en-IN</dc:language>
  <cp:lastModifiedBy/>
  <dcterms:modified xsi:type="dcterms:W3CDTF">2021-12-31T18:47:59Z</dcterms:modified>
  <cp:revision>84</cp:revision>
  <dc:subject/>
  <dc:title>HOUSE PRICE PREDICTION MODEL – MACHINE LEARNING MODEL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49</vt:i4>
  </property>
</Properties>
</file>