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23.png" ContentType="image/png"/>
  <Override PartName="/ppt/media/image22.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png" ContentType="image/png"/>
  <Override PartName="/ppt/media/image26.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19.png" ContentType="image/png"/>
  <Override PartName="/ppt/media/image21.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9" name="PlaceHolder 2"/>
          <p:cNvSpPr>
            <a:spLocks noGrp="1"/>
          </p:cNvSpPr>
          <p:nvPr>
            <p:ph type="body"/>
          </p:nvPr>
        </p:nvSpPr>
        <p:spPr>
          <a:xfrm>
            <a:off x="1261800" y="182880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30" name="PlaceHolder 3"/>
          <p:cNvSpPr>
            <a:spLocks noGrp="1"/>
          </p:cNvSpPr>
          <p:nvPr>
            <p:ph type="body"/>
          </p:nvPr>
        </p:nvSpPr>
        <p:spPr>
          <a:xfrm>
            <a:off x="1261800" y="410148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32"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33"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34" name="PlaceHolder 4"/>
          <p:cNvSpPr>
            <a:spLocks noGrp="1"/>
          </p:cNvSpPr>
          <p:nvPr>
            <p:ph type="body"/>
          </p:nvPr>
        </p:nvSpPr>
        <p:spPr>
          <a:xfrm>
            <a:off x="126180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35" name="PlaceHolder 5"/>
          <p:cNvSpPr>
            <a:spLocks noGrp="1"/>
          </p:cNvSpPr>
          <p:nvPr>
            <p:ph type="body"/>
          </p:nvPr>
        </p:nvSpPr>
        <p:spPr>
          <a:xfrm>
            <a:off x="566604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37" name="PlaceHolder 2"/>
          <p:cNvSpPr>
            <a:spLocks noGrp="1"/>
          </p:cNvSpPr>
          <p:nvPr>
            <p:ph type="body"/>
          </p:nvPr>
        </p:nvSpPr>
        <p:spPr>
          <a:xfrm>
            <a:off x="126180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38" name="PlaceHolder 3"/>
          <p:cNvSpPr>
            <a:spLocks noGrp="1"/>
          </p:cNvSpPr>
          <p:nvPr>
            <p:ph type="body"/>
          </p:nvPr>
        </p:nvSpPr>
        <p:spPr>
          <a:xfrm>
            <a:off x="416772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39" name="PlaceHolder 4"/>
          <p:cNvSpPr>
            <a:spLocks noGrp="1"/>
          </p:cNvSpPr>
          <p:nvPr>
            <p:ph type="body"/>
          </p:nvPr>
        </p:nvSpPr>
        <p:spPr>
          <a:xfrm>
            <a:off x="707400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40" name="PlaceHolder 5"/>
          <p:cNvSpPr>
            <a:spLocks noGrp="1"/>
          </p:cNvSpPr>
          <p:nvPr>
            <p:ph type="body"/>
          </p:nvPr>
        </p:nvSpPr>
        <p:spPr>
          <a:xfrm>
            <a:off x="126180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41" name="PlaceHolder 6"/>
          <p:cNvSpPr>
            <a:spLocks noGrp="1"/>
          </p:cNvSpPr>
          <p:nvPr>
            <p:ph type="body"/>
          </p:nvPr>
        </p:nvSpPr>
        <p:spPr>
          <a:xfrm>
            <a:off x="416772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42" name="PlaceHolder 7"/>
          <p:cNvSpPr>
            <a:spLocks noGrp="1"/>
          </p:cNvSpPr>
          <p:nvPr>
            <p:ph type="body"/>
          </p:nvPr>
        </p:nvSpPr>
        <p:spPr>
          <a:xfrm>
            <a:off x="707400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50" name="PlaceHolder 2"/>
          <p:cNvSpPr>
            <a:spLocks noGrp="1"/>
          </p:cNvSpPr>
          <p:nvPr>
            <p:ph type="subTitle"/>
          </p:nvPr>
        </p:nvSpPr>
        <p:spPr>
          <a:xfrm>
            <a:off x="1261800" y="1828800"/>
            <a:ext cx="859500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52" name="PlaceHolder 2"/>
          <p:cNvSpPr>
            <a:spLocks noGrp="1"/>
          </p:cNvSpPr>
          <p:nvPr>
            <p:ph type="body"/>
          </p:nvPr>
        </p:nvSpPr>
        <p:spPr>
          <a:xfrm>
            <a:off x="1261800" y="1828800"/>
            <a:ext cx="8595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54" name="PlaceHolder 2"/>
          <p:cNvSpPr>
            <a:spLocks noGrp="1"/>
          </p:cNvSpPr>
          <p:nvPr>
            <p:ph type="body"/>
          </p:nvPr>
        </p:nvSpPr>
        <p:spPr>
          <a:xfrm>
            <a:off x="126180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55" name="PlaceHolder 3"/>
          <p:cNvSpPr>
            <a:spLocks noGrp="1"/>
          </p:cNvSpPr>
          <p:nvPr>
            <p:ph type="body"/>
          </p:nvPr>
        </p:nvSpPr>
        <p:spPr>
          <a:xfrm>
            <a:off x="566604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261800" y="365760"/>
            <a:ext cx="969228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59"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60" name="PlaceHolder 3"/>
          <p:cNvSpPr>
            <a:spLocks noGrp="1"/>
          </p:cNvSpPr>
          <p:nvPr>
            <p:ph type="body"/>
          </p:nvPr>
        </p:nvSpPr>
        <p:spPr>
          <a:xfrm>
            <a:off x="566604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61" name="PlaceHolder 4"/>
          <p:cNvSpPr>
            <a:spLocks noGrp="1"/>
          </p:cNvSpPr>
          <p:nvPr>
            <p:ph type="body"/>
          </p:nvPr>
        </p:nvSpPr>
        <p:spPr>
          <a:xfrm>
            <a:off x="126180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8" name="PlaceHolder 2"/>
          <p:cNvSpPr>
            <a:spLocks noGrp="1"/>
          </p:cNvSpPr>
          <p:nvPr>
            <p:ph type="subTitle"/>
          </p:nvPr>
        </p:nvSpPr>
        <p:spPr>
          <a:xfrm>
            <a:off x="1261800" y="1828800"/>
            <a:ext cx="859500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63" name="PlaceHolder 2"/>
          <p:cNvSpPr>
            <a:spLocks noGrp="1"/>
          </p:cNvSpPr>
          <p:nvPr>
            <p:ph type="body"/>
          </p:nvPr>
        </p:nvSpPr>
        <p:spPr>
          <a:xfrm>
            <a:off x="126180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64"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65" name="PlaceHolder 4"/>
          <p:cNvSpPr>
            <a:spLocks noGrp="1"/>
          </p:cNvSpPr>
          <p:nvPr>
            <p:ph type="body"/>
          </p:nvPr>
        </p:nvSpPr>
        <p:spPr>
          <a:xfrm>
            <a:off x="566604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67"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68"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69" name="PlaceHolder 4"/>
          <p:cNvSpPr>
            <a:spLocks noGrp="1"/>
          </p:cNvSpPr>
          <p:nvPr>
            <p:ph type="body"/>
          </p:nvPr>
        </p:nvSpPr>
        <p:spPr>
          <a:xfrm>
            <a:off x="1261800" y="410148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71" name="PlaceHolder 2"/>
          <p:cNvSpPr>
            <a:spLocks noGrp="1"/>
          </p:cNvSpPr>
          <p:nvPr>
            <p:ph type="body"/>
          </p:nvPr>
        </p:nvSpPr>
        <p:spPr>
          <a:xfrm>
            <a:off x="1261800" y="182880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72" name="PlaceHolder 3"/>
          <p:cNvSpPr>
            <a:spLocks noGrp="1"/>
          </p:cNvSpPr>
          <p:nvPr>
            <p:ph type="body"/>
          </p:nvPr>
        </p:nvSpPr>
        <p:spPr>
          <a:xfrm>
            <a:off x="1261800" y="410148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74"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75"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76" name="PlaceHolder 4"/>
          <p:cNvSpPr>
            <a:spLocks noGrp="1"/>
          </p:cNvSpPr>
          <p:nvPr>
            <p:ph type="body"/>
          </p:nvPr>
        </p:nvSpPr>
        <p:spPr>
          <a:xfrm>
            <a:off x="126180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77" name="PlaceHolder 5"/>
          <p:cNvSpPr>
            <a:spLocks noGrp="1"/>
          </p:cNvSpPr>
          <p:nvPr>
            <p:ph type="body"/>
          </p:nvPr>
        </p:nvSpPr>
        <p:spPr>
          <a:xfrm>
            <a:off x="566604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79" name="PlaceHolder 2"/>
          <p:cNvSpPr>
            <a:spLocks noGrp="1"/>
          </p:cNvSpPr>
          <p:nvPr>
            <p:ph type="body"/>
          </p:nvPr>
        </p:nvSpPr>
        <p:spPr>
          <a:xfrm>
            <a:off x="126180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80" name="PlaceHolder 3"/>
          <p:cNvSpPr>
            <a:spLocks noGrp="1"/>
          </p:cNvSpPr>
          <p:nvPr>
            <p:ph type="body"/>
          </p:nvPr>
        </p:nvSpPr>
        <p:spPr>
          <a:xfrm>
            <a:off x="416772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81" name="PlaceHolder 4"/>
          <p:cNvSpPr>
            <a:spLocks noGrp="1"/>
          </p:cNvSpPr>
          <p:nvPr>
            <p:ph type="body"/>
          </p:nvPr>
        </p:nvSpPr>
        <p:spPr>
          <a:xfrm>
            <a:off x="707400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82" name="PlaceHolder 5"/>
          <p:cNvSpPr>
            <a:spLocks noGrp="1"/>
          </p:cNvSpPr>
          <p:nvPr>
            <p:ph type="body"/>
          </p:nvPr>
        </p:nvSpPr>
        <p:spPr>
          <a:xfrm>
            <a:off x="126180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83" name="PlaceHolder 6"/>
          <p:cNvSpPr>
            <a:spLocks noGrp="1"/>
          </p:cNvSpPr>
          <p:nvPr>
            <p:ph type="body"/>
          </p:nvPr>
        </p:nvSpPr>
        <p:spPr>
          <a:xfrm>
            <a:off x="416772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84" name="PlaceHolder 7"/>
          <p:cNvSpPr>
            <a:spLocks noGrp="1"/>
          </p:cNvSpPr>
          <p:nvPr>
            <p:ph type="body"/>
          </p:nvPr>
        </p:nvSpPr>
        <p:spPr>
          <a:xfrm>
            <a:off x="707400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92" name="PlaceHolder 2"/>
          <p:cNvSpPr>
            <a:spLocks noGrp="1"/>
          </p:cNvSpPr>
          <p:nvPr>
            <p:ph type="subTitle"/>
          </p:nvPr>
        </p:nvSpPr>
        <p:spPr>
          <a:xfrm>
            <a:off x="1261800" y="1828800"/>
            <a:ext cx="859500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94" name="PlaceHolder 2"/>
          <p:cNvSpPr>
            <a:spLocks noGrp="1"/>
          </p:cNvSpPr>
          <p:nvPr>
            <p:ph type="body"/>
          </p:nvPr>
        </p:nvSpPr>
        <p:spPr>
          <a:xfrm>
            <a:off x="1261800" y="1828800"/>
            <a:ext cx="8595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96" name="PlaceHolder 2"/>
          <p:cNvSpPr>
            <a:spLocks noGrp="1"/>
          </p:cNvSpPr>
          <p:nvPr>
            <p:ph type="body"/>
          </p:nvPr>
        </p:nvSpPr>
        <p:spPr>
          <a:xfrm>
            <a:off x="126180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97" name="PlaceHolder 3"/>
          <p:cNvSpPr>
            <a:spLocks noGrp="1"/>
          </p:cNvSpPr>
          <p:nvPr>
            <p:ph type="body"/>
          </p:nvPr>
        </p:nvSpPr>
        <p:spPr>
          <a:xfrm>
            <a:off x="566604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0" name="PlaceHolder 2"/>
          <p:cNvSpPr>
            <a:spLocks noGrp="1"/>
          </p:cNvSpPr>
          <p:nvPr>
            <p:ph type="body"/>
          </p:nvPr>
        </p:nvSpPr>
        <p:spPr>
          <a:xfrm>
            <a:off x="1261800" y="1828800"/>
            <a:ext cx="8595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1261800" y="365760"/>
            <a:ext cx="969228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01"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02" name="PlaceHolder 3"/>
          <p:cNvSpPr>
            <a:spLocks noGrp="1"/>
          </p:cNvSpPr>
          <p:nvPr>
            <p:ph type="body"/>
          </p:nvPr>
        </p:nvSpPr>
        <p:spPr>
          <a:xfrm>
            <a:off x="566604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03" name="PlaceHolder 4"/>
          <p:cNvSpPr>
            <a:spLocks noGrp="1"/>
          </p:cNvSpPr>
          <p:nvPr>
            <p:ph type="body"/>
          </p:nvPr>
        </p:nvSpPr>
        <p:spPr>
          <a:xfrm>
            <a:off x="126180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05" name="PlaceHolder 2"/>
          <p:cNvSpPr>
            <a:spLocks noGrp="1"/>
          </p:cNvSpPr>
          <p:nvPr>
            <p:ph type="body"/>
          </p:nvPr>
        </p:nvSpPr>
        <p:spPr>
          <a:xfrm>
            <a:off x="126180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06"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07" name="PlaceHolder 4"/>
          <p:cNvSpPr>
            <a:spLocks noGrp="1"/>
          </p:cNvSpPr>
          <p:nvPr>
            <p:ph type="body"/>
          </p:nvPr>
        </p:nvSpPr>
        <p:spPr>
          <a:xfrm>
            <a:off x="566604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09"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10"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11" name="PlaceHolder 4"/>
          <p:cNvSpPr>
            <a:spLocks noGrp="1"/>
          </p:cNvSpPr>
          <p:nvPr>
            <p:ph type="body"/>
          </p:nvPr>
        </p:nvSpPr>
        <p:spPr>
          <a:xfrm>
            <a:off x="1261800" y="410148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13" name="PlaceHolder 2"/>
          <p:cNvSpPr>
            <a:spLocks noGrp="1"/>
          </p:cNvSpPr>
          <p:nvPr>
            <p:ph type="body"/>
          </p:nvPr>
        </p:nvSpPr>
        <p:spPr>
          <a:xfrm>
            <a:off x="1261800" y="182880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14" name="PlaceHolder 3"/>
          <p:cNvSpPr>
            <a:spLocks noGrp="1"/>
          </p:cNvSpPr>
          <p:nvPr>
            <p:ph type="body"/>
          </p:nvPr>
        </p:nvSpPr>
        <p:spPr>
          <a:xfrm>
            <a:off x="1261800" y="410148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16"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17"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18" name="PlaceHolder 4"/>
          <p:cNvSpPr>
            <a:spLocks noGrp="1"/>
          </p:cNvSpPr>
          <p:nvPr>
            <p:ph type="body"/>
          </p:nvPr>
        </p:nvSpPr>
        <p:spPr>
          <a:xfrm>
            <a:off x="126180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19" name="PlaceHolder 5"/>
          <p:cNvSpPr>
            <a:spLocks noGrp="1"/>
          </p:cNvSpPr>
          <p:nvPr>
            <p:ph type="body"/>
          </p:nvPr>
        </p:nvSpPr>
        <p:spPr>
          <a:xfrm>
            <a:off x="566604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21" name="PlaceHolder 2"/>
          <p:cNvSpPr>
            <a:spLocks noGrp="1"/>
          </p:cNvSpPr>
          <p:nvPr>
            <p:ph type="body"/>
          </p:nvPr>
        </p:nvSpPr>
        <p:spPr>
          <a:xfrm>
            <a:off x="126180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22" name="PlaceHolder 3"/>
          <p:cNvSpPr>
            <a:spLocks noGrp="1"/>
          </p:cNvSpPr>
          <p:nvPr>
            <p:ph type="body"/>
          </p:nvPr>
        </p:nvSpPr>
        <p:spPr>
          <a:xfrm>
            <a:off x="416772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23" name="PlaceHolder 4"/>
          <p:cNvSpPr>
            <a:spLocks noGrp="1"/>
          </p:cNvSpPr>
          <p:nvPr>
            <p:ph type="body"/>
          </p:nvPr>
        </p:nvSpPr>
        <p:spPr>
          <a:xfrm>
            <a:off x="7074000" y="182880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24" name="PlaceHolder 5"/>
          <p:cNvSpPr>
            <a:spLocks noGrp="1"/>
          </p:cNvSpPr>
          <p:nvPr>
            <p:ph type="body"/>
          </p:nvPr>
        </p:nvSpPr>
        <p:spPr>
          <a:xfrm>
            <a:off x="126180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25" name="PlaceHolder 6"/>
          <p:cNvSpPr>
            <a:spLocks noGrp="1"/>
          </p:cNvSpPr>
          <p:nvPr>
            <p:ph type="body"/>
          </p:nvPr>
        </p:nvSpPr>
        <p:spPr>
          <a:xfrm>
            <a:off x="416772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26" name="PlaceHolder 7"/>
          <p:cNvSpPr>
            <a:spLocks noGrp="1"/>
          </p:cNvSpPr>
          <p:nvPr>
            <p:ph type="body"/>
          </p:nvPr>
        </p:nvSpPr>
        <p:spPr>
          <a:xfrm>
            <a:off x="7074000" y="4101480"/>
            <a:ext cx="276732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2" name="PlaceHolder 2"/>
          <p:cNvSpPr>
            <a:spLocks noGrp="1"/>
          </p:cNvSpPr>
          <p:nvPr>
            <p:ph type="body"/>
          </p:nvPr>
        </p:nvSpPr>
        <p:spPr>
          <a:xfrm>
            <a:off x="126180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3" name="PlaceHolder 3"/>
          <p:cNvSpPr>
            <a:spLocks noGrp="1"/>
          </p:cNvSpPr>
          <p:nvPr>
            <p:ph type="body"/>
          </p:nvPr>
        </p:nvSpPr>
        <p:spPr>
          <a:xfrm>
            <a:off x="566604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261800" y="365760"/>
            <a:ext cx="969228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17"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8" name="PlaceHolder 3"/>
          <p:cNvSpPr>
            <a:spLocks noGrp="1"/>
          </p:cNvSpPr>
          <p:nvPr>
            <p:ph type="body"/>
          </p:nvPr>
        </p:nvSpPr>
        <p:spPr>
          <a:xfrm>
            <a:off x="566604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19" name="PlaceHolder 4"/>
          <p:cNvSpPr>
            <a:spLocks noGrp="1"/>
          </p:cNvSpPr>
          <p:nvPr>
            <p:ph type="body"/>
          </p:nvPr>
        </p:nvSpPr>
        <p:spPr>
          <a:xfrm>
            <a:off x="126180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1" name="PlaceHolder 2"/>
          <p:cNvSpPr>
            <a:spLocks noGrp="1"/>
          </p:cNvSpPr>
          <p:nvPr>
            <p:ph type="body"/>
          </p:nvPr>
        </p:nvSpPr>
        <p:spPr>
          <a:xfrm>
            <a:off x="1261800" y="1828800"/>
            <a:ext cx="4194000" cy="435096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22"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23" name="PlaceHolder 4"/>
          <p:cNvSpPr>
            <a:spLocks noGrp="1"/>
          </p:cNvSpPr>
          <p:nvPr>
            <p:ph type="body"/>
          </p:nvPr>
        </p:nvSpPr>
        <p:spPr>
          <a:xfrm>
            <a:off x="5666040" y="410148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61800" y="365760"/>
            <a:ext cx="9692280" cy="1325160"/>
          </a:xfrm>
          <a:prstGeom prst="rect">
            <a:avLst/>
          </a:prstGeom>
        </p:spPr>
        <p:txBody>
          <a:bodyPr lIns="0" rIns="0" tIns="0" bIns="0" anchor="ctr">
            <a:noAutofit/>
          </a:bodyPr>
          <a:p>
            <a:endParaRPr b="0" lang="en-US" sz="1800" spc="-1" strike="noStrike">
              <a:solidFill>
                <a:srgbClr val="000000"/>
              </a:solidFill>
              <a:latin typeface="Century Schoolbook"/>
            </a:endParaRPr>
          </a:p>
        </p:txBody>
      </p:sp>
      <p:sp>
        <p:nvSpPr>
          <p:cNvPr id="25" name="PlaceHolder 2"/>
          <p:cNvSpPr>
            <a:spLocks noGrp="1"/>
          </p:cNvSpPr>
          <p:nvPr>
            <p:ph type="body"/>
          </p:nvPr>
        </p:nvSpPr>
        <p:spPr>
          <a:xfrm>
            <a:off x="126180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26" name="PlaceHolder 3"/>
          <p:cNvSpPr>
            <a:spLocks noGrp="1"/>
          </p:cNvSpPr>
          <p:nvPr>
            <p:ph type="body"/>
          </p:nvPr>
        </p:nvSpPr>
        <p:spPr>
          <a:xfrm>
            <a:off x="5666040" y="1828800"/>
            <a:ext cx="4194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
        <p:nvSpPr>
          <p:cNvPr id="27" name="PlaceHolder 4"/>
          <p:cNvSpPr>
            <a:spLocks noGrp="1"/>
          </p:cNvSpPr>
          <p:nvPr>
            <p:ph type="body"/>
          </p:nvPr>
        </p:nvSpPr>
        <p:spPr>
          <a:xfrm>
            <a:off x="1261800" y="4101480"/>
            <a:ext cx="8595000" cy="2075040"/>
          </a:xfrm>
          <a:prstGeom prst="rect">
            <a:avLst/>
          </a:prstGeom>
        </p:spPr>
        <p:txBody>
          <a:bodyPr lIns="0" rIns="0" tIns="0" bIns="0">
            <a:normAutofit/>
          </a:bodyPr>
          <a:p>
            <a:endParaRPr b="0" lang="en-US" sz="1800" spc="9" strike="noStrike">
              <a:solidFill>
                <a:srgbClr val="000000"/>
              </a:solidFill>
              <a:latin typeface="Century School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13052"/>
        </a:solidFill>
      </p:bgPr>
    </p:bg>
    <p:spTree>
      <p:nvGrpSpPr>
        <p:cNvPr id="1" name=""/>
        <p:cNvGrpSpPr/>
        <p:nvPr/>
      </p:nvGrpSpPr>
      <p:grpSpPr>
        <a:xfrm>
          <a:off x="0" y="0"/>
          <a:ext cx="0" cy="0"/>
          <a:chOff x="0" y="0"/>
          <a:chExt cx="0" cy="0"/>
        </a:xfrm>
      </p:grpSpPr>
      <p:sp>
        <p:nvSpPr>
          <p:cNvPr id="0" name="CustomShape 1" hidden="1"/>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1261800" y="758880"/>
            <a:ext cx="9417960" cy="4041360"/>
          </a:xfrm>
          <a:prstGeom prst="rect">
            <a:avLst/>
          </a:prstGeom>
        </p:spPr>
        <p:txBody>
          <a:bodyPr anchor="b">
            <a:normAutofit/>
          </a:bodyPr>
          <a:p>
            <a:pPr>
              <a:lnSpc>
                <a:spcPct val="85000"/>
              </a:lnSpc>
            </a:pPr>
            <a:r>
              <a:rPr b="0" lang="en-US" sz="7200" spc="-52" strike="noStrike">
                <a:solidFill>
                  <a:srgbClr val="ffffff"/>
                </a:solidFill>
                <a:latin typeface="Century Schoolbook"/>
              </a:rPr>
              <a:t>Click to edit Master title style</a:t>
            </a:r>
            <a:endParaRPr b="0" lang="en-US" sz="7200" spc="-1" strike="noStrike">
              <a:solidFill>
                <a:srgbClr val="ffffff"/>
              </a:solidFill>
              <a:latin typeface="Century Schoolbook"/>
            </a:endParaRPr>
          </a:p>
        </p:txBody>
      </p:sp>
      <p:sp>
        <p:nvSpPr>
          <p:cNvPr id="2" name="PlaceHolder 3"/>
          <p:cNvSpPr>
            <a:spLocks noGrp="1"/>
          </p:cNvSpPr>
          <p:nvPr>
            <p:ph type="dt"/>
          </p:nvPr>
        </p:nvSpPr>
        <p:spPr>
          <a:xfrm rot="16200000">
            <a:off x="10797480" y="999000"/>
            <a:ext cx="1904760" cy="364680"/>
          </a:xfrm>
          <a:prstGeom prst="rect">
            <a:avLst/>
          </a:prstGeom>
        </p:spPr>
        <p:txBody>
          <a:bodyPr anchor="ctr">
            <a:noAutofit/>
          </a:bodyPr>
          <a:p>
            <a:pPr algn="r">
              <a:lnSpc>
                <a:spcPct val="100000"/>
              </a:lnSpc>
            </a:pPr>
            <a:fld id="{559D4CCC-6264-49AE-BB50-FB09658EBF1E}" type="datetime">
              <a:rPr b="0" lang="en-IN" sz="1050" spc="-1" strike="noStrike">
                <a:solidFill>
                  <a:srgbClr val="808080"/>
                </a:solidFill>
                <a:latin typeface="Century Schoolbook"/>
              </a:rPr>
              <a:t>01/01/22</a:t>
            </a:fld>
            <a:endParaRPr b="0" lang="en-IN" sz="1050" spc="-1" strike="noStrike">
              <a:latin typeface="Times New Roman"/>
            </a:endParaRPr>
          </a:p>
        </p:txBody>
      </p:sp>
      <p:sp>
        <p:nvSpPr>
          <p:cNvPr id="3" name="PlaceHolder 4"/>
          <p:cNvSpPr>
            <a:spLocks noGrp="1"/>
          </p:cNvSpPr>
          <p:nvPr>
            <p:ph type="ftr"/>
          </p:nvPr>
        </p:nvSpPr>
        <p:spPr>
          <a:xfrm rot="16200000">
            <a:off x="9959400" y="4047120"/>
            <a:ext cx="3580920" cy="364680"/>
          </a:xfrm>
          <a:prstGeom prst="rect">
            <a:avLst/>
          </a:prstGeom>
        </p:spPr>
        <p:txBody>
          <a:bodyPr anchor="ctr">
            <a:noAutofit/>
          </a:bodyPr>
          <a:p>
            <a:endParaRPr b="0" lang="en-IN" sz="2400" spc="-1" strike="noStrike">
              <a:latin typeface="Times New Roman"/>
            </a:endParaRPr>
          </a:p>
        </p:txBody>
      </p:sp>
      <p:sp>
        <p:nvSpPr>
          <p:cNvPr id="4" name="PlaceHolder 5"/>
          <p:cNvSpPr>
            <a:spLocks noGrp="1"/>
          </p:cNvSpPr>
          <p:nvPr>
            <p:ph type="sldNum"/>
          </p:nvPr>
        </p:nvSpPr>
        <p:spPr>
          <a:xfrm>
            <a:off x="11292840" y="6172200"/>
            <a:ext cx="914040" cy="593280"/>
          </a:xfrm>
          <a:prstGeom prst="rect">
            <a:avLst/>
          </a:prstGeom>
        </p:spPr>
        <p:txBody>
          <a:bodyPr lIns="45720" rIns="45720" anchor="ctr">
            <a:noAutofit/>
          </a:bodyPr>
          <a:p>
            <a:pPr algn="ctr">
              <a:lnSpc>
                <a:spcPct val="100000"/>
              </a:lnSpc>
            </a:pPr>
            <a:fld id="{D720438D-89CA-45B9-BBBC-847CA71CE7BE}" type="slidenum">
              <a:rPr b="0" lang="en-IN" sz="3600" spc="-1" strike="noStrike">
                <a:solidFill>
                  <a:srgbClr val="a6a6a6"/>
                </a:solidFill>
                <a:latin typeface="Century Schoolbook"/>
              </a:rPr>
              <a:t>&lt;number&gt;</a:t>
            </a:fld>
            <a:endParaRPr b="0" lang="en-IN" sz="3600" spc="-1" strike="noStrike">
              <a:latin typeface="Times New Roman"/>
            </a:endParaRPr>
          </a:p>
        </p:txBody>
      </p:sp>
      <p:sp>
        <p:nvSpPr>
          <p:cNvPr id="5" name="CustomShape 6"/>
          <p:cNvSpPr/>
          <p:nvPr/>
        </p:nvSpPr>
        <p:spPr>
          <a:xfrm>
            <a:off x="0" y="0"/>
            <a:ext cx="45684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9" strike="noStrike">
                <a:solidFill>
                  <a:srgbClr val="ffffff"/>
                </a:solidFill>
                <a:latin typeface="Century Schoolbook"/>
              </a:rPr>
              <a:t>Click to edit the outline text format</a:t>
            </a:r>
            <a:endParaRPr b="0" lang="en-US" sz="1800" spc="9" strike="noStrike">
              <a:solidFill>
                <a:srgbClr val="ffffff"/>
              </a:solidFill>
              <a:latin typeface="Century Schoolbook"/>
            </a:endParaRPr>
          </a:p>
          <a:p>
            <a:pPr lvl="1" marL="864000" indent="-324000">
              <a:spcBef>
                <a:spcPts val="1134"/>
              </a:spcBef>
              <a:buClr>
                <a:srgbClr val="ffffff"/>
              </a:buClr>
              <a:buSzPct val="75000"/>
              <a:buFont typeface="Symbol" charset="2"/>
              <a:buChar char=""/>
            </a:pPr>
            <a:r>
              <a:rPr b="0" lang="en-US" sz="1400" spc="-1" strike="noStrike">
                <a:solidFill>
                  <a:srgbClr val="ffffff"/>
                </a:solidFill>
                <a:latin typeface="Century Schoolbook"/>
              </a:rPr>
              <a:t>Second Outline Level</a:t>
            </a:r>
            <a:endParaRPr b="0" lang="en-US" sz="1400" spc="-1" strike="noStrike">
              <a:solidFill>
                <a:srgbClr val="ffffff"/>
              </a:solidFill>
              <a:latin typeface="Century Schoolbook"/>
            </a:endParaRPr>
          </a:p>
          <a:p>
            <a:pPr lvl="2" marL="1296000" indent="-288000">
              <a:spcBef>
                <a:spcPts val="850"/>
              </a:spcBef>
              <a:buClr>
                <a:srgbClr val="ffffff"/>
              </a:buClr>
              <a:buSzPct val="45000"/>
              <a:buFont typeface="Wingdings" charset="2"/>
              <a:buChar char=""/>
            </a:pPr>
            <a:r>
              <a:rPr b="0" lang="en-US" sz="1400" spc="-1" strike="noStrike">
                <a:solidFill>
                  <a:srgbClr val="ffffff"/>
                </a:solidFill>
                <a:latin typeface="Century Schoolbook"/>
              </a:rPr>
              <a:t>Third Outline Level</a:t>
            </a:r>
            <a:endParaRPr b="0" lang="en-US" sz="1400" spc="-1" strike="noStrike">
              <a:solidFill>
                <a:srgbClr val="ffffff"/>
              </a:solidFill>
              <a:latin typeface="Century Schoolbook"/>
            </a:endParaRPr>
          </a:p>
          <a:p>
            <a:pPr lvl="3" marL="1728000" indent="-216000">
              <a:spcBef>
                <a:spcPts val="567"/>
              </a:spcBef>
              <a:buClr>
                <a:srgbClr val="ffffff"/>
              </a:buClr>
              <a:buSzPct val="75000"/>
              <a:buFont typeface="Symbol" charset="2"/>
              <a:buChar char=""/>
            </a:pPr>
            <a:r>
              <a:rPr b="0" lang="en-US" sz="1400" spc="-1" strike="noStrike">
                <a:solidFill>
                  <a:srgbClr val="ffffff"/>
                </a:solidFill>
                <a:latin typeface="Century Schoolbook"/>
              </a:rPr>
              <a:t>Fourth Outline Level</a:t>
            </a:r>
            <a:endParaRPr b="0" lang="en-US" sz="1400" spc="-1" strike="noStrike">
              <a:solidFill>
                <a:srgbClr val="ffffff"/>
              </a:solidFill>
              <a:latin typeface="Century Schoolbook"/>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entury Schoolbook"/>
              </a:rPr>
              <a:t>Fifth Outline Level</a:t>
            </a:r>
            <a:endParaRPr b="0" lang="en-US" sz="2000" spc="-1" strike="noStrike">
              <a:solidFill>
                <a:srgbClr val="ffffff"/>
              </a:solidFill>
              <a:latin typeface="Century Schoolbook"/>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entury Schoolbook"/>
              </a:rPr>
              <a:t>Sixth Outline Level</a:t>
            </a:r>
            <a:endParaRPr b="0" lang="en-US" sz="2000" spc="-1" strike="noStrike">
              <a:solidFill>
                <a:srgbClr val="ffffff"/>
              </a:solidFill>
              <a:latin typeface="Century Schoolbook"/>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entury Schoolbook"/>
              </a:rPr>
              <a:t>Seventh Outline Level</a:t>
            </a:r>
            <a:endParaRPr b="0" lang="en-US" sz="2000" spc="-1" strike="noStrike">
              <a:solidFill>
                <a:srgbClr val="ffffff"/>
              </a:solidFill>
              <a:latin typeface="Century School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4" name="PlaceHolder 2"/>
          <p:cNvSpPr>
            <a:spLocks noGrp="1"/>
          </p:cNvSpPr>
          <p:nvPr>
            <p:ph type="title"/>
          </p:nvPr>
        </p:nvSpPr>
        <p:spPr>
          <a:xfrm>
            <a:off x="1261800" y="365760"/>
            <a:ext cx="9692280" cy="1325160"/>
          </a:xfrm>
          <a:prstGeom prst="rect">
            <a:avLst/>
          </a:prstGeom>
        </p:spPr>
        <p:txBody>
          <a:bodyPr anchor="b">
            <a:noAutofit/>
          </a:bodyPr>
          <a:p>
            <a:pPr>
              <a:lnSpc>
                <a:spcPct val="90000"/>
              </a:lnSpc>
            </a:pPr>
            <a:r>
              <a:rPr b="0" lang="en-US" sz="4400" spc="-52" strike="noStrike">
                <a:solidFill>
                  <a:srgbClr val="000000"/>
                </a:solidFill>
                <a:latin typeface="Century Schoolbook"/>
              </a:rPr>
              <a:t>Click to edit Master title style</a:t>
            </a:r>
            <a:endParaRPr b="0" lang="en-US" sz="4400" spc="-1" strike="noStrike">
              <a:solidFill>
                <a:srgbClr val="000000"/>
              </a:solidFill>
              <a:latin typeface="Century Schoolbook"/>
            </a:endParaRPr>
          </a:p>
        </p:txBody>
      </p:sp>
      <p:sp>
        <p:nvSpPr>
          <p:cNvPr id="45" name="PlaceHolder 3"/>
          <p:cNvSpPr>
            <a:spLocks noGrp="1"/>
          </p:cNvSpPr>
          <p:nvPr>
            <p:ph type="body"/>
          </p:nvPr>
        </p:nvSpPr>
        <p:spPr>
          <a:xfrm>
            <a:off x="1261800" y="1828800"/>
            <a:ext cx="8595000" cy="4350960"/>
          </a:xfrm>
          <a:prstGeom prst="rect">
            <a:avLst/>
          </a:prstGeom>
        </p:spPr>
        <p:txBody>
          <a:bodyPr>
            <a:noAutofit/>
          </a:bodyPr>
          <a:p>
            <a:pPr marL="182880" indent="-182520">
              <a:lnSpc>
                <a:spcPct val="95000"/>
              </a:lnSpc>
              <a:spcBef>
                <a:spcPts val="1400"/>
              </a:spcBef>
              <a:spcAft>
                <a:spcPts val="201"/>
              </a:spcAft>
              <a:buClr>
                <a:srgbClr val="0f6fc6"/>
              </a:buClr>
              <a:buSzPct val="80000"/>
              <a:buFont typeface="Arial"/>
              <a:buChar char="•"/>
            </a:pPr>
            <a:r>
              <a:rPr b="0" lang="en-US" sz="1800" spc="9" strike="noStrike">
                <a:solidFill>
                  <a:srgbClr val="000000"/>
                </a:solidFill>
                <a:latin typeface="Century Schoolbook"/>
              </a:rPr>
              <a:t>Click to edit Master text styles</a:t>
            </a:r>
            <a:endParaRPr b="0" lang="en-US" sz="1800" spc="9" strike="noStrike">
              <a:solidFill>
                <a:srgbClr val="000000"/>
              </a:solidFill>
              <a:latin typeface="Century Schoolbook"/>
            </a:endParaRPr>
          </a:p>
          <a:p>
            <a:pPr lvl="1" marL="457200" indent="-182520">
              <a:lnSpc>
                <a:spcPct val="90000"/>
              </a:lnSpc>
              <a:spcBef>
                <a:spcPts val="300"/>
              </a:spcBef>
              <a:spcAft>
                <a:spcPts val="300"/>
              </a:spcAft>
              <a:buClr>
                <a:srgbClr val="0f6fc6"/>
              </a:buClr>
              <a:buFont typeface="Wingdings 2" charset="2"/>
              <a:buChar char=""/>
            </a:pPr>
            <a:r>
              <a:rPr b="0" lang="en-US" sz="1600" spc="-1" strike="noStrike">
                <a:solidFill>
                  <a:srgbClr val="262626"/>
                </a:solidFill>
                <a:latin typeface="Century Schoolbook"/>
              </a:rPr>
              <a:t>Second level</a:t>
            </a:r>
            <a:endParaRPr b="0" lang="en-US" sz="1600" spc="-1" strike="noStrike">
              <a:solidFill>
                <a:srgbClr val="262626"/>
              </a:solidFill>
              <a:latin typeface="Century Schoolbook"/>
            </a:endParaRPr>
          </a:p>
          <a:p>
            <a:pPr lvl="2" marL="731520" indent="-182520">
              <a:lnSpc>
                <a:spcPct val="90000"/>
              </a:lnSpc>
              <a:spcBef>
                <a:spcPts val="300"/>
              </a:spcBef>
              <a:spcAft>
                <a:spcPts val="300"/>
              </a:spcAft>
              <a:buClr>
                <a:srgbClr val="0f6fc6"/>
              </a:buClr>
              <a:buFont typeface="Wingdings 2" charset="2"/>
              <a:buChar char=""/>
            </a:pPr>
            <a:r>
              <a:rPr b="0" lang="en-US" sz="1400" spc="-1" strike="noStrike">
                <a:solidFill>
                  <a:srgbClr val="262626"/>
                </a:solidFill>
                <a:latin typeface="Century Schoolbook"/>
              </a:rPr>
              <a:t>Third level</a:t>
            </a:r>
            <a:endParaRPr b="0" lang="en-US" sz="1400" spc="-1" strike="noStrike">
              <a:solidFill>
                <a:srgbClr val="262626"/>
              </a:solidFill>
              <a:latin typeface="Century Schoolbook"/>
            </a:endParaRPr>
          </a:p>
          <a:p>
            <a:pPr lvl="3" marL="1005840" indent="-182520">
              <a:lnSpc>
                <a:spcPct val="90000"/>
              </a:lnSpc>
              <a:spcBef>
                <a:spcPts val="300"/>
              </a:spcBef>
              <a:spcAft>
                <a:spcPts val="300"/>
              </a:spcAft>
              <a:buClr>
                <a:srgbClr val="0f6fc6"/>
              </a:buClr>
              <a:buFont typeface="Wingdings 2" charset="2"/>
              <a:buChar char=""/>
            </a:pPr>
            <a:r>
              <a:rPr b="0" lang="en-US" sz="1400" spc="-1" strike="noStrike">
                <a:solidFill>
                  <a:srgbClr val="262626"/>
                </a:solidFill>
                <a:latin typeface="Century Schoolbook"/>
              </a:rPr>
              <a:t>Fourth level</a:t>
            </a:r>
            <a:endParaRPr b="0" lang="en-US" sz="1400" spc="-1" strike="noStrike">
              <a:solidFill>
                <a:srgbClr val="262626"/>
              </a:solidFill>
              <a:latin typeface="Century Schoolbook"/>
            </a:endParaRPr>
          </a:p>
          <a:p>
            <a:pPr lvl="4" marL="1280160" indent="-182520">
              <a:lnSpc>
                <a:spcPct val="90000"/>
              </a:lnSpc>
              <a:spcBef>
                <a:spcPts val="300"/>
              </a:spcBef>
              <a:spcAft>
                <a:spcPts val="300"/>
              </a:spcAft>
              <a:buClr>
                <a:srgbClr val="0f6fc6"/>
              </a:buClr>
              <a:buFont typeface="Wingdings 2" charset="2"/>
              <a:buChar char=""/>
            </a:pPr>
            <a:r>
              <a:rPr b="0" lang="en-US" sz="1400" spc="-1" strike="noStrike">
                <a:solidFill>
                  <a:srgbClr val="262626"/>
                </a:solidFill>
                <a:latin typeface="Century Schoolbook"/>
              </a:rPr>
              <a:t>Fifth level</a:t>
            </a:r>
            <a:endParaRPr b="0" lang="en-US" sz="1400" spc="-1" strike="noStrike">
              <a:solidFill>
                <a:srgbClr val="262626"/>
              </a:solidFill>
              <a:latin typeface="Century Schoolbook"/>
            </a:endParaRPr>
          </a:p>
        </p:txBody>
      </p:sp>
      <p:sp>
        <p:nvSpPr>
          <p:cNvPr id="46" name="PlaceHolder 4"/>
          <p:cNvSpPr>
            <a:spLocks noGrp="1"/>
          </p:cNvSpPr>
          <p:nvPr>
            <p:ph type="dt"/>
          </p:nvPr>
        </p:nvSpPr>
        <p:spPr>
          <a:xfrm rot="16200000">
            <a:off x="10797480" y="999000"/>
            <a:ext cx="1904760" cy="364680"/>
          </a:xfrm>
          <a:prstGeom prst="rect">
            <a:avLst/>
          </a:prstGeom>
        </p:spPr>
        <p:txBody>
          <a:bodyPr anchor="ctr">
            <a:noAutofit/>
          </a:bodyPr>
          <a:p>
            <a:pPr algn="r">
              <a:lnSpc>
                <a:spcPct val="100000"/>
              </a:lnSpc>
            </a:pPr>
            <a:fld id="{F1407C07-697C-43CA-87D8-DDE375F08FF3}" type="datetime">
              <a:rPr b="0" lang="en-IN" sz="1050" spc="-1" strike="noStrike">
                <a:solidFill>
                  <a:srgbClr val="c1d8f2"/>
                </a:solidFill>
                <a:latin typeface="Century Schoolbook"/>
              </a:rPr>
              <a:t>01/01/22</a:t>
            </a:fld>
            <a:endParaRPr b="0" lang="en-IN" sz="1050" spc="-1" strike="noStrike">
              <a:latin typeface="Times New Roman"/>
            </a:endParaRPr>
          </a:p>
        </p:txBody>
      </p:sp>
      <p:sp>
        <p:nvSpPr>
          <p:cNvPr id="47" name="PlaceHolder 5"/>
          <p:cNvSpPr>
            <a:spLocks noGrp="1"/>
          </p:cNvSpPr>
          <p:nvPr>
            <p:ph type="ftr"/>
          </p:nvPr>
        </p:nvSpPr>
        <p:spPr>
          <a:xfrm rot="16200000">
            <a:off x="9959400" y="4047120"/>
            <a:ext cx="3580920" cy="364680"/>
          </a:xfrm>
          <a:prstGeom prst="rect">
            <a:avLst/>
          </a:prstGeom>
        </p:spPr>
        <p:txBody>
          <a:bodyPr anchor="ctr">
            <a:noAutofit/>
          </a:bodyPr>
          <a:p>
            <a:endParaRPr b="0" lang="en-IN" sz="2400" spc="-1" strike="noStrike">
              <a:latin typeface="Times New Roman"/>
            </a:endParaRPr>
          </a:p>
        </p:txBody>
      </p:sp>
      <p:sp>
        <p:nvSpPr>
          <p:cNvPr id="48" name="PlaceHolder 6"/>
          <p:cNvSpPr>
            <a:spLocks noGrp="1"/>
          </p:cNvSpPr>
          <p:nvPr>
            <p:ph type="sldNum"/>
          </p:nvPr>
        </p:nvSpPr>
        <p:spPr>
          <a:xfrm>
            <a:off x="11292840" y="6172200"/>
            <a:ext cx="914040" cy="593280"/>
          </a:xfrm>
          <a:prstGeom prst="rect">
            <a:avLst/>
          </a:prstGeom>
        </p:spPr>
        <p:txBody>
          <a:bodyPr lIns="45720" rIns="45720" anchor="ctr">
            <a:noAutofit/>
          </a:bodyPr>
          <a:p>
            <a:pPr algn="ctr">
              <a:lnSpc>
                <a:spcPct val="100000"/>
              </a:lnSpc>
            </a:pPr>
            <a:fld id="{0E301927-C541-422D-B3E9-4FC3BB1E77F6}" type="slidenum">
              <a:rPr b="0" lang="en-IN" sz="3600" spc="-1" strike="noStrike">
                <a:solidFill>
                  <a:srgbClr val="448ad7"/>
                </a:solidFill>
                <a:latin typeface="Century Schoolbook"/>
              </a:rPr>
              <a:t>&lt;number&gt;</a:t>
            </a:fld>
            <a:endParaRPr b="0" lang="en-IN"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6" name="PlaceHolder 2"/>
          <p:cNvSpPr>
            <a:spLocks noGrp="1"/>
          </p:cNvSpPr>
          <p:nvPr>
            <p:ph type="title"/>
          </p:nvPr>
        </p:nvSpPr>
        <p:spPr>
          <a:xfrm>
            <a:off x="1261800" y="365760"/>
            <a:ext cx="9692280" cy="1325160"/>
          </a:xfrm>
          <a:prstGeom prst="rect">
            <a:avLst/>
          </a:prstGeom>
        </p:spPr>
        <p:txBody>
          <a:bodyPr anchor="b">
            <a:noAutofit/>
          </a:bodyPr>
          <a:p>
            <a:pPr>
              <a:lnSpc>
                <a:spcPct val="90000"/>
              </a:lnSpc>
            </a:pPr>
            <a:r>
              <a:rPr b="0" lang="en-US" sz="4400" spc="-52" strike="noStrike">
                <a:solidFill>
                  <a:srgbClr val="000000"/>
                </a:solidFill>
                <a:latin typeface="Century Schoolbook"/>
              </a:rPr>
              <a:t>Click to edit Master title style</a:t>
            </a:r>
            <a:endParaRPr b="0" lang="en-US" sz="4400" spc="-1" strike="noStrike">
              <a:solidFill>
                <a:srgbClr val="000000"/>
              </a:solidFill>
              <a:latin typeface="Century Schoolbook"/>
            </a:endParaRPr>
          </a:p>
        </p:txBody>
      </p:sp>
      <p:sp>
        <p:nvSpPr>
          <p:cNvPr id="87" name="PlaceHolder 3"/>
          <p:cNvSpPr>
            <a:spLocks noGrp="1"/>
          </p:cNvSpPr>
          <p:nvPr>
            <p:ph type="body"/>
          </p:nvPr>
        </p:nvSpPr>
        <p:spPr>
          <a:xfrm>
            <a:off x="1261800" y="1828800"/>
            <a:ext cx="8595000" cy="4350960"/>
          </a:xfrm>
          <a:prstGeom prst="rect">
            <a:avLst/>
          </a:prstGeom>
        </p:spPr>
        <p:txBody>
          <a:bodyPr>
            <a:noAutofit/>
          </a:bodyPr>
          <a:p>
            <a:pPr marL="182880" indent="-182520">
              <a:lnSpc>
                <a:spcPct val="95000"/>
              </a:lnSpc>
              <a:spcBef>
                <a:spcPts val="1400"/>
              </a:spcBef>
              <a:spcAft>
                <a:spcPts val="201"/>
              </a:spcAft>
              <a:buClr>
                <a:srgbClr val="0f6fc6"/>
              </a:buClr>
              <a:buSzPct val="80000"/>
              <a:buFont typeface="Arial"/>
              <a:buChar char="•"/>
            </a:pPr>
            <a:r>
              <a:rPr b="0" lang="en-US" sz="1800" spc="9" strike="noStrike">
                <a:solidFill>
                  <a:srgbClr val="000000"/>
                </a:solidFill>
                <a:latin typeface="Century Schoolbook"/>
              </a:rPr>
              <a:t>Click to edit Master text styles</a:t>
            </a:r>
            <a:endParaRPr b="0" lang="en-US" sz="1800" spc="9" strike="noStrike">
              <a:solidFill>
                <a:srgbClr val="000000"/>
              </a:solidFill>
              <a:latin typeface="Century Schoolbook"/>
            </a:endParaRPr>
          </a:p>
          <a:p>
            <a:pPr lvl="1" marL="457200" indent="-182520">
              <a:lnSpc>
                <a:spcPct val="90000"/>
              </a:lnSpc>
              <a:spcBef>
                <a:spcPts val="300"/>
              </a:spcBef>
              <a:spcAft>
                <a:spcPts val="300"/>
              </a:spcAft>
              <a:buClr>
                <a:srgbClr val="0f6fc6"/>
              </a:buClr>
              <a:buFont typeface="Wingdings 2" charset="2"/>
              <a:buChar char=""/>
            </a:pPr>
            <a:r>
              <a:rPr b="0" lang="en-US" sz="1600" spc="-1" strike="noStrike">
                <a:solidFill>
                  <a:srgbClr val="262626"/>
                </a:solidFill>
                <a:latin typeface="Century Schoolbook"/>
              </a:rPr>
              <a:t>Second level</a:t>
            </a:r>
            <a:endParaRPr b="0" lang="en-US" sz="1600" spc="-1" strike="noStrike">
              <a:solidFill>
                <a:srgbClr val="262626"/>
              </a:solidFill>
              <a:latin typeface="Century Schoolbook"/>
            </a:endParaRPr>
          </a:p>
          <a:p>
            <a:pPr lvl="2" marL="731520" indent="-182520">
              <a:lnSpc>
                <a:spcPct val="90000"/>
              </a:lnSpc>
              <a:spcBef>
                <a:spcPts val="300"/>
              </a:spcBef>
              <a:spcAft>
                <a:spcPts val="300"/>
              </a:spcAft>
              <a:buClr>
                <a:srgbClr val="0f6fc6"/>
              </a:buClr>
              <a:buFont typeface="Wingdings 2" charset="2"/>
              <a:buChar char=""/>
            </a:pPr>
            <a:r>
              <a:rPr b="0" lang="en-US" sz="1400" spc="-1" strike="noStrike">
                <a:solidFill>
                  <a:srgbClr val="262626"/>
                </a:solidFill>
                <a:latin typeface="Century Schoolbook"/>
              </a:rPr>
              <a:t>Third level</a:t>
            </a:r>
            <a:endParaRPr b="0" lang="en-US" sz="1400" spc="-1" strike="noStrike">
              <a:solidFill>
                <a:srgbClr val="262626"/>
              </a:solidFill>
              <a:latin typeface="Century Schoolbook"/>
            </a:endParaRPr>
          </a:p>
          <a:p>
            <a:pPr lvl="3" marL="1005840" indent="-182520">
              <a:lnSpc>
                <a:spcPct val="90000"/>
              </a:lnSpc>
              <a:spcBef>
                <a:spcPts val="300"/>
              </a:spcBef>
              <a:spcAft>
                <a:spcPts val="300"/>
              </a:spcAft>
              <a:buClr>
                <a:srgbClr val="0f6fc6"/>
              </a:buClr>
              <a:buFont typeface="Wingdings 2" charset="2"/>
              <a:buChar char=""/>
            </a:pPr>
            <a:r>
              <a:rPr b="0" lang="en-US" sz="1400" spc="-1" strike="noStrike">
                <a:solidFill>
                  <a:srgbClr val="262626"/>
                </a:solidFill>
                <a:latin typeface="Century Schoolbook"/>
              </a:rPr>
              <a:t>Fourth level</a:t>
            </a:r>
            <a:endParaRPr b="0" lang="en-US" sz="1400" spc="-1" strike="noStrike">
              <a:solidFill>
                <a:srgbClr val="262626"/>
              </a:solidFill>
              <a:latin typeface="Century Schoolbook"/>
            </a:endParaRPr>
          </a:p>
          <a:p>
            <a:pPr lvl="4" marL="1280160" indent="-182520">
              <a:lnSpc>
                <a:spcPct val="90000"/>
              </a:lnSpc>
              <a:spcBef>
                <a:spcPts val="300"/>
              </a:spcBef>
              <a:spcAft>
                <a:spcPts val="300"/>
              </a:spcAft>
              <a:buClr>
                <a:srgbClr val="0f6fc6"/>
              </a:buClr>
              <a:buFont typeface="Wingdings 2" charset="2"/>
              <a:buChar char=""/>
            </a:pPr>
            <a:r>
              <a:rPr b="0" lang="en-US" sz="1400" spc="-1" strike="noStrike">
                <a:solidFill>
                  <a:srgbClr val="262626"/>
                </a:solidFill>
                <a:latin typeface="Century Schoolbook"/>
              </a:rPr>
              <a:t>Fifth level</a:t>
            </a:r>
            <a:endParaRPr b="0" lang="en-US" sz="1400" spc="-1" strike="noStrike">
              <a:solidFill>
                <a:srgbClr val="262626"/>
              </a:solidFill>
              <a:latin typeface="Century Schoolbook"/>
            </a:endParaRPr>
          </a:p>
        </p:txBody>
      </p:sp>
      <p:sp>
        <p:nvSpPr>
          <p:cNvPr id="88" name="PlaceHolder 4"/>
          <p:cNvSpPr>
            <a:spLocks noGrp="1"/>
          </p:cNvSpPr>
          <p:nvPr>
            <p:ph type="dt"/>
          </p:nvPr>
        </p:nvSpPr>
        <p:spPr>
          <a:xfrm rot="16200000">
            <a:off x="10797480" y="999000"/>
            <a:ext cx="1904760" cy="364680"/>
          </a:xfrm>
          <a:prstGeom prst="rect">
            <a:avLst/>
          </a:prstGeom>
        </p:spPr>
        <p:txBody>
          <a:bodyPr anchor="ctr">
            <a:noAutofit/>
          </a:bodyPr>
          <a:p>
            <a:pPr algn="r">
              <a:lnSpc>
                <a:spcPct val="100000"/>
              </a:lnSpc>
            </a:pPr>
            <a:fld id="{D606A020-BD45-4DF6-80F6-8AFCD4F605B8}" type="datetime">
              <a:rPr b="0" lang="en-IN" sz="1050" spc="-1" strike="noStrike">
                <a:solidFill>
                  <a:srgbClr val="c1d8f2"/>
                </a:solidFill>
                <a:latin typeface="Century Schoolbook"/>
              </a:rPr>
              <a:t>01/01/22</a:t>
            </a:fld>
            <a:endParaRPr b="0" lang="en-IN" sz="1050" spc="-1" strike="noStrike">
              <a:latin typeface="Times New Roman"/>
            </a:endParaRPr>
          </a:p>
        </p:txBody>
      </p:sp>
      <p:sp>
        <p:nvSpPr>
          <p:cNvPr id="89" name="PlaceHolder 5"/>
          <p:cNvSpPr>
            <a:spLocks noGrp="1"/>
          </p:cNvSpPr>
          <p:nvPr>
            <p:ph type="ftr"/>
          </p:nvPr>
        </p:nvSpPr>
        <p:spPr>
          <a:xfrm rot="16200000">
            <a:off x="9959400" y="4047120"/>
            <a:ext cx="3580920" cy="364680"/>
          </a:xfrm>
          <a:prstGeom prst="rect">
            <a:avLst/>
          </a:prstGeom>
        </p:spPr>
        <p:txBody>
          <a:bodyPr anchor="ctr">
            <a:noAutofit/>
          </a:bodyPr>
          <a:p>
            <a:endParaRPr b="0" lang="en-IN" sz="2400" spc="-1" strike="noStrike">
              <a:latin typeface="Times New Roman"/>
            </a:endParaRPr>
          </a:p>
        </p:txBody>
      </p:sp>
      <p:sp>
        <p:nvSpPr>
          <p:cNvPr id="90" name="PlaceHolder 6"/>
          <p:cNvSpPr>
            <a:spLocks noGrp="1"/>
          </p:cNvSpPr>
          <p:nvPr>
            <p:ph type="sldNum"/>
          </p:nvPr>
        </p:nvSpPr>
        <p:spPr>
          <a:xfrm>
            <a:off x="11292840" y="6172200"/>
            <a:ext cx="914040" cy="593280"/>
          </a:xfrm>
          <a:prstGeom prst="rect">
            <a:avLst/>
          </a:prstGeom>
        </p:spPr>
        <p:txBody>
          <a:bodyPr lIns="45720" rIns="45720" anchor="ctr">
            <a:noAutofit/>
          </a:bodyPr>
          <a:p>
            <a:pPr algn="ctr">
              <a:lnSpc>
                <a:spcPct val="100000"/>
              </a:lnSpc>
            </a:pPr>
            <a:fld id="{F4194C58-8CF2-45F5-9678-3496A28EDDD5}" type="slidenum">
              <a:rPr b="0" lang="en-IN" sz="3600" spc="-1" strike="noStrike">
                <a:solidFill>
                  <a:srgbClr val="448ad7"/>
                </a:solidFill>
                <a:latin typeface="Century Schoolbook"/>
              </a:rPr>
              <a:t>&lt;number&gt;</a:t>
            </a:fld>
            <a:endParaRPr b="0" lang="en-IN"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494640" y="758880"/>
            <a:ext cx="11252520" cy="3565800"/>
          </a:xfrm>
          <a:prstGeom prst="rect">
            <a:avLst/>
          </a:prstGeom>
          <a:noFill/>
          <a:ln>
            <a:noFill/>
          </a:ln>
        </p:spPr>
        <p:txBody>
          <a:bodyPr anchor="ctr">
            <a:normAutofit/>
          </a:bodyPr>
          <a:p>
            <a:pPr>
              <a:lnSpc>
                <a:spcPct val="85000"/>
              </a:lnSpc>
            </a:pPr>
            <a:r>
              <a:rPr b="0" lang="en-IN" sz="5400" spc="-52" strike="noStrike">
                <a:solidFill>
                  <a:srgbClr val="ffffff"/>
                </a:solidFill>
                <a:latin typeface="Century Schoolbook"/>
              </a:rPr>
              <a:t>HOUSE PRICE PREDICTION</a:t>
            </a:r>
            <a:endParaRPr b="0" lang="en-US" sz="5400" spc="-1" strike="noStrike">
              <a:solidFill>
                <a:srgbClr val="ffffff"/>
              </a:solidFill>
              <a:latin typeface="Century Schoolbook"/>
            </a:endParaRPr>
          </a:p>
        </p:txBody>
      </p:sp>
      <p:sp>
        <p:nvSpPr>
          <p:cNvPr id="128" name="TextShape 2"/>
          <p:cNvSpPr txBox="1"/>
          <p:nvPr/>
        </p:nvSpPr>
        <p:spPr>
          <a:xfrm>
            <a:off x="8276400" y="4465080"/>
            <a:ext cx="3200040" cy="977400"/>
          </a:xfrm>
          <a:prstGeom prst="rect">
            <a:avLst/>
          </a:prstGeom>
          <a:noFill/>
          <a:ln>
            <a:noFill/>
          </a:ln>
        </p:spPr>
        <p:txBody>
          <a:bodyPr>
            <a:normAutofit/>
          </a:bodyPr>
          <a:p>
            <a:pPr>
              <a:lnSpc>
                <a:spcPct val="95000"/>
              </a:lnSpc>
              <a:spcBef>
                <a:spcPts val="1400"/>
              </a:spcBef>
              <a:spcAft>
                <a:spcPts val="201"/>
              </a:spcAft>
            </a:pPr>
            <a:r>
              <a:rPr b="0" lang="en-US" sz="2800" spc="9" strike="noStrike">
                <a:solidFill>
                  <a:srgbClr val="bfbfbf"/>
                </a:solidFill>
                <a:latin typeface="Century Schoolbook"/>
              </a:rPr>
              <a:t>Amritesh Kumar</a:t>
            </a:r>
            <a:endParaRPr b="0" lang="en-IN" sz="2800" spc="-1" strike="noStrike">
              <a:latin typeface="Arial"/>
            </a:endParaRPr>
          </a:p>
          <a:p>
            <a:pPr>
              <a:lnSpc>
                <a:spcPct val="95000"/>
              </a:lnSpc>
              <a:spcBef>
                <a:spcPts val="1400"/>
              </a:spcBef>
              <a:spcAft>
                <a:spcPts val="201"/>
              </a:spcAft>
            </a:pPr>
            <a:r>
              <a:rPr b="0" lang="en-US" sz="2800" spc="9" strike="noStrike">
                <a:solidFill>
                  <a:srgbClr val="bfbfbf"/>
                </a:solidFill>
                <a:latin typeface="Century Schoolbook"/>
              </a:rPr>
              <a:t>Jan 2022</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154800" y="162720"/>
            <a:ext cx="9603000" cy="741960"/>
          </a:xfrm>
          <a:prstGeom prst="rect">
            <a:avLst/>
          </a:prstGeom>
          <a:noFill/>
          <a:ln>
            <a:noFill/>
          </a:ln>
        </p:spPr>
        <p:txBody>
          <a:bodyPr anchor="ctr">
            <a:normAutofit/>
          </a:bodyPr>
          <a:p>
            <a:pPr>
              <a:lnSpc>
                <a:spcPct val="90000"/>
              </a:lnSpc>
            </a:pPr>
            <a:r>
              <a:rPr b="1" lang="en-US" sz="3600" spc="-52" strike="noStrike">
                <a:solidFill>
                  <a:srgbClr val="000000"/>
                </a:solidFill>
                <a:latin typeface="Calibri"/>
              </a:rPr>
              <a:t> </a:t>
            </a:r>
            <a:r>
              <a:rPr b="1" lang="en-US" sz="3600" spc="-52" strike="noStrike">
                <a:solidFill>
                  <a:srgbClr val="000000"/>
                </a:solidFill>
                <a:latin typeface="Calibri"/>
              </a:rPr>
              <a:t>Analytical Problem Framing</a:t>
            </a:r>
            <a:endParaRPr b="0" lang="en-US" sz="3600" spc="-1" strike="noStrike">
              <a:solidFill>
                <a:srgbClr val="000000"/>
              </a:solidFill>
              <a:latin typeface="Century Schoolbook"/>
            </a:endParaRPr>
          </a:p>
        </p:txBody>
      </p:sp>
      <p:sp>
        <p:nvSpPr>
          <p:cNvPr id="163" name="CustomShape 2"/>
          <p:cNvSpPr/>
          <p:nvPr/>
        </p:nvSpPr>
        <p:spPr>
          <a:xfrm>
            <a:off x="238680" y="905040"/>
            <a:ext cx="11069640" cy="3256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rPr>
              <a:t>Regression Models: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1600" spc="-1" strike="noStrike">
                <a:solidFill>
                  <a:srgbClr val="000000"/>
                </a:solidFill>
                <a:latin typeface="Calibri"/>
                <a:ea typeface="Calibri"/>
              </a:rPr>
              <a:t>Data analysts use regression models to examine relationships between variables. Regression models are often used by organizations to determine which independent variables hold the most influence over dependent variables—information that can be leveraged to make essential </a:t>
            </a:r>
            <a:r>
              <a:rPr b="1" lang="en-US" sz="1600" spc="-1" strike="noStrike" u="sng">
                <a:solidFill>
                  <a:srgbClr val="000000"/>
                </a:solidFill>
                <a:uFillTx/>
                <a:latin typeface="Calibri"/>
                <a:ea typeface="Calibri"/>
              </a:rPr>
              <a:t>business decisions</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2000" spc="-1" strike="noStrike">
                <a:solidFill>
                  <a:srgbClr val="000000"/>
                </a:solidFill>
                <a:latin typeface="Calibri"/>
                <a:ea typeface="Calibri"/>
              </a:rPr>
              <a:t>Classification Models: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1600" spc="-1" strike="noStrike">
                <a:solidFill>
                  <a:srgbClr val="000000"/>
                </a:solidFill>
                <a:latin typeface="Calibri"/>
                <a:ea typeface="Calibri"/>
              </a:rPr>
              <a:t>Classification is a process in which an algorithm is used to analyze an existing data set of known points. The understanding achieved through that analysis is then leveraged as a means of appropriately classifying the data. Classification is a form of machine learning that can be particularly helpful in analyzing very large, complex sets of data to help make more accurate predictions.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154800" y="162720"/>
            <a:ext cx="9603000" cy="741960"/>
          </a:xfrm>
          <a:prstGeom prst="rect">
            <a:avLst/>
          </a:prstGeom>
          <a:noFill/>
          <a:ln>
            <a:noFill/>
          </a:ln>
        </p:spPr>
        <p:txBody>
          <a:bodyPr anchor="ctr">
            <a:normAutofit/>
          </a:bodyPr>
          <a:p>
            <a:pPr>
              <a:lnSpc>
                <a:spcPct val="90000"/>
              </a:lnSpc>
            </a:pPr>
            <a:r>
              <a:rPr b="1" lang="en-US" sz="3600" spc="-52" strike="noStrike">
                <a:solidFill>
                  <a:srgbClr val="000000"/>
                </a:solidFill>
                <a:latin typeface="Calibri"/>
              </a:rPr>
              <a:t>Analytical Models:</a:t>
            </a:r>
            <a:endParaRPr b="0" lang="en-US" sz="3600" spc="-1" strike="noStrike">
              <a:solidFill>
                <a:srgbClr val="000000"/>
              </a:solidFill>
              <a:latin typeface="Century Schoolbook"/>
            </a:endParaRPr>
          </a:p>
        </p:txBody>
      </p:sp>
      <p:pic>
        <p:nvPicPr>
          <p:cNvPr id="165" name="Picture 2" descr=""/>
          <p:cNvPicPr/>
          <p:nvPr/>
        </p:nvPicPr>
        <p:blipFill>
          <a:blip r:embed="rId1"/>
          <a:stretch/>
        </p:blipFill>
        <p:spPr>
          <a:xfrm>
            <a:off x="6093720" y="47880"/>
            <a:ext cx="5193720" cy="2940120"/>
          </a:xfrm>
          <a:prstGeom prst="rect">
            <a:avLst/>
          </a:prstGeom>
          <a:ln>
            <a:noFill/>
          </a:ln>
        </p:spPr>
      </p:pic>
      <p:sp>
        <p:nvSpPr>
          <p:cNvPr id="166" name="CustomShape 2"/>
          <p:cNvSpPr/>
          <p:nvPr/>
        </p:nvSpPr>
        <p:spPr>
          <a:xfrm>
            <a:off x="313920" y="905040"/>
            <a:ext cx="9806400" cy="5631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Calibri"/>
              </a:rPr>
              <a:t>An analytical model is quantitative in nature, and used to answer a </a:t>
            </a:r>
            <a:endParaRPr b="0" lang="en-IN" sz="1400" spc="-1" strike="noStrike">
              <a:latin typeface="Arial"/>
            </a:endParaRPr>
          </a:p>
          <a:p>
            <a:pPr>
              <a:lnSpc>
                <a:spcPct val="100000"/>
              </a:lnSpc>
            </a:pPr>
            <a:r>
              <a:rPr b="0" lang="en-US" sz="1400" spc="-1" strike="noStrike">
                <a:solidFill>
                  <a:srgbClr val="000000"/>
                </a:solidFill>
                <a:latin typeface="Calibri"/>
              </a:rPr>
              <a:t>specific question or make a specific design decision. </a:t>
            </a:r>
            <a:endParaRPr b="0" lang="en-IN" sz="1400" spc="-1" strike="noStrike">
              <a:latin typeface="Arial"/>
            </a:endParaRPr>
          </a:p>
          <a:p>
            <a:pPr>
              <a:lnSpc>
                <a:spcPct val="100000"/>
              </a:lnSpc>
            </a:pPr>
            <a:r>
              <a:rPr b="0" lang="en-US" sz="1400" spc="-1" strike="noStrike">
                <a:solidFill>
                  <a:srgbClr val="000000"/>
                </a:solidFill>
                <a:latin typeface="Calibri"/>
              </a:rPr>
              <a:t>Different analytical models are used to address different aspects </a:t>
            </a:r>
            <a:endParaRPr b="0" lang="en-IN" sz="1400" spc="-1" strike="noStrike">
              <a:latin typeface="Arial"/>
            </a:endParaRPr>
          </a:p>
          <a:p>
            <a:pPr>
              <a:lnSpc>
                <a:spcPct val="100000"/>
              </a:lnSpc>
            </a:pPr>
            <a:r>
              <a:rPr b="0" lang="en-US" sz="1400" spc="-1" strike="noStrike">
                <a:solidFill>
                  <a:srgbClr val="000000"/>
                </a:solidFill>
                <a:latin typeface="Calibri"/>
              </a:rPr>
              <a:t>of the system, such as its performance, reliability, </a:t>
            </a:r>
            <a:endParaRPr b="0" lang="en-IN" sz="1400" spc="-1" strike="noStrike">
              <a:latin typeface="Arial"/>
            </a:endParaRPr>
          </a:p>
          <a:p>
            <a:pPr>
              <a:lnSpc>
                <a:spcPct val="100000"/>
              </a:lnSpc>
            </a:pPr>
            <a:r>
              <a:rPr b="0" lang="en-US" sz="1400" spc="-1" strike="noStrike">
                <a:solidFill>
                  <a:srgbClr val="000000"/>
                </a:solidFill>
                <a:latin typeface="Calibri"/>
              </a:rPr>
              <a:t>or mass properties. Data analysis comes with the fundamental </a:t>
            </a:r>
            <a:endParaRPr b="0" lang="en-IN" sz="1400" spc="-1" strike="noStrike">
              <a:latin typeface="Arial"/>
            </a:endParaRPr>
          </a:p>
          <a:p>
            <a:pPr>
              <a:lnSpc>
                <a:spcPct val="100000"/>
              </a:lnSpc>
            </a:pPr>
            <a:r>
              <a:rPr b="0" lang="en-US" sz="1400" spc="-1" strike="noStrike">
                <a:solidFill>
                  <a:srgbClr val="000000"/>
                </a:solidFill>
                <a:latin typeface="Calibri"/>
              </a:rPr>
              <a:t>types of data analytics encounter in data science: Descriptive, </a:t>
            </a:r>
            <a:endParaRPr b="0" lang="en-IN" sz="1400" spc="-1" strike="noStrike">
              <a:latin typeface="Arial"/>
            </a:endParaRPr>
          </a:p>
          <a:p>
            <a:pPr>
              <a:lnSpc>
                <a:spcPct val="100000"/>
              </a:lnSpc>
            </a:pPr>
            <a:r>
              <a:rPr b="0" lang="en-US" sz="1400" spc="-1" strike="noStrike">
                <a:solidFill>
                  <a:srgbClr val="000000"/>
                </a:solidFill>
                <a:latin typeface="Calibri"/>
              </a:rPr>
              <a:t>Diagnostic, Predictive, and Prescriptive.</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Descriptive analytics is a statistical method that is used to search and </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summarize historical data in order to identify patterns or meaning.</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Descriptive analysis is often used when reviewing any past or present data. This is because raw data is difficult to consume and interpret, while the metrics offered by descriptive analysis are much more focused.</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The example of descriptive statistics or analytics is to calculate the mean, median mode, standard deviation, and similar kinds of statistical calculation on finance or sales data. </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Diagnostic analytics takes it a step further to uncover the reasoning behind certain results. Diagnostic analytics is usually performed using such techniques as data discovery, drill-down, data mining, and different type of bi-variant data analysis like  correlations. etc.,</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Predictive Analytics is a statistical method that utilizes algorithms and machine learning to identify trends in data and predict future behaviors. Predictive Analytics can take both past and current data and offer predictions of what could happen in the future.</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Predictive models typically utilize variability in data to make the correct prediction and more variability of ingredient data that shows the relationship with what is possible to predict that united together into a prediction or valid score.</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Prescriptive analytics automatically synthesizes big data, mathematical sciences, business rules, algorithms,  and machine learning to make predictions and then suggests decision options to take advantage of the predictions. Prescriptive means (optimization and simulation).</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0" y="19800"/>
            <a:ext cx="9603000" cy="741960"/>
          </a:xfrm>
          <a:prstGeom prst="rect">
            <a:avLst/>
          </a:prstGeom>
          <a:noFill/>
          <a:ln>
            <a:noFill/>
          </a:ln>
        </p:spPr>
        <p:txBody>
          <a:bodyPr anchor="ctr">
            <a:normAutofit/>
          </a:bodyPr>
          <a:p>
            <a:pPr>
              <a:lnSpc>
                <a:spcPct val="90000"/>
              </a:lnSpc>
            </a:pPr>
            <a:r>
              <a:rPr b="1" lang="en-US" sz="3600" spc="-52" strike="noStrike">
                <a:solidFill>
                  <a:srgbClr val="000000"/>
                </a:solidFill>
                <a:latin typeface="Calibri"/>
              </a:rPr>
              <a:t> </a:t>
            </a:r>
            <a:r>
              <a:rPr b="1" lang="en-US" sz="3600" spc="-52" strike="noStrike">
                <a:solidFill>
                  <a:srgbClr val="000000"/>
                </a:solidFill>
                <a:latin typeface="Calibri"/>
              </a:rPr>
              <a:t>Data Sources and their formats</a:t>
            </a:r>
            <a:endParaRPr b="0" lang="en-US" sz="3600" spc="-1" strike="noStrike">
              <a:solidFill>
                <a:srgbClr val="000000"/>
              </a:solidFill>
              <a:latin typeface="Century Schoolbook"/>
            </a:endParaRPr>
          </a:p>
        </p:txBody>
      </p:sp>
      <p:sp>
        <p:nvSpPr>
          <p:cNvPr id="168" name="CustomShape 2"/>
          <p:cNvSpPr/>
          <p:nvPr/>
        </p:nvSpPr>
        <p:spPr>
          <a:xfrm>
            <a:off x="195120" y="702720"/>
            <a:ext cx="10782720" cy="390348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IN" sz="1600" spc="-1" strike="noStrike" u="sng">
                <a:solidFill>
                  <a:srgbClr val="000000"/>
                </a:solidFill>
                <a:uFillTx/>
                <a:latin typeface="Calibri"/>
                <a:ea typeface="Calibri"/>
              </a:rPr>
              <a:t>Technical Requirements</a:t>
            </a:r>
            <a:r>
              <a:rPr b="0" lang="en-IN" sz="1600" spc="-1" strike="noStrike">
                <a:solidFill>
                  <a:srgbClr val="000000"/>
                </a:solidFill>
                <a:latin typeface="Calibri"/>
                <a:ea typeface="Calibri"/>
              </a:rPr>
              <a:t>: </a:t>
            </a:r>
            <a:endParaRPr b="0" lang="en-IN" sz="1600" spc="-1" strike="noStrike">
              <a:latin typeface="Arial"/>
            </a:endParaRPr>
          </a:p>
          <a:p>
            <a:pPr>
              <a:lnSpc>
                <a:spcPct val="100000"/>
              </a:lnSpc>
              <a:spcAft>
                <a:spcPts val="799"/>
              </a:spcAft>
            </a:pPr>
            <a:r>
              <a:rPr b="0" lang="en-IN" sz="1600" spc="-1" strike="noStrike">
                <a:solidFill>
                  <a:srgbClr val="000000"/>
                </a:solidFill>
                <a:latin typeface="Calibri"/>
                <a:ea typeface="Calibri"/>
              </a:rPr>
              <a:t>• </a:t>
            </a:r>
            <a:r>
              <a:rPr b="0" lang="en-IN" sz="1600" spc="-1" strike="noStrike">
                <a:solidFill>
                  <a:srgbClr val="000000"/>
                </a:solidFill>
                <a:latin typeface="Calibri"/>
                <a:ea typeface="Calibri"/>
              </a:rPr>
              <a:t>Data contains 1460 entries each having 81 variables. Data file is in .csv format.</a:t>
            </a:r>
            <a:endParaRPr b="0" lang="en-IN" sz="1600" spc="-1" strike="noStrike">
              <a:latin typeface="Arial"/>
            </a:endParaRPr>
          </a:p>
          <a:p>
            <a:pPr>
              <a:lnSpc>
                <a:spcPct val="100000"/>
              </a:lnSpc>
              <a:spcAft>
                <a:spcPts val="799"/>
              </a:spcAft>
            </a:pPr>
            <a:r>
              <a:rPr b="0" lang="en-IN" sz="1600" spc="-1" strike="noStrike">
                <a:solidFill>
                  <a:srgbClr val="000000"/>
                </a:solidFill>
                <a:latin typeface="Calibri"/>
                <a:ea typeface="Calibri"/>
              </a:rPr>
              <a:t>• </a:t>
            </a:r>
            <a:r>
              <a:rPr b="0" lang="en-IN" sz="1600" spc="-1" strike="noStrike">
                <a:solidFill>
                  <a:srgbClr val="000000"/>
                </a:solidFill>
                <a:latin typeface="Calibri"/>
                <a:ea typeface="Calibri"/>
              </a:rPr>
              <a:t>We built Machine Learning models, applied regularization and determined the optimal values of Hyper Parameters. </a:t>
            </a:r>
            <a:endParaRPr b="0" lang="en-IN" sz="1600" spc="-1" strike="noStrike">
              <a:latin typeface="Arial"/>
            </a:endParaRPr>
          </a:p>
          <a:p>
            <a:pPr>
              <a:lnSpc>
                <a:spcPct val="100000"/>
              </a:lnSpc>
              <a:spcAft>
                <a:spcPts val="799"/>
              </a:spcAft>
            </a:pPr>
            <a:r>
              <a:rPr b="0" lang="en-IN" sz="1600" spc="-1" strike="noStrike">
                <a:solidFill>
                  <a:srgbClr val="000000"/>
                </a:solidFill>
                <a:latin typeface="Calibri"/>
                <a:ea typeface="Calibri"/>
              </a:rPr>
              <a:t>• </a:t>
            </a:r>
            <a:r>
              <a:rPr b="0" lang="en-IN" sz="1600" spc="-1" strike="noStrike">
                <a:solidFill>
                  <a:srgbClr val="000000"/>
                </a:solidFill>
                <a:latin typeface="Calibri"/>
                <a:ea typeface="Calibri"/>
              </a:rPr>
              <a:t>We found important features which affect the price positively or negatively. </a:t>
            </a:r>
            <a:endParaRPr b="0" lang="en-IN" sz="1600" spc="-1" strike="noStrike">
              <a:latin typeface="Arial"/>
            </a:endParaRPr>
          </a:p>
          <a:p>
            <a:pPr>
              <a:lnSpc>
                <a:spcPct val="100000"/>
              </a:lnSpc>
            </a:pPr>
            <a:r>
              <a:rPr b="0" lang="en-IN" sz="1600" spc="-1" strike="noStrike">
                <a:solidFill>
                  <a:srgbClr val="000000"/>
                </a:solidFill>
                <a:latin typeface="Calibri"/>
                <a:ea typeface="Calibri"/>
              </a:rPr>
              <a:t>• </a:t>
            </a:r>
            <a:r>
              <a:rPr b="0" lang="en-IN" sz="1600" spc="-1" strike="noStrike">
                <a:solidFill>
                  <a:srgbClr val="000000"/>
                </a:solidFill>
                <a:latin typeface="Calibri"/>
                <a:ea typeface="Calibri"/>
              </a:rPr>
              <a:t>Two datasets are provided (test.csv, train.csv). We had done training on train.csv dataset and prediction on test.csv file</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600" spc="-1" strike="noStrike" u="sng">
                <a:solidFill>
                  <a:srgbClr val="000000"/>
                </a:solidFill>
                <a:uFillTx/>
                <a:latin typeface="Calibri"/>
                <a:ea typeface="Calibri"/>
              </a:rPr>
              <a:t>FEATURE DESCRIPTION:</a:t>
            </a:r>
            <a:endParaRPr b="0" lang="en-IN" sz="1600" spc="-1" strike="noStrike">
              <a:latin typeface="Arial"/>
            </a:endParaRPr>
          </a:p>
          <a:p>
            <a:pPr>
              <a:lnSpc>
                <a:spcPct val="100000"/>
              </a:lnSpc>
            </a:pPr>
            <a:r>
              <a:rPr b="0" lang="en-US" sz="1600" spc="-1" strike="noStrike">
                <a:solidFill>
                  <a:srgbClr val="000000"/>
                </a:solidFill>
                <a:latin typeface="Calibri"/>
                <a:ea typeface="Calibri"/>
              </a:rPr>
              <a:t>There are columns which has categorical ordinal data type.</a:t>
            </a:r>
            <a:endParaRPr b="0" lang="en-IN" sz="1600" spc="-1" strike="noStrike">
              <a:latin typeface="Arial"/>
            </a:endParaRPr>
          </a:p>
          <a:p>
            <a:pPr>
              <a:lnSpc>
                <a:spcPct val="100000"/>
              </a:lnSpc>
            </a:pPr>
            <a:r>
              <a:rPr b="0" lang="en-US" sz="1600" spc="-1" strike="noStrike">
                <a:solidFill>
                  <a:srgbClr val="000000"/>
                </a:solidFill>
                <a:latin typeface="Calibri"/>
                <a:ea typeface="Calibri"/>
              </a:rPr>
              <a:t>There are columns which has categorical nominal data type.</a:t>
            </a:r>
            <a:endParaRPr b="0" lang="en-IN" sz="1600" spc="-1" strike="noStrike">
              <a:latin typeface="Arial"/>
            </a:endParaRPr>
          </a:p>
          <a:p>
            <a:pPr>
              <a:lnSpc>
                <a:spcPct val="100000"/>
              </a:lnSpc>
            </a:pPr>
            <a:r>
              <a:rPr b="0" lang="en-US" sz="1600" spc="-1" strike="noStrike">
                <a:solidFill>
                  <a:srgbClr val="000000"/>
                </a:solidFill>
                <a:latin typeface="Calibri"/>
                <a:ea typeface="Calibri"/>
              </a:rPr>
              <a:t>Here Our Target column is the SalePrice column which is we are going to predict. Hence our problem is the Regression.</a:t>
            </a:r>
            <a:endParaRPr b="0" lang="en-IN" sz="1600" spc="-1" strike="noStrike">
              <a:latin typeface="Arial"/>
            </a:endParaRPr>
          </a:p>
          <a:p>
            <a:pPr>
              <a:lnSpc>
                <a:spcPct val="100000"/>
              </a:lnSpc>
            </a:pPr>
            <a:endParaRPr b="0" lang="en-IN" sz="1600" spc="-1" strike="noStrike">
              <a:latin typeface="Arial"/>
            </a:endParaRPr>
          </a:p>
        </p:txBody>
      </p:sp>
      <p:pic>
        <p:nvPicPr>
          <p:cNvPr id="169" name="" descr=""/>
          <p:cNvPicPr/>
          <p:nvPr/>
        </p:nvPicPr>
        <p:blipFill>
          <a:blip r:embed="rId1"/>
          <a:stretch/>
        </p:blipFill>
        <p:spPr>
          <a:xfrm>
            <a:off x="4583880" y="4434840"/>
            <a:ext cx="6619680" cy="2343600"/>
          </a:xfrm>
          <a:prstGeom prst="rect">
            <a:avLst/>
          </a:prstGeom>
          <a:ln>
            <a:noFill/>
          </a:ln>
        </p:spPr>
      </p:pic>
      <p:pic>
        <p:nvPicPr>
          <p:cNvPr id="170" name="" descr=""/>
          <p:cNvPicPr/>
          <p:nvPr/>
        </p:nvPicPr>
        <p:blipFill>
          <a:blip r:embed="rId2"/>
          <a:stretch/>
        </p:blipFill>
        <p:spPr>
          <a:xfrm>
            <a:off x="183240" y="4523040"/>
            <a:ext cx="4114440" cy="6282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248760" y="443880"/>
            <a:ext cx="6146280" cy="33372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IN" sz="1600" spc="-1" strike="noStrike" u="sng">
                <a:solidFill>
                  <a:srgbClr val="000000"/>
                </a:solidFill>
                <a:uFillTx/>
                <a:latin typeface="Calibri"/>
                <a:ea typeface="Calibri"/>
              </a:rPr>
              <a:t> </a:t>
            </a:r>
            <a:r>
              <a:rPr b="1" lang="en-IN" sz="1600" spc="-1" strike="noStrike" u="sng">
                <a:solidFill>
                  <a:srgbClr val="000000"/>
                </a:solidFill>
                <a:uFillTx/>
                <a:latin typeface="Calibri"/>
                <a:ea typeface="Calibri"/>
              </a:rPr>
              <a:t>Data Preprocessing</a:t>
            </a:r>
            <a:endParaRPr b="0" lang="en-IN" sz="1600" spc="-1" strike="noStrike">
              <a:latin typeface="Arial"/>
            </a:endParaRPr>
          </a:p>
        </p:txBody>
      </p:sp>
      <p:pic>
        <p:nvPicPr>
          <p:cNvPr id="172" name="" descr=""/>
          <p:cNvPicPr/>
          <p:nvPr/>
        </p:nvPicPr>
        <p:blipFill>
          <a:blip r:embed="rId1"/>
          <a:stretch/>
        </p:blipFill>
        <p:spPr>
          <a:xfrm>
            <a:off x="485640" y="938520"/>
            <a:ext cx="6886080" cy="5028840"/>
          </a:xfrm>
          <a:prstGeom prst="rect">
            <a:avLst/>
          </a:prstGeom>
          <a:ln>
            <a:noFill/>
          </a:ln>
        </p:spPr>
      </p:pic>
      <p:pic>
        <p:nvPicPr>
          <p:cNvPr id="173" name="" descr=""/>
          <p:cNvPicPr/>
          <p:nvPr/>
        </p:nvPicPr>
        <p:blipFill>
          <a:blip r:embed="rId2"/>
          <a:stretch/>
        </p:blipFill>
        <p:spPr>
          <a:xfrm>
            <a:off x="8084160" y="902520"/>
            <a:ext cx="2285640" cy="2552400"/>
          </a:xfrm>
          <a:prstGeom prst="rect">
            <a:avLst/>
          </a:prstGeom>
          <a:ln>
            <a:noFill/>
          </a:ln>
        </p:spPr>
      </p:pic>
      <p:pic>
        <p:nvPicPr>
          <p:cNvPr id="174" name="" descr=""/>
          <p:cNvPicPr/>
          <p:nvPr/>
        </p:nvPicPr>
        <p:blipFill>
          <a:blip r:embed="rId3"/>
          <a:stretch/>
        </p:blipFill>
        <p:spPr>
          <a:xfrm>
            <a:off x="3874320" y="3454920"/>
            <a:ext cx="4209840" cy="2266560"/>
          </a:xfrm>
          <a:prstGeom prst="rect">
            <a:avLst/>
          </a:prstGeom>
          <a:ln>
            <a:noFill/>
          </a:ln>
        </p:spPr>
      </p:pic>
      <p:pic>
        <p:nvPicPr>
          <p:cNvPr id="175" name="" descr=""/>
          <p:cNvPicPr/>
          <p:nvPr/>
        </p:nvPicPr>
        <p:blipFill>
          <a:blip r:embed="rId4"/>
          <a:stretch/>
        </p:blipFill>
        <p:spPr>
          <a:xfrm>
            <a:off x="5181480" y="5924880"/>
            <a:ext cx="5686200" cy="7711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248760" y="443880"/>
            <a:ext cx="4989960" cy="33372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US" sz="1600" spc="-1" strike="noStrike" u="sng">
                <a:solidFill>
                  <a:srgbClr val="000000"/>
                </a:solidFill>
                <a:uFillTx/>
                <a:latin typeface="Calibri"/>
                <a:ea typeface="Calibri"/>
              </a:rPr>
              <a:t> </a:t>
            </a:r>
            <a:r>
              <a:rPr b="1" lang="en-US" sz="1600" spc="-1" strike="noStrike" u="sng">
                <a:solidFill>
                  <a:srgbClr val="000000"/>
                </a:solidFill>
                <a:uFillTx/>
                <a:latin typeface="Calibri"/>
                <a:ea typeface="Calibri"/>
              </a:rPr>
              <a:t>Chanign GarageYrBlt</a:t>
            </a:r>
            <a:endParaRPr b="0" lang="en-IN" sz="1600" spc="-1" strike="noStrike">
              <a:latin typeface="Arial"/>
            </a:endParaRPr>
          </a:p>
        </p:txBody>
      </p:sp>
      <p:pic>
        <p:nvPicPr>
          <p:cNvPr id="177" name="" descr=""/>
          <p:cNvPicPr/>
          <p:nvPr/>
        </p:nvPicPr>
        <p:blipFill>
          <a:blip r:embed="rId1"/>
          <a:stretch/>
        </p:blipFill>
        <p:spPr>
          <a:xfrm>
            <a:off x="650160" y="1576440"/>
            <a:ext cx="9772200" cy="39906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47520" y="73800"/>
            <a:ext cx="11418120" cy="6688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rPr>
              <a:t>Data Inputs- Logic- Output Relationships</a:t>
            </a:r>
            <a:endParaRPr b="0" lang="en-IN" sz="2000" spc="-1" strike="noStrike">
              <a:latin typeface="Arial"/>
            </a:endParaRPr>
          </a:p>
          <a:p>
            <a:pPr>
              <a:lnSpc>
                <a:spcPct val="150000"/>
              </a:lnSpc>
            </a:pPr>
            <a:r>
              <a:rPr b="0" lang="en-US" sz="1200" spc="-1" strike="noStrike">
                <a:solidFill>
                  <a:srgbClr val="000000"/>
                </a:solidFill>
                <a:latin typeface="Calibri"/>
              </a:rPr>
              <a:t>If y represents the dependent variable and x the independent variable, this relationship is described as the regression of y on x. </a:t>
            </a:r>
            <a:r>
              <a:rPr b="0" lang="en-US" sz="1200" spc="-1" strike="noStrike" u="sng">
                <a:solidFill>
                  <a:srgbClr val="000000"/>
                </a:solidFill>
                <a:uFillTx/>
                <a:latin typeface="Calibri"/>
              </a:rPr>
              <a:t>Regression equation.</a:t>
            </a:r>
            <a:endParaRPr b="0" lang="en-IN" sz="1200" spc="-1" strike="noStrike">
              <a:latin typeface="Arial"/>
            </a:endParaRPr>
          </a:p>
          <a:p>
            <a:pPr marL="228600" indent="-228240">
              <a:lnSpc>
                <a:spcPct val="150000"/>
              </a:lnSpc>
              <a:buClr>
                <a:srgbClr val="000000"/>
              </a:buClr>
              <a:buFont typeface="Century Schoolbook"/>
              <a:buAutoNum type="arabicPeriod"/>
            </a:pPr>
            <a:r>
              <a:rPr b="0" lang="en-US" sz="1200" spc="-1" strike="noStrike">
                <a:solidFill>
                  <a:srgbClr val="000000"/>
                </a:solidFill>
                <a:latin typeface="Calibri"/>
              </a:rPr>
              <a:t>Linear regression attempts to model the relationship between two variables by fitting a linear equation to observed data. ... A linear regression line has an equation of the form Y = a + bX, where X is the explanatory variable and Y is the dependent variable.</a:t>
            </a:r>
            <a:endParaRPr b="0" lang="en-IN" sz="1200" spc="-1" strike="noStrike">
              <a:latin typeface="Arial"/>
            </a:endParaRPr>
          </a:p>
          <a:p>
            <a:pPr marL="228600" indent="-228240">
              <a:lnSpc>
                <a:spcPct val="150000"/>
              </a:lnSpc>
              <a:buClr>
                <a:srgbClr val="000000"/>
              </a:buClr>
              <a:buFont typeface="Century Schoolbook"/>
              <a:buAutoNum type="arabicPeriod"/>
            </a:pPr>
            <a:r>
              <a:rPr b="0" lang="en-US" sz="1200" spc="-1" strike="noStrike">
                <a:solidFill>
                  <a:srgbClr val="000000"/>
                </a:solidFill>
                <a:latin typeface="Calibri"/>
              </a:rPr>
              <a:t>The output variable (also called dependent variable, or regress and) is assumed to be a linear function of the input variables (also called independent variables, or regressors) and of an unobservable error term that adds noise to the linear relationship between inputs and outputs.</a:t>
            </a:r>
            <a:endParaRPr b="0" lang="en-IN" sz="1200" spc="-1" strike="noStrike">
              <a:latin typeface="Arial"/>
            </a:endParaRPr>
          </a:p>
          <a:p>
            <a:pPr marL="228600" indent="-228240">
              <a:lnSpc>
                <a:spcPct val="150000"/>
              </a:lnSpc>
              <a:buClr>
                <a:srgbClr val="000000"/>
              </a:buClr>
              <a:buFont typeface="Century Schoolbook"/>
              <a:buAutoNum type="arabicPeriod"/>
            </a:pPr>
            <a:r>
              <a:rPr b="0" lang="en-US" sz="1200" spc="-1" strike="noStrike">
                <a:solidFill>
                  <a:srgbClr val="000000"/>
                </a:solidFill>
                <a:latin typeface="Calibri"/>
              </a:rPr>
              <a:t>To do this a line is created that best fits a set of data pairs. The value of y is derived through the value of x, reflects their correlation</a:t>
            </a:r>
            <a:endParaRPr b="0" lang="en-IN" sz="1200" spc="-1" strike="noStrike">
              <a:latin typeface="Arial"/>
            </a:endParaRPr>
          </a:p>
          <a:p>
            <a:pPr marL="228600" indent="-228240">
              <a:lnSpc>
                <a:spcPct val="150000"/>
              </a:lnSpc>
              <a:buClr>
                <a:srgbClr val="000000"/>
              </a:buClr>
              <a:buFont typeface="Century Schoolbook"/>
              <a:buAutoNum type="arabicPeriod"/>
            </a:pPr>
            <a:r>
              <a:rPr b="0" lang="en-US" sz="1200" spc="-1" strike="noStrike">
                <a:solidFill>
                  <a:srgbClr val="000000"/>
                </a:solidFill>
                <a:latin typeface="Calibri"/>
              </a:rPr>
              <a:t>The RESPONSE of a system is linear when the output is directly proportional to the input, that is, any change in the input produces a proportional change in the output. When plotted on a graph, a straight line results.</a:t>
            </a:r>
            <a:endParaRPr b="0" lang="en-IN" sz="1200" spc="-1" strike="noStrike">
              <a:latin typeface="Arial"/>
            </a:endParaRPr>
          </a:p>
          <a:p>
            <a:pPr marL="228600" indent="-228240">
              <a:lnSpc>
                <a:spcPct val="150000"/>
              </a:lnSpc>
              <a:buClr>
                <a:srgbClr val="000000"/>
              </a:buClr>
              <a:buFont typeface="Century Schoolbook"/>
              <a:buAutoNum type="arabicPeriod"/>
            </a:pPr>
            <a:r>
              <a:rPr b="0" lang="en-US" sz="1200" spc="-1" strike="noStrike">
                <a:solidFill>
                  <a:srgbClr val="000000"/>
                </a:solidFill>
                <a:latin typeface="Calibri"/>
              </a:rPr>
              <a:t>Correlation describes the relationship between two sets of data.</a:t>
            </a:r>
            <a:endParaRPr b="0" lang="en-IN" sz="1200" spc="-1" strike="noStrike">
              <a:latin typeface="Arial"/>
            </a:endParaRPr>
          </a:p>
          <a:p>
            <a:pPr marL="228600" indent="-228240">
              <a:lnSpc>
                <a:spcPct val="150000"/>
              </a:lnSpc>
              <a:buClr>
                <a:srgbClr val="000000"/>
              </a:buClr>
              <a:buFont typeface="Century Schoolbook"/>
              <a:buAutoNum type="arabicPeriod"/>
            </a:pPr>
            <a:r>
              <a:rPr b="0" lang="en-US" sz="1200" spc="-1" strike="noStrike">
                <a:solidFill>
                  <a:srgbClr val="000000"/>
                </a:solidFill>
                <a:latin typeface="Calibri"/>
              </a:rPr>
              <a:t>Multiple linear regression is a regression model that estimates the relationship between a quantitative dependent variable and two or more independent variables using a straight line. In multiple regression, there are multiple independent variables that enable us to estimate the dependent variable y.</a:t>
            </a:r>
            <a:endParaRPr b="0" lang="en-IN" sz="1200" spc="-1" strike="noStrike">
              <a:latin typeface="Arial"/>
            </a:endParaRPr>
          </a:p>
          <a:p>
            <a:pPr>
              <a:lnSpc>
                <a:spcPct val="150000"/>
              </a:lnSpc>
            </a:pPr>
            <a:r>
              <a:rPr b="0" lang="en-US" sz="1200" spc="-1" strike="noStrike">
                <a:solidFill>
                  <a:srgbClr val="000000"/>
                </a:solidFill>
                <a:latin typeface="Calibri"/>
              </a:rPr>
              <a:t>            </a:t>
            </a:r>
            <a:r>
              <a:rPr b="0" lang="en-US" sz="1200" spc="-1" strike="noStrike">
                <a:solidFill>
                  <a:srgbClr val="000000"/>
                </a:solidFill>
                <a:latin typeface="Calibri"/>
              </a:rPr>
              <a:t>Multiple regression equation is derived by:</a:t>
            </a:r>
            <a:endParaRPr b="0" lang="en-IN" sz="1200" spc="-1" strike="noStrike">
              <a:latin typeface="Arial"/>
            </a:endParaRPr>
          </a:p>
          <a:p>
            <a:pPr>
              <a:lnSpc>
                <a:spcPct val="150000"/>
              </a:lnSpc>
            </a:pPr>
            <a:r>
              <a:rPr b="0" lang="en-US" sz="1200" spc="-1" strike="noStrike">
                <a:solidFill>
                  <a:srgbClr val="000000"/>
                </a:solidFill>
                <a:highlight>
                  <a:srgbClr val="ffff00"/>
                </a:highlight>
                <a:latin typeface="Calibri"/>
              </a:rPr>
              <a:t>Y = a + b1*1 + b2*2 + b3*3……………. bk*k,  Here, y is an independent variables whereas  b1, b2 and bk</a:t>
            </a:r>
            <a:endParaRPr b="0" lang="en-IN" sz="1200" spc="-1" strike="noStrike">
              <a:latin typeface="Arial"/>
            </a:endParaRPr>
          </a:p>
          <a:p>
            <a:pPr marL="171360" indent="-171000">
              <a:lnSpc>
                <a:spcPct val="150000"/>
              </a:lnSpc>
              <a:buClr>
                <a:srgbClr val="000000"/>
              </a:buClr>
              <a:buFont typeface="Arial"/>
              <a:buChar char="•"/>
            </a:pPr>
            <a:r>
              <a:rPr b="0" lang="en-US" sz="1200" spc="-1" strike="noStrike">
                <a:solidFill>
                  <a:srgbClr val="000000"/>
                </a:solidFill>
                <a:highlight>
                  <a:srgbClr val="ffff00"/>
                </a:highlight>
                <a:latin typeface="Calibri"/>
              </a:rPr>
              <a:t>Multiple linear regression attempts to model the relationship between two or more features and a response by fitting a linear equation to observed data.</a:t>
            </a:r>
            <a:endParaRPr b="0" lang="en-IN" sz="1200" spc="-1" strike="noStrike">
              <a:latin typeface="Arial"/>
            </a:endParaRPr>
          </a:p>
          <a:p>
            <a:pPr marL="171360" indent="-171000">
              <a:lnSpc>
                <a:spcPct val="150000"/>
              </a:lnSpc>
              <a:buClr>
                <a:srgbClr val="000000"/>
              </a:buClr>
              <a:buFont typeface="Arial"/>
              <a:buChar char="•"/>
            </a:pPr>
            <a:r>
              <a:rPr b="0" lang="en-US" sz="1200" spc="-1" strike="noStrike">
                <a:solidFill>
                  <a:srgbClr val="000000"/>
                </a:solidFill>
                <a:highlight>
                  <a:srgbClr val="ffff00"/>
                </a:highlight>
                <a:latin typeface="Calibri"/>
              </a:rPr>
              <a:t>In Multiple Linear Regression, a Residual is the Difference Between Estimated Dependent Variables and Actual Dependent Variables. Multiple linear regression assumes that the remaining variables’ error is similar at each point of the linear model. This is known as homoscedasticity. When the data analysis is done, the standard residuals against the predicted values are plotted to determine if the points are properly distributed across independent variables’ values. Larger residuals indicate that the regression line is a poor fit for the data, i.e. the actual data points do not fall close to the regression line. Smaller residuals indicate that the regression line fits the data better, i.e. the actual data points fall close to the regression line.</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53640" y="-196560"/>
            <a:ext cx="11035440" cy="6966360"/>
          </a:xfrm>
          <a:prstGeom prst="rect">
            <a:avLst/>
          </a:prstGeom>
          <a:noFill/>
          <a:ln>
            <a:noFill/>
          </a:ln>
        </p:spPr>
        <p:style>
          <a:lnRef idx="0"/>
          <a:fillRef idx="0"/>
          <a:effectRef idx="0"/>
          <a:fontRef idx="minor"/>
        </p:style>
        <p:txBody>
          <a:bodyPr lIns="90000" rIns="90000" tIns="45000" bIns="45000">
            <a:spAutoFit/>
          </a:bodyPr>
          <a:p>
            <a:pPr>
              <a:lnSpc>
                <a:spcPct val="200000"/>
              </a:lnSpc>
            </a:pPr>
            <a:r>
              <a:rPr b="1" lang="en-US" sz="2000" spc="-1" strike="noStrike">
                <a:solidFill>
                  <a:srgbClr val="000000"/>
                </a:solidFill>
                <a:latin typeface="Calibri"/>
              </a:rPr>
              <a:t>Data Inputs- Logic- Output Relationships</a:t>
            </a:r>
            <a:endParaRPr b="0" lang="en-IN" sz="2000" spc="-1" strike="noStrike">
              <a:latin typeface="Arial"/>
            </a:endParaRPr>
          </a:p>
          <a:p>
            <a:pPr>
              <a:lnSpc>
                <a:spcPct val="200000"/>
              </a:lnSpc>
            </a:pPr>
            <a:r>
              <a:rPr b="0" lang="en-US" sz="1200" spc="-1" strike="noStrike">
                <a:solidFill>
                  <a:srgbClr val="000000"/>
                </a:solidFill>
                <a:latin typeface="Calibri"/>
              </a:rPr>
              <a:t>The coefficient of determination (R-squared) is a statistical metric that is used to measure how much of the variation in outcome can be explained by the variation in the independent variables. R2 always increases as more predictors are added to the MLR model, even though the predictors may not be related to the outcome variable.</a:t>
            </a:r>
            <a:endParaRPr b="0" lang="en-IN" sz="1200" spc="-1" strike="noStrike">
              <a:latin typeface="Arial"/>
            </a:endParaRPr>
          </a:p>
          <a:p>
            <a:pPr>
              <a:lnSpc>
                <a:spcPct val="200000"/>
              </a:lnSpc>
            </a:pPr>
            <a:r>
              <a:rPr b="0" lang="en-US" sz="1200" spc="-1" strike="noStrike">
                <a:solidFill>
                  <a:srgbClr val="000000"/>
                </a:solidFill>
                <a:latin typeface="Calibri"/>
              </a:rPr>
              <a:t>Multiple linear regression (MLR) is used to determine a mathematical relationship among several random variables. </a:t>
            </a:r>
            <a:endParaRPr b="0" lang="en-IN" sz="1200" spc="-1" strike="noStrike">
              <a:latin typeface="Arial"/>
            </a:endParaRPr>
          </a:p>
          <a:p>
            <a:pPr>
              <a:lnSpc>
                <a:spcPct val="200000"/>
              </a:lnSpc>
            </a:pPr>
            <a:r>
              <a:rPr b="0" lang="en-US" sz="1200" spc="-1" strike="noStrike">
                <a:solidFill>
                  <a:srgbClr val="000000"/>
                </a:solidFill>
                <a:latin typeface="Calibri"/>
              </a:rPr>
              <a:t>In a multiple linear regression, the model calculates the line of best fit that minimizes the variances of each of the variables included as it relates to the dependent variable. Because it fits a line, it is a linear model.</a:t>
            </a:r>
            <a:endParaRPr b="0" lang="en-IN" sz="1200" spc="-1" strike="noStrike">
              <a:latin typeface="Arial"/>
            </a:endParaRPr>
          </a:p>
          <a:p>
            <a:pPr>
              <a:lnSpc>
                <a:spcPct val="200000"/>
              </a:lnSpc>
            </a:pPr>
            <a:r>
              <a:rPr b="0" lang="en-US" sz="1200" spc="-1" strike="noStrike">
                <a:solidFill>
                  <a:srgbClr val="000000"/>
                </a:solidFill>
                <a:latin typeface="Calibri"/>
              </a:rPr>
              <a:t>The relationship can also be non-linear, and the dependent and independent variables will not follow a straight line. Linear and non-linear regression are used to track a response using two or more variables.</a:t>
            </a:r>
            <a:endParaRPr b="0" lang="en-IN" sz="1200" spc="-1" strike="noStrike">
              <a:latin typeface="Arial"/>
            </a:endParaRPr>
          </a:p>
          <a:p>
            <a:pPr>
              <a:lnSpc>
                <a:spcPct val="200000"/>
              </a:lnSpc>
            </a:pPr>
            <a:r>
              <a:rPr b="0" lang="en-US" sz="1200" spc="-1" strike="noStrike">
                <a:solidFill>
                  <a:srgbClr val="000000"/>
                </a:solidFill>
                <a:latin typeface="Calibri"/>
              </a:rPr>
              <a:t>Assuming a linear relation in population, mean of Y for given X equals α+βX i.e. the "population regression line". If Y = a + bX is the estimated line, then the fitted Ŷi = a + bXi is called the fitted (or predicted) value, and Yi Ŷi is called the residual.</a:t>
            </a:r>
            <a:endParaRPr b="0" lang="en-IN" sz="1200" spc="-1" strike="noStrike">
              <a:latin typeface="Arial"/>
            </a:endParaRPr>
          </a:p>
          <a:p>
            <a:pPr>
              <a:lnSpc>
                <a:spcPct val="200000"/>
              </a:lnSpc>
            </a:pPr>
            <a:r>
              <a:rPr b="0" lang="en-US" sz="1200" spc="-1" strike="noStrike">
                <a:solidFill>
                  <a:srgbClr val="000000"/>
                </a:solidFill>
                <a:latin typeface="Calibri"/>
              </a:rPr>
              <a:t>The regression coefficient of y on x is represented by b yx and x on y as b xy. Both of the regression coefficients must have the same sign. If b yx is positive, bxy will also be positive and it is true for vice versa. If one regression coefficient is greater than unity, then others will be lesser than unity.</a:t>
            </a:r>
            <a:endParaRPr b="0" lang="en-IN" sz="1200" spc="-1" strike="noStrike">
              <a:latin typeface="Arial"/>
            </a:endParaRPr>
          </a:p>
          <a:p>
            <a:pPr>
              <a:lnSpc>
                <a:spcPct val="200000"/>
              </a:lnSpc>
            </a:pPr>
            <a:r>
              <a:rPr b="0" lang="en-US" sz="1200" spc="-1" strike="noStrike">
                <a:solidFill>
                  <a:srgbClr val="000000"/>
                </a:solidFill>
                <a:latin typeface="Calibri"/>
              </a:rPr>
              <a:t>For a bivariate data (Xi, Yi), the relationship may be Y depends on X or X depends on Y. If Y depends on X then the regression line is Y on X. Y is dependent variable and X is independent variable. If X depends on Y, then regression line is X on Y and X is dependent variable and Y is independent variable.</a:t>
            </a:r>
            <a:endParaRPr b="0" lang="en-IN" sz="1200" spc="-1" strike="noStrike">
              <a:latin typeface="Arial"/>
            </a:endParaRPr>
          </a:p>
          <a:p>
            <a:pPr>
              <a:lnSpc>
                <a:spcPct val="200000"/>
              </a:lnSpc>
            </a:pPr>
            <a:r>
              <a:rPr b="1" lang="en-US" sz="1400" spc="-1" strike="noStrike">
                <a:solidFill>
                  <a:srgbClr val="000000"/>
                </a:solidFill>
                <a:highlight>
                  <a:srgbClr val="ffff00"/>
                </a:highlight>
                <a:latin typeface="Calibri"/>
              </a:rPr>
              <a:t>State the set of assumptions (if any) related to the   problem under consideration</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248760" y="443880"/>
            <a:ext cx="7014240" cy="364680"/>
          </a:xfrm>
          <a:prstGeom prst="rect">
            <a:avLst/>
          </a:prstGeom>
          <a:noFill/>
          <a:ln>
            <a:noFill/>
          </a:ln>
        </p:spPr>
        <p:style>
          <a:lnRef idx="0"/>
          <a:fillRef idx="0"/>
          <a:effectRef idx="0"/>
          <a:fontRef idx="minor"/>
        </p:style>
        <p:txBody>
          <a:bodyPr lIns="90000" rIns="90000" tIns="45000" bIns="45000">
            <a:spAutoFit/>
          </a:bodyPr>
          <a:p>
            <a:pPr>
              <a:lnSpc>
                <a:spcPct val="100000"/>
              </a:lnSpc>
              <a:spcAft>
                <a:spcPts val="799"/>
              </a:spcAft>
            </a:pPr>
            <a:r>
              <a:rPr b="1" lang="en-US" sz="1800" spc="-1" strike="noStrike" u="sng">
                <a:solidFill>
                  <a:srgbClr val="000000"/>
                </a:solidFill>
                <a:uFillTx/>
                <a:latin typeface="Calibri"/>
                <a:ea typeface="Calibri"/>
              </a:rPr>
              <a:t>Data Pre-processing &amp; Feature Engineering</a:t>
            </a:r>
            <a:endParaRPr b="0" lang="en-IN" sz="1800" spc="-1" strike="noStrike">
              <a:latin typeface="Arial"/>
            </a:endParaRPr>
          </a:p>
        </p:txBody>
      </p:sp>
      <p:pic>
        <p:nvPicPr>
          <p:cNvPr id="181" name="" descr=""/>
          <p:cNvPicPr/>
          <p:nvPr/>
        </p:nvPicPr>
        <p:blipFill>
          <a:blip r:embed="rId1"/>
          <a:stretch/>
        </p:blipFill>
        <p:spPr>
          <a:xfrm>
            <a:off x="475920" y="1130760"/>
            <a:ext cx="3759840" cy="5598360"/>
          </a:xfrm>
          <a:prstGeom prst="rect">
            <a:avLst/>
          </a:prstGeom>
          <a:ln>
            <a:noFill/>
          </a:ln>
        </p:spPr>
      </p:pic>
      <p:pic>
        <p:nvPicPr>
          <p:cNvPr id="182" name="" descr=""/>
          <p:cNvPicPr/>
          <p:nvPr/>
        </p:nvPicPr>
        <p:blipFill>
          <a:blip r:embed="rId2"/>
          <a:stretch/>
        </p:blipFill>
        <p:spPr>
          <a:xfrm>
            <a:off x="5191200" y="1190160"/>
            <a:ext cx="2128320" cy="5631840"/>
          </a:xfrm>
          <a:prstGeom prst="rect">
            <a:avLst/>
          </a:prstGeom>
          <a:ln>
            <a:noFill/>
          </a:ln>
        </p:spPr>
      </p:pic>
      <p:pic>
        <p:nvPicPr>
          <p:cNvPr id="183" name="" descr=""/>
          <p:cNvPicPr/>
          <p:nvPr/>
        </p:nvPicPr>
        <p:blipFill>
          <a:blip r:embed="rId3"/>
          <a:stretch/>
        </p:blipFill>
        <p:spPr>
          <a:xfrm>
            <a:off x="8254440" y="1226160"/>
            <a:ext cx="2068200" cy="55076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31840" y="221400"/>
            <a:ext cx="5137920" cy="6392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rPr>
              <a:t>Correlation with Heat-map:</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1400" spc="-1" strike="noStrike">
                <a:solidFill>
                  <a:srgbClr val="000000"/>
                </a:solidFill>
                <a:latin typeface="Calibri"/>
              </a:rPr>
              <a:t>The correlation coefficient is a statistical measure of the strength of the relationship between the relative movements of two variables. The values range between -1.0 and 1.0. A calculated number greater than 1.0 or less than -1.0 means that there was an error in the correlation measurement. A correlation of -1.0 shows a perfect </a:t>
            </a:r>
            <a:r>
              <a:rPr b="0" lang="en-US" sz="1400" spc="-1" strike="noStrike" u="sng">
                <a:solidFill>
                  <a:srgbClr val="000000"/>
                </a:solidFill>
                <a:uFillTx/>
                <a:latin typeface="Calibri"/>
              </a:rPr>
              <a:t>negative correlation</a:t>
            </a:r>
            <a:r>
              <a:rPr b="0" lang="en-US" sz="1400" spc="-1" strike="noStrike">
                <a:solidFill>
                  <a:srgbClr val="000000"/>
                </a:solidFill>
                <a:latin typeface="Calibri"/>
              </a:rPr>
              <a:t>, while a correlation of 1.0 shows a perfect </a:t>
            </a:r>
            <a:r>
              <a:rPr b="0" lang="en-US" sz="1400" spc="-1" strike="noStrike" u="sng">
                <a:solidFill>
                  <a:srgbClr val="000000"/>
                </a:solidFill>
                <a:uFillTx/>
                <a:latin typeface="Calibri"/>
              </a:rPr>
              <a:t>positive correlation.</a:t>
            </a:r>
            <a:r>
              <a:rPr b="0" lang="en-US" sz="1400" spc="-1" strike="noStrike">
                <a:solidFill>
                  <a:srgbClr val="000000"/>
                </a:solidFill>
                <a:latin typeface="Calibri"/>
              </a:rPr>
              <a:t> A correlation of 0.0 shows no linear relationship between the movement of the two variables. Correlation statistics can be used in finance and investing. Pearson correlation is the one most commonly used in statistics. This measures the strength and direction of a linear relationship between two variables.</a:t>
            </a:r>
            <a:endParaRPr b="0" lang="en-IN" sz="1400" spc="-1" strike="noStrike">
              <a:latin typeface="Arial"/>
            </a:endParaRPr>
          </a:p>
          <a:p>
            <a:pPr>
              <a:lnSpc>
                <a:spcPct val="100000"/>
              </a:lnSpc>
            </a:pPr>
            <a:r>
              <a:rPr b="0" lang="en-US" sz="1400" spc="-1" strike="noStrike">
                <a:solidFill>
                  <a:srgbClr val="000000"/>
                </a:solidFill>
                <a:latin typeface="Calibri"/>
              </a:rPr>
              <a:t>It can also be defined as the measure of dependence between two different variables. If there are multiple variables and the goal is to find correlation between all of these variables and store them using appropriate data structure, the </a:t>
            </a:r>
            <a:r>
              <a:rPr b="1" lang="en-US" sz="1400" spc="-1" strike="noStrike">
                <a:solidFill>
                  <a:srgbClr val="000000"/>
                </a:solidFill>
                <a:latin typeface="Calibri"/>
              </a:rPr>
              <a:t>matrix data structure </a:t>
            </a:r>
            <a:r>
              <a:rPr b="0" lang="en-US" sz="1400" spc="-1" strike="noStrike">
                <a:solidFill>
                  <a:srgbClr val="000000"/>
                </a:solidFill>
                <a:latin typeface="Calibri"/>
              </a:rPr>
              <a:t>is used. Such matrix is called as </a:t>
            </a:r>
            <a:r>
              <a:rPr b="1" lang="en-US" sz="1400" spc="-1" strike="noStrike">
                <a:solidFill>
                  <a:srgbClr val="000000"/>
                </a:solidFill>
                <a:latin typeface="Calibri"/>
              </a:rPr>
              <a:t>correlation matrix</a:t>
            </a:r>
            <a:r>
              <a:rPr b="0" lang="en-US" sz="1400" spc="-1" strike="noStrike">
                <a:solidFill>
                  <a:srgbClr val="000000"/>
                </a:solidFill>
                <a:latin typeface="Calibri"/>
              </a:rPr>
              <a:t>. </a:t>
            </a:r>
            <a:endParaRPr b="0" lang="en-IN" sz="1400" spc="-1" strike="noStrike">
              <a:latin typeface="Arial"/>
            </a:endParaRPr>
          </a:p>
          <a:p>
            <a:pPr>
              <a:lnSpc>
                <a:spcPct val="100000"/>
              </a:lnSpc>
            </a:pPr>
            <a:r>
              <a:rPr b="0" lang="en-US" sz="1400" spc="-1" strike="noStrike">
                <a:solidFill>
                  <a:srgbClr val="000000"/>
                </a:solidFill>
                <a:latin typeface="Calibri"/>
              </a:rPr>
              <a:t>Correlation heatmap is graphical representation of correlation matrix representing correlation between different variables. </a:t>
            </a:r>
            <a:endParaRPr b="0" lang="en-IN" sz="1400" spc="-1" strike="noStrike">
              <a:latin typeface="Arial"/>
            </a:endParaRPr>
          </a:p>
          <a:p>
            <a:pPr>
              <a:lnSpc>
                <a:spcPct val="100000"/>
              </a:lnSpc>
            </a:pPr>
            <a:r>
              <a:rPr b="0" lang="en-US" sz="1400" spc="-1" strike="noStrike">
                <a:solidFill>
                  <a:srgbClr val="000000"/>
                </a:solidFill>
                <a:latin typeface="Calibri"/>
              </a:rPr>
              <a:t>To do feature selection and make feature ready for the model building. we check correlation of variables using heatmap. And describe method for the census data set</a:t>
            </a:r>
            <a:endParaRPr b="0" lang="en-IN" sz="1400" spc="-1" strike="noStrike">
              <a:latin typeface="Arial"/>
            </a:endParaRPr>
          </a:p>
        </p:txBody>
      </p:sp>
      <p:pic>
        <p:nvPicPr>
          <p:cNvPr id="185" name="" descr=""/>
          <p:cNvPicPr/>
          <p:nvPr/>
        </p:nvPicPr>
        <p:blipFill>
          <a:blip r:embed="rId1"/>
          <a:stretch/>
        </p:blipFill>
        <p:spPr>
          <a:xfrm>
            <a:off x="5335560" y="524160"/>
            <a:ext cx="5977800" cy="45835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31840" y="160560"/>
            <a:ext cx="6404400" cy="402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rPr>
              <a:t>HARDWARE &amp; SOFTWARE TOOLS, LIBRARIES &amp; PACKAGES USED:</a:t>
            </a:r>
            <a:endParaRPr b="0" lang="en-IN" sz="2000" spc="-1" strike="noStrike">
              <a:latin typeface="Arial"/>
            </a:endParaRPr>
          </a:p>
          <a:p>
            <a:pPr>
              <a:lnSpc>
                <a:spcPct val="100000"/>
              </a:lnSpc>
              <a:spcAft>
                <a:spcPts val="799"/>
              </a:spcAft>
            </a:pPr>
            <a:r>
              <a:rPr b="0" lang="en-IN" sz="1600" spc="-1" strike="noStrike">
                <a:solidFill>
                  <a:srgbClr val="000000"/>
                </a:solidFill>
                <a:latin typeface="Calibri"/>
                <a:ea typeface="Calibri"/>
              </a:rPr>
              <a:t>Hardware :Intel i7,RAM 16GB used.</a:t>
            </a:r>
            <a:endParaRPr b="0" lang="en-IN" sz="1600" spc="-1" strike="noStrike">
              <a:latin typeface="Arial"/>
            </a:endParaRPr>
          </a:p>
          <a:p>
            <a:pPr>
              <a:lnSpc>
                <a:spcPct val="100000"/>
              </a:lnSpc>
              <a:spcAft>
                <a:spcPts val="799"/>
              </a:spcAft>
            </a:pPr>
            <a:r>
              <a:rPr b="0" lang="en-IN" sz="1600" spc="-1" strike="noStrike">
                <a:solidFill>
                  <a:srgbClr val="000000"/>
                </a:solidFill>
                <a:latin typeface="Calibri"/>
                <a:ea typeface="Calibri"/>
              </a:rPr>
              <a:t>Software:  Jupyter Notebook (Anaconda 3)</a:t>
            </a:r>
            <a:endParaRPr b="0" lang="en-IN" sz="1600" spc="-1" strike="noStrike">
              <a:latin typeface="Arial"/>
            </a:endParaRPr>
          </a:p>
          <a:p>
            <a:pPr>
              <a:lnSpc>
                <a:spcPct val="100000"/>
              </a:lnSpc>
              <a:spcAft>
                <a:spcPts val="799"/>
              </a:spcAft>
            </a:pPr>
            <a:r>
              <a:rPr b="0" lang="en-IN" sz="1600" spc="-1" strike="noStrike">
                <a:solidFill>
                  <a:srgbClr val="000000"/>
                </a:solidFill>
                <a:latin typeface="Calibri"/>
                <a:ea typeface="Calibri"/>
              </a:rPr>
              <a:t>Language: Python</a:t>
            </a:r>
            <a:endParaRPr b="0" lang="en-IN" sz="1600" spc="-1" strike="noStrike">
              <a:latin typeface="Arial"/>
            </a:endParaRPr>
          </a:p>
          <a:p>
            <a:pPr>
              <a:lnSpc>
                <a:spcPct val="100000"/>
              </a:lnSpc>
              <a:spcAft>
                <a:spcPts val="799"/>
              </a:spcAft>
            </a:pPr>
            <a:r>
              <a:rPr b="0" lang="en-IN" sz="1600" spc="-1" strike="noStrike">
                <a:solidFill>
                  <a:srgbClr val="000000"/>
                </a:solidFill>
                <a:latin typeface="Calibri"/>
                <a:ea typeface="Calibri"/>
              </a:rPr>
              <a:t>Libraries:</a:t>
            </a:r>
            <a:endParaRPr b="0" lang="en-IN" sz="1600" spc="-1" strike="noStrike">
              <a:latin typeface="Arial"/>
            </a:endParaRPr>
          </a:p>
          <a:p>
            <a:pPr marL="343080" indent="-342720">
              <a:lnSpc>
                <a:spcPct val="100000"/>
              </a:lnSpc>
              <a:buClr>
                <a:srgbClr val="000000"/>
              </a:buClr>
              <a:buFont typeface="Century Schoolbook"/>
              <a:buAutoNum type="arabicPeriod"/>
            </a:pPr>
            <a:r>
              <a:rPr b="0" lang="en-IN" sz="1600" spc="-1" strike="noStrike">
                <a:solidFill>
                  <a:srgbClr val="000000"/>
                </a:solidFill>
                <a:latin typeface="Calibri"/>
                <a:ea typeface="Calibri"/>
              </a:rPr>
              <a:t>Pandas </a:t>
            </a:r>
            <a:endParaRPr b="0" lang="en-IN" sz="1600" spc="-1" strike="noStrike">
              <a:latin typeface="Arial"/>
            </a:endParaRPr>
          </a:p>
          <a:p>
            <a:pPr marL="343080" indent="-342720">
              <a:lnSpc>
                <a:spcPct val="100000"/>
              </a:lnSpc>
              <a:buClr>
                <a:srgbClr val="000000"/>
              </a:buClr>
              <a:buFont typeface="Century Schoolbook"/>
              <a:buAutoNum type="arabicPeriod"/>
            </a:pPr>
            <a:r>
              <a:rPr b="0" lang="en-IN" sz="1600" spc="-1" strike="noStrike">
                <a:solidFill>
                  <a:srgbClr val="000000"/>
                </a:solidFill>
                <a:latin typeface="Calibri"/>
                <a:ea typeface="Calibri"/>
              </a:rPr>
              <a:t>Numpy</a:t>
            </a:r>
            <a:endParaRPr b="0" lang="en-IN" sz="1600" spc="-1" strike="noStrike">
              <a:latin typeface="Arial"/>
            </a:endParaRPr>
          </a:p>
          <a:p>
            <a:pPr marL="343080" indent="-342720">
              <a:lnSpc>
                <a:spcPct val="100000"/>
              </a:lnSpc>
              <a:buClr>
                <a:srgbClr val="000000"/>
              </a:buClr>
              <a:buFont typeface="Century Schoolbook"/>
              <a:buAutoNum type="arabicPeriod"/>
            </a:pPr>
            <a:r>
              <a:rPr b="0" lang="en-IN" sz="1600" spc="-1" strike="noStrike">
                <a:solidFill>
                  <a:srgbClr val="000000"/>
                </a:solidFill>
                <a:latin typeface="Calibri"/>
                <a:ea typeface="Calibri"/>
              </a:rPr>
              <a:t>Matplotlib</a:t>
            </a:r>
            <a:endParaRPr b="0" lang="en-IN" sz="1600" spc="-1" strike="noStrike">
              <a:latin typeface="Arial"/>
            </a:endParaRPr>
          </a:p>
          <a:p>
            <a:pPr marL="343080" indent="-342720">
              <a:lnSpc>
                <a:spcPct val="100000"/>
              </a:lnSpc>
              <a:buClr>
                <a:srgbClr val="000000"/>
              </a:buClr>
              <a:buFont typeface="Century Schoolbook"/>
              <a:buAutoNum type="arabicPeriod"/>
            </a:pPr>
            <a:r>
              <a:rPr b="0" lang="en-IN" sz="1600" spc="-1" strike="noStrike">
                <a:solidFill>
                  <a:srgbClr val="000000"/>
                </a:solidFill>
                <a:latin typeface="Calibri"/>
                <a:ea typeface="Calibri"/>
              </a:rPr>
              <a:t>Seaborn</a:t>
            </a:r>
            <a:endParaRPr b="0" lang="en-IN" sz="1600" spc="-1" strike="noStrike">
              <a:latin typeface="Arial"/>
            </a:endParaRPr>
          </a:p>
          <a:p>
            <a:pPr marL="343080" indent="-342720">
              <a:lnSpc>
                <a:spcPct val="100000"/>
              </a:lnSpc>
              <a:buClr>
                <a:srgbClr val="000000"/>
              </a:buClr>
              <a:buFont typeface="Century Schoolbook"/>
              <a:buAutoNum type="arabicPeriod"/>
            </a:pPr>
            <a:r>
              <a:rPr b="0" lang="en-IN" sz="1600" spc="-1" strike="noStrike">
                <a:solidFill>
                  <a:srgbClr val="000000"/>
                </a:solidFill>
                <a:latin typeface="Calibri"/>
                <a:ea typeface="Calibri"/>
              </a:rPr>
              <a:t>Sklean</a:t>
            </a:r>
            <a:endParaRPr b="0" lang="en-IN" sz="1600" spc="-1" strike="noStrike">
              <a:latin typeface="Arial"/>
            </a:endParaRPr>
          </a:p>
          <a:p>
            <a:pPr marL="343080" indent="-342720">
              <a:lnSpc>
                <a:spcPct val="100000"/>
              </a:lnSpc>
              <a:buClr>
                <a:srgbClr val="000000"/>
              </a:buClr>
              <a:buFont typeface="Century Schoolbook"/>
              <a:buAutoNum type="arabicPeriod"/>
            </a:pPr>
            <a:r>
              <a:rPr b="0" lang="en-IN" sz="1600" spc="-1" strike="noStrike">
                <a:solidFill>
                  <a:srgbClr val="000000"/>
                </a:solidFill>
                <a:latin typeface="Calibri"/>
                <a:ea typeface="Calibri"/>
              </a:rPr>
              <a:t>Scipy</a:t>
            </a:r>
            <a:endParaRPr b="0" lang="en-IN" sz="1600" spc="-1" strike="noStrike">
              <a:latin typeface="Arial"/>
            </a:endParaRPr>
          </a:p>
          <a:p>
            <a:pPr marL="343080" indent="-342720">
              <a:lnSpc>
                <a:spcPct val="100000"/>
              </a:lnSpc>
              <a:buClr>
                <a:srgbClr val="000000"/>
              </a:buClr>
              <a:buFont typeface="Century Schoolbook"/>
              <a:buAutoNum type="arabicPeriod"/>
            </a:pPr>
            <a:r>
              <a:rPr b="0" lang="en-IN" sz="1600" spc="-1" strike="noStrike">
                <a:solidFill>
                  <a:srgbClr val="000000"/>
                </a:solidFill>
                <a:latin typeface="Calibri"/>
                <a:ea typeface="Calibri"/>
              </a:rPr>
              <a:t>Statsmodels</a:t>
            </a:r>
            <a:endParaRPr b="0" lang="en-IN" sz="1600" spc="-1" strike="noStrike">
              <a:latin typeface="Arial"/>
            </a:endParaRPr>
          </a:p>
          <a:p>
            <a:pPr marL="343080" indent="-342720">
              <a:lnSpc>
                <a:spcPct val="100000"/>
              </a:lnSpc>
              <a:spcAft>
                <a:spcPts val="799"/>
              </a:spcAft>
              <a:buClr>
                <a:srgbClr val="000000"/>
              </a:buClr>
              <a:buFont typeface="Century Schoolbook"/>
              <a:buAutoNum type="arabicPeriod"/>
            </a:pPr>
            <a:r>
              <a:rPr b="0" lang="en-IN" sz="1600" spc="-1" strike="noStrike">
                <a:solidFill>
                  <a:srgbClr val="000000"/>
                </a:solidFill>
                <a:latin typeface="Calibri"/>
                <a:ea typeface="Calibri"/>
              </a:rPr>
              <a:t>Pip-Package install Manager</a:t>
            </a:r>
            <a:endParaRPr b="0" lang="en-IN" sz="1600" spc="-1" strike="noStrike">
              <a:latin typeface="Arial"/>
            </a:endParaRPr>
          </a:p>
        </p:txBody>
      </p:sp>
      <p:pic>
        <p:nvPicPr>
          <p:cNvPr id="187" name="Picture 8" descr=""/>
          <p:cNvPicPr/>
          <p:nvPr/>
        </p:nvPicPr>
        <p:blipFill>
          <a:blip r:embed="rId1"/>
          <a:stretch/>
        </p:blipFill>
        <p:spPr>
          <a:xfrm>
            <a:off x="7025760" y="0"/>
            <a:ext cx="5166000" cy="6855840"/>
          </a:xfrm>
          <a:prstGeom prst="rect">
            <a:avLst/>
          </a:prstGeom>
          <a:ln>
            <a:noFill/>
          </a:ln>
        </p:spPr>
      </p:pic>
      <p:pic>
        <p:nvPicPr>
          <p:cNvPr id="188" name="" descr=""/>
          <p:cNvPicPr/>
          <p:nvPr/>
        </p:nvPicPr>
        <p:blipFill>
          <a:blip r:embed="rId2"/>
          <a:stretch/>
        </p:blipFill>
        <p:spPr>
          <a:xfrm>
            <a:off x="297720" y="4408920"/>
            <a:ext cx="6240600" cy="23868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54800" y="153360"/>
            <a:ext cx="9603000" cy="741960"/>
          </a:xfrm>
          <a:prstGeom prst="rect">
            <a:avLst/>
          </a:prstGeom>
          <a:noFill/>
          <a:ln>
            <a:noFill/>
          </a:ln>
        </p:spPr>
        <p:txBody>
          <a:bodyPr anchor="ctr">
            <a:normAutofit/>
          </a:bodyPr>
          <a:p>
            <a:pPr>
              <a:lnSpc>
                <a:spcPct val="90000"/>
              </a:lnSpc>
            </a:pPr>
            <a:r>
              <a:rPr b="1" lang="en-US" sz="3600" spc="-52" strike="noStrike" cap="all">
                <a:solidFill>
                  <a:srgbClr val="000000"/>
                </a:solidFill>
                <a:latin typeface="Calibri"/>
              </a:rPr>
              <a:t>Problem Overview</a:t>
            </a:r>
            <a:endParaRPr b="0" lang="en-US" sz="3600" spc="-1" strike="noStrike">
              <a:solidFill>
                <a:srgbClr val="000000"/>
              </a:solidFill>
              <a:latin typeface="Century Schoolbook"/>
            </a:endParaRPr>
          </a:p>
        </p:txBody>
      </p:sp>
      <p:sp>
        <p:nvSpPr>
          <p:cNvPr id="130" name="CustomShape 2"/>
          <p:cNvSpPr/>
          <p:nvPr/>
        </p:nvSpPr>
        <p:spPr>
          <a:xfrm>
            <a:off x="317160" y="889920"/>
            <a:ext cx="10953720" cy="4358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rPr>
              <a:t>US-based housing company named Surprise Housing has decided to enter the Australian market. </a:t>
            </a:r>
            <a:endParaRPr b="0" lang="en-IN" sz="2000" spc="-1" strike="noStrike">
              <a:latin typeface="Arial"/>
            </a:endParaRPr>
          </a:p>
          <a:p>
            <a:pPr>
              <a:lnSpc>
                <a:spcPct val="100000"/>
              </a:lnSpc>
            </a:pPr>
            <a:r>
              <a:rPr b="0" lang="en-US" sz="2000" spc="-1" strike="noStrike">
                <a:solidFill>
                  <a:srgbClr val="000000"/>
                </a:solidFill>
                <a:latin typeface="Calibri"/>
              </a:rPr>
              <a:t>Company uses data analytics to purchase houses at a price below their actual values &amp; flip them at a higher price. For the same purpose, the company has collected a data set from the sale of houses in Australia.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0000"/>
                </a:solidFill>
                <a:latin typeface="Calibri"/>
              </a:rPr>
              <a:t>You are required to build a model using Machine Learning in order to predict the actual value of the prospective properties and decide whether to invest in them or not.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0000"/>
                </a:solidFill>
                <a:latin typeface="Calibri"/>
              </a:rPr>
              <a:t>For this company wants to know: </a:t>
            </a:r>
            <a:endParaRPr b="0" lang="en-IN" sz="2000" spc="-1" strike="noStrike">
              <a:latin typeface="Arial"/>
            </a:endParaRPr>
          </a:p>
          <a:p>
            <a:pPr>
              <a:lnSpc>
                <a:spcPct val="100000"/>
              </a:lnSpc>
            </a:pPr>
            <a:endParaRPr b="0" lang="en-IN"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Which variables are important to predict the price of variable?</a:t>
            </a:r>
            <a:endParaRPr b="0" lang="en-IN"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How do these variables describe the price of the house?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214560" y="247680"/>
            <a:ext cx="61059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0000"/>
                </a:solidFill>
                <a:latin typeface="Calibri"/>
                <a:ea typeface="Calibri"/>
              </a:rPr>
              <a:t>Data Visualation </a:t>
            </a:r>
            <a:endParaRPr b="0" lang="en-IN" sz="2000" spc="-1" strike="noStrike">
              <a:latin typeface="Arial"/>
            </a:endParaRPr>
          </a:p>
        </p:txBody>
      </p:sp>
      <p:pic>
        <p:nvPicPr>
          <p:cNvPr id="190" name="" descr=""/>
          <p:cNvPicPr/>
          <p:nvPr/>
        </p:nvPicPr>
        <p:blipFill>
          <a:blip r:embed="rId1"/>
          <a:stretch/>
        </p:blipFill>
        <p:spPr>
          <a:xfrm>
            <a:off x="521640" y="793080"/>
            <a:ext cx="9682200" cy="2457000"/>
          </a:xfrm>
          <a:prstGeom prst="rect">
            <a:avLst/>
          </a:prstGeom>
          <a:ln>
            <a:noFill/>
          </a:ln>
        </p:spPr>
      </p:pic>
      <p:pic>
        <p:nvPicPr>
          <p:cNvPr id="191" name="" descr=""/>
          <p:cNvPicPr/>
          <p:nvPr/>
        </p:nvPicPr>
        <p:blipFill>
          <a:blip r:embed="rId2"/>
          <a:stretch/>
        </p:blipFill>
        <p:spPr>
          <a:xfrm>
            <a:off x="428760" y="3321720"/>
            <a:ext cx="9905760" cy="349308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309960" y="45000"/>
            <a:ext cx="61059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0000"/>
                </a:solidFill>
                <a:latin typeface="Calibri"/>
                <a:ea typeface="Calibri"/>
              </a:rPr>
              <a:t> </a:t>
            </a:r>
            <a:r>
              <a:rPr b="1" lang="en-IN" sz="2000" spc="-1" strike="noStrike">
                <a:solidFill>
                  <a:srgbClr val="000000"/>
                </a:solidFill>
                <a:latin typeface="Calibri"/>
                <a:ea typeface="Calibri"/>
              </a:rPr>
              <a:t>Model/s Development and Evaluation </a:t>
            </a:r>
            <a:endParaRPr b="0" lang="en-IN" sz="2000" spc="-1" strike="noStrike">
              <a:latin typeface="Arial"/>
            </a:endParaRPr>
          </a:p>
        </p:txBody>
      </p:sp>
      <p:pic>
        <p:nvPicPr>
          <p:cNvPr id="193" name="" descr=""/>
          <p:cNvPicPr/>
          <p:nvPr/>
        </p:nvPicPr>
        <p:blipFill>
          <a:blip r:embed="rId1"/>
          <a:stretch/>
        </p:blipFill>
        <p:spPr>
          <a:xfrm>
            <a:off x="409320" y="1455120"/>
            <a:ext cx="9515160" cy="37810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4" name="CustomShape 1"/>
          <p:cNvSpPr/>
          <p:nvPr/>
        </p:nvSpPr>
        <p:spPr>
          <a:xfrm>
            <a:off x="450720" y="358920"/>
            <a:ext cx="10424160" cy="325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000000"/>
                </a:solidFill>
                <a:latin typeface="Calibri"/>
              </a:rPr>
              <a:t>Testing of Identified Approaches (Algorithms)</a:t>
            </a:r>
            <a:endParaRPr b="0" lang="en-IN" sz="2000" spc="-1" strike="noStrike">
              <a:latin typeface="Arial"/>
            </a:endParaRPr>
          </a:p>
          <a:p>
            <a:pPr>
              <a:lnSpc>
                <a:spcPct val="100000"/>
              </a:lnSpc>
            </a:pPr>
            <a:endParaRPr b="0" lang="en-IN" sz="2000" spc="-1" strike="noStrike">
              <a:latin typeface="Arial"/>
            </a:endParaRPr>
          </a:p>
          <a:p>
            <a:pPr>
              <a:lnSpc>
                <a:spcPct val="150000"/>
              </a:lnSpc>
            </a:pPr>
            <a:r>
              <a:rPr b="0" lang="en-IN" sz="1400" spc="-1" strike="noStrike">
                <a:solidFill>
                  <a:srgbClr val="000000"/>
                </a:solidFill>
                <a:latin typeface="Calibri"/>
              </a:rPr>
              <a:t>These are all the Algorithms used for Model Building and Prediction. We did Hyper Parameter Tuning with these algorithms using the GridSearchCV.</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Ridge Regressor</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LinearRegression</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Support Vector Regressor</a:t>
            </a:r>
            <a:endParaRPr b="0" lang="en-IN" sz="1400" spc="-1" strike="noStrike">
              <a:latin typeface="Arial"/>
            </a:endParaRPr>
          </a:p>
          <a:p>
            <a:pPr marL="285840" indent="-285480">
              <a:lnSpc>
                <a:spcPct val="150000"/>
              </a:lnSpc>
              <a:buClr>
                <a:srgbClr val="000000"/>
              </a:buClr>
              <a:buFont typeface="Arial"/>
              <a:buChar char="•"/>
            </a:pPr>
            <a:r>
              <a:rPr b="0" lang="en-IN" sz="1400" spc="-1" strike="noStrike">
                <a:solidFill>
                  <a:srgbClr val="000000"/>
                </a:solidFill>
                <a:latin typeface="Calibri"/>
              </a:rPr>
              <a:t>ElasticNet Regression</a:t>
            </a:r>
            <a:endParaRPr b="0" lang="en-IN" sz="1400" spc="-1" strike="noStrike">
              <a:latin typeface="Arial"/>
            </a:endParaRPr>
          </a:p>
          <a:p>
            <a:pPr>
              <a:lnSpc>
                <a:spcPct val="150000"/>
              </a:lnSpc>
            </a:pPr>
            <a:r>
              <a:rPr b="0" lang="en-IN" sz="1400" spc="-1" strike="noStrike">
                <a:solidFill>
                  <a:srgbClr val="000000"/>
                </a:solidFill>
                <a:latin typeface="Calibri"/>
              </a:rPr>
              <a:t>These algorithms has been used for both Training and Testing purpose and got evaluated with r2 score.And also the predicted result got Evaluated with Key Metrics.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66320" y="112680"/>
            <a:ext cx="895392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Calibri"/>
              </a:rPr>
              <a:t> </a:t>
            </a:r>
            <a:r>
              <a:rPr b="1" lang="en-IN" sz="2200" spc="-1" strike="noStrike">
                <a:solidFill>
                  <a:srgbClr val="000000"/>
                </a:solidFill>
                <a:latin typeface="Calibri"/>
              </a:rPr>
              <a:t>MODEL PREDICTION AND EVALUATION</a:t>
            </a:r>
            <a:endParaRPr b="0" lang="en-IN" sz="2200" spc="-1" strike="noStrike">
              <a:latin typeface="Arial"/>
            </a:endParaRPr>
          </a:p>
        </p:txBody>
      </p:sp>
      <p:sp>
        <p:nvSpPr>
          <p:cNvPr id="196" name="CustomShape 2"/>
          <p:cNvSpPr/>
          <p:nvPr/>
        </p:nvSpPr>
        <p:spPr>
          <a:xfrm>
            <a:off x="308520" y="466920"/>
            <a:ext cx="10965960" cy="1550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000000"/>
                </a:solidFill>
                <a:latin typeface="Calibri"/>
              </a:rPr>
              <a:t>Linear Regression:</a:t>
            </a:r>
            <a:endParaRPr b="0" lang="en-IN" sz="1600" spc="-1" strike="noStrike">
              <a:latin typeface="Arial"/>
            </a:endParaRPr>
          </a:p>
          <a:p>
            <a:pPr>
              <a:lnSpc>
                <a:spcPct val="100000"/>
              </a:lnSpc>
            </a:pPr>
            <a:r>
              <a:rPr b="0" lang="en-IN" sz="1600" spc="-1" strike="noStrike">
                <a:solidFill>
                  <a:srgbClr val="000000"/>
                </a:solidFill>
                <a:latin typeface="Calibri"/>
              </a:rPr>
              <a:t>It performs a regression task. Regression models a target prediction value based on independent variables &amp; is mostly used for finding out the relationship between variables and forecasting.</a:t>
            </a:r>
            <a:endParaRPr b="0" lang="en-IN" sz="1600" spc="-1" strike="noStrike">
              <a:latin typeface="Arial"/>
            </a:endParaRPr>
          </a:p>
          <a:p>
            <a:pPr>
              <a:lnSpc>
                <a:spcPct val="100000"/>
              </a:lnSpc>
            </a:pPr>
            <a:r>
              <a:rPr b="0" lang="en-IN" sz="1600" spc="-1" strike="noStrike">
                <a:solidFill>
                  <a:srgbClr val="000000"/>
                </a:solidFill>
                <a:latin typeface="Calibri"/>
              </a:rPr>
              <a:t>In linear regression, the observations (red) are assumed to be the result of random deviations (green) from an underlying relationship (blue) between a dependent variable (y) and an independent variable (x).</a:t>
            </a:r>
            <a:endParaRPr b="0" lang="en-IN" sz="1600" spc="-1" strike="noStrike">
              <a:latin typeface="Arial"/>
            </a:endParaRPr>
          </a:p>
          <a:p>
            <a:pPr>
              <a:lnSpc>
                <a:spcPct val="100000"/>
              </a:lnSpc>
            </a:pPr>
            <a:r>
              <a:rPr b="0" lang="en-IN" sz="1600" spc="-1" strike="noStrike">
                <a:solidFill>
                  <a:srgbClr val="000000"/>
                </a:solidFill>
                <a:latin typeface="Calibri"/>
              </a:rPr>
              <a:t> </a:t>
            </a:r>
            <a:endParaRPr b="0" lang="en-IN" sz="1600" spc="-1" strike="noStrike">
              <a:latin typeface="Arial"/>
            </a:endParaRPr>
          </a:p>
        </p:txBody>
      </p:sp>
      <p:pic>
        <p:nvPicPr>
          <p:cNvPr id="197" name="" descr=""/>
          <p:cNvPicPr/>
          <p:nvPr/>
        </p:nvPicPr>
        <p:blipFill>
          <a:blip r:embed="rId1"/>
          <a:stretch/>
        </p:blipFill>
        <p:spPr>
          <a:xfrm>
            <a:off x="512280" y="2601000"/>
            <a:ext cx="4983480" cy="371124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230760" y="206640"/>
            <a:ext cx="10981440" cy="23414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cap="all">
                <a:solidFill>
                  <a:srgbClr val="000000"/>
                </a:solidFill>
                <a:latin typeface="Calibri"/>
              </a:rPr>
              <a:t>Ridge Regression:</a:t>
            </a:r>
            <a:endParaRPr b="0" lang="en-IN" sz="20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Ridge regression is a technique which is specialized to analyze multiple regression data which is multicollinearity in nature.</a:t>
            </a:r>
            <a:endParaRPr b="0" lang="en-IN"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Ridge regression is a model tuning method that is used to analyse any data that suffers from multicollinearity. This method performs L2 regularization. When the issue of multicollinearity occurs, least-squares are unbiased, and variances are large, this results in predicted values to be far away from the actual values.</a:t>
            </a:r>
            <a:endParaRPr b="0" lang="en-IN" sz="1600" spc="-1" strike="noStrike">
              <a:latin typeface="Arial"/>
            </a:endParaRPr>
          </a:p>
          <a:p>
            <a:pPr marL="285840" indent="-285480">
              <a:lnSpc>
                <a:spcPct val="100000"/>
              </a:lnSpc>
              <a:buClr>
                <a:srgbClr val="000000"/>
              </a:buClr>
              <a:buFont typeface="Arial"/>
              <a:buChar char="•"/>
            </a:pPr>
            <a:r>
              <a:rPr b="0" lang="en-US" sz="1600" spc="-1" strike="noStrike">
                <a:solidFill>
                  <a:srgbClr val="000000"/>
                </a:solidFill>
                <a:latin typeface="Calibri"/>
              </a:rPr>
              <a:t>The biggest benefit of ridge regression is its ability to produce a lower test mean squared error (MSE) compared to least squares regression when multicollinearity is present. </a:t>
            </a:r>
            <a:endParaRPr b="0" lang="en-IN" sz="1600" spc="-1" strike="noStrike">
              <a:latin typeface="Arial"/>
            </a:endParaRPr>
          </a:p>
        </p:txBody>
      </p:sp>
      <p:pic>
        <p:nvPicPr>
          <p:cNvPr id="199" name="" descr=""/>
          <p:cNvPicPr/>
          <p:nvPr/>
        </p:nvPicPr>
        <p:blipFill>
          <a:blip r:embed="rId1"/>
          <a:stretch/>
        </p:blipFill>
        <p:spPr>
          <a:xfrm>
            <a:off x="654840" y="2844000"/>
            <a:ext cx="7881840" cy="363492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228600" y="158760"/>
            <a:ext cx="11125440" cy="2098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rPr>
              <a:t>SUPPORT VECTOR REGRESSOR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1600" spc="-1" strike="noStrike">
                <a:solidFill>
                  <a:srgbClr val="000000"/>
                </a:solidFill>
                <a:latin typeface="Calibri"/>
              </a:rPr>
              <a:t>Support Vector Machine is a discriminative algorithm that tries to find the optimal hyperplane that distinctly classifies the data points in N-dimensional space(N - the number of features). In a 2D space, a hyperplane is a line that optimally divides the data points into two different classes. In a higher-dimensional space, the hyperplane would have a different shape rather than a line.</a:t>
            </a:r>
            <a:endParaRPr b="0" lang="en-IN" sz="1600" spc="-1" strike="noStrike">
              <a:latin typeface="Arial"/>
            </a:endParaRPr>
          </a:p>
          <a:p>
            <a:pPr>
              <a:lnSpc>
                <a:spcPct val="100000"/>
              </a:lnSpc>
            </a:pPr>
            <a:r>
              <a:rPr b="0" lang="en-US" sz="1600" spc="-1" strike="noStrike">
                <a:solidFill>
                  <a:srgbClr val="000000"/>
                </a:solidFill>
                <a:latin typeface="Calibri"/>
              </a:rPr>
              <a:t> </a:t>
            </a:r>
            <a:r>
              <a:rPr b="0" lang="en-US" sz="1600" spc="-1" strike="noStrike">
                <a:solidFill>
                  <a:srgbClr val="000000"/>
                </a:solidFill>
                <a:latin typeface="Calibri"/>
              </a:rPr>
              <a:t>Support Vector Regression (SVR) is quite different than other Regression models. It uses the Support Vector Machine (SVM, a classification algorithm) algorithm to predict a continuous variable.</a:t>
            </a:r>
            <a:endParaRPr b="0" lang="en-IN" sz="1600" spc="-1" strike="noStrike">
              <a:latin typeface="Arial"/>
            </a:endParaRPr>
          </a:p>
        </p:txBody>
      </p:sp>
      <p:pic>
        <p:nvPicPr>
          <p:cNvPr id="201" name="" descr=""/>
          <p:cNvPicPr/>
          <p:nvPr/>
        </p:nvPicPr>
        <p:blipFill>
          <a:blip r:embed="rId1"/>
          <a:stretch/>
        </p:blipFill>
        <p:spPr>
          <a:xfrm>
            <a:off x="1130760" y="2770200"/>
            <a:ext cx="4698000" cy="363024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122040" y="132120"/>
            <a:ext cx="11232000" cy="1368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rPr>
              <a:t>ELASTIC NET REGRESSION(COMBINATION OF L1 AND L2)</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1600" spc="-1" strike="noStrike">
                <a:solidFill>
                  <a:srgbClr val="000000"/>
                </a:solidFill>
                <a:latin typeface="Calibri"/>
              </a:rPr>
              <a:t>Elastic net is a combination of the two most popular regularized variants of linear regression: ridge and lasso. Ridge utilizes an L2 penalty and lasso uses an L1 penalty. With elastic net, you don't have to choose between these two models, because elastic net uses both the L2 and the L1 penalty!</a:t>
            </a:r>
            <a:endParaRPr b="0" lang="en-IN" sz="1600" spc="-1" strike="noStrike">
              <a:latin typeface="Arial"/>
            </a:endParaRPr>
          </a:p>
        </p:txBody>
      </p:sp>
      <p:sp>
        <p:nvSpPr>
          <p:cNvPr id="203" name="CustomShape 2"/>
          <p:cNvSpPr/>
          <p:nvPr/>
        </p:nvSpPr>
        <p:spPr>
          <a:xfrm>
            <a:off x="5167800" y="1753200"/>
            <a:ext cx="5821560" cy="3558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Calibri"/>
              </a:rPr>
              <a:t>These are all the algorithms used and it described here  with the snapshot of their code and the results observed over different evaluation metrics are also mentioned.</a:t>
            </a:r>
            <a:endParaRPr b="0" lang="en-IN" sz="1200" spc="-1" strike="noStrike">
              <a:latin typeface="Arial"/>
            </a:endParaRPr>
          </a:p>
          <a:p>
            <a:pPr>
              <a:lnSpc>
                <a:spcPct val="100000"/>
              </a:lnSpc>
            </a:pPr>
            <a:r>
              <a:rPr b="0" lang="en-US" sz="1200" spc="-1" strike="noStrike">
                <a:solidFill>
                  <a:srgbClr val="000000"/>
                </a:solidFill>
                <a:latin typeface="Calibri"/>
              </a:rPr>
              <a:t>The evaluation metrics used here is r2 score.</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rPr>
              <a:t>R2 score: </a:t>
            </a:r>
            <a:endParaRPr b="0" lang="en-IN" sz="1200" spc="-1" strike="noStrike">
              <a:latin typeface="Arial"/>
            </a:endParaRPr>
          </a:p>
          <a:p>
            <a:pPr>
              <a:lnSpc>
                <a:spcPct val="100000"/>
              </a:lnSpc>
            </a:pPr>
            <a:r>
              <a:rPr b="0" lang="en-IN" sz="1200" spc="-1" strike="noStrike">
                <a:solidFill>
                  <a:srgbClr val="000000"/>
                </a:solidFill>
                <a:latin typeface="Calibri"/>
              </a:rPr>
              <a:t>It is the proportion of the variance in the dependent variable that is predictable from the independent variable(s).” Another definition is “(total variance explained by model) / total variance.” So if it is 100%, the two variables are perfectly correlated, i.e., with no variance at all.</a:t>
            </a:r>
            <a:endParaRPr b="0" lang="en-IN" sz="1200" spc="-1" strike="noStrike">
              <a:latin typeface="Arial"/>
            </a:endParaRPr>
          </a:p>
          <a:p>
            <a:pPr>
              <a:lnSpc>
                <a:spcPct val="100000"/>
              </a:lnSpc>
            </a:pPr>
            <a:r>
              <a:rPr b="0" lang="en-IN" sz="1200" spc="-1" strike="noStrike">
                <a:solidFill>
                  <a:srgbClr val="000000"/>
                </a:solidFill>
                <a:latin typeface="Calibri"/>
              </a:rPr>
              <a:t>Key Metrics for success in solving problem under consideration</a:t>
            </a:r>
            <a:endParaRPr b="0" lang="en-IN" sz="1200" spc="-1" strike="noStrike">
              <a:latin typeface="Arial"/>
            </a:endParaRPr>
          </a:p>
          <a:p>
            <a:pPr>
              <a:lnSpc>
                <a:spcPct val="100000"/>
              </a:lnSpc>
            </a:pPr>
            <a:r>
              <a:rPr b="0" lang="en-IN" sz="1200" spc="-1" strike="noStrike">
                <a:solidFill>
                  <a:srgbClr val="000000"/>
                </a:solidFill>
                <a:latin typeface="Calibri"/>
              </a:rPr>
              <a:t>Error addresses exactly this and summarizes on average how close predictions were to their expected values. There are three error metrics that are commonly used for evaluating and reporting the performance of a regression model; they are: Mean Squared Error (MSE). Root Mean Squared Error (RMSE) and Mean Absolute Error(MAE). We got minimum errors in Ridge Regression Model of our project. Because it handles multicollinearity with features well and gives good accuracy with less errors.so we used this metrics.</a:t>
            </a:r>
            <a:endParaRPr b="0" lang="en-IN" sz="1200" spc="-1" strike="noStrike">
              <a:latin typeface="Arial"/>
            </a:endParaRPr>
          </a:p>
        </p:txBody>
      </p:sp>
      <p:pic>
        <p:nvPicPr>
          <p:cNvPr id="204" name="" descr=""/>
          <p:cNvPicPr/>
          <p:nvPr/>
        </p:nvPicPr>
        <p:blipFill>
          <a:blip r:embed="rId1"/>
          <a:stretch/>
        </p:blipFill>
        <p:spPr>
          <a:xfrm>
            <a:off x="126720" y="1664280"/>
            <a:ext cx="4962240" cy="498132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210960" y="183600"/>
            <a:ext cx="610308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Calibri"/>
              </a:rPr>
              <a:t>Visualizations</a:t>
            </a:r>
            <a:endParaRPr b="0" lang="en-IN" sz="2200" spc="-1" strike="noStrike">
              <a:latin typeface="Arial"/>
            </a:endParaRPr>
          </a:p>
        </p:txBody>
      </p:sp>
      <p:pic>
        <p:nvPicPr>
          <p:cNvPr id="206" name="" descr=""/>
          <p:cNvPicPr/>
          <p:nvPr/>
        </p:nvPicPr>
        <p:blipFill>
          <a:blip r:embed="rId1"/>
          <a:stretch/>
        </p:blipFill>
        <p:spPr>
          <a:xfrm>
            <a:off x="131040" y="790560"/>
            <a:ext cx="9112320" cy="55720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210960" y="183600"/>
            <a:ext cx="610308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Calibri"/>
              </a:rPr>
              <a:t>Visualizations</a:t>
            </a:r>
            <a:endParaRPr b="0" lang="en-IN" sz="2200" spc="-1" strike="noStrike">
              <a:latin typeface="Arial"/>
            </a:endParaRPr>
          </a:p>
        </p:txBody>
      </p:sp>
      <p:pic>
        <p:nvPicPr>
          <p:cNvPr id="208" name="" descr=""/>
          <p:cNvPicPr/>
          <p:nvPr/>
        </p:nvPicPr>
        <p:blipFill>
          <a:blip r:embed="rId1"/>
          <a:stretch/>
        </p:blipFill>
        <p:spPr>
          <a:xfrm>
            <a:off x="416520" y="843480"/>
            <a:ext cx="8615160" cy="54928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212040" y="30600"/>
            <a:ext cx="610308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Calibri"/>
              </a:rPr>
              <a:t>Visualizations</a:t>
            </a:r>
            <a:endParaRPr b="0" lang="en-IN" sz="2200" spc="-1" strike="noStrike">
              <a:latin typeface="Arial"/>
            </a:endParaRPr>
          </a:p>
        </p:txBody>
      </p:sp>
      <p:pic>
        <p:nvPicPr>
          <p:cNvPr id="210" name="" descr=""/>
          <p:cNvPicPr/>
          <p:nvPr/>
        </p:nvPicPr>
        <p:blipFill>
          <a:blip r:embed="rId1"/>
          <a:stretch/>
        </p:blipFill>
        <p:spPr>
          <a:xfrm>
            <a:off x="190440" y="835920"/>
            <a:ext cx="8283960" cy="5517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154800" y="162720"/>
            <a:ext cx="9603000" cy="741960"/>
          </a:xfrm>
          <a:prstGeom prst="rect">
            <a:avLst/>
          </a:prstGeom>
          <a:noFill/>
          <a:ln>
            <a:noFill/>
          </a:ln>
        </p:spPr>
        <p:txBody>
          <a:bodyPr anchor="ctr">
            <a:normAutofit fontScale="55000"/>
          </a:bodyPr>
          <a:p>
            <a:pPr>
              <a:lnSpc>
                <a:spcPct val="90000"/>
              </a:lnSpc>
            </a:pPr>
            <a:r>
              <a:rPr b="1" lang="en-US" sz="3600" spc="-52" strike="noStrike">
                <a:solidFill>
                  <a:srgbClr val="000000"/>
                </a:solidFill>
                <a:latin typeface="Calibri"/>
              </a:rPr>
              <a:t>Conceptual Background of the Domain Problem</a:t>
            </a:r>
            <a:endParaRPr b="0" lang="en-US" sz="3600" spc="-1" strike="noStrike">
              <a:solidFill>
                <a:srgbClr val="000000"/>
              </a:solidFill>
              <a:latin typeface="Century Schoolbook"/>
            </a:endParaRPr>
          </a:p>
        </p:txBody>
      </p:sp>
      <p:sp>
        <p:nvSpPr>
          <p:cNvPr id="132" name="CustomShape 2"/>
          <p:cNvSpPr/>
          <p:nvPr/>
        </p:nvSpPr>
        <p:spPr>
          <a:xfrm>
            <a:off x="252000" y="1533600"/>
            <a:ext cx="10953720" cy="5301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Machine learning is a branch of artificial intelligence (AI) &amp; computer science focusing on the use of data &amp; algorithms to imitate the way that humans learn from experience, make predictions and gradually improving its accuracy. It is an important component of the growing field of data science. </a:t>
            </a:r>
            <a:endParaRPr b="0" lang="en-IN" sz="1800" spc="-1" strike="noStrike">
              <a:latin typeface="Arial"/>
            </a:endParaRPr>
          </a:p>
          <a:p>
            <a:pPr>
              <a:lnSpc>
                <a:spcPct val="100000"/>
              </a:lnSpc>
            </a:pPr>
            <a:r>
              <a:rPr b="0" lang="en-US" sz="1800" spc="-1" strike="noStrike">
                <a:solidFill>
                  <a:srgbClr val="000000"/>
                </a:solidFill>
                <a:latin typeface="Calibri"/>
              </a:rPr>
              <a:t>Through the use of statistical methods, algorithms are trained to make classifications or predictions, uncovering key insights within data mining projects. These insights subsequently drive decision making within applications and businesses, ideally impacting key growth metrics. </a:t>
            </a:r>
            <a:endParaRPr b="0" lang="en-IN" sz="1800" spc="-1" strike="noStrike">
              <a:latin typeface="Arial"/>
            </a:endParaRPr>
          </a:p>
          <a:p>
            <a:pPr>
              <a:lnSpc>
                <a:spcPct val="100000"/>
              </a:lnSpc>
            </a:pPr>
            <a:r>
              <a:rPr b="0" lang="en-US" sz="1800" spc="-1" strike="noStrike">
                <a:solidFill>
                  <a:srgbClr val="000000"/>
                </a:solidFill>
                <a:latin typeface="Calibri"/>
              </a:rPr>
              <a:t>As big data continues to expand and grow, the market demand for data science will increase, requires to assist in the identification of the most relevant business questions and subsequently the data to answer them. Following are the ways Data science can add value to Business :</a:t>
            </a:r>
            <a:endParaRPr b="0" lang="en-IN" sz="1800" spc="-1" strike="noStrike">
              <a:latin typeface="Arial"/>
            </a:endParaRPr>
          </a:p>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	</a:t>
            </a:r>
            <a:r>
              <a:rPr b="0" lang="en-US" sz="1800" spc="-1" strike="noStrike">
                <a:solidFill>
                  <a:srgbClr val="000000"/>
                </a:solidFill>
                <a:latin typeface="Calibri"/>
              </a:rPr>
              <a:t>Empowering management and officers to make better decision</a:t>
            </a:r>
            <a:endParaRPr b="0" lang="en-IN" sz="1800" spc="-1" strike="noStrike">
              <a:latin typeface="Arial"/>
            </a:endParaRPr>
          </a:p>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	</a:t>
            </a:r>
            <a:r>
              <a:rPr b="0" lang="en-US" sz="1800" spc="-1" strike="noStrike">
                <a:solidFill>
                  <a:srgbClr val="000000"/>
                </a:solidFill>
                <a:latin typeface="Calibri"/>
              </a:rPr>
              <a:t>Directing actions based on trends—which in turn help to define goals</a:t>
            </a:r>
            <a:endParaRPr b="0" lang="en-IN" sz="1800" spc="-1" strike="noStrike">
              <a:latin typeface="Arial"/>
            </a:endParaRPr>
          </a:p>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	</a:t>
            </a:r>
            <a:r>
              <a:rPr b="0" lang="en-US" sz="1800" spc="-1" strike="noStrike">
                <a:solidFill>
                  <a:srgbClr val="000000"/>
                </a:solidFill>
                <a:latin typeface="Calibri"/>
              </a:rPr>
              <a:t>Challenging the staff to adopt best practices and focus on issues that     matter</a:t>
            </a:r>
            <a:endParaRPr b="0" lang="en-IN" sz="1800" spc="-1" strike="noStrike">
              <a:latin typeface="Arial"/>
            </a:endParaRPr>
          </a:p>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	</a:t>
            </a:r>
            <a:r>
              <a:rPr b="0" lang="en-US" sz="1800" spc="-1" strike="noStrike">
                <a:solidFill>
                  <a:srgbClr val="000000"/>
                </a:solidFill>
                <a:latin typeface="Calibri"/>
              </a:rPr>
              <a:t>Identifying opportunities</a:t>
            </a:r>
            <a:endParaRPr b="0" lang="en-IN" sz="1800" spc="-1" strike="noStrike">
              <a:latin typeface="Arial"/>
            </a:endParaRPr>
          </a:p>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	</a:t>
            </a:r>
            <a:r>
              <a:rPr b="0" lang="en-US" sz="1800" spc="-1" strike="noStrike">
                <a:solidFill>
                  <a:srgbClr val="000000"/>
                </a:solidFill>
                <a:latin typeface="Calibri"/>
              </a:rPr>
              <a:t>Decision making with quantifiable, data-driven evidence</a:t>
            </a:r>
            <a:endParaRPr b="0" lang="en-IN" sz="1800" spc="-1" strike="noStrike">
              <a:latin typeface="Arial"/>
            </a:endParaRPr>
          </a:p>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	</a:t>
            </a:r>
            <a:r>
              <a:rPr b="0" lang="en-US" sz="1800" spc="-1" strike="noStrike">
                <a:solidFill>
                  <a:srgbClr val="000000"/>
                </a:solidFill>
                <a:latin typeface="Calibri"/>
              </a:rPr>
              <a:t>Testing these decisions</a:t>
            </a:r>
            <a:endParaRPr b="0" lang="en-IN" sz="1800" spc="-1" strike="noStrike">
              <a:latin typeface="Arial"/>
            </a:endParaRPr>
          </a:p>
          <a:p>
            <a:pPr>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	</a:t>
            </a:r>
            <a:r>
              <a:rPr b="0" lang="en-US" sz="1800" spc="-1" strike="noStrike">
                <a:solidFill>
                  <a:srgbClr val="000000"/>
                </a:solidFill>
                <a:latin typeface="Calibri"/>
              </a:rPr>
              <a:t>Identification and refining of target audiences</a:t>
            </a:r>
            <a:endParaRPr b="0" lang="en-IN" sz="1800" spc="-1" strike="noStrike">
              <a:latin typeface="Arial"/>
            </a:endParaRPr>
          </a:p>
        </p:txBody>
      </p:sp>
      <p:sp>
        <p:nvSpPr>
          <p:cNvPr id="133" name="CustomShape 3"/>
          <p:cNvSpPr/>
          <p:nvPr/>
        </p:nvSpPr>
        <p:spPr>
          <a:xfrm>
            <a:off x="154800" y="904680"/>
            <a:ext cx="1006092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Calibri"/>
              </a:rPr>
              <a:t>MACHINE LEARNING AND DATA SCIENCE FOR BUSINESS: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452160" y="277560"/>
            <a:ext cx="610308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Calibri"/>
              </a:rPr>
              <a:t>Visualizations</a:t>
            </a:r>
            <a:endParaRPr b="0" lang="en-IN" sz="2200" spc="-1" strike="noStrike">
              <a:latin typeface="Arial"/>
            </a:endParaRPr>
          </a:p>
        </p:txBody>
      </p:sp>
      <p:pic>
        <p:nvPicPr>
          <p:cNvPr id="212" name="" descr=""/>
          <p:cNvPicPr/>
          <p:nvPr/>
        </p:nvPicPr>
        <p:blipFill>
          <a:blip r:embed="rId1"/>
          <a:stretch/>
        </p:blipFill>
        <p:spPr>
          <a:xfrm>
            <a:off x="357120" y="1077120"/>
            <a:ext cx="8072280" cy="519912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212040" y="30600"/>
            <a:ext cx="610308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Calibri"/>
              </a:rPr>
              <a:t>Visualizations</a:t>
            </a:r>
            <a:endParaRPr b="0" lang="en-IN" sz="2200" spc="-1" strike="noStrike">
              <a:latin typeface="Arial"/>
            </a:endParaRPr>
          </a:p>
        </p:txBody>
      </p:sp>
      <p:pic>
        <p:nvPicPr>
          <p:cNvPr id="214" name="" descr=""/>
          <p:cNvPicPr/>
          <p:nvPr/>
        </p:nvPicPr>
        <p:blipFill>
          <a:blip r:embed="rId1"/>
          <a:stretch/>
        </p:blipFill>
        <p:spPr>
          <a:xfrm>
            <a:off x="921600" y="1071720"/>
            <a:ext cx="9086400" cy="442872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218520" y="165960"/>
            <a:ext cx="61059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000000"/>
                </a:solidFill>
                <a:latin typeface="Calibri"/>
                <a:ea typeface="Calibri"/>
              </a:rPr>
              <a:t> </a:t>
            </a:r>
            <a:r>
              <a:rPr b="1" lang="en-IN" sz="2000" spc="-1" strike="noStrike">
                <a:solidFill>
                  <a:srgbClr val="000000"/>
                </a:solidFill>
                <a:latin typeface="Calibri"/>
                <a:ea typeface="Calibri"/>
              </a:rPr>
              <a:t>Interpretation of the Results</a:t>
            </a:r>
            <a:endParaRPr b="0" lang="en-IN" sz="2000" spc="-1" strike="noStrike">
              <a:latin typeface="Arial"/>
            </a:endParaRPr>
          </a:p>
        </p:txBody>
      </p:sp>
      <p:pic>
        <p:nvPicPr>
          <p:cNvPr id="216" name="" descr=""/>
          <p:cNvPicPr/>
          <p:nvPr/>
        </p:nvPicPr>
        <p:blipFill>
          <a:blip r:embed="rId1"/>
          <a:stretch/>
        </p:blipFill>
        <p:spPr>
          <a:xfrm>
            <a:off x="2007360" y="2166840"/>
            <a:ext cx="6438600" cy="223812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228600" y="176040"/>
            <a:ext cx="61059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000000"/>
                </a:solidFill>
                <a:latin typeface="Calibri"/>
              </a:rPr>
              <a:t>MODEL SAVING:</a:t>
            </a:r>
            <a:endParaRPr b="0" lang="en-IN" sz="2000" spc="-1" strike="noStrike">
              <a:latin typeface="Arial"/>
            </a:endParaRPr>
          </a:p>
        </p:txBody>
      </p:sp>
      <p:pic>
        <p:nvPicPr>
          <p:cNvPr id="218" name="" descr=""/>
          <p:cNvPicPr/>
          <p:nvPr/>
        </p:nvPicPr>
        <p:blipFill>
          <a:blip r:embed="rId1"/>
          <a:stretch/>
        </p:blipFill>
        <p:spPr>
          <a:xfrm>
            <a:off x="652680" y="1926360"/>
            <a:ext cx="6124320" cy="83772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83160" y="-38160"/>
            <a:ext cx="11430000" cy="6941160"/>
          </a:xfrm>
          <a:prstGeom prst="rect">
            <a:avLst/>
          </a:prstGeom>
          <a:noFill/>
          <a:ln>
            <a:noFill/>
          </a:ln>
        </p:spPr>
        <p:style>
          <a:lnRef idx="0"/>
          <a:fillRef idx="0"/>
          <a:effectRef idx="0"/>
          <a:fontRef idx="minor"/>
        </p:style>
        <p:txBody>
          <a:bodyPr lIns="90000" rIns="90000" tIns="45000" bIns="45000">
            <a:spAutoFit/>
          </a:bodyPr>
          <a:p>
            <a:pPr>
              <a:lnSpc>
                <a:spcPct val="107000"/>
              </a:lnSpc>
              <a:spcAft>
                <a:spcPts val="799"/>
              </a:spcAft>
            </a:pPr>
            <a:r>
              <a:rPr b="1" lang="en-IN" sz="2400" spc="-1" strike="noStrike">
                <a:solidFill>
                  <a:srgbClr val="000000"/>
                </a:solidFill>
                <a:latin typeface="Calibri"/>
                <a:ea typeface="Calibri"/>
              </a:rPr>
              <a:t>CONCLUSION </a:t>
            </a:r>
            <a:endParaRPr b="0" lang="en-IN" sz="2400" spc="-1" strike="noStrike">
              <a:latin typeface="Arial"/>
            </a:endParaRPr>
          </a:p>
          <a:p>
            <a:pPr>
              <a:lnSpc>
                <a:spcPct val="107000"/>
              </a:lnSpc>
              <a:spcAft>
                <a:spcPts val="799"/>
              </a:spcAft>
            </a:pPr>
            <a:r>
              <a:rPr b="0" lang="en-IN" sz="1400" spc="-1" strike="noStrike" u="sng">
                <a:solidFill>
                  <a:srgbClr val="000000"/>
                </a:solidFill>
                <a:uFillTx/>
                <a:latin typeface="Calibri"/>
                <a:ea typeface="Calibri"/>
              </a:rPr>
              <a:t>Key Findings and Conclusions of the Study</a:t>
            </a:r>
            <a:endParaRPr b="0" lang="en-IN" sz="1400" spc="-1" strike="noStrike">
              <a:latin typeface="Arial"/>
            </a:endParaRPr>
          </a:p>
          <a:p>
            <a:pPr marL="285840" indent="-285480">
              <a:lnSpc>
                <a:spcPct val="107000"/>
              </a:lnSpc>
              <a:spcAft>
                <a:spcPts val="799"/>
              </a:spcAft>
              <a:buClr>
                <a:srgbClr val="000000"/>
              </a:buClr>
              <a:buFont typeface="Arial"/>
              <a:buChar char="•"/>
            </a:pPr>
            <a:r>
              <a:rPr b="0" lang="en-IN" sz="1400" spc="-1" strike="noStrike">
                <a:solidFill>
                  <a:srgbClr val="000000"/>
                </a:solidFill>
                <a:latin typeface="Calibri"/>
                <a:ea typeface="Calibri"/>
              </a:rPr>
              <a:t>Sale price of the house mostly depends on overall condition, sale condition, house zones and types, garage area, lot area, total room above ground, age of the house, remodelled or not, fireplace, Full Bath etc., </a:t>
            </a:r>
            <a:endParaRPr b="0" lang="en-IN" sz="1400" spc="-1" strike="noStrike">
              <a:latin typeface="Arial"/>
            </a:endParaRPr>
          </a:p>
          <a:p>
            <a:pPr marL="285840" indent="-285480">
              <a:lnSpc>
                <a:spcPct val="107000"/>
              </a:lnSpc>
              <a:spcAft>
                <a:spcPts val="799"/>
              </a:spcAft>
              <a:buClr>
                <a:srgbClr val="000000"/>
              </a:buClr>
              <a:buFont typeface="Arial"/>
              <a:buChar char="•"/>
            </a:pPr>
            <a:r>
              <a:rPr b="0" lang="en-IN" sz="1400" spc="-1" strike="noStrike">
                <a:solidFill>
                  <a:srgbClr val="000000"/>
                </a:solidFill>
                <a:latin typeface="Calibri"/>
                <a:ea typeface="Calibri"/>
              </a:rPr>
              <a:t>These are the variables are important to predict the price of variable.</a:t>
            </a:r>
            <a:endParaRPr b="0" lang="en-IN" sz="1400" spc="-1" strike="noStrike">
              <a:latin typeface="Arial"/>
            </a:endParaRPr>
          </a:p>
          <a:p>
            <a:pPr marL="285840" indent="-285480">
              <a:lnSpc>
                <a:spcPct val="107000"/>
              </a:lnSpc>
              <a:spcAft>
                <a:spcPts val="799"/>
              </a:spcAft>
              <a:buClr>
                <a:srgbClr val="000000"/>
              </a:buClr>
              <a:buFont typeface="Arial"/>
              <a:buChar char="•"/>
            </a:pPr>
            <a:r>
              <a:rPr b="0" lang="en-IN" sz="1400" spc="-1" strike="noStrike">
                <a:solidFill>
                  <a:srgbClr val="000000"/>
                </a:solidFill>
                <a:latin typeface="Calibri"/>
                <a:ea typeface="Calibri"/>
              </a:rPr>
              <a:t>These variables describes the price of the house because these depends on environment, people’s living style and needs of Australia.</a:t>
            </a:r>
            <a:endParaRPr b="0" lang="en-IN" sz="1400" spc="-1" strike="noStrike">
              <a:latin typeface="Arial"/>
            </a:endParaRPr>
          </a:p>
          <a:p>
            <a:pPr marL="285840" indent="-285480">
              <a:lnSpc>
                <a:spcPct val="107000"/>
              </a:lnSpc>
              <a:spcAft>
                <a:spcPts val="799"/>
              </a:spcAft>
              <a:buClr>
                <a:srgbClr val="000000"/>
              </a:buClr>
              <a:buFont typeface="Arial"/>
              <a:buChar char="•"/>
            </a:pPr>
            <a:r>
              <a:rPr b="0" lang="en-IN" sz="1400" spc="-1" strike="noStrike">
                <a:solidFill>
                  <a:srgbClr val="000000"/>
                </a:solidFill>
                <a:latin typeface="Calibri"/>
                <a:ea typeface="Calibri"/>
              </a:rPr>
              <a:t>All Houses are fixed with price depends on the above all prescribed variables only.</a:t>
            </a:r>
            <a:endParaRPr b="0" lang="en-IN" sz="1400" spc="-1" strike="noStrike">
              <a:latin typeface="Arial"/>
            </a:endParaRPr>
          </a:p>
          <a:p>
            <a:pPr>
              <a:lnSpc>
                <a:spcPct val="107000"/>
              </a:lnSpc>
              <a:spcAft>
                <a:spcPts val="799"/>
              </a:spcAft>
            </a:pPr>
            <a:r>
              <a:rPr b="0" lang="en-US" sz="1400" spc="-1" strike="noStrike" u="sng">
                <a:solidFill>
                  <a:srgbClr val="000000"/>
                </a:solidFill>
                <a:uFillTx/>
                <a:latin typeface="Calibri"/>
                <a:ea typeface="Calibri"/>
              </a:rPr>
              <a:t>Learning Outcomes of the Study in respect of Data Science</a:t>
            </a:r>
            <a:endParaRPr b="0" lang="en-IN" sz="1400" spc="-1" strike="noStrike">
              <a:latin typeface="Arial"/>
            </a:endParaRPr>
          </a:p>
          <a:p>
            <a:pPr>
              <a:lnSpc>
                <a:spcPct val="107000"/>
              </a:lnSpc>
              <a:spcAft>
                <a:spcPts val="799"/>
              </a:spcAft>
            </a:pPr>
            <a:r>
              <a:rPr b="0" lang="en-US" sz="1400" spc="-1" strike="noStrike">
                <a:solidFill>
                  <a:srgbClr val="000000"/>
                </a:solidFill>
                <a:latin typeface="Calibri"/>
                <a:ea typeface="Calibri"/>
              </a:rPr>
              <a:t>From the above models, Ridge Regressor performs well, Because Ridge regression is a model tuning method that is used to analyse any data that suffers from multicollinearity. This method performs L2 regularization. When the issue of multicollinearity occurs, least-squares are unbiased, and variances are large, this results in predicted values to be far away from the actual values.</a:t>
            </a:r>
            <a:endParaRPr b="0" lang="en-IN" sz="1400" spc="-1" strike="noStrike">
              <a:latin typeface="Arial"/>
            </a:endParaRPr>
          </a:p>
          <a:p>
            <a:pPr>
              <a:lnSpc>
                <a:spcPct val="107000"/>
              </a:lnSpc>
              <a:spcAft>
                <a:spcPts val="799"/>
              </a:spcAft>
            </a:pPr>
            <a:r>
              <a:rPr b="0" lang="en-US" sz="1400" spc="-1" strike="noStrike">
                <a:solidFill>
                  <a:srgbClr val="000000"/>
                </a:solidFill>
                <a:latin typeface="Calibri"/>
                <a:ea typeface="Calibri"/>
              </a:rPr>
              <a:t>This is our Best Fit Model. So we save this model for our analysis</a:t>
            </a:r>
            <a:endParaRPr b="0" lang="en-IN" sz="1400" spc="-1" strike="noStrike">
              <a:latin typeface="Arial"/>
            </a:endParaRPr>
          </a:p>
          <a:p>
            <a:pPr>
              <a:lnSpc>
                <a:spcPct val="107000"/>
              </a:lnSpc>
              <a:spcAft>
                <a:spcPts val="799"/>
              </a:spcAft>
            </a:pPr>
            <a:r>
              <a:rPr b="0" lang="en-US" sz="1400" spc="-1" strike="noStrike">
                <a:solidFill>
                  <a:srgbClr val="000000"/>
                </a:solidFill>
                <a:latin typeface="Calibri"/>
                <a:ea typeface="Calibri"/>
              </a:rPr>
              <a:t>We faced multicollinearity because too many features in the dataset. Eventhough the number of  features after reduced from 81 to 61.we still face multicollinearity issue.So we used Ridge Regression Model because it handles the problem of multicollinearity very well. </a:t>
            </a:r>
            <a:endParaRPr b="0" lang="en-IN" sz="1400" spc="-1" strike="noStrike">
              <a:latin typeface="Arial"/>
            </a:endParaRPr>
          </a:p>
          <a:p>
            <a:pPr>
              <a:lnSpc>
                <a:spcPct val="107000"/>
              </a:lnSpc>
              <a:spcAft>
                <a:spcPts val="799"/>
              </a:spcAft>
            </a:pPr>
            <a:r>
              <a:rPr b="0" lang="en-US" sz="1400" spc="-1" strike="noStrike">
                <a:solidFill>
                  <a:srgbClr val="000000"/>
                </a:solidFill>
                <a:latin typeface="Calibri"/>
                <a:ea typeface="Calibri"/>
              </a:rPr>
              <a:t>Because to get out of  this issue of  without completely removing some predictor variables from the model is to use a method known as ridge regression, which instead seeks to minimize the following: where j ranges from 1 to p and λ ≥ 0. This second term in the equation is known as a shrinkage penalty.</a:t>
            </a:r>
            <a:endParaRPr b="0" lang="en-IN" sz="1400" spc="-1" strike="noStrike">
              <a:latin typeface="Arial"/>
            </a:endParaRPr>
          </a:p>
          <a:p>
            <a:pPr>
              <a:lnSpc>
                <a:spcPct val="107000"/>
              </a:lnSpc>
              <a:spcAft>
                <a:spcPts val="799"/>
              </a:spcAft>
            </a:pPr>
            <a:r>
              <a:rPr b="0" lang="en-US" sz="1400" spc="-1" strike="noStrike">
                <a:solidFill>
                  <a:srgbClr val="000000"/>
                </a:solidFill>
                <a:latin typeface="Calibri"/>
                <a:ea typeface="Calibri"/>
              </a:rPr>
              <a:t>To get out of  this issue without completely removing some predictor variables from the model is to use a method known as ridge regression, which instead seeks to minimize the following: where j ranges from 1 to p and λ ≥ 0. This second term in the equation is known as a shrinkage penalty.</a:t>
            </a:r>
            <a:endParaRPr b="0" lang="en-IN" sz="1400" spc="-1" strike="noStrike">
              <a:latin typeface="Arial"/>
            </a:endParaRPr>
          </a:p>
          <a:p>
            <a:pPr>
              <a:lnSpc>
                <a:spcPct val="107000"/>
              </a:lnSpc>
              <a:spcAft>
                <a:spcPts val="799"/>
              </a:spcAft>
            </a:pPr>
            <a:r>
              <a:rPr b="1" lang="en-US" sz="1400" spc="-1" strike="noStrike">
                <a:solidFill>
                  <a:srgbClr val="000000"/>
                </a:solidFill>
                <a:highlight>
                  <a:srgbClr val="ffff00"/>
                </a:highlight>
                <a:latin typeface="Calibri"/>
                <a:ea typeface="Calibri"/>
              </a:rPr>
              <a:t>Thus this Ridge Linear Regression Model performs good so we saved this model</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274320" y="363600"/>
            <a:ext cx="10728720" cy="2709720"/>
          </a:xfrm>
          <a:prstGeom prst="rect">
            <a:avLst/>
          </a:prstGeom>
          <a:noFill/>
          <a:ln>
            <a:noFill/>
          </a:ln>
        </p:spPr>
        <p:style>
          <a:lnRef idx="0"/>
          <a:fillRef idx="0"/>
          <a:effectRef idx="0"/>
          <a:fontRef idx="minor"/>
        </p:style>
        <p:txBody>
          <a:bodyPr lIns="90000" rIns="90000" tIns="45000" bIns="45000">
            <a:spAutoFit/>
          </a:bodyPr>
          <a:p>
            <a:pPr>
              <a:lnSpc>
                <a:spcPct val="107000"/>
              </a:lnSpc>
              <a:spcAft>
                <a:spcPts val="799"/>
              </a:spcAft>
            </a:pPr>
            <a:r>
              <a:rPr b="1" lang="en-IN" sz="2000" spc="-1" strike="noStrike">
                <a:solidFill>
                  <a:srgbClr val="000000"/>
                </a:solidFill>
                <a:latin typeface="Calibri"/>
                <a:ea typeface="Calibri"/>
              </a:rPr>
              <a:t>Limitations of this work and Scope for Future Work:</a:t>
            </a:r>
            <a:endParaRPr b="0" lang="en-IN" sz="2000" spc="-1" strike="noStrike">
              <a:latin typeface="Arial"/>
            </a:endParaRPr>
          </a:p>
          <a:p>
            <a:pPr>
              <a:lnSpc>
                <a:spcPct val="107000"/>
              </a:lnSpc>
              <a:spcAft>
                <a:spcPts val="799"/>
              </a:spcAft>
            </a:pPr>
            <a:endParaRPr b="0" lang="en-IN" sz="2000" spc="-1" strike="noStrike">
              <a:latin typeface="Arial"/>
            </a:endParaRPr>
          </a:p>
          <a:p>
            <a:pPr>
              <a:lnSpc>
                <a:spcPct val="107000"/>
              </a:lnSpc>
              <a:spcAft>
                <a:spcPts val="799"/>
              </a:spcAft>
            </a:pPr>
            <a:r>
              <a:rPr b="0" lang="en-IN" sz="1600" spc="-1" strike="noStrike">
                <a:solidFill>
                  <a:srgbClr val="4d5156"/>
                </a:solidFill>
                <a:latin typeface="Calibri"/>
                <a:ea typeface="Calibri"/>
              </a:rPr>
              <a:t>The biggest drawback of ridge regression is its inability to perform variable selection since it includes all predictor variables in the final model.</a:t>
            </a:r>
            <a:endParaRPr b="0" lang="en-IN" sz="1600" spc="-1" strike="noStrike">
              <a:latin typeface="Arial"/>
            </a:endParaRPr>
          </a:p>
          <a:p>
            <a:pPr>
              <a:lnSpc>
                <a:spcPct val="107000"/>
              </a:lnSpc>
              <a:spcAft>
                <a:spcPts val="799"/>
              </a:spcAft>
            </a:pPr>
            <a:r>
              <a:rPr b="0" lang="en-IN" sz="1600" spc="-1" strike="noStrike">
                <a:solidFill>
                  <a:srgbClr val="000000"/>
                </a:solidFill>
                <a:latin typeface="Calibri"/>
                <a:ea typeface="Calibri"/>
              </a:rPr>
              <a:t>Since some predictors will get shrunken very close to zero, this can make it hard to interpret the results of the model.</a:t>
            </a:r>
            <a:endParaRPr b="0" lang="en-IN" sz="1600" spc="-1" strike="noStrike">
              <a:latin typeface="Arial"/>
            </a:endParaRPr>
          </a:p>
          <a:p>
            <a:pPr>
              <a:lnSpc>
                <a:spcPct val="107000"/>
              </a:lnSpc>
              <a:spcAft>
                <a:spcPts val="799"/>
              </a:spcAft>
            </a:pPr>
            <a:r>
              <a:rPr b="0" lang="en-IN" sz="1600" spc="-1" strike="noStrike">
                <a:solidFill>
                  <a:srgbClr val="000000"/>
                </a:solidFill>
                <a:latin typeface="Calibri"/>
                <a:ea typeface="Calibri"/>
              </a:rPr>
              <a:t>Handling of multicollinearity with more accuracy can improve the model performance to great extent and can predict any kind of similar datasets with more accurate results.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Picture 2" descr=""/>
          <p:cNvPicPr/>
          <p:nvPr/>
        </p:nvPicPr>
        <p:blipFill>
          <a:blip r:embed="rId1"/>
          <a:stretch/>
        </p:blipFill>
        <p:spPr>
          <a:xfrm>
            <a:off x="8388360" y="181080"/>
            <a:ext cx="2528280" cy="3402720"/>
          </a:xfrm>
          <a:prstGeom prst="rect">
            <a:avLst/>
          </a:prstGeom>
          <a:ln>
            <a:noFill/>
          </a:ln>
        </p:spPr>
      </p:pic>
      <p:sp>
        <p:nvSpPr>
          <p:cNvPr id="135" name="CustomShape 1"/>
          <p:cNvSpPr/>
          <p:nvPr/>
        </p:nvSpPr>
        <p:spPr>
          <a:xfrm>
            <a:off x="211320" y="780840"/>
            <a:ext cx="7725240" cy="200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rPr>
              <a:t>The data science pipeline is a collection of connected tasks that aims at delivering an insightful data science product or service to the business organization. </a:t>
            </a:r>
            <a:endParaRPr b="0" lang="en-IN" sz="1800" spc="-1" strike="noStrike">
              <a:latin typeface="Arial"/>
            </a:endParaRPr>
          </a:p>
          <a:p>
            <a:pPr>
              <a:lnSpc>
                <a:spcPct val="100000"/>
              </a:lnSpc>
            </a:pPr>
            <a:r>
              <a:rPr b="0" lang="en-US" sz="1800" spc="-1" strike="noStrike">
                <a:solidFill>
                  <a:srgbClr val="000000"/>
                </a:solidFill>
                <a:latin typeface="Calibri"/>
              </a:rPr>
              <a:t>The responsibilities include collecting, cleaning, exploring, modeling, interpreting the data, and other processes of the launching of the product. </a:t>
            </a:r>
            <a:endParaRPr b="0" lang="en-IN" sz="1800" spc="-1" strike="noStrike">
              <a:latin typeface="Arial"/>
            </a:endParaRPr>
          </a:p>
          <a:p>
            <a:pPr>
              <a:lnSpc>
                <a:spcPct val="100000"/>
              </a:lnSpc>
            </a:pPr>
            <a:r>
              <a:rPr b="0" lang="en-US" sz="1800" spc="-1" strike="noStrike" u="sng">
                <a:solidFill>
                  <a:srgbClr val="000000"/>
                </a:solidFill>
                <a:uFillTx/>
                <a:latin typeface="Calibri"/>
              </a:rPr>
              <a:t>“</a:t>
            </a:r>
            <a:r>
              <a:rPr b="0" lang="en-US" sz="1800" spc="-1" strike="noStrike" u="sng">
                <a:solidFill>
                  <a:srgbClr val="000000"/>
                </a:solidFill>
                <a:uFillTx/>
                <a:latin typeface="Calibri"/>
              </a:rPr>
              <a:t>This final product can be used for to achieve Business Goals”</a:t>
            </a:r>
            <a:endParaRPr b="0" lang="en-IN" sz="1800" spc="-1" strike="noStrike">
              <a:latin typeface="Arial"/>
            </a:endParaRPr>
          </a:p>
        </p:txBody>
      </p:sp>
      <p:sp>
        <p:nvSpPr>
          <p:cNvPr id="136" name="CustomShape 2"/>
          <p:cNvSpPr/>
          <p:nvPr/>
        </p:nvSpPr>
        <p:spPr>
          <a:xfrm>
            <a:off x="202680" y="2960640"/>
            <a:ext cx="852480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cap="all">
                <a:solidFill>
                  <a:srgbClr val="000000"/>
                </a:solidFill>
                <a:latin typeface="Calibri"/>
              </a:rPr>
              <a:t>Exploratory Data Analysis (EDA) &amp; IT’s TYPES:</a:t>
            </a:r>
            <a:endParaRPr b="0" lang="en-IN" sz="2200" spc="-1" strike="noStrike">
              <a:latin typeface="Arial"/>
            </a:endParaRPr>
          </a:p>
        </p:txBody>
      </p:sp>
      <p:sp>
        <p:nvSpPr>
          <p:cNvPr id="137" name="CustomShape 3"/>
          <p:cNvSpPr/>
          <p:nvPr/>
        </p:nvSpPr>
        <p:spPr>
          <a:xfrm>
            <a:off x="142920" y="3516480"/>
            <a:ext cx="10370520" cy="3010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600" spc="-1" strike="noStrike">
                <a:solidFill>
                  <a:srgbClr val="000000"/>
                </a:solidFill>
                <a:latin typeface="Calibri"/>
              </a:rPr>
              <a:t>The main purpose of EDA is to help look at data before making any assumptions. </a:t>
            </a:r>
            <a:endParaRPr b="0" lang="en-IN" sz="1600" spc="-1" strike="noStrike">
              <a:latin typeface="Arial"/>
            </a:endParaRPr>
          </a:p>
          <a:p>
            <a:pPr>
              <a:lnSpc>
                <a:spcPct val="100000"/>
              </a:lnSpc>
            </a:pPr>
            <a:r>
              <a:rPr b="0" lang="en-IN" sz="1600" spc="-1" strike="noStrike">
                <a:solidFill>
                  <a:srgbClr val="000000"/>
                </a:solidFill>
                <a:latin typeface="Calibri"/>
              </a:rPr>
              <a:t>It can help identify obvious errors, as well as better understand patterns within the data, detect outliers or anomalous events, find interesting relations among the variables.</a:t>
            </a:r>
            <a:endParaRPr b="0" lang="en-IN" sz="1600" spc="-1" strike="noStrike">
              <a:latin typeface="Arial"/>
            </a:endParaRPr>
          </a:p>
          <a:p>
            <a:pPr>
              <a:lnSpc>
                <a:spcPct val="100000"/>
              </a:lnSpc>
            </a:pPr>
            <a:r>
              <a:rPr b="0" lang="en-IN" sz="1600" spc="-1" strike="noStrike">
                <a:solidFill>
                  <a:srgbClr val="000000"/>
                </a:solidFill>
                <a:latin typeface="Calibri"/>
              </a:rPr>
              <a:t>Data scientists can use exploratory analysis to ensure the results they produce are valid and applicable to any desired business outcomes and goals. </a:t>
            </a:r>
            <a:endParaRPr b="0" lang="en-IN" sz="1600" spc="-1" strike="noStrike">
              <a:latin typeface="Arial"/>
            </a:endParaRPr>
          </a:p>
          <a:p>
            <a:pPr>
              <a:lnSpc>
                <a:spcPct val="100000"/>
              </a:lnSpc>
            </a:pPr>
            <a:r>
              <a:rPr b="0" lang="en-IN" sz="1600" spc="-1" strike="noStrike">
                <a:solidFill>
                  <a:srgbClr val="000000"/>
                </a:solidFill>
                <a:latin typeface="Calibri"/>
              </a:rPr>
              <a:t>EDA also helps stakeholders by confirming they are asking the right questions</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IN" sz="1600" spc="-1" strike="noStrike">
                <a:solidFill>
                  <a:srgbClr val="000000"/>
                </a:solidFill>
                <a:latin typeface="Calibri"/>
              </a:rPr>
              <a:t>TYPES OF EXPLORATORY DATA ANALYSIS:</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rPr>
              <a:t>Univariate Non-graphical</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rPr>
              <a:t>Multivariate Non-graphical</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rPr>
              <a:t>Univariate graphical</a:t>
            </a:r>
            <a:endParaRPr b="0" lang="en-IN" sz="1600" spc="-1" strike="noStrike">
              <a:latin typeface="Arial"/>
            </a:endParaRPr>
          </a:p>
          <a:p>
            <a:pPr marL="285840" indent="-285480">
              <a:lnSpc>
                <a:spcPct val="100000"/>
              </a:lnSpc>
              <a:buClr>
                <a:srgbClr val="000000"/>
              </a:buClr>
              <a:buFont typeface="Arial"/>
              <a:buChar char="•"/>
            </a:pPr>
            <a:r>
              <a:rPr b="0" lang="en-IN" sz="1600" spc="-1" strike="noStrike">
                <a:solidFill>
                  <a:srgbClr val="000000"/>
                </a:solidFill>
                <a:latin typeface="Calibri"/>
              </a:rPr>
              <a:t>Multivariate graphical</a:t>
            </a:r>
            <a:endParaRPr b="0" lang="en-IN" sz="1600" spc="-1" strike="noStrike">
              <a:latin typeface="Arial"/>
            </a:endParaRPr>
          </a:p>
        </p:txBody>
      </p:sp>
      <p:sp>
        <p:nvSpPr>
          <p:cNvPr id="138" name="CustomShape 4"/>
          <p:cNvSpPr/>
          <p:nvPr/>
        </p:nvSpPr>
        <p:spPr>
          <a:xfrm>
            <a:off x="205920" y="304200"/>
            <a:ext cx="610200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a:solidFill>
                  <a:srgbClr val="000000"/>
                </a:solidFill>
                <a:latin typeface="Calibri"/>
              </a:rPr>
              <a:t>DATASCIENCE PIPELINE: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154800" y="153360"/>
            <a:ext cx="9603000" cy="741960"/>
          </a:xfrm>
          <a:prstGeom prst="rect">
            <a:avLst/>
          </a:prstGeom>
          <a:noFill/>
          <a:ln>
            <a:noFill/>
          </a:ln>
        </p:spPr>
        <p:txBody>
          <a:bodyPr anchor="ctr">
            <a:normAutofit/>
          </a:bodyPr>
          <a:p>
            <a:pPr>
              <a:lnSpc>
                <a:spcPct val="90000"/>
              </a:lnSpc>
            </a:pPr>
            <a:r>
              <a:rPr b="1" lang="en-US" sz="3600" spc="-52" strike="noStrike">
                <a:solidFill>
                  <a:srgbClr val="000000"/>
                </a:solidFill>
                <a:latin typeface="Calibri"/>
              </a:rPr>
              <a:t>DATA PRE-PROCESSING</a:t>
            </a:r>
            <a:endParaRPr b="0" lang="en-US" sz="3600" spc="-1" strike="noStrike">
              <a:solidFill>
                <a:srgbClr val="000000"/>
              </a:solidFill>
              <a:latin typeface="Century Schoolbook"/>
            </a:endParaRPr>
          </a:p>
        </p:txBody>
      </p:sp>
      <p:sp>
        <p:nvSpPr>
          <p:cNvPr id="140" name="CustomShape 2"/>
          <p:cNvSpPr/>
          <p:nvPr/>
        </p:nvSpPr>
        <p:spPr>
          <a:xfrm>
            <a:off x="317160" y="889920"/>
            <a:ext cx="10589760" cy="820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u="sng">
                <a:solidFill>
                  <a:srgbClr val="000000"/>
                </a:solidFill>
                <a:uFillTx/>
                <a:latin typeface="Calibri"/>
              </a:rPr>
              <a:t>Data pre-processing </a:t>
            </a:r>
            <a:r>
              <a:rPr b="0" lang="en-US" sz="1600" spc="-1" strike="noStrike">
                <a:solidFill>
                  <a:srgbClr val="000000"/>
                </a:solidFill>
                <a:latin typeface="Calibri"/>
              </a:rPr>
              <a:t>is a very vital input to machine learning models, It is to prepare the raw data &amp; make it suitable for efficient machine learning model. These are the methods of data pre-processing and we are going to use the required ones in our project.</a:t>
            </a:r>
            <a:endParaRPr b="0" lang="en-IN" sz="1600" spc="-1" strike="noStrike">
              <a:latin typeface="Arial"/>
            </a:endParaRPr>
          </a:p>
        </p:txBody>
      </p:sp>
      <p:pic>
        <p:nvPicPr>
          <p:cNvPr id="141" name="Picture 2" descr=""/>
          <p:cNvPicPr/>
          <p:nvPr/>
        </p:nvPicPr>
        <p:blipFill>
          <a:blip r:embed="rId1"/>
          <a:stretch/>
        </p:blipFill>
        <p:spPr>
          <a:xfrm>
            <a:off x="1780200" y="1798920"/>
            <a:ext cx="7883280" cy="48834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154800" y="153360"/>
            <a:ext cx="9603000" cy="741960"/>
          </a:xfrm>
          <a:prstGeom prst="rect">
            <a:avLst/>
          </a:prstGeom>
          <a:noFill/>
          <a:ln>
            <a:noFill/>
          </a:ln>
        </p:spPr>
        <p:txBody>
          <a:bodyPr anchor="ctr">
            <a:normAutofit/>
          </a:bodyPr>
          <a:p>
            <a:pPr>
              <a:lnSpc>
                <a:spcPct val="90000"/>
              </a:lnSpc>
            </a:pPr>
            <a:r>
              <a:rPr b="1" lang="en-US" sz="3600" spc="-52" strike="noStrike">
                <a:solidFill>
                  <a:srgbClr val="000000"/>
                </a:solidFill>
                <a:latin typeface="Calibri"/>
              </a:rPr>
              <a:t>FEATURE ENGINEERING</a:t>
            </a:r>
            <a:endParaRPr b="0" lang="en-US" sz="3600" spc="-1" strike="noStrike">
              <a:solidFill>
                <a:srgbClr val="000000"/>
              </a:solidFill>
              <a:latin typeface="Century Schoolbook"/>
            </a:endParaRPr>
          </a:p>
        </p:txBody>
      </p:sp>
      <p:sp>
        <p:nvSpPr>
          <p:cNvPr id="143" name="CustomShape 2"/>
          <p:cNvSpPr/>
          <p:nvPr/>
        </p:nvSpPr>
        <p:spPr>
          <a:xfrm>
            <a:off x="317160" y="889920"/>
            <a:ext cx="10897920" cy="243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u="sng">
                <a:solidFill>
                  <a:srgbClr val="000000"/>
                </a:solidFill>
                <a:uFillTx/>
                <a:latin typeface="Calibri"/>
              </a:rPr>
              <a:t>Feature engineering</a:t>
            </a:r>
            <a:r>
              <a:rPr b="0" lang="en-US" sz="1400" spc="-1" strike="noStrike">
                <a:solidFill>
                  <a:srgbClr val="000000"/>
                </a:solidFill>
                <a:latin typeface="Calibri"/>
              </a:rPr>
              <a:t> is the process of selecting, manipulating &amp; transforming raw data into features that can be used in supervised learning. In simple terms, is the act of converting raw observations into desired features using statistical or machine learning approaches. It can produce new features for both supervised and unsupervised learning, with the goal of simplifying and speeding up data transformations while also enhancing model accuracy</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US" sz="1400" spc="-1" strike="noStrike">
                <a:solidFill>
                  <a:srgbClr val="000000"/>
                </a:solidFill>
                <a:latin typeface="Calibri"/>
              </a:rPr>
              <a:t>Techniques Used,</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Imputation</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Handling Outliers</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Log Transform</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One-hot encoding/Label Encoding</a:t>
            </a:r>
            <a:endParaRPr b="0" lang="en-IN" sz="1400" spc="-1" strike="noStrike">
              <a:latin typeface="Arial"/>
            </a:endParaRPr>
          </a:p>
          <a:p>
            <a:pPr marL="285840" indent="-285480">
              <a:lnSpc>
                <a:spcPct val="100000"/>
              </a:lnSpc>
              <a:buClr>
                <a:srgbClr val="000000"/>
              </a:buClr>
              <a:buFont typeface="Arial"/>
              <a:buChar char="•"/>
            </a:pPr>
            <a:r>
              <a:rPr b="0" lang="en-US" sz="1400" spc="-1" strike="noStrike">
                <a:solidFill>
                  <a:srgbClr val="000000"/>
                </a:solidFill>
                <a:latin typeface="Calibri"/>
              </a:rPr>
              <a:t>Scaling</a:t>
            </a:r>
            <a:endParaRPr b="0" lang="en-IN" sz="1400" spc="-1" strike="noStrike">
              <a:latin typeface="Arial"/>
            </a:endParaRPr>
          </a:p>
        </p:txBody>
      </p:sp>
      <p:sp>
        <p:nvSpPr>
          <p:cNvPr id="144" name="CustomShape 3"/>
          <p:cNvSpPr/>
          <p:nvPr/>
        </p:nvSpPr>
        <p:spPr>
          <a:xfrm>
            <a:off x="242640" y="3727440"/>
            <a:ext cx="10907280" cy="942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u="sng">
                <a:solidFill>
                  <a:srgbClr val="000000"/>
                </a:solidFill>
                <a:uFillTx/>
                <a:latin typeface="Calibri"/>
              </a:rPr>
              <a:t>Label Encoding:</a:t>
            </a:r>
            <a:r>
              <a:rPr b="0" lang="en-US" sz="1400" spc="-1" strike="noStrike">
                <a:solidFill>
                  <a:srgbClr val="000000"/>
                </a:solidFill>
                <a:latin typeface="Calibri"/>
              </a:rPr>
              <a:t> </a:t>
            </a:r>
            <a:endParaRPr b="0" lang="en-IN" sz="1400" spc="-1" strike="noStrike">
              <a:latin typeface="Arial"/>
            </a:endParaRPr>
          </a:p>
          <a:p>
            <a:pPr>
              <a:lnSpc>
                <a:spcPct val="100000"/>
              </a:lnSpc>
            </a:pPr>
            <a:r>
              <a:rPr b="0" lang="en-US" sz="1400" spc="-1" strike="noStrike">
                <a:solidFill>
                  <a:srgbClr val="000000"/>
                </a:solidFill>
                <a:latin typeface="Calibri"/>
              </a:rPr>
              <a:t>In library installation, Label Encoder is used to encode labels by assigning them numbers. It is used  to encode single or multiple columns. Thus, if the feature is color with values such as [‘white’, ‘red’, ‘black’, ‘blue’]., using Label Encoder may encode color string label as [0, 1, 2, 3]</a:t>
            </a:r>
            <a:endParaRPr b="0" lang="en-IN" sz="1400" spc="-1" strike="noStrike">
              <a:latin typeface="Arial"/>
            </a:endParaRPr>
          </a:p>
        </p:txBody>
      </p:sp>
      <p:sp>
        <p:nvSpPr>
          <p:cNvPr id="145" name="CustomShape 4"/>
          <p:cNvSpPr/>
          <p:nvPr/>
        </p:nvSpPr>
        <p:spPr>
          <a:xfrm>
            <a:off x="242640" y="4507920"/>
            <a:ext cx="610200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Calibri"/>
              </a:rPr>
              <a:t>Handling Outliers:</a:t>
            </a:r>
            <a:endParaRPr b="0" lang="en-IN" sz="2200" spc="-1" strike="noStrike">
              <a:latin typeface="Arial"/>
            </a:endParaRPr>
          </a:p>
        </p:txBody>
      </p:sp>
      <p:sp>
        <p:nvSpPr>
          <p:cNvPr id="146" name="CustomShape 5"/>
          <p:cNvSpPr/>
          <p:nvPr/>
        </p:nvSpPr>
        <p:spPr>
          <a:xfrm>
            <a:off x="242640" y="3351960"/>
            <a:ext cx="610200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a:solidFill>
                  <a:srgbClr val="000000"/>
                </a:solidFill>
                <a:latin typeface="Calibri"/>
              </a:rPr>
              <a:t>Data Transformation:</a:t>
            </a:r>
            <a:endParaRPr b="0" lang="en-IN" sz="2200" spc="-1" strike="noStrike">
              <a:latin typeface="Arial"/>
            </a:endParaRPr>
          </a:p>
        </p:txBody>
      </p:sp>
      <p:sp>
        <p:nvSpPr>
          <p:cNvPr id="147" name="CustomShape 6"/>
          <p:cNvSpPr/>
          <p:nvPr/>
        </p:nvSpPr>
        <p:spPr>
          <a:xfrm>
            <a:off x="242640" y="4938840"/>
            <a:ext cx="10972440" cy="1581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Calibri"/>
              </a:rPr>
              <a:t>This is the most important phase in handling outliers because it ensures that our model is trained on accurate data which leads to accurate models. An outlier may occur due to the variability in the data. It may indicate an experimental error or heavy skewness in the data(heavy-tailed distribution). We have three measures of central tendency namely Mean, Median, and Mode. They help us describe the data.</a:t>
            </a:r>
            <a:endParaRPr b="0" lang="en-IN" sz="1400" spc="-1" strike="noStrike">
              <a:latin typeface="Arial"/>
            </a:endParaRPr>
          </a:p>
          <a:p>
            <a:pPr>
              <a:lnSpc>
                <a:spcPct val="100000"/>
              </a:lnSpc>
            </a:pPr>
            <a:r>
              <a:rPr b="0" lang="en-US" sz="1400" spc="-1" strike="noStrike">
                <a:solidFill>
                  <a:srgbClr val="000000"/>
                </a:solidFill>
                <a:latin typeface="Calibri"/>
              </a:rPr>
              <a:t>Below are some of the techniques of detecting outliers</a:t>
            </a:r>
            <a:endParaRPr b="0" lang="en-IN" sz="1400" spc="-1" strike="noStrike">
              <a:latin typeface="Arial"/>
            </a:endParaRPr>
          </a:p>
          <a:p>
            <a:pPr>
              <a:lnSpc>
                <a:spcPct val="100000"/>
              </a:lnSpc>
            </a:pPr>
            <a:r>
              <a:rPr b="0" lang="en-US" sz="1400" spc="-1" strike="noStrike">
                <a:solidFill>
                  <a:srgbClr val="000000"/>
                </a:solidFill>
                <a:latin typeface="Calibri"/>
              </a:rPr>
              <a:t>•</a:t>
            </a:r>
            <a:r>
              <a:rPr b="0" lang="en-US" sz="1400" spc="-1" strike="noStrike">
                <a:solidFill>
                  <a:srgbClr val="000000"/>
                </a:solidFill>
                <a:latin typeface="Calibri"/>
              </a:rPr>
              <a:t>	</a:t>
            </a:r>
            <a:r>
              <a:rPr b="0" lang="en-US" sz="1400" spc="-1" strike="noStrike">
                <a:solidFill>
                  <a:srgbClr val="000000"/>
                </a:solidFill>
                <a:latin typeface="Calibri"/>
              </a:rPr>
              <a:t>Box-plots</a:t>
            </a:r>
            <a:endParaRPr b="0" lang="en-IN" sz="1400" spc="-1" strike="noStrike">
              <a:latin typeface="Arial"/>
            </a:endParaRPr>
          </a:p>
          <a:p>
            <a:pPr>
              <a:lnSpc>
                <a:spcPct val="100000"/>
              </a:lnSpc>
            </a:pPr>
            <a:r>
              <a:rPr b="0" lang="en-US" sz="1400" spc="-1" strike="noStrike">
                <a:solidFill>
                  <a:srgbClr val="000000"/>
                </a:solidFill>
                <a:latin typeface="Calibri"/>
              </a:rPr>
              <a:t>•</a:t>
            </a:r>
            <a:r>
              <a:rPr b="0" lang="en-US" sz="1400" spc="-1" strike="noStrike">
                <a:solidFill>
                  <a:srgbClr val="000000"/>
                </a:solidFill>
                <a:latin typeface="Calibri"/>
              </a:rPr>
              <a:t>	</a:t>
            </a:r>
            <a:r>
              <a:rPr b="0" lang="en-US" sz="1400" spc="-1" strike="noStrike">
                <a:solidFill>
                  <a:srgbClr val="000000"/>
                </a:solidFill>
                <a:latin typeface="Calibri"/>
              </a:rPr>
              <a:t>Z-score</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214560" y="713160"/>
            <a:ext cx="9603000" cy="741960"/>
          </a:xfrm>
          <a:prstGeom prst="rect">
            <a:avLst/>
          </a:prstGeom>
          <a:noFill/>
          <a:ln>
            <a:noFill/>
          </a:ln>
        </p:spPr>
        <p:txBody>
          <a:bodyPr anchor="ctr">
            <a:normAutofit/>
          </a:bodyPr>
          <a:p>
            <a:pPr>
              <a:lnSpc>
                <a:spcPct val="90000"/>
              </a:lnSpc>
            </a:pPr>
            <a:r>
              <a:rPr b="1" lang="en-US" sz="3600" spc="-52" strike="noStrike">
                <a:solidFill>
                  <a:srgbClr val="000000"/>
                </a:solidFill>
                <a:latin typeface="Calibri"/>
              </a:rPr>
              <a:t>FEATURE ENGINEERING</a:t>
            </a:r>
            <a:endParaRPr b="0" lang="en-US" sz="3600" spc="-1" strike="noStrike">
              <a:solidFill>
                <a:srgbClr val="000000"/>
              </a:solidFill>
              <a:latin typeface="Century Schoolbook"/>
            </a:endParaRPr>
          </a:p>
        </p:txBody>
      </p:sp>
      <p:sp>
        <p:nvSpPr>
          <p:cNvPr id="149" name="CustomShape 2"/>
          <p:cNvSpPr/>
          <p:nvPr/>
        </p:nvSpPr>
        <p:spPr>
          <a:xfrm>
            <a:off x="270720" y="2017800"/>
            <a:ext cx="850428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Calibri"/>
              </a:rPr>
              <a:t>SKEWNESS REMOVAL-(POWER-TRANSFORM):</a:t>
            </a:r>
            <a:endParaRPr b="0" lang="en-IN" sz="2200" spc="-1" strike="noStrike">
              <a:latin typeface="Arial"/>
            </a:endParaRPr>
          </a:p>
        </p:txBody>
      </p:sp>
      <p:sp>
        <p:nvSpPr>
          <p:cNvPr id="150" name="CustomShape 3"/>
          <p:cNvSpPr/>
          <p:nvPr/>
        </p:nvSpPr>
        <p:spPr>
          <a:xfrm>
            <a:off x="270720" y="2448360"/>
            <a:ext cx="10907280" cy="7297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000000"/>
                </a:solidFill>
                <a:latin typeface="Calibri"/>
              </a:rPr>
              <a:t>Power transform will make the probability distribution of a variable more Gaussian. </a:t>
            </a:r>
            <a:endParaRPr b="0" lang="en-IN" sz="1400" spc="-1" strike="noStrike">
              <a:latin typeface="Arial"/>
            </a:endParaRPr>
          </a:p>
          <a:p>
            <a:pPr>
              <a:lnSpc>
                <a:spcPct val="100000"/>
              </a:lnSpc>
            </a:pPr>
            <a:r>
              <a:rPr b="0" lang="en-US" sz="1400" spc="-1" strike="noStrike">
                <a:solidFill>
                  <a:srgbClr val="000000"/>
                </a:solidFill>
                <a:latin typeface="Calibri"/>
              </a:rPr>
              <a:t>This is often described as removing a skew in the distribution, although more generally is described as stabilizing the variance of the distribution. The power-transform library present in the Sklearn, Pre-processing package.</a:t>
            </a:r>
            <a:endParaRPr b="0" lang="en-IN" sz="1400" spc="-1" strike="noStrike">
              <a:latin typeface="Arial"/>
            </a:endParaRPr>
          </a:p>
        </p:txBody>
      </p:sp>
      <p:sp>
        <p:nvSpPr>
          <p:cNvPr id="151" name="CustomShape 4"/>
          <p:cNvSpPr/>
          <p:nvPr/>
        </p:nvSpPr>
        <p:spPr>
          <a:xfrm>
            <a:off x="270720" y="3224520"/>
            <a:ext cx="612036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Calibri"/>
              </a:rPr>
              <a:t>MINMAX SCALER:</a:t>
            </a:r>
            <a:endParaRPr b="0" lang="en-IN" sz="2200" spc="-1" strike="noStrike">
              <a:latin typeface="Arial"/>
            </a:endParaRPr>
          </a:p>
        </p:txBody>
      </p:sp>
      <p:sp>
        <p:nvSpPr>
          <p:cNvPr id="152" name="CustomShape 5"/>
          <p:cNvSpPr/>
          <p:nvPr/>
        </p:nvSpPr>
        <p:spPr>
          <a:xfrm>
            <a:off x="270720" y="3655440"/>
            <a:ext cx="10907280" cy="72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rPr>
              <a:t>MinMax Scaler shrinks the data within the given range, usually of 0 to 1. It scales the values to a specific value range without changing the shape of the original distribution. Before scaling we have to train test split the data, Since we have to do skewness removal and scaling only on input data.</a:t>
            </a:r>
            <a:endParaRPr b="0" lang="en-IN" sz="1400" spc="-1" strike="noStrike">
              <a:latin typeface="Arial"/>
            </a:endParaRPr>
          </a:p>
        </p:txBody>
      </p:sp>
      <p:sp>
        <p:nvSpPr>
          <p:cNvPr id="153" name="CustomShape 6"/>
          <p:cNvSpPr/>
          <p:nvPr/>
        </p:nvSpPr>
        <p:spPr>
          <a:xfrm>
            <a:off x="252000" y="4622760"/>
            <a:ext cx="6120360" cy="425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200" spc="-1" strike="noStrike">
                <a:solidFill>
                  <a:srgbClr val="000000"/>
                </a:solidFill>
                <a:latin typeface="Calibri"/>
              </a:rPr>
              <a:t>TRAIN TEST SPLIT:</a:t>
            </a:r>
            <a:endParaRPr b="0" lang="en-IN" sz="2200" spc="-1" strike="noStrike">
              <a:latin typeface="Arial"/>
            </a:endParaRPr>
          </a:p>
        </p:txBody>
      </p:sp>
      <p:sp>
        <p:nvSpPr>
          <p:cNvPr id="154" name="CustomShape 7"/>
          <p:cNvSpPr/>
          <p:nvPr/>
        </p:nvSpPr>
        <p:spPr>
          <a:xfrm>
            <a:off x="270720" y="5176080"/>
            <a:ext cx="10925640" cy="942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rPr>
              <a:t>The scikit-learn Python machine learning library provides an implementation of the train-test split evaluation procedure via the train_test_split() function. The function takes a loaded dataset as input and returns the dataset split into two subsets. train_test_split() will split arrays data into random subsets. The ideal split is said to be 80:20 for training and testing.</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54800" y="162720"/>
            <a:ext cx="9603000" cy="741960"/>
          </a:xfrm>
          <a:prstGeom prst="rect">
            <a:avLst/>
          </a:prstGeom>
          <a:noFill/>
          <a:ln>
            <a:noFill/>
          </a:ln>
        </p:spPr>
        <p:txBody>
          <a:bodyPr anchor="ctr">
            <a:normAutofit/>
          </a:bodyPr>
          <a:p>
            <a:pPr>
              <a:lnSpc>
                <a:spcPct val="90000"/>
              </a:lnSpc>
            </a:pPr>
            <a:r>
              <a:rPr b="1" lang="en-US" sz="3600" spc="-52" strike="noStrike">
                <a:solidFill>
                  <a:srgbClr val="000000"/>
                </a:solidFill>
                <a:latin typeface="Calibri"/>
              </a:rPr>
              <a:t>Review of Literature</a:t>
            </a:r>
            <a:endParaRPr b="0" lang="en-US" sz="3600" spc="-1" strike="noStrike">
              <a:solidFill>
                <a:srgbClr val="000000"/>
              </a:solidFill>
              <a:latin typeface="Century Schoolbook"/>
            </a:endParaRPr>
          </a:p>
        </p:txBody>
      </p:sp>
      <p:sp>
        <p:nvSpPr>
          <p:cNvPr id="156" name="CustomShape 2"/>
          <p:cNvSpPr/>
          <p:nvPr/>
        </p:nvSpPr>
        <p:spPr>
          <a:xfrm>
            <a:off x="154800" y="1366560"/>
            <a:ext cx="10953720" cy="3314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rPr>
              <a:t>In this House Price Prediction Project, we are going to predict the price of the houses in Australia with collection records of the sale of houses in Australia. We are doing this prediction for the  US-based housing company named Surprise Housing. This company  has decided to enter the Australian market  to purchase houses at a price below their actual values and flip them at a higher price. So our detailed analysis, Machine Learning Model predictions done can be used for specific Business Requirements, Challenges and Improvements of the d Surprise Housing Company.</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2000" spc="-1" strike="noStrike">
                <a:solidFill>
                  <a:srgbClr val="000000"/>
                </a:solidFill>
                <a:latin typeface="Calibri"/>
              </a:rPr>
              <a:t>Business Goal: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1600" spc="-1" strike="noStrike">
                <a:solidFill>
                  <a:srgbClr val="000000"/>
                </a:solidFill>
                <a:latin typeface="Calibri"/>
              </a:rPr>
              <a:t>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b="0" lang="en-IN" sz="1600" spc="-1" strike="noStrike">
              <a:latin typeface="Arial"/>
            </a:endParaRPr>
          </a:p>
        </p:txBody>
      </p:sp>
      <p:sp>
        <p:nvSpPr>
          <p:cNvPr id="157" name="CustomShape 3"/>
          <p:cNvSpPr/>
          <p:nvPr/>
        </p:nvSpPr>
        <p:spPr>
          <a:xfrm>
            <a:off x="154800" y="905040"/>
            <a:ext cx="795348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rPr>
              <a:t>ABSTRACT: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Picture 6" descr=""/>
          <p:cNvPicPr/>
          <p:nvPr/>
        </p:nvPicPr>
        <p:blipFill>
          <a:blip r:embed="rId1"/>
          <a:stretch/>
        </p:blipFill>
        <p:spPr>
          <a:xfrm>
            <a:off x="8164800" y="2939040"/>
            <a:ext cx="3812760" cy="3967560"/>
          </a:xfrm>
          <a:prstGeom prst="rect">
            <a:avLst/>
          </a:prstGeom>
          <a:ln>
            <a:noFill/>
          </a:ln>
        </p:spPr>
      </p:pic>
      <p:sp>
        <p:nvSpPr>
          <p:cNvPr id="159" name="TextShape 1"/>
          <p:cNvSpPr txBox="1"/>
          <p:nvPr/>
        </p:nvSpPr>
        <p:spPr>
          <a:xfrm>
            <a:off x="11880" y="115200"/>
            <a:ext cx="9603000" cy="741960"/>
          </a:xfrm>
          <a:prstGeom prst="rect">
            <a:avLst/>
          </a:prstGeom>
          <a:noFill/>
          <a:ln>
            <a:noFill/>
          </a:ln>
        </p:spPr>
        <p:txBody>
          <a:bodyPr anchor="ctr">
            <a:normAutofit/>
          </a:bodyPr>
          <a:p>
            <a:pPr>
              <a:lnSpc>
                <a:spcPct val="90000"/>
              </a:lnSpc>
            </a:pPr>
            <a:r>
              <a:rPr b="1" lang="en-US" sz="3600" spc="-52" strike="noStrike">
                <a:solidFill>
                  <a:srgbClr val="000000"/>
                </a:solidFill>
                <a:latin typeface="Calibri"/>
              </a:rPr>
              <a:t> </a:t>
            </a:r>
            <a:r>
              <a:rPr b="1" lang="en-US" sz="3600" spc="-52" strike="noStrike">
                <a:solidFill>
                  <a:srgbClr val="000000"/>
                </a:solidFill>
                <a:latin typeface="Calibri"/>
              </a:rPr>
              <a:t>Analytical Problem Framing</a:t>
            </a:r>
            <a:endParaRPr b="0" lang="en-US" sz="3600" spc="-1" strike="noStrike">
              <a:solidFill>
                <a:srgbClr val="000000"/>
              </a:solidFill>
              <a:latin typeface="Century Schoolbook"/>
            </a:endParaRPr>
          </a:p>
        </p:txBody>
      </p:sp>
      <p:sp>
        <p:nvSpPr>
          <p:cNvPr id="160" name="CustomShape 2"/>
          <p:cNvSpPr/>
          <p:nvPr/>
        </p:nvSpPr>
        <p:spPr>
          <a:xfrm>
            <a:off x="179280" y="810000"/>
            <a:ext cx="11069640" cy="20984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600" spc="-1" strike="noStrike">
                <a:solidFill>
                  <a:srgbClr val="000000"/>
                </a:solidFill>
                <a:latin typeface="Calibri"/>
              </a:rPr>
              <a:t>Mathematical / Statistical / Analytical Modeling </a:t>
            </a:r>
            <a:r>
              <a:rPr b="0" lang="en-US" sz="1600" spc="-1" strike="noStrike">
                <a:solidFill>
                  <a:srgbClr val="000000"/>
                </a:solidFill>
                <a:latin typeface="Calibri"/>
              </a:rPr>
              <a:t>- are three of the most important concepts of Data Science. Data Science revolves around these three fields and draws their concepts to operate on the data.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IN" sz="1800" spc="-1" strike="noStrike" u="sng">
                <a:solidFill>
                  <a:srgbClr val="000000"/>
                </a:solidFill>
                <a:uFillTx/>
                <a:latin typeface="Calibri"/>
                <a:ea typeface="Calibri"/>
              </a:rPr>
              <a:t>Mathematical Modelling</a:t>
            </a:r>
            <a:endParaRPr b="0" lang="en-IN" sz="1800" spc="-1" strike="noStrike">
              <a:latin typeface="Arial"/>
            </a:endParaRPr>
          </a:p>
          <a:p>
            <a:pPr>
              <a:lnSpc>
                <a:spcPct val="100000"/>
              </a:lnSpc>
            </a:pPr>
            <a:r>
              <a:rPr b="0" lang="en-US" sz="1600" spc="-1" strike="noStrike">
                <a:solidFill>
                  <a:srgbClr val="000000"/>
                </a:solidFill>
                <a:latin typeface="Calibri"/>
                <a:ea typeface="Calibri"/>
              </a:rPr>
              <a:t>Mathematical models are important, selecting the right one to answer the business question can bring tremendous value to the organization. It plays an essential role in the latest technologies like Machine Learning, Artificial Intelligence, Data Science and Deep Learning, etc., It is because every algorithm built in the latest technologies has a mathematical function behind it and aid in identifying patterns</a:t>
            </a:r>
            <a:endParaRPr b="0" lang="en-IN" sz="1600" spc="-1" strike="noStrike">
              <a:latin typeface="Arial"/>
            </a:endParaRPr>
          </a:p>
        </p:txBody>
      </p:sp>
      <p:sp>
        <p:nvSpPr>
          <p:cNvPr id="161" name="CustomShape 3"/>
          <p:cNvSpPr/>
          <p:nvPr/>
        </p:nvSpPr>
        <p:spPr>
          <a:xfrm>
            <a:off x="179280" y="2908440"/>
            <a:ext cx="8667000" cy="3740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000000"/>
                </a:solidFill>
                <a:latin typeface="Calibri"/>
                <a:ea typeface="Calibri"/>
              </a:rPr>
              <a:t>The understanding of various notions of Statistics and Probability Theory are key for the implementation of such algorithms in data science. </a:t>
            </a:r>
            <a:endParaRPr b="0" lang="en-IN" sz="1600" spc="-1" strike="noStrike">
              <a:latin typeface="Arial"/>
            </a:endParaRPr>
          </a:p>
          <a:p>
            <a:pPr>
              <a:lnSpc>
                <a:spcPct val="100000"/>
              </a:lnSpc>
            </a:pPr>
            <a:r>
              <a:rPr b="0" lang="en-US" sz="1600" spc="-1" strike="noStrike">
                <a:solidFill>
                  <a:srgbClr val="000000"/>
                </a:solidFill>
                <a:latin typeface="Calibri"/>
                <a:ea typeface="Calibri"/>
              </a:rPr>
              <a:t>Notions include: Regression, Maximum Likelihood Estimation, the understanding of distributions (Binomial, Bernoulli, Gaussian (Normal)) and Bayes’ Theorem</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ea typeface="Calibri"/>
              </a:rPr>
              <a:t>The main reason for a greater significance of mathematics is because of its various concepts like: –</a:t>
            </a:r>
            <a:endParaRPr b="0" lang="en-IN" sz="1600" spc="-1" strike="noStrike">
              <a:latin typeface="Arial"/>
            </a:endParaRPr>
          </a:p>
          <a:p>
            <a:pPr>
              <a:lnSpc>
                <a:spcPct val="100000"/>
              </a:lnSpc>
            </a:pP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Calibri"/>
              </a:rPr>
              <a:t>Linear Algebra</a:t>
            </a: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Calibri"/>
              </a:rPr>
              <a:t>Probability</a:t>
            </a: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Calibri"/>
              </a:rPr>
              <a:t>Calculus – Differential &amp; Integral Calculus</a:t>
            </a:r>
            <a:endParaRPr b="0" lang="en-IN" sz="1600" spc="-1" strike="noStrike">
              <a:latin typeface="Arial"/>
            </a:endParaRPr>
          </a:p>
          <a:p>
            <a:pPr marL="285840" indent="-285480">
              <a:lnSpc>
                <a:spcPct val="100000"/>
              </a:lnSpc>
              <a:buClr>
                <a:srgbClr val="000000"/>
              </a:buClr>
              <a:buFont typeface="Wingdings" charset="2"/>
              <a:buChar char=""/>
            </a:pPr>
            <a:r>
              <a:rPr b="0" lang="en-US" sz="1600" spc="-1" strike="noStrike">
                <a:solidFill>
                  <a:srgbClr val="000000"/>
                </a:solidFill>
                <a:latin typeface="Calibri"/>
                <a:ea typeface="Calibri"/>
              </a:rPr>
              <a:t>Statistics </a:t>
            </a:r>
            <a:endParaRPr b="0" lang="en-IN" sz="1600" spc="-1" strike="noStrike">
              <a:latin typeface="Arial"/>
            </a:endParaRPr>
          </a:p>
          <a:p>
            <a:pPr lvl="1" marL="743040" indent="-285480">
              <a:lnSpc>
                <a:spcPct val="100000"/>
              </a:lnSpc>
              <a:buClr>
                <a:srgbClr val="000000"/>
              </a:buClr>
              <a:buFont typeface="Wingdings" charset="2"/>
              <a:buChar char=""/>
            </a:pPr>
            <a:r>
              <a:rPr b="0" lang="en-US" sz="1600" spc="-1" strike="noStrike">
                <a:solidFill>
                  <a:srgbClr val="000000"/>
                </a:solidFill>
                <a:latin typeface="Calibri"/>
                <a:ea typeface="Calibri"/>
              </a:rPr>
              <a:t>Descriptive (Mean, Median, Mode, IQR, Std. deviation, Z &amp; T- Statistics, linear regression)</a:t>
            </a:r>
            <a:endParaRPr b="0" lang="en-IN" sz="1600" spc="-1" strike="noStrike">
              <a:latin typeface="Arial"/>
            </a:endParaRPr>
          </a:p>
          <a:p>
            <a:pPr lvl="1" marL="743040" indent="-285480">
              <a:lnSpc>
                <a:spcPct val="100000"/>
              </a:lnSpc>
              <a:buClr>
                <a:srgbClr val="000000"/>
              </a:buClr>
              <a:buFont typeface="Wingdings" charset="2"/>
              <a:buChar char=""/>
            </a:pPr>
            <a:r>
              <a:rPr b="0" lang="en-US" sz="1600" spc="-1" strike="noStrike">
                <a:solidFill>
                  <a:srgbClr val="000000"/>
                </a:solidFill>
                <a:latin typeface="Calibri"/>
                <a:ea typeface="Calibri"/>
              </a:rPr>
              <a:t>Inferential (Sampling, Confidence interval, chi-square, ANOVA)</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195</TotalTime>
  <Application>LibreOffice/6.4.2.2$Linux_X86_64 LibreOffice_project/40$Build-2</Application>
  <Words>5553</Words>
  <Paragraphs>291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2021-10-29T19:17:05Z</dcterms:created>
  <dc:creator>Venugopal K</dc:creator>
  <dc:description/>
  <dc:language>en-IN</dc:language>
  <cp:lastModifiedBy/>
  <dcterms:modified xsi:type="dcterms:W3CDTF">2022-01-01T14:22:46Z</dcterms:modified>
  <cp:revision>51</cp:revision>
  <dc:subject/>
  <dc:title>HOUSE PRICE PREDICTION MODEL – MACHINE LEARNING MODEL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43</vt:i4>
  </property>
</Properties>
</file>