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12.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30.png" ContentType="image/png"/>
  <Override PartName="/ppt/media/image28.png" ContentType="image/png"/>
  <Override PartName="/ppt/media/image42.png" ContentType="image/png"/>
  <Override PartName="/ppt/media/image43.png" ContentType="image/png"/>
  <Override PartName="/ppt/media/image44.png" ContentType="image/png"/>
  <Override PartName="/ppt/media/image45.png" ContentType="image/png"/>
  <Override PartName="/ppt/media/image10.png" ContentType="image/png"/>
  <Override PartName="/ppt/media/image37.png" ContentType="image/png"/>
  <Override PartName="/ppt/media/image7.png" ContentType="image/png"/>
  <Override PartName="/ppt/media/image11.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9" name="PlaceHolder 2"/>
          <p:cNvSpPr>
            <a:spLocks noGrp="1"/>
          </p:cNvSpPr>
          <p:nvPr>
            <p:ph type="body"/>
          </p:nvPr>
        </p:nvSpPr>
        <p:spPr>
          <a:xfrm>
            <a:off x="1261800" y="182880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0" name="PlaceHolder 3"/>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32"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3"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4"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5" name="PlaceHolder 5"/>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37" name="PlaceHolder 2"/>
          <p:cNvSpPr>
            <a:spLocks noGrp="1"/>
          </p:cNvSpPr>
          <p:nvPr>
            <p:ph type="body"/>
          </p:nvPr>
        </p:nvSpPr>
        <p:spPr>
          <a:xfrm>
            <a:off x="12618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8" name="PlaceHolder 3"/>
          <p:cNvSpPr>
            <a:spLocks noGrp="1"/>
          </p:cNvSpPr>
          <p:nvPr>
            <p:ph type="body"/>
          </p:nvPr>
        </p:nvSpPr>
        <p:spPr>
          <a:xfrm>
            <a:off x="416772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9" name="PlaceHolder 4"/>
          <p:cNvSpPr>
            <a:spLocks noGrp="1"/>
          </p:cNvSpPr>
          <p:nvPr>
            <p:ph type="body"/>
          </p:nvPr>
        </p:nvSpPr>
        <p:spPr>
          <a:xfrm>
            <a:off x="70740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40" name="PlaceHolder 5"/>
          <p:cNvSpPr>
            <a:spLocks noGrp="1"/>
          </p:cNvSpPr>
          <p:nvPr>
            <p:ph type="body"/>
          </p:nvPr>
        </p:nvSpPr>
        <p:spPr>
          <a:xfrm>
            <a:off x="12618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41" name="PlaceHolder 6"/>
          <p:cNvSpPr>
            <a:spLocks noGrp="1"/>
          </p:cNvSpPr>
          <p:nvPr>
            <p:ph type="body"/>
          </p:nvPr>
        </p:nvSpPr>
        <p:spPr>
          <a:xfrm>
            <a:off x="416772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42" name="PlaceHolder 7"/>
          <p:cNvSpPr>
            <a:spLocks noGrp="1"/>
          </p:cNvSpPr>
          <p:nvPr>
            <p:ph type="body"/>
          </p:nvPr>
        </p:nvSpPr>
        <p:spPr>
          <a:xfrm>
            <a:off x="70740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0" name="PlaceHolder 2"/>
          <p:cNvSpPr>
            <a:spLocks noGrp="1"/>
          </p:cNvSpPr>
          <p:nvPr>
            <p:ph type="subTitle"/>
          </p:nvPr>
        </p:nvSpPr>
        <p:spPr>
          <a:xfrm>
            <a:off x="1261800" y="1828800"/>
            <a:ext cx="859500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2" name="PlaceHolder 2"/>
          <p:cNvSpPr>
            <a:spLocks noGrp="1"/>
          </p:cNvSpPr>
          <p:nvPr>
            <p:ph type="body"/>
          </p:nvPr>
        </p:nvSpPr>
        <p:spPr>
          <a:xfrm>
            <a:off x="1261800" y="1828800"/>
            <a:ext cx="8595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4"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55"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61800" y="365760"/>
            <a:ext cx="969228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9"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0"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1"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8" name="PlaceHolder 2"/>
          <p:cNvSpPr>
            <a:spLocks noGrp="1"/>
          </p:cNvSpPr>
          <p:nvPr>
            <p:ph type="subTitle"/>
          </p:nvPr>
        </p:nvSpPr>
        <p:spPr>
          <a:xfrm>
            <a:off x="1261800" y="1828800"/>
            <a:ext cx="859500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63"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4"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5" name="PlaceHolder 4"/>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67"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8"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9" name="PlaceHolder 4"/>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1" name="PlaceHolder 2"/>
          <p:cNvSpPr>
            <a:spLocks noGrp="1"/>
          </p:cNvSpPr>
          <p:nvPr>
            <p:ph type="body"/>
          </p:nvPr>
        </p:nvSpPr>
        <p:spPr>
          <a:xfrm>
            <a:off x="1261800" y="182880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72" name="PlaceHolder 3"/>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4"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75"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76"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77" name="PlaceHolder 5"/>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9" name="PlaceHolder 2"/>
          <p:cNvSpPr>
            <a:spLocks noGrp="1"/>
          </p:cNvSpPr>
          <p:nvPr>
            <p:ph type="body"/>
          </p:nvPr>
        </p:nvSpPr>
        <p:spPr>
          <a:xfrm>
            <a:off x="12618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0" name="PlaceHolder 3"/>
          <p:cNvSpPr>
            <a:spLocks noGrp="1"/>
          </p:cNvSpPr>
          <p:nvPr>
            <p:ph type="body"/>
          </p:nvPr>
        </p:nvSpPr>
        <p:spPr>
          <a:xfrm>
            <a:off x="416772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1" name="PlaceHolder 4"/>
          <p:cNvSpPr>
            <a:spLocks noGrp="1"/>
          </p:cNvSpPr>
          <p:nvPr>
            <p:ph type="body"/>
          </p:nvPr>
        </p:nvSpPr>
        <p:spPr>
          <a:xfrm>
            <a:off x="70740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2" name="PlaceHolder 5"/>
          <p:cNvSpPr>
            <a:spLocks noGrp="1"/>
          </p:cNvSpPr>
          <p:nvPr>
            <p:ph type="body"/>
          </p:nvPr>
        </p:nvSpPr>
        <p:spPr>
          <a:xfrm>
            <a:off x="12618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3" name="PlaceHolder 6"/>
          <p:cNvSpPr>
            <a:spLocks noGrp="1"/>
          </p:cNvSpPr>
          <p:nvPr>
            <p:ph type="body"/>
          </p:nvPr>
        </p:nvSpPr>
        <p:spPr>
          <a:xfrm>
            <a:off x="416772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4" name="PlaceHolder 7"/>
          <p:cNvSpPr>
            <a:spLocks noGrp="1"/>
          </p:cNvSpPr>
          <p:nvPr>
            <p:ph type="body"/>
          </p:nvPr>
        </p:nvSpPr>
        <p:spPr>
          <a:xfrm>
            <a:off x="70740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2" name="PlaceHolder 2"/>
          <p:cNvSpPr>
            <a:spLocks noGrp="1"/>
          </p:cNvSpPr>
          <p:nvPr>
            <p:ph type="subTitle"/>
          </p:nvPr>
        </p:nvSpPr>
        <p:spPr>
          <a:xfrm>
            <a:off x="1261800" y="1828800"/>
            <a:ext cx="859500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4" name="PlaceHolder 2"/>
          <p:cNvSpPr>
            <a:spLocks noGrp="1"/>
          </p:cNvSpPr>
          <p:nvPr>
            <p:ph type="body"/>
          </p:nvPr>
        </p:nvSpPr>
        <p:spPr>
          <a:xfrm>
            <a:off x="1261800" y="1828800"/>
            <a:ext cx="8595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6"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97"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 name="PlaceHolder 2"/>
          <p:cNvSpPr>
            <a:spLocks noGrp="1"/>
          </p:cNvSpPr>
          <p:nvPr>
            <p:ph type="body"/>
          </p:nvPr>
        </p:nvSpPr>
        <p:spPr>
          <a:xfrm>
            <a:off x="1261800" y="1828800"/>
            <a:ext cx="8595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1261800" y="365760"/>
            <a:ext cx="969228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1"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02"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03"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5"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06"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07" name="PlaceHolder 4"/>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9"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0"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1" name="PlaceHolder 4"/>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13" name="PlaceHolder 2"/>
          <p:cNvSpPr>
            <a:spLocks noGrp="1"/>
          </p:cNvSpPr>
          <p:nvPr>
            <p:ph type="body"/>
          </p:nvPr>
        </p:nvSpPr>
        <p:spPr>
          <a:xfrm>
            <a:off x="1261800" y="182880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4" name="PlaceHolder 3"/>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16"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7"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8"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9" name="PlaceHolder 5"/>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1" name="PlaceHolder 2"/>
          <p:cNvSpPr>
            <a:spLocks noGrp="1"/>
          </p:cNvSpPr>
          <p:nvPr>
            <p:ph type="body"/>
          </p:nvPr>
        </p:nvSpPr>
        <p:spPr>
          <a:xfrm>
            <a:off x="12618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2" name="PlaceHolder 3"/>
          <p:cNvSpPr>
            <a:spLocks noGrp="1"/>
          </p:cNvSpPr>
          <p:nvPr>
            <p:ph type="body"/>
          </p:nvPr>
        </p:nvSpPr>
        <p:spPr>
          <a:xfrm>
            <a:off x="416772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3" name="PlaceHolder 4"/>
          <p:cNvSpPr>
            <a:spLocks noGrp="1"/>
          </p:cNvSpPr>
          <p:nvPr>
            <p:ph type="body"/>
          </p:nvPr>
        </p:nvSpPr>
        <p:spPr>
          <a:xfrm>
            <a:off x="70740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4" name="PlaceHolder 5"/>
          <p:cNvSpPr>
            <a:spLocks noGrp="1"/>
          </p:cNvSpPr>
          <p:nvPr>
            <p:ph type="body"/>
          </p:nvPr>
        </p:nvSpPr>
        <p:spPr>
          <a:xfrm>
            <a:off x="12618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5" name="PlaceHolder 6"/>
          <p:cNvSpPr>
            <a:spLocks noGrp="1"/>
          </p:cNvSpPr>
          <p:nvPr>
            <p:ph type="body"/>
          </p:nvPr>
        </p:nvSpPr>
        <p:spPr>
          <a:xfrm>
            <a:off x="416772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6" name="PlaceHolder 7"/>
          <p:cNvSpPr>
            <a:spLocks noGrp="1"/>
          </p:cNvSpPr>
          <p:nvPr>
            <p:ph type="body"/>
          </p:nvPr>
        </p:nvSpPr>
        <p:spPr>
          <a:xfrm>
            <a:off x="70740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3"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61800" y="365760"/>
            <a:ext cx="969228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7"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8"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9"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1"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22"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23" name="PlaceHolder 4"/>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5"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26"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27" name="PlaceHolder 4"/>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3052"/>
        </a:solidFill>
      </p:bgPr>
    </p:bg>
    <p:spTree>
      <p:nvGrpSpPr>
        <p:cNvPr id="1" name=""/>
        <p:cNvGrpSpPr/>
        <p:nvPr/>
      </p:nvGrpSpPr>
      <p:grpSpPr>
        <a:xfrm>
          <a:off x="0" y="0"/>
          <a:ext cx="0" cy="0"/>
          <a:chOff x="0" y="0"/>
          <a:chExt cx="0" cy="0"/>
        </a:xfrm>
      </p:grpSpPr>
      <p:sp>
        <p:nvSpPr>
          <p:cNvPr id="0" name="CustomShape 1" hidden="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261800" y="758880"/>
            <a:ext cx="9417960" cy="4041360"/>
          </a:xfrm>
          <a:prstGeom prst="rect">
            <a:avLst/>
          </a:prstGeom>
        </p:spPr>
        <p:txBody>
          <a:bodyPr anchor="b">
            <a:normAutofit/>
          </a:bodyPr>
          <a:p>
            <a:pPr>
              <a:lnSpc>
                <a:spcPct val="85000"/>
              </a:lnSpc>
            </a:pPr>
            <a:r>
              <a:rPr b="0" lang="en-US" sz="7200" spc="-52" strike="noStrike">
                <a:solidFill>
                  <a:srgbClr val="ffffff"/>
                </a:solidFill>
                <a:latin typeface="Century Schoolbook"/>
              </a:rPr>
              <a:t>Click to edit Master title style</a:t>
            </a:r>
            <a:endParaRPr b="0" lang="en-US" sz="7200" spc="-1" strike="noStrike">
              <a:solidFill>
                <a:srgbClr val="ffffff"/>
              </a:solidFill>
              <a:latin typeface="Century Schoolbook"/>
            </a:endParaRPr>
          </a:p>
        </p:txBody>
      </p:sp>
      <p:sp>
        <p:nvSpPr>
          <p:cNvPr id="2" name="PlaceHolder 3"/>
          <p:cNvSpPr>
            <a:spLocks noGrp="1"/>
          </p:cNvSpPr>
          <p:nvPr>
            <p:ph type="dt"/>
          </p:nvPr>
        </p:nvSpPr>
        <p:spPr>
          <a:xfrm rot="16200000">
            <a:off x="10797480" y="999000"/>
            <a:ext cx="1904760" cy="364680"/>
          </a:xfrm>
          <a:prstGeom prst="rect">
            <a:avLst/>
          </a:prstGeom>
        </p:spPr>
        <p:txBody>
          <a:bodyPr anchor="ctr">
            <a:noAutofit/>
          </a:bodyPr>
          <a:p>
            <a:pPr algn="r">
              <a:lnSpc>
                <a:spcPct val="100000"/>
              </a:lnSpc>
            </a:pPr>
            <a:fld id="{8940E754-0805-40A0-9956-53946B9B0159}" type="datetime">
              <a:rPr b="0" lang="en-IN" sz="1050" spc="-1" strike="noStrike">
                <a:solidFill>
                  <a:srgbClr val="808080"/>
                </a:solidFill>
                <a:latin typeface="Century Schoolbook"/>
              </a:rPr>
              <a:t>30/12/21</a:t>
            </a:fld>
            <a:endParaRPr b="0" lang="en-IN" sz="1050" spc="-1" strike="noStrike">
              <a:latin typeface="Times New Roman"/>
            </a:endParaRPr>
          </a:p>
        </p:txBody>
      </p:sp>
      <p:sp>
        <p:nvSpPr>
          <p:cNvPr id="3" name="PlaceHolder 4"/>
          <p:cNvSpPr>
            <a:spLocks noGrp="1"/>
          </p:cNvSpPr>
          <p:nvPr>
            <p:ph type="ftr"/>
          </p:nvPr>
        </p:nvSpPr>
        <p:spPr>
          <a:xfrm rot="16200000">
            <a:off x="9959400" y="4047120"/>
            <a:ext cx="3580920" cy="36468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11292840" y="6172200"/>
            <a:ext cx="914040" cy="593280"/>
          </a:xfrm>
          <a:prstGeom prst="rect">
            <a:avLst/>
          </a:prstGeom>
        </p:spPr>
        <p:txBody>
          <a:bodyPr lIns="45720" rIns="45720" anchor="ctr">
            <a:noAutofit/>
          </a:bodyPr>
          <a:p>
            <a:pPr algn="ctr">
              <a:lnSpc>
                <a:spcPct val="100000"/>
              </a:lnSpc>
            </a:pPr>
            <a:fld id="{B81F5952-B984-40C7-9A42-641797D8DC7A}" type="slidenum">
              <a:rPr b="0" lang="en-IN" sz="3600" spc="-1" strike="noStrike">
                <a:solidFill>
                  <a:srgbClr val="a6a6a6"/>
                </a:solidFill>
                <a:latin typeface="Century Schoolbook"/>
              </a:rPr>
              <a:t>&lt;number&gt;</a:t>
            </a:fld>
            <a:endParaRPr b="0" lang="en-IN" sz="3600" spc="-1" strike="noStrike">
              <a:latin typeface="Times New Roman"/>
            </a:endParaRPr>
          </a:p>
        </p:txBody>
      </p:sp>
      <p:sp>
        <p:nvSpPr>
          <p:cNvPr id="5" name="CustomShape 6"/>
          <p:cNvSpPr/>
          <p:nvPr/>
        </p:nvSpPr>
        <p:spPr>
          <a:xfrm>
            <a:off x="0" y="0"/>
            <a:ext cx="4568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9" strike="noStrike">
                <a:solidFill>
                  <a:srgbClr val="ffffff"/>
                </a:solidFill>
                <a:latin typeface="Century Schoolbook"/>
              </a:rPr>
              <a:t>Click to edit the outline text format</a:t>
            </a:r>
            <a:endParaRPr b="0" lang="en-US" sz="1800" spc="9" strike="noStrike">
              <a:solidFill>
                <a:srgbClr val="ffffff"/>
              </a:solidFill>
              <a:latin typeface="Century Schoolbook"/>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Century Schoolbook"/>
              </a:rPr>
              <a:t>Second Outline Level</a:t>
            </a:r>
            <a:endParaRPr b="0" lang="en-US" sz="1400" spc="-1" strike="noStrike">
              <a:solidFill>
                <a:srgbClr val="ffffff"/>
              </a:solidFill>
              <a:latin typeface="Century Schoolbook"/>
            </a:endParaRPr>
          </a:p>
          <a:p>
            <a:pPr lvl="2" marL="1296000" indent="-288000">
              <a:spcBef>
                <a:spcPts val="850"/>
              </a:spcBef>
              <a:buClr>
                <a:srgbClr val="ffffff"/>
              </a:buClr>
              <a:buSzPct val="45000"/>
              <a:buFont typeface="Wingdings" charset="2"/>
              <a:buChar char=""/>
            </a:pPr>
            <a:r>
              <a:rPr b="0" lang="en-US" sz="1400" spc="-1" strike="noStrike">
                <a:solidFill>
                  <a:srgbClr val="ffffff"/>
                </a:solidFill>
                <a:latin typeface="Century Schoolbook"/>
              </a:rPr>
              <a:t>Third Outline Level</a:t>
            </a:r>
            <a:endParaRPr b="0" lang="en-US" sz="1400" spc="-1" strike="noStrike">
              <a:solidFill>
                <a:srgbClr val="ffffff"/>
              </a:solidFill>
              <a:latin typeface="Century Schoolbook"/>
            </a:endParaRPr>
          </a:p>
          <a:p>
            <a:pPr lvl="3" marL="1728000" indent="-216000">
              <a:spcBef>
                <a:spcPts val="567"/>
              </a:spcBef>
              <a:buClr>
                <a:srgbClr val="ffffff"/>
              </a:buClr>
              <a:buSzPct val="75000"/>
              <a:buFont typeface="Symbol" charset="2"/>
              <a:buChar char=""/>
            </a:pPr>
            <a:r>
              <a:rPr b="0" lang="en-US" sz="1400" spc="-1" strike="noStrike">
                <a:solidFill>
                  <a:srgbClr val="ffffff"/>
                </a:solidFill>
                <a:latin typeface="Century Schoolbook"/>
              </a:rPr>
              <a:t>Fourth Outline Level</a:t>
            </a:r>
            <a:endParaRPr b="0" lang="en-US" sz="1400" spc="-1" strike="noStrike">
              <a:solidFill>
                <a:srgbClr val="ffffff"/>
              </a:solidFill>
              <a:latin typeface="Century Schoolbook"/>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Schoolbook"/>
              </a:rPr>
              <a:t>Fifth Outline Level</a:t>
            </a:r>
            <a:endParaRPr b="0" lang="en-US" sz="2000" spc="-1" strike="noStrike">
              <a:solidFill>
                <a:srgbClr val="ffffff"/>
              </a:solidFill>
              <a:latin typeface="Century Schoolbook"/>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Schoolbook"/>
              </a:rPr>
              <a:t>Sixth Outline Level</a:t>
            </a:r>
            <a:endParaRPr b="0" lang="en-US" sz="2000" spc="-1" strike="noStrike">
              <a:solidFill>
                <a:srgbClr val="ffffff"/>
              </a:solidFill>
              <a:latin typeface="Century Schoolbook"/>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Schoolbook"/>
              </a:rPr>
              <a:t>Seventh Outline Level</a:t>
            </a:r>
            <a:endParaRPr b="0" lang="en-US" sz="2000" spc="-1" strike="noStrike">
              <a:solidFill>
                <a:srgbClr val="ffffff"/>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4" name="PlaceHolder 2"/>
          <p:cNvSpPr>
            <a:spLocks noGrp="1"/>
          </p:cNvSpPr>
          <p:nvPr>
            <p:ph type="title"/>
          </p:nvPr>
        </p:nvSpPr>
        <p:spPr>
          <a:xfrm>
            <a:off x="1261800" y="365760"/>
            <a:ext cx="9692280" cy="1325160"/>
          </a:xfrm>
          <a:prstGeom prst="rect">
            <a:avLst/>
          </a:prstGeom>
        </p:spPr>
        <p:txBody>
          <a:bodyPr anchor="b">
            <a:noAutofit/>
          </a:bodyPr>
          <a:p>
            <a:pPr>
              <a:lnSpc>
                <a:spcPct val="90000"/>
              </a:lnSpc>
            </a:pPr>
            <a:r>
              <a:rPr b="0" lang="en-US" sz="4400" spc="-52" strike="noStrike">
                <a:solidFill>
                  <a:srgbClr val="000000"/>
                </a:solidFill>
                <a:latin typeface="Century Schoolbook"/>
              </a:rPr>
              <a:t>Click to edit Master title style</a:t>
            </a:r>
            <a:endParaRPr b="0" lang="en-US" sz="4400" spc="-1" strike="noStrike">
              <a:solidFill>
                <a:srgbClr val="000000"/>
              </a:solidFill>
              <a:latin typeface="Century Schoolbook"/>
            </a:endParaRPr>
          </a:p>
        </p:txBody>
      </p:sp>
      <p:sp>
        <p:nvSpPr>
          <p:cNvPr id="45" name="PlaceHolder 3"/>
          <p:cNvSpPr>
            <a:spLocks noGrp="1"/>
          </p:cNvSpPr>
          <p:nvPr>
            <p:ph type="body"/>
          </p:nvPr>
        </p:nvSpPr>
        <p:spPr>
          <a:xfrm>
            <a:off x="1261800" y="1828800"/>
            <a:ext cx="8595000" cy="4350960"/>
          </a:xfrm>
          <a:prstGeom prst="rect">
            <a:avLst/>
          </a:prstGeom>
        </p:spPr>
        <p:txBody>
          <a:bodyPr>
            <a:noAutofit/>
          </a:bodyPr>
          <a:p>
            <a:pPr marL="182880" indent="-182520">
              <a:lnSpc>
                <a:spcPct val="95000"/>
              </a:lnSpc>
              <a:spcBef>
                <a:spcPts val="1400"/>
              </a:spcBef>
              <a:spcAft>
                <a:spcPts val="201"/>
              </a:spcAft>
              <a:buClr>
                <a:srgbClr val="0f6fc6"/>
              </a:buClr>
              <a:buSzPct val="80000"/>
              <a:buFont typeface="Arial"/>
              <a:buChar char="•"/>
            </a:pPr>
            <a:r>
              <a:rPr b="0" lang="en-US" sz="1800" spc="9" strike="noStrike">
                <a:solidFill>
                  <a:srgbClr val="000000"/>
                </a:solidFill>
                <a:latin typeface="Century Schoolbook"/>
              </a:rPr>
              <a:t>Click to edit Master text styles</a:t>
            </a:r>
            <a:endParaRPr b="0" lang="en-US" sz="1800" spc="9" strike="noStrike">
              <a:solidFill>
                <a:srgbClr val="000000"/>
              </a:solidFill>
              <a:latin typeface="Century Schoolbook"/>
            </a:endParaRPr>
          </a:p>
          <a:p>
            <a:pPr lvl="1" marL="457200" indent="-182520">
              <a:lnSpc>
                <a:spcPct val="90000"/>
              </a:lnSpc>
              <a:spcBef>
                <a:spcPts val="300"/>
              </a:spcBef>
              <a:spcAft>
                <a:spcPts val="300"/>
              </a:spcAft>
              <a:buClr>
                <a:srgbClr val="0f6fc6"/>
              </a:buClr>
              <a:buFont typeface="Wingdings 2" charset="2"/>
              <a:buChar char=""/>
            </a:pPr>
            <a:r>
              <a:rPr b="0" lang="en-US" sz="1600" spc="-1" strike="noStrike">
                <a:solidFill>
                  <a:srgbClr val="262626"/>
                </a:solidFill>
                <a:latin typeface="Century Schoolbook"/>
              </a:rPr>
              <a:t>Second level</a:t>
            </a:r>
            <a:endParaRPr b="0" lang="en-US" sz="1600" spc="-1" strike="noStrike">
              <a:solidFill>
                <a:srgbClr val="262626"/>
              </a:solidFill>
              <a:latin typeface="Century Schoolbook"/>
            </a:endParaRPr>
          </a:p>
          <a:p>
            <a:pPr lvl="2" marL="73152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Third level</a:t>
            </a:r>
            <a:endParaRPr b="0" lang="en-US" sz="1400" spc="-1" strike="noStrike">
              <a:solidFill>
                <a:srgbClr val="262626"/>
              </a:solidFill>
              <a:latin typeface="Century Schoolbook"/>
            </a:endParaRPr>
          </a:p>
          <a:p>
            <a:pPr lvl="3" marL="100584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Fourth level</a:t>
            </a:r>
            <a:endParaRPr b="0" lang="en-US" sz="1400" spc="-1" strike="noStrike">
              <a:solidFill>
                <a:srgbClr val="262626"/>
              </a:solidFill>
              <a:latin typeface="Century Schoolbook"/>
            </a:endParaRPr>
          </a:p>
          <a:p>
            <a:pPr lvl="4" marL="128016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Fifth level</a:t>
            </a:r>
            <a:endParaRPr b="0" lang="en-US" sz="1400" spc="-1" strike="noStrike">
              <a:solidFill>
                <a:srgbClr val="262626"/>
              </a:solidFill>
              <a:latin typeface="Century Schoolbook"/>
            </a:endParaRPr>
          </a:p>
        </p:txBody>
      </p:sp>
      <p:sp>
        <p:nvSpPr>
          <p:cNvPr id="46" name="PlaceHolder 4"/>
          <p:cNvSpPr>
            <a:spLocks noGrp="1"/>
          </p:cNvSpPr>
          <p:nvPr>
            <p:ph type="dt"/>
          </p:nvPr>
        </p:nvSpPr>
        <p:spPr>
          <a:xfrm rot="16200000">
            <a:off x="10797480" y="999000"/>
            <a:ext cx="1904760" cy="364680"/>
          </a:xfrm>
          <a:prstGeom prst="rect">
            <a:avLst/>
          </a:prstGeom>
        </p:spPr>
        <p:txBody>
          <a:bodyPr anchor="ctr">
            <a:noAutofit/>
          </a:bodyPr>
          <a:p>
            <a:pPr algn="r">
              <a:lnSpc>
                <a:spcPct val="100000"/>
              </a:lnSpc>
            </a:pPr>
            <a:fld id="{4C672A8B-1604-4794-81DF-0D29180EA116}" type="datetime">
              <a:rPr b="0" lang="en-IN" sz="1050" spc="-1" strike="noStrike">
                <a:solidFill>
                  <a:srgbClr val="c1d8f2"/>
                </a:solidFill>
                <a:latin typeface="Century Schoolbook"/>
              </a:rPr>
              <a:t>30/12/21</a:t>
            </a:fld>
            <a:endParaRPr b="0" lang="en-IN" sz="1050" spc="-1" strike="noStrike">
              <a:latin typeface="Times New Roman"/>
            </a:endParaRPr>
          </a:p>
        </p:txBody>
      </p:sp>
      <p:sp>
        <p:nvSpPr>
          <p:cNvPr id="47" name="PlaceHolder 5"/>
          <p:cNvSpPr>
            <a:spLocks noGrp="1"/>
          </p:cNvSpPr>
          <p:nvPr>
            <p:ph type="ftr"/>
          </p:nvPr>
        </p:nvSpPr>
        <p:spPr>
          <a:xfrm rot="16200000">
            <a:off x="9959400" y="4047120"/>
            <a:ext cx="3580920" cy="364680"/>
          </a:xfrm>
          <a:prstGeom prst="rect">
            <a:avLst/>
          </a:prstGeom>
        </p:spPr>
        <p:txBody>
          <a:bodyPr anchor="ctr">
            <a:noAutofit/>
          </a:bodyPr>
          <a:p>
            <a:endParaRPr b="0" lang="en-IN" sz="2400" spc="-1" strike="noStrike">
              <a:latin typeface="Times New Roman"/>
            </a:endParaRPr>
          </a:p>
        </p:txBody>
      </p:sp>
      <p:sp>
        <p:nvSpPr>
          <p:cNvPr id="48" name="PlaceHolder 6"/>
          <p:cNvSpPr>
            <a:spLocks noGrp="1"/>
          </p:cNvSpPr>
          <p:nvPr>
            <p:ph type="sldNum"/>
          </p:nvPr>
        </p:nvSpPr>
        <p:spPr>
          <a:xfrm>
            <a:off x="11292840" y="6172200"/>
            <a:ext cx="914040" cy="593280"/>
          </a:xfrm>
          <a:prstGeom prst="rect">
            <a:avLst/>
          </a:prstGeom>
        </p:spPr>
        <p:txBody>
          <a:bodyPr lIns="45720" rIns="45720" anchor="ctr">
            <a:noAutofit/>
          </a:bodyPr>
          <a:p>
            <a:pPr algn="ctr">
              <a:lnSpc>
                <a:spcPct val="100000"/>
              </a:lnSpc>
            </a:pPr>
            <a:fld id="{DAE58CEC-5948-4448-84F7-041DC265DE0D}" type="slidenum">
              <a:rPr b="0" lang="en-IN" sz="3600" spc="-1" strike="noStrike">
                <a:solidFill>
                  <a:srgbClr val="448ad7"/>
                </a:solidFill>
                <a:latin typeface="Century Schoolbook"/>
              </a:rPr>
              <a:t>&lt;number&gt;</a:t>
            </a:fld>
            <a:endParaRPr b="0" lang="en-IN"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6" name="PlaceHolder 2"/>
          <p:cNvSpPr>
            <a:spLocks noGrp="1"/>
          </p:cNvSpPr>
          <p:nvPr>
            <p:ph type="title"/>
          </p:nvPr>
        </p:nvSpPr>
        <p:spPr>
          <a:xfrm>
            <a:off x="1261800" y="365760"/>
            <a:ext cx="9692280" cy="1325160"/>
          </a:xfrm>
          <a:prstGeom prst="rect">
            <a:avLst/>
          </a:prstGeom>
        </p:spPr>
        <p:txBody>
          <a:bodyPr anchor="b">
            <a:noAutofit/>
          </a:bodyPr>
          <a:p>
            <a:pPr>
              <a:lnSpc>
                <a:spcPct val="90000"/>
              </a:lnSpc>
            </a:pPr>
            <a:r>
              <a:rPr b="0" lang="en-US" sz="4400" spc="-52" strike="noStrike">
                <a:solidFill>
                  <a:srgbClr val="000000"/>
                </a:solidFill>
                <a:latin typeface="Century Schoolbook"/>
              </a:rPr>
              <a:t>Click to edit Master title style</a:t>
            </a:r>
            <a:endParaRPr b="0" lang="en-US" sz="4400" spc="-1" strike="noStrike">
              <a:solidFill>
                <a:srgbClr val="000000"/>
              </a:solidFill>
              <a:latin typeface="Century Schoolbook"/>
            </a:endParaRPr>
          </a:p>
        </p:txBody>
      </p:sp>
      <p:sp>
        <p:nvSpPr>
          <p:cNvPr id="87" name="PlaceHolder 3"/>
          <p:cNvSpPr>
            <a:spLocks noGrp="1"/>
          </p:cNvSpPr>
          <p:nvPr>
            <p:ph type="body"/>
          </p:nvPr>
        </p:nvSpPr>
        <p:spPr>
          <a:xfrm>
            <a:off x="1261800" y="1828800"/>
            <a:ext cx="8595000" cy="4350960"/>
          </a:xfrm>
          <a:prstGeom prst="rect">
            <a:avLst/>
          </a:prstGeom>
        </p:spPr>
        <p:txBody>
          <a:bodyPr>
            <a:noAutofit/>
          </a:bodyPr>
          <a:p>
            <a:pPr marL="182880" indent="-182520">
              <a:lnSpc>
                <a:spcPct val="95000"/>
              </a:lnSpc>
              <a:spcBef>
                <a:spcPts val="1400"/>
              </a:spcBef>
              <a:spcAft>
                <a:spcPts val="201"/>
              </a:spcAft>
              <a:buClr>
                <a:srgbClr val="0f6fc6"/>
              </a:buClr>
              <a:buSzPct val="80000"/>
              <a:buFont typeface="Arial"/>
              <a:buChar char="•"/>
            </a:pPr>
            <a:r>
              <a:rPr b="0" lang="en-US" sz="1800" spc="9" strike="noStrike">
                <a:solidFill>
                  <a:srgbClr val="000000"/>
                </a:solidFill>
                <a:latin typeface="Century Schoolbook"/>
              </a:rPr>
              <a:t>Click to edit Master text styles</a:t>
            </a:r>
            <a:endParaRPr b="0" lang="en-US" sz="1800" spc="9" strike="noStrike">
              <a:solidFill>
                <a:srgbClr val="000000"/>
              </a:solidFill>
              <a:latin typeface="Century Schoolbook"/>
            </a:endParaRPr>
          </a:p>
          <a:p>
            <a:pPr lvl="1" marL="457200" indent="-182520">
              <a:lnSpc>
                <a:spcPct val="90000"/>
              </a:lnSpc>
              <a:spcBef>
                <a:spcPts val="300"/>
              </a:spcBef>
              <a:spcAft>
                <a:spcPts val="300"/>
              </a:spcAft>
              <a:buClr>
                <a:srgbClr val="0f6fc6"/>
              </a:buClr>
              <a:buFont typeface="Wingdings 2" charset="2"/>
              <a:buChar char=""/>
            </a:pPr>
            <a:r>
              <a:rPr b="0" lang="en-US" sz="1600" spc="-1" strike="noStrike">
                <a:solidFill>
                  <a:srgbClr val="262626"/>
                </a:solidFill>
                <a:latin typeface="Century Schoolbook"/>
              </a:rPr>
              <a:t>Second level</a:t>
            </a:r>
            <a:endParaRPr b="0" lang="en-US" sz="1600" spc="-1" strike="noStrike">
              <a:solidFill>
                <a:srgbClr val="262626"/>
              </a:solidFill>
              <a:latin typeface="Century Schoolbook"/>
            </a:endParaRPr>
          </a:p>
          <a:p>
            <a:pPr lvl="2" marL="73152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Third level</a:t>
            </a:r>
            <a:endParaRPr b="0" lang="en-US" sz="1400" spc="-1" strike="noStrike">
              <a:solidFill>
                <a:srgbClr val="262626"/>
              </a:solidFill>
              <a:latin typeface="Century Schoolbook"/>
            </a:endParaRPr>
          </a:p>
          <a:p>
            <a:pPr lvl="3" marL="100584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Fourth level</a:t>
            </a:r>
            <a:endParaRPr b="0" lang="en-US" sz="1400" spc="-1" strike="noStrike">
              <a:solidFill>
                <a:srgbClr val="262626"/>
              </a:solidFill>
              <a:latin typeface="Century Schoolbook"/>
            </a:endParaRPr>
          </a:p>
          <a:p>
            <a:pPr lvl="4" marL="128016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Fifth level</a:t>
            </a:r>
            <a:endParaRPr b="0" lang="en-US" sz="1400" spc="-1" strike="noStrike">
              <a:solidFill>
                <a:srgbClr val="262626"/>
              </a:solidFill>
              <a:latin typeface="Century Schoolbook"/>
            </a:endParaRPr>
          </a:p>
        </p:txBody>
      </p:sp>
      <p:sp>
        <p:nvSpPr>
          <p:cNvPr id="88" name="PlaceHolder 4"/>
          <p:cNvSpPr>
            <a:spLocks noGrp="1"/>
          </p:cNvSpPr>
          <p:nvPr>
            <p:ph type="dt"/>
          </p:nvPr>
        </p:nvSpPr>
        <p:spPr>
          <a:xfrm rot="16200000">
            <a:off x="10797480" y="999000"/>
            <a:ext cx="1904760" cy="364680"/>
          </a:xfrm>
          <a:prstGeom prst="rect">
            <a:avLst/>
          </a:prstGeom>
        </p:spPr>
        <p:txBody>
          <a:bodyPr anchor="ctr">
            <a:noAutofit/>
          </a:bodyPr>
          <a:p>
            <a:pPr algn="r">
              <a:lnSpc>
                <a:spcPct val="100000"/>
              </a:lnSpc>
            </a:pPr>
            <a:fld id="{FD5D7A65-7C19-45E4-89E2-314E3B3F0267}" type="datetime">
              <a:rPr b="0" lang="en-IN" sz="1050" spc="-1" strike="noStrike">
                <a:solidFill>
                  <a:srgbClr val="c1d8f2"/>
                </a:solidFill>
                <a:latin typeface="Century Schoolbook"/>
              </a:rPr>
              <a:t>30/12/21</a:t>
            </a:fld>
            <a:endParaRPr b="0" lang="en-IN" sz="1050" spc="-1" strike="noStrike">
              <a:latin typeface="Times New Roman"/>
            </a:endParaRPr>
          </a:p>
        </p:txBody>
      </p:sp>
      <p:sp>
        <p:nvSpPr>
          <p:cNvPr id="89" name="PlaceHolder 5"/>
          <p:cNvSpPr>
            <a:spLocks noGrp="1"/>
          </p:cNvSpPr>
          <p:nvPr>
            <p:ph type="ftr"/>
          </p:nvPr>
        </p:nvSpPr>
        <p:spPr>
          <a:xfrm rot="16200000">
            <a:off x="9959400" y="4047120"/>
            <a:ext cx="3580920" cy="364680"/>
          </a:xfrm>
          <a:prstGeom prst="rect">
            <a:avLst/>
          </a:prstGeom>
        </p:spPr>
        <p:txBody>
          <a:bodyPr anchor="ctr">
            <a:noAutofit/>
          </a:bodyPr>
          <a:p>
            <a:endParaRPr b="0" lang="en-IN" sz="2400" spc="-1" strike="noStrike">
              <a:latin typeface="Times New Roman"/>
            </a:endParaRPr>
          </a:p>
        </p:txBody>
      </p:sp>
      <p:sp>
        <p:nvSpPr>
          <p:cNvPr id="90" name="PlaceHolder 6"/>
          <p:cNvSpPr>
            <a:spLocks noGrp="1"/>
          </p:cNvSpPr>
          <p:nvPr>
            <p:ph type="sldNum"/>
          </p:nvPr>
        </p:nvSpPr>
        <p:spPr>
          <a:xfrm>
            <a:off x="11292840" y="6172200"/>
            <a:ext cx="914040" cy="593280"/>
          </a:xfrm>
          <a:prstGeom prst="rect">
            <a:avLst/>
          </a:prstGeom>
        </p:spPr>
        <p:txBody>
          <a:bodyPr lIns="45720" rIns="45720" anchor="ctr">
            <a:noAutofit/>
          </a:bodyPr>
          <a:p>
            <a:pPr algn="ctr">
              <a:lnSpc>
                <a:spcPct val="100000"/>
              </a:lnSpc>
            </a:pPr>
            <a:fld id="{D7649691-776D-4B9B-90B0-9CE61CE132A7}" type="slidenum">
              <a:rPr b="0" lang="en-IN" sz="3600" spc="-1" strike="noStrike">
                <a:solidFill>
                  <a:srgbClr val="448ad7"/>
                </a:solidFill>
                <a:latin typeface="Century Schoolbook"/>
              </a:rPr>
              <a:t>&lt;number&gt;</a:t>
            </a:fld>
            <a:endParaRPr b="0" lang="en-IN"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94640" y="758880"/>
            <a:ext cx="11252520" cy="3565800"/>
          </a:xfrm>
          <a:prstGeom prst="rect">
            <a:avLst/>
          </a:prstGeom>
          <a:noFill/>
          <a:ln>
            <a:noFill/>
          </a:ln>
        </p:spPr>
        <p:txBody>
          <a:bodyPr anchor="ctr">
            <a:normAutofit/>
          </a:bodyPr>
          <a:p>
            <a:pPr>
              <a:lnSpc>
                <a:spcPct val="85000"/>
              </a:lnSpc>
            </a:pPr>
            <a:r>
              <a:rPr b="0" lang="en-US" sz="8800" spc="-52" strike="noStrike">
                <a:solidFill>
                  <a:srgbClr val="ffffff"/>
                </a:solidFill>
                <a:latin typeface="Arabic Typesetting"/>
                <a:ea typeface="Calibri"/>
              </a:rPr>
              <a:t>Micro-Credit Defaulter</a:t>
            </a:r>
            <a:br/>
            <a:endParaRPr b="0" lang="en-US" sz="8800" spc="-1" strike="noStrike">
              <a:solidFill>
                <a:srgbClr val="ffffff"/>
              </a:solidFill>
              <a:latin typeface="Century Schoolbook"/>
            </a:endParaRPr>
          </a:p>
        </p:txBody>
      </p:sp>
      <p:sp>
        <p:nvSpPr>
          <p:cNvPr id="128" name="TextShape 2"/>
          <p:cNvSpPr txBox="1"/>
          <p:nvPr/>
        </p:nvSpPr>
        <p:spPr>
          <a:xfrm>
            <a:off x="8276400" y="4465080"/>
            <a:ext cx="3200040" cy="977400"/>
          </a:xfrm>
          <a:prstGeom prst="rect">
            <a:avLst/>
          </a:prstGeom>
          <a:noFill/>
          <a:ln>
            <a:noFill/>
          </a:ln>
        </p:spPr>
        <p:txBody>
          <a:bodyPr>
            <a:normAutofit/>
          </a:bodyPr>
          <a:p>
            <a:pPr>
              <a:lnSpc>
                <a:spcPct val="95000"/>
              </a:lnSpc>
              <a:spcBef>
                <a:spcPts val="1400"/>
              </a:spcBef>
              <a:spcAft>
                <a:spcPts val="201"/>
              </a:spcAft>
            </a:pPr>
            <a:r>
              <a:rPr b="0" lang="en-US" sz="2800" spc="9" strike="noStrike">
                <a:solidFill>
                  <a:srgbClr val="bfbfbf"/>
                </a:solidFill>
                <a:latin typeface="Century Schoolbook"/>
              </a:rPr>
              <a:t>Amritesh Kumar</a:t>
            </a:r>
            <a:endParaRPr b="0" lang="en-IN" sz="2800" spc="-1" strike="noStrike">
              <a:latin typeface="Arial"/>
            </a:endParaRPr>
          </a:p>
          <a:p>
            <a:pPr>
              <a:lnSpc>
                <a:spcPct val="95000"/>
              </a:lnSpc>
              <a:spcBef>
                <a:spcPts val="1400"/>
              </a:spcBef>
              <a:spcAft>
                <a:spcPts val="201"/>
              </a:spcAft>
            </a:pPr>
            <a:r>
              <a:rPr b="0" lang="en-US" sz="2800" spc="9" strike="noStrike">
                <a:solidFill>
                  <a:srgbClr val="bfbfbf"/>
                </a:solidFill>
                <a:latin typeface="Century Schoolbook"/>
              </a:rPr>
              <a:t>Dec 2021</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154800" y="16272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Analytical Models:</a:t>
            </a:r>
            <a:endParaRPr b="0" lang="en-US" sz="3600" spc="-1" strike="noStrike">
              <a:solidFill>
                <a:srgbClr val="000000"/>
              </a:solidFill>
              <a:latin typeface="Century Schoolbook"/>
            </a:endParaRPr>
          </a:p>
        </p:txBody>
      </p:sp>
      <p:pic>
        <p:nvPicPr>
          <p:cNvPr id="166" name="Picture 2" descr=""/>
          <p:cNvPicPr/>
          <p:nvPr/>
        </p:nvPicPr>
        <p:blipFill>
          <a:blip r:embed="rId1"/>
          <a:stretch/>
        </p:blipFill>
        <p:spPr>
          <a:xfrm>
            <a:off x="7668360" y="83880"/>
            <a:ext cx="3635640" cy="2940120"/>
          </a:xfrm>
          <a:prstGeom prst="rect">
            <a:avLst/>
          </a:prstGeom>
          <a:ln>
            <a:noFill/>
          </a:ln>
        </p:spPr>
      </p:pic>
      <p:sp>
        <p:nvSpPr>
          <p:cNvPr id="167" name="CustomShape 2"/>
          <p:cNvSpPr/>
          <p:nvPr/>
        </p:nvSpPr>
        <p:spPr>
          <a:xfrm>
            <a:off x="313920" y="905040"/>
            <a:ext cx="8614080" cy="563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rPr>
              <a:t>An analytical model is quantitative in nature, and used to answer a specific </a:t>
            </a:r>
            <a:endParaRPr b="0" lang="en-IN" sz="1400" spc="-1" strike="noStrike">
              <a:latin typeface="Arial"/>
            </a:endParaRPr>
          </a:p>
          <a:p>
            <a:pPr>
              <a:lnSpc>
                <a:spcPct val="100000"/>
              </a:lnSpc>
            </a:pPr>
            <a:r>
              <a:rPr b="0" lang="en-US" sz="1400" spc="-1" strike="noStrike">
                <a:solidFill>
                  <a:srgbClr val="000000"/>
                </a:solidFill>
                <a:latin typeface="Calibri"/>
              </a:rPr>
              <a:t>question or make a specific design decision. </a:t>
            </a:r>
            <a:endParaRPr b="0" lang="en-IN" sz="1400" spc="-1" strike="noStrike">
              <a:latin typeface="Arial"/>
            </a:endParaRPr>
          </a:p>
          <a:p>
            <a:pPr>
              <a:lnSpc>
                <a:spcPct val="100000"/>
              </a:lnSpc>
            </a:pPr>
            <a:r>
              <a:rPr b="0" lang="en-US" sz="1400" spc="-1" strike="noStrike">
                <a:solidFill>
                  <a:srgbClr val="000000"/>
                </a:solidFill>
                <a:latin typeface="Calibri"/>
              </a:rPr>
              <a:t>Different analytical models are used to address different aspects of the system,</a:t>
            </a:r>
            <a:endParaRPr b="0" lang="en-IN"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such as its performance, reliability, or mass properties. Data analysis comes</a:t>
            </a:r>
            <a:endParaRPr b="0" lang="en-IN" sz="1400" spc="-1" strike="noStrike">
              <a:latin typeface="Arial"/>
            </a:endParaRPr>
          </a:p>
          <a:p>
            <a:pPr>
              <a:lnSpc>
                <a:spcPct val="100000"/>
              </a:lnSpc>
            </a:pPr>
            <a:r>
              <a:rPr b="0" lang="en-US" sz="1400" spc="-1" strike="noStrike">
                <a:solidFill>
                  <a:srgbClr val="000000"/>
                </a:solidFill>
                <a:latin typeface="Calibri"/>
              </a:rPr>
              <a:t> </a:t>
            </a:r>
            <a:r>
              <a:rPr b="0" lang="en-US" sz="1400" spc="-1" strike="noStrike">
                <a:solidFill>
                  <a:srgbClr val="000000"/>
                </a:solidFill>
                <a:latin typeface="Calibri"/>
              </a:rPr>
              <a:t>with the fundamental types of data analytics encounter in data science: Descriptive, Diagnostic, Predictive, and Prescriptive.</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Descriptive analytics is a statistical method that is used to search and summarize historical data in order to identify patterns or meaning.</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Descriptive analysis is often used when reviewing any past or present data. This is because raw data is difficult to consume and interpret, while the metrics offered by descriptive analysis are much more focused.</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The example of descriptive statistics or analytics is to calculate the mean, median mode, standard deviation, and similar kinds of statistical calculation on finance or sales data. </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Diagnostic analytics takes it a step further to uncover the reasoning behind certain results. Diagnostic analytics is usually performed using such techniques as data discovery, drill-down, data mining, and different type of bivariant data analysis like  correlations. etc.,</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Predictive Analytics is a statistical method that utilizes algorithms and machine learning to identify trends in data and predict future behaviors. Predictive Analytics can take both past and current data and offer predictions of what could happen in the future.</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Predictive models typically utilize variability in data to make the correct prediction and more variability of ingredient data that shows the relationship with what is possible to predict that united together into a prediction or valid score.</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Prescriptive analytics automatically synthesizes big data, mathematical sciences, business rules, algorithms,  and machine learning to make predictions and then suggests decision options to take advantage of the predictions. Prescriptive means (optimization and simulation).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54800" y="16272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Data Sources and their formats</a:t>
            </a:r>
            <a:endParaRPr b="0" lang="en-US" sz="3600" spc="-1" strike="noStrike">
              <a:solidFill>
                <a:srgbClr val="000000"/>
              </a:solidFill>
              <a:latin typeface="Century Schoolbook"/>
            </a:endParaRPr>
          </a:p>
        </p:txBody>
      </p:sp>
      <p:pic>
        <p:nvPicPr>
          <p:cNvPr id="169" name="Picture 3" descr=""/>
          <p:cNvPicPr/>
          <p:nvPr/>
        </p:nvPicPr>
        <p:blipFill>
          <a:blip r:embed="rId1"/>
          <a:stretch/>
        </p:blipFill>
        <p:spPr>
          <a:xfrm>
            <a:off x="753480" y="2016720"/>
            <a:ext cx="5997240" cy="4244400"/>
          </a:xfrm>
          <a:prstGeom prst="rect">
            <a:avLst/>
          </a:prstGeom>
          <a:ln>
            <a:noFill/>
          </a:ln>
        </p:spPr>
      </p:pic>
      <p:pic>
        <p:nvPicPr>
          <p:cNvPr id="170" name="Picture 5" descr=""/>
          <p:cNvPicPr/>
          <p:nvPr/>
        </p:nvPicPr>
        <p:blipFill>
          <a:blip r:embed="rId2"/>
          <a:stretch/>
        </p:blipFill>
        <p:spPr>
          <a:xfrm>
            <a:off x="753480" y="1347480"/>
            <a:ext cx="3409560" cy="5875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54800" y="16272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Data Description</a:t>
            </a:r>
            <a:endParaRPr b="0" lang="en-US" sz="3600" spc="-1" strike="noStrike">
              <a:solidFill>
                <a:srgbClr val="000000"/>
              </a:solidFill>
              <a:latin typeface="Century Schoolbook"/>
            </a:endParaRPr>
          </a:p>
        </p:txBody>
      </p:sp>
      <p:pic>
        <p:nvPicPr>
          <p:cNvPr id="172" name="" descr=""/>
          <p:cNvPicPr/>
          <p:nvPr/>
        </p:nvPicPr>
        <p:blipFill>
          <a:blip r:embed="rId1"/>
          <a:stretch/>
        </p:blipFill>
        <p:spPr>
          <a:xfrm>
            <a:off x="436680" y="1800000"/>
            <a:ext cx="10507320" cy="29656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60000" y="355320"/>
            <a:ext cx="61030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u="sng">
                <a:solidFill>
                  <a:srgbClr val="000000"/>
                </a:solidFill>
                <a:uFillTx/>
                <a:latin typeface="Calibri"/>
              </a:rPr>
              <a:t>DATA ACQUISITION</a:t>
            </a:r>
            <a:endParaRPr b="0" lang="en-IN" sz="1800" spc="-1" strike="noStrike">
              <a:latin typeface="Arial"/>
            </a:endParaRPr>
          </a:p>
        </p:txBody>
      </p:sp>
      <p:pic>
        <p:nvPicPr>
          <p:cNvPr id="174" name="" descr=""/>
          <p:cNvPicPr/>
          <p:nvPr/>
        </p:nvPicPr>
        <p:blipFill>
          <a:blip r:embed="rId1"/>
          <a:stretch/>
        </p:blipFill>
        <p:spPr>
          <a:xfrm>
            <a:off x="1080000" y="1512000"/>
            <a:ext cx="9124560" cy="44384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48760" y="426240"/>
            <a:ext cx="6146280" cy="36468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IN" sz="1800" spc="-1" strike="noStrike" u="sng">
                <a:solidFill>
                  <a:srgbClr val="000000"/>
                </a:solidFill>
                <a:uFillTx/>
                <a:latin typeface="Calibri"/>
                <a:ea typeface="Calibri"/>
              </a:rPr>
              <a:t>FEATURE DESCRIPTION:</a:t>
            </a:r>
            <a:endParaRPr b="0" lang="en-IN" sz="1800" spc="-1" strike="noStrike">
              <a:latin typeface="Arial"/>
            </a:endParaRPr>
          </a:p>
        </p:txBody>
      </p:sp>
      <p:sp>
        <p:nvSpPr>
          <p:cNvPr id="176" name="CustomShape 2"/>
          <p:cNvSpPr/>
          <p:nvPr/>
        </p:nvSpPr>
        <p:spPr>
          <a:xfrm>
            <a:off x="852120" y="1278360"/>
            <a:ext cx="61045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ea typeface="Calibri"/>
              </a:rPr>
              <a:t> </a:t>
            </a:r>
            <a:r>
              <a:rPr b="0" lang="en-IN" sz="1800" spc="-1" strike="noStrike">
                <a:solidFill>
                  <a:srgbClr val="000000"/>
                </a:solidFill>
                <a:latin typeface="Calibri"/>
                <a:ea typeface="Calibri"/>
              </a:rPr>
              <a:t>Following are the features and their data type details,</a:t>
            </a:r>
            <a:endParaRPr b="0" lang="en-IN" sz="1800" spc="-1" strike="noStrike">
              <a:latin typeface="Arial"/>
            </a:endParaRPr>
          </a:p>
        </p:txBody>
      </p:sp>
      <p:pic>
        <p:nvPicPr>
          <p:cNvPr id="177" name="Picture 12" descr=""/>
          <p:cNvPicPr/>
          <p:nvPr/>
        </p:nvPicPr>
        <p:blipFill>
          <a:blip r:embed="rId1"/>
          <a:stretch/>
        </p:blipFill>
        <p:spPr>
          <a:xfrm>
            <a:off x="443880" y="2130480"/>
            <a:ext cx="5920920" cy="1234080"/>
          </a:xfrm>
          <a:prstGeom prst="rect">
            <a:avLst/>
          </a:prstGeom>
          <a:ln>
            <a:noFill/>
          </a:ln>
        </p:spPr>
      </p:pic>
      <p:pic>
        <p:nvPicPr>
          <p:cNvPr id="178" name="" descr=""/>
          <p:cNvPicPr/>
          <p:nvPr/>
        </p:nvPicPr>
        <p:blipFill>
          <a:blip r:embed="rId2"/>
          <a:stretch/>
        </p:blipFill>
        <p:spPr>
          <a:xfrm>
            <a:off x="7085520" y="288000"/>
            <a:ext cx="3714480" cy="60195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Picture 21" descr=""/>
          <p:cNvPicPr/>
          <p:nvPr/>
        </p:nvPicPr>
        <p:blipFill>
          <a:blip r:embed="rId1"/>
          <a:stretch/>
        </p:blipFill>
        <p:spPr>
          <a:xfrm>
            <a:off x="117360" y="216000"/>
            <a:ext cx="3914640" cy="456840"/>
          </a:xfrm>
          <a:prstGeom prst="rect">
            <a:avLst/>
          </a:prstGeom>
          <a:ln>
            <a:noFill/>
          </a:ln>
        </p:spPr>
      </p:pic>
      <p:pic>
        <p:nvPicPr>
          <p:cNvPr id="180" name="" descr=""/>
          <p:cNvPicPr/>
          <p:nvPr/>
        </p:nvPicPr>
        <p:blipFill>
          <a:blip r:embed="rId2"/>
          <a:stretch/>
        </p:blipFill>
        <p:spPr>
          <a:xfrm>
            <a:off x="864000" y="733680"/>
            <a:ext cx="3838320" cy="59623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0" y="0"/>
            <a:ext cx="12191760" cy="456840"/>
          </a:xfrm>
          <a:prstGeom prst="rect">
            <a:avLst/>
          </a:prstGeom>
          <a:noFill/>
          <a:ln>
            <a:noFill/>
          </a:ln>
        </p:spPr>
        <p:style>
          <a:lnRef idx="0"/>
          <a:fillRef idx="0"/>
          <a:effectRef idx="0"/>
          <a:fontRef idx="minor"/>
        </p:style>
      </p:sp>
      <p:sp>
        <p:nvSpPr>
          <p:cNvPr id="182" name="CustomShape 2"/>
          <p:cNvSpPr/>
          <p:nvPr/>
        </p:nvSpPr>
        <p:spPr>
          <a:xfrm>
            <a:off x="464760" y="314280"/>
            <a:ext cx="6375240" cy="3337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600" spc="-1" strike="noStrike" u="sng">
                <a:solidFill>
                  <a:srgbClr val="000000"/>
                </a:solidFill>
                <a:uFillTx/>
                <a:latin typeface="Calibri"/>
                <a:ea typeface="Calibri"/>
              </a:rPr>
              <a:t>Data Analysis and Reprocessing</a:t>
            </a:r>
            <a:endParaRPr b="0" lang="en-IN" sz="1600" spc="-1" strike="noStrike">
              <a:latin typeface="Arial"/>
            </a:endParaRPr>
          </a:p>
        </p:txBody>
      </p:sp>
      <p:pic>
        <p:nvPicPr>
          <p:cNvPr id="183" name="" descr=""/>
          <p:cNvPicPr/>
          <p:nvPr/>
        </p:nvPicPr>
        <p:blipFill>
          <a:blip r:embed="rId1"/>
          <a:stretch/>
        </p:blipFill>
        <p:spPr>
          <a:xfrm>
            <a:off x="792000" y="882000"/>
            <a:ext cx="9505440" cy="58860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0" y="0"/>
            <a:ext cx="12191760" cy="456840"/>
          </a:xfrm>
          <a:prstGeom prst="rect">
            <a:avLst/>
          </a:prstGeom>
          <a:noFill/>
          <a:ln>
            <a:noFill/>
          </a:ln>
        </p:spPr>
        <p:style>
          <a:lnRef idx="0"/>
          <a:fillRef idx="0"/>
          <a:effectRef idx="0"/>
          <a:fontRef idx="minor"/>
        </p:style>
      </p:sp>
      <p:sp>
        <p:nvSpPr>
          <p:cNvPr id="185" name="CustomShape 2"/>
          <p:cNvSpPr/>
          <p:nvPr/>
        </p:nvSpPr>
        <p:spPr>
          <a:xfrm>
            <a:off x="248760" y="288000"/>
            <a:ext cx="5511240" cy="3337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600" spc="-1" strike="noStrike" u="sng">
                <a:solidFill>
                  <a:srgbClr val="000000"/>
                </a:solidFill>
                <a:uFillTx/>
                <a:latin typeface="Calibri"/>
                <a:ea typeface="Calibri"/>
              </a:rPr>
              <a:t>Data Analysis and Reprocessing</a:t>
            </a:r>
            <a:endParaRPr b="0" lang="en-IN" sz="1600" spc="-1" strike="noStrike">
              <a:latin typeface="Arial"/>
            </a:endParaRPr>
          </a:p>
        </p:txBody>
      </p:sp>
      <p:pic>
        <p:nvPicPr>
          <p:cNvPr id="186" name="" descr=""/>
          <p:cNvPicPr/>
          <p:nvPr/>
        </p:nvPicPr>
        <p:blipFill>
          <a:blip r:embed="rId1"/>
          <a:stretch/>
        </p:blipFill>
        <p:spPr>
          <a:xfrm>
            <a:off x="576000" y="792000"/>
            <a:ext cx="9534240" cy="59432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248760" y="288000"/>
            <a:ext cx="4791240" cy="3337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600" spc="-1" strike="noStrike" u="sng">
                <a:solidFill>
                  <a:srgbClr val="000000"/>
                </a:solidFill>
                <a:uFillTx/>
                <a:latin typeface="Calibri"/>
                <a:ea typeface="Calibri"/>
              </a:rPr>
              <a:t>Data Analysis and Reprocessing</a:t>
            </a:r>
            <a:endParaRPr b="0" lang="en-IN" sz="1600" spc="-1" strike="noStrike">
              <a:latin typeface="Arial"/>
            </a:endParaRPr>
          </a:p>
        </p:txBody>
      </p:sp>
      <p:pic>
        <p:nvPicPr>
          <p:cNvPr id="188" name="" descr=""/>
          <p:cNvPicPr/>
          <p:nvPr/>
        </p:nvPicPr>
        <p:blipFill>
          <a:blip r:embed="rId1"/>
          <a:stretch/>
        </p:blipFill>
        <p:spPr>
          <a:xfrm>
            <a:off x="504000" y="894600"/>
            <a:ext cx="10210320" cy="56574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 descr=""/>
          <p:cNvPicPr/>
          <p:nvPr/>
        </p:nvPicPr>
        <p:blipFill>
          <a:blip r:embed="rId1"/>
          <a:stretch/>
        </p:blipFill>
        <p:spPr>
          <a:xfrm>
            <a:off x="648000" y="360000"/>
            <a:ext cx="10239120" cy="6086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989280" y="60120"/>
            <a:ext cx="4568040" cy="741960"/>
          </a:xfrm>
          <a:prstGeom prst="rect">
            <a:avLst/>
          </a:prstGeom>
          <a:noFill/>
          <a:ln>
            <a:noFill/>
          </a:ln>
        </p:spPr>
        <p:txBody>
          <a:bodyPr anchor="ctr">
            <a:normAutofit fontScale="55000"/>
          </a:bodyPr>
          <a:p>
            <a:pPr>
              <a:lnSpc>
                <a:spcPct val="90000"/>
              </a:lnSpc>
            </a:pPr>
            <a:r>
              <a:rPr b="1" lang="en-US" sz="3600" spc="-52" strike="noStrike" cap="all">
                <a:solidFill>
                  <a:srgbClr val="000000"/>
                </a:solidFill>
                <a:latin typeface="Calibri"/>
              </a:rPr>
              <a:t>Problem Overview</a:t>
            </a:r>
            <a:endParaRPr b="0" lang="en-US" sz="3600" spc="-1" strike="noStrike">
              <a:solidFill>
                <a:srgbClr val="000000"/>
              </a:solidFill>
              <a:latin typeface="Century Schoolbook"/>
            </a:endParaRPr>
          </a:p>
        </p:txBody>
      </p:sp>
      <p:pic>
        <p:nvPicPr>
          <p:cNvPr id="130" name="Picture 3" descr=""/>
          <p:cNvPicPr/>
          <p:nvPr/>
        </p:nvPicPr>
        <p:blipFill>
          <a:blip r:embed="rId1"/>
          <a:stretch/>
        </p:blipFill>
        <p:spPr>
          <a:xfrm>
            <a:off x="0" y="895680"/>
            <a:ext cx="6332400" cy="5677200"/>
          </a:xfrm>
          <a:prstGeom prst="rect">
            <a:avLst/>
          </a:prstGeom>
          <a:ln>
            <a:noFill/>
          </a:ln>
        </p:spPr>
      </p:pic>
      <p:pic>
        <p:nvPicPr>
          <p:cNvPr id="131" name="Picture 6" descr=""/>
          <p:cNvPicPr/>
          <p:nvPr/>
        </p:nvPicPr>
        <p:blipFill>
          <a:blip r:embed="rId2"/>
          <a:stretch/>
        </p:blipFill>
        <p:spPr>
          <a:xfrm>
            <a:off x="7584480" y="153360"/>
            <a:ext cx="2941200" cy="555840"/>
          </a:xfrm>
          <a:prstGeom prst="rect">
            <a:avLst/>
          </a:prstGeom>
          <a:ln>
            <a:noFill/>
          </a:ln>
        </p:spPr>
      </p:pic>
      <p:pic>
        <p:nvPicPr>
          <p:cNvPr id="132" name="Picture 8" descr=""/>
          <p:cNvPicPr/>
          <p:nvPr/>
        </p:nvPicPr>
        <p:blipFill>
          <a:blip r:embed="rId3"/>
          <a:stretch/>
        </p:blipFill>
        <p:spPr>
          <a:xfrm>
            <a:off x="6421680" y="802800"/>
            <a:ext cx="4710600" cy="12722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231840" y="455040"/>
            <a:ext cx="11055600" cy="561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Data Inputs- Logic- Output Relationships</a:t>
            </a:r>
            <a:endParaRPr b="0" lang="en-IN" sz="2000" spc="-1" strike="noStrike">
              <a:latin typeface="Arial"/>
            </a:endParaRPr>
          </a:p>
          <a:p>
            <a:pPr>
              <a:lnSpc>
                <a:spcPct val="100000"/>
              </a:lnSpc>
            </a:pPr>
            <a:endParaRPr b="0" lang="en-IN" sz="2000" spc="-1" strike="noStrike">
              <a:latin typeface="Arial"/>
            </a:endParaRPr>
          </a:p>
          <a:p>
            <a:pPr marL="285840" indent="-28548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In Classification, the output variable must be </a:t>
            </a:r>
            <a:r>
              <a:rPr b="1" lang="en-IN" sz="1600" spc="-1" strike="noStrike">
                <a:solidFill>
                  <a:srgbClr val="202124"/>
                </a:solidFill>
                <a:latin typeface="Calibri"/>
                <a:ea typeface="Times New Roman"/>
              </a:rPr>
              <a:t>a discrete value</a:t>
            </a:r>
            <a:r>
              <a:rPr b="0" lang="en-IN" sz="1600" spc="-1" strike="noStrike">
                <a:solidFill>
                  <a:srgbClr val="202124"/>
                </a:solidFill>
                <a:latin typeface="Calibri"/>
                <a:ea typeface="Times New Roman"/>
              </a:rPr>
              <a:t>.</a:t>
            </a:r>
            <a:endParaRPr b="0" lang="en-IN" sz="1600" spc="-1" strike="noStrike">
              <a:latin typeface="Arial"/>
            </a:endParaRPr>
          </a:p>
          <a:p>
            <a:pPr marL="285840" indent="-28548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In classification, </a:t>
            </a:r>
            <a:r>
              <a:rPr b="1" lang="en-IN" sz="1600" spc="-1" strike="noStrike">
                <a:solidFill>
                  <a:srgbClr val="202124"/>
                </a:solidFill>
                <a:latin typeface="Calibri"/>
                <a:ea typeface="Times New Roman"/>
              </a:rPr>
              <a:t>inputs are divided into two or more classes</a:t>
            </a:r>
            <a:r>
              <a:rPr b="0" lang="en-IN" sz="1600" spc="-1" strike="noStrike">
                <a:solidFill>
                  <a:srgbClr val="202124"/>
                </a:solidFill>
                <a:latin typeface="Calibri"/>
                <a:ea typeface="Times New Roman"/>
              </a:rPr>
              <a:t>, and the learner must produce a model that assigns unseen inputs to one (or multi-label classification) or more of these classes. This is typically tackled in a supervised way.</a:t>
            </a:r>
            <a:endParaRPr b="0" lang="en-IN" sz="1600" spc="-1" strike="noStrike">
              <a:latin typeface="Arial"/>
            </a:endParaRPr>
          </a:p>
          <a:p>
            <a:pPr marL="285840" indent="-28548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In machine learning, classification refers to </a:t>
            </a:r>
            <a:r>
              <a:rPr b="1" lang="en-IN" sz="1600" spc="-1" strike="noStrike">
                <a:solidFill>
                  <a:srgbClr val="202124"/>
                </a:solidFill>
                <a:latin typeface="Calibri"/>
                <a:ea typeface="Times New Roman"/>
              </a:rPr>
              <a:t>a predictive modeling problem where a class label is predicted for a given example of input data</a:t>
            </a:r>
            <a:r>
              <a:rPr b="0" lang="en-IN" sz="1600" spc="-1" strike="noStrike">
                <a:solidFill>
                  <a:srgbClr val="202124"/>
                </a:solidFill>
                <a:latin typeface="Calibri"/>
                <a:ea typeface="Times New Roman"/>
              </a:rPr>
              <a:t>. A classification model attempts to draw some conclusion from observed values. Given one or more inputs a classification model will try to predict the value of one or more outcomes. The output variables are often called </a:t>
            </a:r>
            <a:r>
              <a:rPr b="1" lang="en-IN" sz="1600" spc="-1" strike="noStrike">
                <a:solidFill>
                  <a:srgbClr val="202124"/>
                </a:solidFill>
                <a:latin typeface="Calibri"/>
                <a:ea typeface="Times New Roman"/>
              </a:rPr>
              <a:t>labels or categories</a:t>
            </a:r>
            <a:r>
              <a:rPr b="0" lang="en-IN" sz="1600" spc="-1" strike="noStrike">
                <a:solidFill>
                  <a:srgbClr val="202124"/>
                </a:solidFill>
                <a:latin typeface="Calibri"/>
                <a:ea typeface="Times New Roman"/>
              </a:rPr>
              <a:t>. </a:t>
            </a:r>
            <a:endParaRPr b="0" lang="en-IN" sz="1600" spc="-1" strike="noStrike">
              <a:latin typeface="Arial"/>
            </a:endParaRPr>
          </a:p>
          <a:p>
            <a:pPr marL="285840" indent="-28548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A classification can have real-valued or discrete input variables. A problem with two classes is often called a two-class or binary classification problem. A problem with more than two classes is often called a multi-class classification problem. A classification algorithm, in general, is a function that weighs the input features so that the output </a:t>
            </a:r>
            <a:r>
              <a:rPr b="1" lang="en-IN" sz="1600" spc="-1" strike="noStrike">
                <a:solidFill>
                  <a:srgbClr val="202124"/>
                </a:solidFill>
                <a:latin typeface="Calibri"/>
                <a:ea typeface="Times New Roman"/>
              </a:rPr>
              <a:t>separates one class into positive values and the other into negative values</a:t>
            </a:r>
            <a:r>
              <a:rPr b="0" lang="en-IN" sz="1600" spc="-1" strike="noStrike">
                <a:solidFill>
                  <a:srgbClr val="202124"/>
                </a:solidFill>
                <a:latin typeface="Calibri"/>
                <a:ea typeface="Times New Roman"/>
              </a:rPr>
              <a:t>. </a:t>
            </a:r>
            <a:endParaRPr b="0" lang="en-IN" sz="1600" spc="-1" strike="noStrike">
              <a:latin typeface="Arial"/>
            </a:endParaRPr>
          </a:p>
          <a:p>
            <a:pPr marL="285840" indent="-285480">
              <a:lnSpc>
                <a:spcPts val="1650"/>
              </a:lnSpc>
              <a:spcAft>
                <a:spcPts val="601"/>
              </a:spcAft>
              <a:buClr>
                <a:srgbClr val="202124"/>
              </a:buClr>
              <a:buFont typeface="Arial"/>
              <a:buChar char="•"/>
            </a:pPr>
            <a:r>
              <a:rPr b="0" lang="en-IN" sz="1600" spc="-1" strike="noStrike">
                <a:solidFill>
                  <a:srgbClr val="202124"/>
                </a:solidFill>
                <a:latin typeface="Calibri"/>
                <a:ea typeface="Times New Roman"/>
              </a:rPr>
              <a:t>Classification is a data mining function that </a:t>
            </a:r>
            <a:r>
              <a:rPr b="1" lang="en-IN" sz="1600" spc="-1" strike="noStrike">
                <a:solidFill>
                  <a:srgbClr val="202124"/>
                </a:solidFill>
                <a:latin typeface="Calibri"/>
                <a:ea typeface="Times New Roman"/>
              </a:rPr>
              <a:t>assigns items in a collection to target categories or classes</a:t>
            </a:r>
            <a:r>
              <a:rPr b="0" lang="en-IN" sz="1600" spc="-1" strike="noStrike">
                <a:solidFill>
                  <a:srgbClr val="202124"/>
                </a:solidFill>
                <a:latin typeface="Calibri"/>
                <a:ea typeface="Times New Roman"/>
              </a:rPr>
              <a:t>. The goal of classification is to accurately predict the target class for each case in the data. For example, a classification model could be used to identify loan applicants as low, medium, or high credit risks.</a:t>
            </a:r>
            <a:endParaRPr b="0" lang="en-IN" sz="1600" spc="-1" strike="noStrike">
              <a:latin typeface="Arial"/>
            </a:endParaRPr>
          </a:p>
          <a:p>
            <a:pPr marL="285840" indent="-285480">
              <a:lnSpc>
                <a:spcPct val="100000"/>
              </a:lnSpc>
              <a:buClr>
                <a:srgbClr val="202124"/>
              </a:buClr>
              <a:buFont typeface="Arial"/>
              <a:buChar char="•"/>
            </a:pPr>
            <a:r>
              <a:rPr b="0" lang="en-IN" sz="1600" spc="-1" strike="noStrike">
                <a:solidFill>
                  <a:srgbClr val="202124"/>
                </a:solidFill>
                <a:latin typeface="Calibri"/>
                <a:ea typeface="Calibri"/>
              </a:rPr>
              <a:t>Classification analysis is a data analysis task within data-mining, </a:t>
            </a:r>
            <a:r>
              <a:rPr b="1" lang="en-IN" sz="1600" spc="-1" strike="noStrike">
                <a:solidFill>
                  <a:srgbClr val="202124"/>
                </a:solidFill>
                <a:latin typeface="Calibri"/>
                <a:ea typeface="Calibri"/>
              </a:rPr>
              <a:t>that identifies and assigns categories to a collection of data to allow for more accurate analysis</a:t>
            </a:r>
            <a:r>
              <a:rPr b="0" lang="en-IN" sz="1600" spc="-1" strike="noStrike">
                <a:solidFill>
                  <a:srgbClr val="202124"/>
                </a:solidFill>
                <a:latin typeface="Calibri"/>
                <a:ea typeface="Calibri"/>
              </a:rPr>
              <a:t>. </a:t>
            </a:r>
            <a:endParaRPr b="0" lang="en-IN" sz="1600" spc="-1" strike="noStrike">
              <a:latin typeface="Arial"/>
            </a:endParaRPr>
          </a:p>
          <a:p>
            <a:pPr marL="285840" indent="-285480">
              <a:lnSpc>
                <a:spcPct val="100000"/>
              </a:lnSpc>
              <a:buClr>
                <a:srgbClr val="202124"/>
              </a:buClr>
              <a:buFont typeface="Arial"/>
              <a:buChar char="•"/>
            </a:pPr>
            <a:r>
              <a:rPr b="0" lang="en-IN" sz="1600" spc="-1" strike="noStrike">
                <a:solidFill>
                  <a:srgbClr val="202124"/>
                </a:solidFill>
                <a:latin typeface="Calibri"/>
                <a:ea typeface="Calibri"/>
              </a:rPr>
              <a:t>Classification analysis can be used to question, make a decision, or predict behaviour through the use of an algorithm.</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216000" y="216000"/>
            <a:ext cx="7058880" cy="36468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800" spc="-1" strike="noStrike" u="sng">
                <a:solidFill>
                  <a:srgbClr val="000000"/>
                </a:solidFill>
                <a:uFillTx/>
                <a:latin typeface="Calibri"/>
                <a:ea typeface="Calibri"/>
              </a:rPr>
              <a:t>Data Pre-processing &amp; Feature Engineering</a:t>
            </a:r>
            <a:endParaRPr b="0" lang="en-IN" sz="1800" spc="-1" strike="noStrike">
              <a:latin typeface="Arial"/>
            </a:endParaRPr>
          </a:p>
        </p:txBody>
      </p:sp>
      <p:pic>
        <p:nvPicPr>
          <p:cNvPr id="192" name="" descr=""/>
          <p:cNvPicPr/>
          <p:nvPr/>
        </p:nvPicPr>
        <p:blipFill>
          <a:blip r:embed="rId1"/>
          <a:stretch/>
        </p:blipFill>
        <p:spPr>
          <a:xfrm>
            <a:off x="360000" y="638640"/>
            <a:ext cx="10324800" cy="62193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3" name="" descr=""/>
          <p:cNvPicPr/>
          <p:nvPr/>
        </p:nvPicPr>
        <p:blipFill>
          <a:blip r:embed="rId1"/>
          <a:stretch/>
        </p:blipFill>
        <p:spPr>
          <a:xfrm>
            <a:off x="1381680" y="279720"/>
            <a:ext cx="8410320" cy="62002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31840" y="160560"/>
            <a:ext cx="6404400" cy="402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HARDWARE &amp; SOFTWARE TOOLS, LIBRARIES &amp; PACKAGES USED:</a:t>
            </a:r>
            <a:endParaRPr b="0" lang="en-IN" sz="2000" spc="-1" strike="noStrike">
              <a:latin typeface="Arial"/>
            </a:endParaRPr>
          </a:p>
          <a:p>
            <a:pPr>
              <a:lnSpc>
                <a:spcPct val="100000"/>
              </a:lnSpc>
              <a:spcAft>
                <a:spcPts val="799"/>
              </a:spcAft>
            </a:pPr>
            <a:r>
              <a:rPr b="0" lang="en-IN" sz="1600" spc="-1" strike="noStrike">
                <a:solidFill>
                  <a:srgbClr val="000000"/>
                </a:solidFill>
                <a:latin typeface="Calibri"/>
                <a:ea typeface="Calibri"/>
              </a:rPr>
              <a:t>Hardware :Intel i7,RAM 16GB used.</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Software:  Jupyter Notebook (Anaconda 3)</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Language: Python</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Libraries:</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Pandas </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Numpy</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Matplotlib</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Seaborn</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Sklean</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Scipy</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Statsmodels</a:t>
            </a:r>
            <a:endParaRPr b="0" lang="en-IN" sz="1600" spc="-1" strike="noStrike">
              <a:latin typeface="Arial"/>
            </a:endParaRPr>
          </a:p>
          <a:p>
            <a:pPr marL="343080" indent="-342720">
              <a:lnSpc>
                <a:spcPct val="100000"/>
              </a:lnSpc>
              <a:spcAft>
                <a:spcPts val="799"/>
              </a:spcAft>
              <a:buClr>
                <a:srgbClr val="000000"/>
              </a:buClr>
              <a:buFont typeface="Century Schoolbook"/>
              <a:buAutoNum type="arabicPeriod"/>
            </a:pPr>
            <a:r>
              <a:rPr b="0" lang="en-IN" sz="1600" spc="-1" strike="noStrike">
                <a:solidFill>
                  <a:srgbClr val="000000"/>
                </a:solidFill>
                <a:latin typeface="Calibri"/>
                <a:ea typeface="Calibri"/>
              </a:rPr>
              <a:t>Pip-Package install Manager</a:t>
            </a:r>
            <a:endParaRPr b="0" lang="en-IN" sz="1600" spc="-1" strike="noStrike">
              <a:latin typeface="Arial"/>
            </a:endParaRPr>
          </a:p>
        </p:txBody>
      </p:sp>
      <p:pic>
        <p:nvPicPr>
          <p:cNvPr id="195" name="Picture 8" descr=""/>
          <p:cNvPicPr/>
          <p:nvPr/>
        </p:nvPicPr>
        <p:blipFill>
          <a:blip r:embed="rId1"/>
          <a:stretch/>
        </p:blipFill>
        <p:spPr>
          <a:xfrm>
            <a:off x="7025760" y="0"/>
            <a:ext cx="5166000" cy="6855840"/>
          </a:xfrm>
          <a:prstGeom prst="rect">
            <a:avLst/>
          </a:prstGeom>
          <a:ln>
            <a:noFill/>
          </a:ln>
        </p:spPr>
      </p:pic>
      <p:pic>
        <p:nvPicPr>
          <p:cNvPr id="196" name="" descr=""/>
          <p:cNvPicPr/>
          <p:nvPr/>
        </p:nvPicPr>
        <p:blipFill>
          <a:blip r:embed="rId2"/>
          <a:stretch/>
        </p:blipFill>
        <p:spPr>
          <a:xfrm>
            <a:off x="289080" y="4242960"/>
            <a:ext cx="6262920" cy="23810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7" name="CustomShape 1"/>
          <p:cNvSpPr/>
          <p:nvPr/>
        </p:nvSpPr>
        <p:spPr>
          <a:xfrm>
            <a:off x="216000" y="317520"/>
            <a:ext cx="10940760" cy="6234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Calibri"/>
              </a:rPr>
              <a:t>Variance Inflation Factors (VIFs) </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200" spc="-1" strike="noStrike">
                <a:solidFill>
                  <a:srgbClr val="000000"/>
                </a:solidFill>
                <a:latin typeface="Calibri"/>
              </a:rPr>
              <a:t>Measure the correlation among independent variables in least squares regression models. Statisticians refer to this type of correlation as multicollinearity. Excessive multicollinearity can cause problems for regression models. The stats models package has VIF library and we can import this library.</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US" sz="1200" spc="-1" strike="noStrike">
                <a:solidFill>
                  <a:srgbClr val="000000"/>
                </a:solidFill>
                <a:latin typeface="Calibri"/>
              </a:rPr>
              <a:t>The scikit-learn Python machine learning library provides an implementation of the train-test split evaluation procedure via the train_test_split() function. The function takes a loaded dataset as input and returns the dataset split into two subsets.train_test_split() will split arrays data into random subsets. The ideal split is said to be 80:20 for training and testing.</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US" sz="1200" spc="-1" strike="noStrike">
                <a:solidFill>
                  <a:srgbClr val="000000"/>
                </a:solidFill>
                <a:latin typeface="Calibri"/>
              </a:rPr>
              <a:t>The most commonly used Performance metrics for classification problem are as follows,</a:t>
            </a:r>
            <a:endParaRPr b="0" lang="en-IN" sz="1200" spc="-1" strike="noStrike">
              <a:latin typeface="Arial"/>
            </a:endParaRPr>
          </a:p>
          <a:p>
            <a:pPr>
              <a:lnSpc>
                <a:spcPct val="100000"/>
              </a:lnSpc>
            </a:pPr>
            <a:r>
              <a:rPr b="0" lang="en-US" sz="1200" spc="-1" strike="noStrike">
                <a:solidFill>
                  <a:srgbClr val="000000"/>
                </a:solidFill>
                <a:latin typeface="Calibri"/>
              </a:rPr>
              <a:t>•</a:t>
            </a:r>
            <a:r>
              <a:rPr b="0" lang="en-US" sz="1200" spc="-1" strike="noStrike">
                <a:solidFill>
                  <a:srgbClr val="000000"/>
                </a:solidFill>
                <a:latin typeface="Calibri"/>
              </a:rPr>
              <a:t>	</a:t>
            </a:r>
            <a:r>
              <a:rPr b="0" lang="en-US" sz="1200" spc="-1" strike="noStrike">
                <a:solidFill>
                  <a:srgbClr val="000000"/>
                </a:solidFill>
                <a:latin typeface="Calibri"/>
              </a:rPr>
              <a:t>Accuracy.</a:t>
            </a:r>
            <a:endParaRPr b="0" lang="en-IN" sz="1200" spc="-1" strike="noStrike">
              <a:latin typeface="Arial"/>
            </a:endParaRPr>
          </a:p>
          <a:p>
            <a:pPr>
              <a:lnSpc>
                <a:spcPct val="100000"/>
              </a:lnSpc>
            </a:pPr>
            <a:r>
              <a:rPr b="0" lang="en-US" sz="1200" spc="-1" strike="noStrike">
                <a:solidFill>
                  <a:srgbClr val="000000"/>
                </a:solidFill>
                <a:latin typeface="Calibri"/>
              </a:rPr>
              <a:t>•</a:t>
            </a:r>
            <a:r>
              <a:rPr b="0" lang="en-US" sz="1200" spc="-1" strike="noStrike">
                <a:solidFill>
                  <a:srgbClr val="000000"/>
                </a:solidFill>
                <a:latin typeface="Calibri"/>
              </a:rPr>
              <a:t>	</a:t>
            </a:r>
            <a:r>
              <a:rPr b="0" lang="en-US" sz="1200" spc="-1" strike="noStrike">
                <a:solidFill>
                  <a:srgbClr val="000000"/>
                </a:solidFill>
                <a:latin typeface="Calibri"/>
              </a:rPr>
              <a:t>Confusion Matrix.</a:t>
            </a:r>
            <a:endParaRPr b="0" lang="en-IN" sz="1200" spc="-1" strike="noStrike">
              <a:latin typeface="Arial"/>
            </a:endParaRPr>
          </a:p>
          <a:p>
            <a:pPr>
              <a:lnSpc>
                <a:spcPct val="100000"/>
              </a:lnSpc>
            </a:pPr>
            <a:r>
              <a:rPr b="0" lang="en-US" sz="1200" spc="-1" strike="noStrike">
                <a:solidFill>
                  <a:srgbClr val="000000"/>
                </a:solidFill>
                <a:latin typeface="Calibri"/>
              </a:rPr>
              <a:t>•</a:t>
            </a:r>
            <a:r>
              <a:rPr b="0" lang="en-US" sz="1200" spc="-1" strike="noStrike">
                <a:solidFill>
                  <a:srgbClr val="000000"/>
                </a:solidFill>
                <a:latin typeface="Calibri"/>
              </a:rPr>
              <a:t>	</a:t>
            </a:r>
            <a:r>
              <a:rPr b="0" lang="en-US" sz="1200" spc="-1" strike="noStrike">
                <a:solidFill>
                  <a:srgbClr val="000000"/>
                </a:solidFill>
                <a:latin typeface="Calibri"/>
              </a:rPr>
              <a:t>Precision, Recall, and F1 score.</a:t>
            </a:r>
            <a:endParaRPr b="0" lang="en-IN" sz="1200" spc="-1" strike="noStrike">
              <a:latin typeface="Arial"/>
            </a:endParaRPr>
          </a:p>
          <a:p>
            <a:pPr>
              <a:lnSpc>
                <a:spcPct val="100000"/>
              </a:lnSpc>
            </a:pPr>
            <a:r>
              <a:rPr b="0" lang="en-US" sz="1200" spc="-1" strike="noStrike">
                <a:solidFill>
                  <a:srgbClr val="000000"/>
                </a:solidFill>
                <a:latin typeface="Calibri"/>
              </a:rPr>
              <a:t>•</a:t>
            </a:r>
            <a:r>
              <a:rPr b="0" lang="en-US" sz="1200" spc="-1" strike="noStrike">
                <a:solidFill>
                  <a:srgbClr val="000000"/>
                </a:solidFill>
                <a:latin typeface="Calibri"/>
              </a:rPr>
              <a:t>	</a:t>
            </a:r>
            <a:r>
              <a:rPr b="0" lang="en-US" sz="1200" spc="-1" strike="noStrike">
                <a:solidFill>
                  <a:srgbClr val="000000"/>
                </a:solidFill>
                <a:latin typeface="Calibri"/>
              </a:rPr>
              <a:t>ROC AUC.</a:t>
            </a:r>
            <a:endParaRPr b="0" lang="en-IN" sz="1200" spc="-1" strike="noStrike">
              <a:latin typeface="Arial"/>
            </a:endParaRPr>
          </a:p>
          <a:p>
            <a:pPr>
              <a:lnSpc>
                <a:spcPct val="100000"/>
              </a:lnSpc>
            </a:pPr>
            <a:r>
              <a:rPr b="0" lang="en-US" sz="1200" spc="-1" strike="noStrike">
                <a:solidFill>
                  <a:srgbClr val="000000"/>
                </a:solidFill>
                <a:latin typeface="Calibri"/>
              </a:rPr>
              <a:t>•</a:t>
            </a:r>
            <a:r>
              <a:rPr b="0" lang="en-US" sz="1200" spc="-1" strike="noStrike">
                <a:solidFill>
                  <a:srgbClr val="000000"/>
                </a:solidFill>
                <a:latin typeface="Calibri"/>
              </a:rPr>
              <a:t>	</a:t>
            </a:r>
            <a:r>
              <a:rPr b="0" lang="en-US" sz="1200" spc="-1" strike="noStrike">
                <a:solidFill>
                  <a:srgbClr val="000000"/>
                </a:solidFill>
                <a:latin typeface="Calibri"/>
              </a:rPr>
              <a:t>Log-loss.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US" sz="1200" spc="-1" strike="noStrike">
                <a:solidFill>
                  <a:srgbClr val="000000"/>
                </a:solidFill>
                <a:latin typeface="Calibri"/>
              </a:rPr>
              <a:t>Grid search is  used as an approach to hyper-parameter tuning that will methodically build and evaluate a model for each combination of algorithm parameters specified in a grid. GridSearchCV helps us combine an estimator with a grid search preamble to tune hyper-parameters.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US" sz="1200" spc="-1" strike="noStrike">
                <a:solidFill>
                  <a:srgbClr val="000000"/>
                </a:solidFill>
                <a:latin typeface="Calibri"/>
              </a:rPr>
              <a:t>Cross-validation is a technique in which we train our model using the subset of the data-set and then evaluate using the complementary subset of the data-set.</a:t>
            </a:r>
            <a:endParaRPr b="0" lang="en-IN" sz="1200" spc="-1" strike="noStrike">
              <a:latin typeface="Arial"/>
            </a:endParaRPr>
          </a:p>
          <a:p>
            <a:pPr>
              <a:lnSpc>
                <a:spcPct val="100000"/>
              </a:lnSpc>
            </a:pPr>
            <a:r>
              <a:rPr b="0" lang="en-US" sz="1200" spc="-1" strike="noStrike">
                <a:solidFill>
                  <a:srgbClr val="000000"/>
                </a:solidFill>
                <a:latin typeface="Calibri"/>
              </a:rPr>
              <a:t>The three steps involved in cross-validation are as follows :</a:t>
            </a:r>
            <a:endParaRPr b="0" lang="en-IN" sz="1200" spc="-1" strike="noStrike">
              <a:latin typeface="Arial"/>
            </a:endParaRPr>
          </a:p>
          <a:p>
            <a:pPr>
              <a:lnSpc>
                <a:spcPct val="100000"/>
              </a:lnSpc>
            </a:pPr>
            <a:r>
              <a:rPr b="0" lang="en-US" sz="1200" spc="-1" strike="noStrike">
                <a:solidFill>
                  <a:srgbClr val="000000"/>
                </a:solidFill>
                <a:latin typeface="Calibri"/>
              </a:rPr>
              <a:t>1.</a:t>
            </a:r>
            <a:r>
              <a:rPr b="0" lang="en-US" sz="1200" spc="-1" strike="noStrike">
                <a:solidFill>
                  <a:srgbClr val="000000"/>
                </a:solidFill>
                <a:latin typeface="Calibri"/>
              </a:rPr>
              <a:t>	</a:t>
            </a:r>
            <a:r>
              <a:rPr b="0" lang="en-US" sz="1200" spc="-1" strike="noStrike">
                <a:solidFill>
                  <a:srgbClr val="000000"/>
                </a:solidFill>
                <a:latin typeface="Calibri"/>
              </a:rPr>
              <a:t>Reserve some portion of sample data-set.</a:t>
            </a:r>
            <a:endParaRPr b="0" lang="en-IN" sz="1200" spc="-1" strike="noStrike">
              <a:latin typeface="Arial"/>
            </a:endParaRPr>
          </a:p>
          <a:p>
            <a:pPr>
              <a:lnSpc>
                <a:spcPct val="100000"/>
              </a:lnSpc>
            </a:pPr>
            <a:r>
              <a:rPr b="0" lang="en-US" sz="1200" spc="-1" strike="noStrike">
                <a:solidFill>
                  <a:srgbClr val="000000"/>
                </a:solidFill>
                <a:latin typeface="Calibri"/>
              </a:rPr>
              <a:t>2.</a:t>
            </a:r>
            <a:r>
              <a:rPr b="0" lang="en-US" sz="1200" spc="-1" strike="noStrike">
                <a:solidFill>
                  <a:srgbClr val="000000"/>
                </a:solidFill>
                <a:latin typeface="Calibri"/>
              </a:rPr>
              <a:t>	</a:t>
            </a:r>
            <a:r>
              <a:rPr b="0" lang="en-US" sz="1200" spc="-1" strike="noStrike">
                <a:solidFill>
                  <a:srgbClr val="000000"/>
                </a:solidFill>
                <a:latin typeface="Calibri"/>
              </a:rPr>
              <a:t>Using the rest data-set train the model.</a:t>
            </a:r>
            <a:endParaRPr b="0" lang="en-IN" sz="1200" spc="-1" strike="noStrike">
              <a:latin typeface="Arial"/>
            </a:endParaRPr>
          </a:p>
          <a:p>
            <a:pPr>
              <a:lnSpc>
                <a:spcPct val="100000"/>
              </a:lnSpc>
            </a:pPr>
            <a:r>
              <a:rPr b="0" lang="en-US" sz="1200" spc="-1" strike="noStrike">
                <a:solidFill>
                  <a:srgbClr val="000000"/>
                </a:solidFill>
                <a:latin typeface="Calibri"/>
              </a:rPr>
              <a:t>3.</a:t>
            </a:r>
            <a:r>
              <a:rPr b="0" lang="en-US" sz="1200" spc="-1" strike="noStrike">
                <a:solidFill>
                  <a:srgbClr val="000000"/>
                </a:solidFill>
                <a:latin typeface="Calibri"/>
              </a:rPr>
              <a:t>	</a:t>
            </a:r>
            <a:r>
              <a:rPr b="0" lang="en-US" sz="1200" spc="-1" strike="noStrike">
                <a:solidFill>
                  <a:srgbClr val="000000"/>
                </a:solidFill>
                <a:latin typeface="Calibri"/>
              </a:rPr>
              <a:t>Test the model using the reserve portion of the data-set.</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US" sz="1200" spc="-1" strike="noStrike">
                <a:solidFill>
                  <a:srgbClr val="000000"/>
                </a:solidFill>
                <a:latin typeface="Calibri"/>
              </a:rPr>
              <a:t>The most important use of PCA is to represent a multivariate data table as smaller set of variables (summary indices) in order to observe trends, jumps, clusters and outliers. This overview may uncover the relationships between observations and variables, and among the variables.</a:t>
            </a:r>
            <a:endParaRPr b="0" lang="en-IN" sz="1200" spc="-1" strike="noStrike">
              <a:latin typeface="Arial"/>
            </a:endParaRPr>
          </a:p>
          <a:p>
            <a:pPr>
              <a:lnSpc>
                <a:spcPct val="100000"/>
              </a:lnSpc>
            </a:pPr>
            <a:r>
              <a:rPr b="0" lang="en-US" sz="1200" spc="-1" strike="noStrike">
                <a:solidFill>
                  <a:srgbClr val="000000"/>
                </a:solidFill>
                <a:latin typeface="Calibri"/>
              </a:rPr>
              <a:t>Also import  all the required algorithms for classification purpose below</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Picture 4" descr=""/>
          <p:cNvPicPr/>
          <p:nvPr/>
        </p:nvPicPr>
        <p:blipFill>
          <a:blip r:embed="rId1"/>
          <a:stretch/>
        </p:blipFill>
        <p:spPr>
          <a:xfrm>
            <a:off x="0" y="106560"/>
            <a:ext cx="5672520" cy="5574960"/>
          </a:xfrm>
          <a:prstGeom prst="rect">
            <a:avLst/>
          </a:prstGeom>
          <a:ln>
            <a:noFill/>
          </a:ln>
        </p:spPr>
      </p:pic>
      <p:pic>
        <p:nvPicPr>
          <p:cNvPr id="199" name="Picture 6" descr=""/>
          <p:cNvPicPr/>
          <p:nvPr/>
        </p:nvPicPr>
        <p:blipFill>
          <a:blip r:embed="rId2"/>
          <a:stretch/>
        </p:blipFill>
        <p:spPr>
          <a:xfrm>
            <a:off x="5530680" y="53280"/>
            <a:ext cx="6290280" cy="4429440"/>
          </a:xfrm>
          <a:prstGeom prst="rect">
            <a:avLst/>
          </a:prstGeom>
          <a:ln>
            <a:noFill/>
          </a:ln>
        </p:spPr>
      </p:pic>
      <p:pic>
        <p:nvPicPr>
          <p:cNvPr id="200" name="Picture 8" descr=""/>
          <p:cNvPicPr/>
          <p:nvPr/>
        </p:nvPicPr>
        <p:blipFill>
          <a:blip r:embed="rId3"/>
          <a:stretch/>
        </p:blipFill>
        <p:spPr>
          <a:xfrm>
            <a:off x="5530680" y="4429800"/>
            <a:ext cx="5928480" cy="24278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88000" y="144000"/>
            <a:ext cx="61059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Calibri"/>
                <a:ea typeface="Calibri"/>
              </a:rPr>
              <a:t>Model/s Development and Evaluation </a:t>
            </a:r>
            <a:endParaRPr b="0" lang="en-IN" sz="2000" spc="-1" strike="noStrike">
              <a:latin typeface="Arial"/>
            </a:endParaRPr>
          </a:p>
        </p:txBody>
      </p:sp>
      <p:sp>
        <p:nvSpPr>
          <p:cNvPr id="202" name="CustomShape 2"/>
          <p:cNvSpPr/>
          <p:nvPr/>
        </p:nvSpPr>
        <p:spPr>
          <a:xfrm>
            <a:off x="288000" y="539280"/>
            <a:ext cx="818604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Calibri"/>
              </a:rPr>
              <a:t>Identification of possible problem-solving approaches (methods)</a:t>
            </a:r>
            <a:endParaRPr b="0" lang="en-IN" sz="1600" spc="-1" strike="noStrike">
              <a:latin typeface="Arial"/>
            </a:endParaRPr>
          </a:p>
        </p:txBody>
      </p:sp>
      <p:pic>
        <p:nvPicPr>
          <p:cNvPr id="203" name="" descr=""/>
          <p:cNvPicPr/>
          <p:nvPr/>
        </p:nvPicPr>
        <p:blipFill>
          <a:blip r:embed="rId1"/>
          <a:stretch/>
        </p:blipFill>
        <p:spPr>
          <a:xfrm>
            <a:off x="216000" y="936000"/>
            <a:ext cx="10152000" cy="53280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CustomShape 1"/>
          <p:cNvSpPr/>
          <p:nvPr/>
        </p:nvSpPr>
        <p:spPr>
          <a:xfrm>
            <a:off x="450720" y="358920"/>
            <a:ext cx="10424160" cy="5815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Calibri"/>
              </a:rPr>
              <a:t>Testing of Identified Approaches (Algorithms)</a:t>
            </a:r>
            <a:endParaRPr b="0" lang="en-IN" sz="2000" spc="-1" strike="noStrike">
              <a:latin typeface="Arial"/>
            </a:endParaRPr>
          </a:p>
          <a:p>
            <a:pPr>
              <a:lnSpc>
                <a:spcPct val="100000"/>
              </a:lnSpc>
            </a:pPr>
            <a:endParaRPr b="0" lang="en-IN" sz="2000" spc="-1" strike="noStrike">
              <a:latin typeface="Arial"/>
            </a:endParaRPr>
          </a:p>
          <a:p>
            <a:pPr>
              <a:lnSpc>
                <a:spcPct val="150000"/>
              </a:lnSpc>
            </a:pPr>
            <a:r>
              <a:rPr b="0" lang="en-IN" sz="1400" spc="-1" strike="noStrike">
                <a:solidFill>
                  <a:srgbClr val="000000"/>
                </a:solidFill>
                <a:latin typeface="Calibri"/>
              </a:rPr>
              <a:t>These are all the Algorithms used for Model Building and Prediction.We did Hyper Parameter Tuning with these algorithms using the GridSearchCV.</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RandomForestClassifier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GaussianNB </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KNeighborsClassifier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AdaBoost 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SVC(Support Vector 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LogisticRegression</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Soft Voting 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Hard Voting 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DecisionTreeClassifier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Gradient Boosting 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LightGradientBoostingClassifier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CatBoostClassifier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ExtraTreesClassifier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XGBoost Classifier</a:t>
            </a:r>
            <a:endParaRPr b="0" lang="en-IN" sz="1400" spc="-1" strike="noStrike">
              <a:latin typeface="Arial"/>
            </a:endParaRPr>
          </a:p>
        </p:txBody>
      </p:sp>
      <p:sp>
        <p:nvSpPr>
          <p:cNvPr id="205" name="CustomShape 2"/>
          <p:cNvSpPr/>
          <p:nvPr/>
        </p:nvSpPr>
        <p:spPr>
          <a:xfrm>
            <a:off x="4072320" y="4608000"/>
            <a:ext cx="7159680" cy="1263240"/>
          </a:xfrm>
          <a:prstGeom prst="rect">
            <a:avLst/>
          </a:prstGeom>
          <a:noFill/>
          <a:ln>
            <a:noFill/>
          </a:ln>
        </p:spPr>
        <p:style>
          <a:lnRef idx="0"/>
          <a:fillRef idx="0"/>
          <a:effectRef idx="0"/>
          <a:fontRef idx="minor"/>
        </p:style>
        <p:txBody>
          <a:bodyPr lIns="90000" rIns="90000" tIns="45000" bIns="45000">
            <a:spAutoFit/>
          </a:bodyPr>
          <a:p>
            <a:pPr marL="457200">
              <a:lnSpc>
                <a:spcPct val="107000"/>
              </a:lnSpc>
              <a:spcAft>
                <a:spcPts val="799"/>
              </a:spcAft>
            </a:pPr>
            <a:r>
              <a:rPr b="1" lang="en-IN" sz="1800" spc="-1" strike="noStrike">
                <a:solidFill>
                  <a:srgbClr val="000000"/>
                </a:solidFill>
                <a:latin typeface="Calibri"/>
                <a:ea typeface="Calibri"/>
              </a:rPr>
              <a:t>These algorithms has been used for both Training and Testing purpose and got evaluated with classification metrics such as f1score,confusion matrix, precision, recall and AUC ROC curve etc.,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6320" y="112680"/>
            <a:ext cx="610308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000000"/>
                </a:solidFill>
                <a:latin typeface="Calibri"/>
              </a:rPr>
              <a:t>Run and Evaluate selected models</a:t>
            </a:r>
            <a:endParaRPr b="0" lang="en-IN" sz="2200" spc="-1" strike="noStrike">
              <a:latin typeface="Arial"/>
            </a:endParaRPr>
          </a:p>
        </p:txBody>
      </p:sp>
      <p:sp>
        <p:nvSpPr>
          <p:cNvPr id="207" name="CustomShape 2"/>
          <p:cNvSpPr/>
          <p:nvPr/>
        </p:nvSpPr>
        <p:spPr>
          <a:xfrm>
            <a:off x="286560" y="628200"/>
            <a:ext cx="5057640" cy="520020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IN" sz="1600" spc="-1" strike="noStrike">
                <a:solidFill>
                  <a:srgbClr val="000000"/>
                </a:solidFill>
                <a:latin typeface="Calibri"/>
              </a:rPr>
              <a:t>Logistic Regression:</a:t>
            </a:r>
            <a:endParaRPr b="0" lang="en-IN" sz="1600" spc="-1" strike="noStrike">
              <a:latin typeface="Arial"/>
            </a:endParaRPr>
          </a:p>
          <a:p>
            <a:pPr>
              <a:lnSpc>
                <a:spcPct val="150000"/>
              </a:lnSpc>
            </a:pPr>
            <a:r>
              <a:rPr b="0" lang="en-US" sz="1600" spc="-1" strike="noStrike">
                <a:solidFill>
                  <a:srgbClr val="000000"/>
                </a:solidFill>
                <a:latin typeface="Calibri"/>
              </a:rPr>
              <a:t>Logistic regression is used to describe data and to explain the relationship between one dependent binary variable and one or more nominal, ordinal, interval or ratio-level independent variables. Logistic regression is a simple and more efficient method for binary and linear classification problems. It is a classification model, which is very easy to realize and achieves very good performance with linearly separable classes. It is an extensively employed algorithm for classification. Logistic Regression is used when the dependent variable(target) is categorical.</a:t>
            </a:r>
            <a:endParaRPr b="0" lang="en-IN" sz="1600" spc="-1" strike="noStrike">
              <a:latin typeface="Arial"/>
            </a:endParaRPr>
          </a:p>
        </p:txBody>
      </p:sp>
      <p:pic>
        <p:nvPicPr>
          <p:cNvPr id="208" name="" descr=""/>
          <p:cNvPicPr/>
          <p:nvPr/>
        </p:nvPicPr>
        <p:blipFill>
          <a:blip r:embed="rId1"/>
          <a:stretch/>
        </p:blipFill>
        <p:spPr>
          <a:xfrm>
            <a:off x="5717520" y="648000"/>
            <a:ext cx="5514480" cy="56671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72880" y="210240"/>
            <a:ext cx="5415120" cy="598212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IN" sz="2000" spc="-1" strike="noStrike">
                <a:solidFill>
                  <a:srgbClr val="000000"/>
                </a:solidFill>
                <a:latin typeface="Calibri"/>
              </a:rPr>
              <a:t>RANDOM FOREST REGRESSION:</a:t>
            </a:r>
            <a:endParaRPr b="0" lang="en-IN" sz="2000" spc="-1" strike="noStrike">
              <a:latin typeface="Arial"/>
            </a:endParaRPr>
          </a:p>
          <a:p>
            <a:pPr>
              <a:lnSpc>
                <a:spcPct val="150000"/>
              </a:lnSpc>
            </a:pPr>
            <a:r>
              <a:rPr b="0" lang="en-US" sz="1400" spc="-1" strike="noStrike">
                <a:solidFill>
                  <a:srgbClr val="4d5156"/>
                </a:solidFill>
                <a:latin typeface="Calibri"/>
                <a:ea typeface="Times New Roman"/>
              </a:rPr>
              <a:t>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 It can perform both regression and classification tasks. A random forest produces good predictions that can be understood easily. It can handle large data sets efficiently. The random forest algorithm provides a higher level of accuracy in predicting outcomes over the decision tree algorithm.</a:t>
            </a:r>
            <a:endParaRPr b="0" lang="en-IN" sz="1400" spc="-1" strike="noStrike">
              <a:latin typeface="Arial"/>
            </a:endParaRPr>
          </a:p>
          <a:p>
            <a:pPr>
              <a:lnSpc>
                <a:spcPct val="150000"/>
              </a:lnSpc>
            </a:pPr>
            <a:r>
              <a:rPr b="0" lang="en-US" sz="1400" spc="-1" strike="noStrike">
                <a:solidFill>
                  <a:srgbClr val="4d5156"/>
                </a:solidFill>
                <a:latin typeface="Calibri"/>
                <a:ea typeface="Times New Roman"/>
              </a:rPr>
              <a:t>Random forest adds additional randomness to the model, while growing the trees. Instead of searching for the most important feature while splitting a node, it searches for the best feature among a random subset of features. This results in a wide diversity that generally results in a better model.</a:t>
            </a:r>
            <a:endParaRPr b="0" lang="en-IN" sz="1400" spc="-1" strike="noStrike">
              <a:latin typeface="Arial"/>
            </a:endParaRPr>
          </a:p>
        </p:txBody>
      </p:sp>
      <p:pic>
        <p:nvPicPr>
          <p:cNvPr id="210" name="" descr=""/>
          <p:cNvPicPr/>
          <p:nvPr/>
        </p:nvPicPr>
        <p:blipFill>
          <a:blip r:embed="rId1"/>
          <a:stretch/>
        </p:blipFill>
        <p:spPr>
          <a:xfrm>
            <a:off x="6098400" y="293040"/>
            <a:ext cx="5133600" cy="59709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54800" y="162720"/>
            <a:ext cx="9603000" cy="741960"/>
          </a:xfrm>
          <a:prstGeom prst="rect">
            <a:avLst/>
          </a:prstGeom>
          <a:noFill/>
          <a:ln>
            <a:noFill/>
          </a:ln>
        </p:spPr>
        <p:txBody>
          <a:bodyPr anchor="ctr">
            <a:normAutofit fontScale="55000"/>
          </a:bodyPr>
          <a:p>
            <a:pPr>
              <a:lnSpc>
                <a:spcPct val="90000"/>
              </a:lnSpc>
            </a:pPr>
            <a:r>
              <a:rPr b="1" lang="en-US" sz="3600" spc="-52" strike="noStrike">
                <a:solidFill>
                  <a:srgbClr val="000000"/>
                </a:solidFill>
                <a:latin typeface="Calibri"/>
              </a:rPr>
              <a:t>Conceptual Background of the Domain Problem</a:t>
            </a:r>
            <a:endParaRPr b="0" lang="en-US" sz="3600" spc="-1" strike="noStrike">
              <a:solidFill>
                <a:srgbClr val="000000"/>
              </a:solidFill>
              <a:latin typeface="Century Schoolbook"/>
            </a:endParaRPr>
          </a:p>
        </p:txBody>
      </p:sp>
      <p:sp>
        <p:nvSpPr>
          <p:cNvPr id="134" name="CustomShape 2"/>
          <p:cNvSpPr/>
          <p:nvPr/>
        </p:nvSpPr>
        <p:spPr>
          <a:xfrm>
            <a:off x="144000" y="1440000"/>
            <a:ext cx="1095372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Machine learning is a branch of artificial intelligence (AI) &amp; computer science focusing on the use of data &amp; algorithms to imitate the way that humans learn from experience, make predictions and gradually improving its accuracy. It is an important component of the growing field of data science. </a:t>
            </a:r>
            <a:endParaRPr b="0" lang="en-IN" sz="1800" spc="-1" strike="noStrike">
              <a:latin typeface="Arial"/>
            </a:endParaRPr>
          </a:p>
          <a:p>
            <a:pPr>
              <a:lnSpc>
                <a:spcPct val="100000"/>
              </a:lnSpc>
            </a:pPr>
            <a:r>
              <a:rPr b="0" lang="en-US" sz="1800" spc="-1" strike="noStrike">
                <a:solidFill>
                  <a:srgbClr val="000000"/>
                </a:solidFill>
                <a:latin typeface="Calibri"/>
              </a:rPr>
              <a:t>Through the use of statistical methods, algorithms are trained to make classifications or predictions, uncovering key insights within data mining projects. These insights subsequently drive decision making within applications and businesses, ideally impacting key growth metrics. </a:t>
            </a:r>
            <a:endParaRPr b="0" lang="en-IN" sz="1800" spc="-1" strike="noStrike">
              <a:latin typeface="Arial"/>
            </a:endParaRPr>
          </a:p>
          <a:p>
            <a:pPr>
              <a:lnSpc>
                <a:spcPct val="100000"/>
              </a:lnSpc>
            </a:pPr>
            <a:r>
              <a:rPr b="0" lang="en-US" sz="1800" spc="-1" strike="noStrike">
                <a:solidFill>
                  <a:srgbClr val="000000"/>
                </a:solidFill>
                <a:latin typeface="Calibri"/>
              </a:rPr>
              <a:t>As big data continues to expand and grow, the market demand for data science will increase, requires to assist in the identification of the most relevant business questions and subsequently the data to answer them. Following are the ways Data science can add value to Business :</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Empowering management and officers to make better decision</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Directing actions based on trends—which in turn help to define goals</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Challenging the staff to adopt best practices and focus on issues that     matter</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Identifying opportunities</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Decision making with quantifiable, data-driven evidence</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Testing these decisions</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Identification and refining of target audiences</a:t>
            </a:r>
            <a:endParaRPr b="0" lang="en-IN" sz="1800" spc="-1" strike="noStrike">
              <a:latin typeface="Arial"/>
            </a:endParaRPr>
          </a:p>
        </p:txBody>
      </p:sp>
      <p:sp>
        <p:nvSpPr>
          <p:cNvPr id="135" name="CustomShape 3"/>
          <p:cNvSpPr/>
          <p:nvPr/>
        </p:nvSpPr>
        <p:spPr>
          <a:xfrm>
            <a:off x="154800" y="792000"/>
            <a:ext cx="1021320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Calibri"/>
              </a:rPr>
              <a:t>MACHINE LEARNING AND DATA SCIENCE FOR BUSINESS: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230760" y="504000"/>
            <a:ext cx="4089240" cy="4898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cap="all">
                <a:solidFill>
                  <a:srgbClr val="000000"/>
                </a:solidFill>
                <a:latin typeface="Calibri"/>
              </a:rPr>
              <a:t>DECISION TREE CLASSIFIER: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rPr>
              <a:t>The main advantage of the decision tree classifier is its ability to using different feature subsets and decision rules at different stages of classification. Decision tree often involves higher time to train the model. Decision tree training is relatively expensive as the complexity and time has taken are more. The Decision Tree algorithm is inadequate for applying regression and predicting continuous values. In this, the data is continuously split according to a certain parameter. The tree can be explained by two entities, namely decision nodes and leaves.</a:t>
            </a:r>
            <a:endParaRPr b="0" lang="en-IN" sz="1600" spc="-1" strike="noStrike">
              <a:latin typeface="Arial"/>
            </a:endParaRPr>
          </a:p>
        </p:txBody>
      </p:sp>
      <p:pic>
        <p:nvPicPr>
          <p:cNvPr id="212" name="" descr=""/>
          <p:cNvPicPr/>
          <p:nvPr/>
        </p:nvPicPr>
        <p:blipFill>
          <a:blip r:embed="rId1"/>
          <a:stretch/>
        </p:blipFill>
        <p:spPr>
          <a:xfrm>
            <a:off x="6391440" y="396000"/>
            <a:ext cx="4552560" cy="57240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3" name="" descr=""/>
          <p:cNvPicPr/>
          <p:nvPr/>
        </p:nvPicPr>
        <p:blipFill>
          <a:blip r:embed="rId1"/>
          <a:stretch/>
        </p:blipFill>
        <p:spPr>
          <a:xfrm>
            <a:off x="1476360" y="297720"/>
            <a:ext cx="9239040" cy="623844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 descr=""/>
          <p:cNvPicPr/>
          <p:nvPr/>
        </p:nvPicPr>
        <p:blipFill>
          <a:blip r:embed="rId1"/>
          <a:stretch/>
        </p:blipFill>
        <p:spPr>
          <a:xfrm>
            <a:off x="1405080" y="326520"/>
            <a:ext cx="9381600" cy="618120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 descr=""/>
          <p:cNvPicPr/>
          <p:nvPr/>
        </p:nvPicPr>
        <p:blipFill>
          <a:blip r:embed="rId1"/>
          <a:stretch/>
        </p:blipFill>
        <p:spPr>
          <a:xfrm>
            <a:off x="1523880" y="340560"/>
            <a:ext cx="9143640" cy="61527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 descr=""/>
          <p:cNvPicPr/>
          <p:nvPr/>
        </p:nvPicPr>
        <p:blipFill>
          <a:blip r:embed="rId1"/>
          <a:stretch/>
        </p:blipFill>
        <p:spPr>
          <a:xfrm>
            <a:off x="1447920" y="288360"/>
            <a:ext cx="9295920" cy="625752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 descr=""/>
          <p:cNvPicPr/>
          <p:nvPr/>
        </p:nvPicPr>
        <p:blipFill>
          <a:blip r:embed="rId1"/>
          <a:stretch/>
        </p:blipFill>
        <p:spPr>
          <a:xfrm>
            <a:off x="1368000" y="1397880"/>
            <a:ext cx="8943480" cy="403812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32000" y="288000"/>
            <a:ext cx="61059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Calibri"/>
              </a:rPr>
              <a:t>MODEL SAVING:</a:t>
            </a:r>
            <a:endParaRPr b="0" lang="en-IN" sz="2000" spc="-1" strike="noStrike">
              <a:latin typeface="Arial"/>
            </a:endParaRPr>
          </a:p>
        </p:txBody>
      </p:sp>
      <p:pic>
        <p:nvPicPr>
          <p:cNvPr id="219" name="" descr=""/>
          <p:cNvPicPr/>
          <p:nvPr/>
        </p:nvPicPr>
        <p:blipFill>
          <a:blip r:embed="rId1"/>
          <a:stretch/>
        </p:blipFill>
        <p:spPr>
          <a:xfrm>
            <a:off x="1569960" y="2952000"/>
            <a:ext cx="7934040" cy="82836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0" name="Picture 2" descr=""/>
          <p:cNvPicPr/>
          <p:nvPr/>
        </p:nvPicPr>
        <p:blipFill>
          <a:blip r:embed="rId1"/>
          <a:stretch/>
        </p:blipFill>
        <p:spPr>
          <a:xfrm>
            <a:off x="0" y="82080"/>
            <a:ext cx="6187680" cy="3346560"/>
          </a:xfrm>
          <a:prstGeom prst="rect">
            <a:avLst/>
          </a:prstGeom>
          <a:ln>
            <a:noFill/>
          </a:ln>
        </p:spPr>
      </p:pic>
      <p:pic>
        <p:nvPicPr>
          <p:cNvPr id="221" name="Picture 4" descr=""/>
          <p:cNvPicPr/>
          <p:nvPr/>
        </p:nvPicPr>
        <p:blipFill>
          <a:blip r:embed="rId2"/>
          <a:stretch/>
        </p:blipFill>
        <p:spPr>
          <a:xfrm>
            <a:off x="1864440" y="3600000"/>
            <a:ext cx="6271560" cy="2796480"/>
          </a:xfrm>
          <a:prstGeom prst="rect">
            <a:avLst/>
          </a:prstGeom>
          <a:ln>
            <a:noFill/>
          </a:ln>
        </p:spPr>
      </p:pic>
      <p:pic>
        <p:nvPicPr>
          <p:cNvPr id="222" name="Picture 6" descr=""/>
          <p:cNvPicPr/>
          <p:nvPr/>
        </p:nvPicPr>
        <p:blipFill>
          <a:blip r:embed="rId3"/>
          <a:stretch/>
        </p:blipFill>
        <p:spPr>
          <a:xfrm>
            <a:off x="5961600" y="598320"/>
            <a:ext cx="6134400" cy="220968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Picture 2" descr=""/>
          <p:cNvPicPr/>
          <p:nvPr/>
        </p:nvPicPr>
        <p:blipFill>
          <a:blip r:embed="rId1"/>
          <a:stretch/>
        </p:blipFill>
        <p:spPr>
          <a:xfrm>
            <a:off x="468000" y="178200"/>
            <a:ext cx="7596000" cy="3642480"/>
          </a:xfrm>
          <a:prstGeom prst="rect">
            <a:avLst/>
          </a:prstGeom>
          <a:ln>
            <a:noFill/>
          </a:ln>
        </p:spPr>
      </p:pic>
      <p:pic>
        <p:nvPicPr>
          <p:cNvPr id="224" name="Picture 4" descr=""/>
          <p:cNvPicPr/>
          <p:nvPr/>
        </p:nvPicPr>
        <p:blipFill>
          <a:blip r:embed="rId2"/>
          <a:stretch/>
        </p:blipFill>
        <p:spPr>
          <a:xfrm>
            <a:off x="648000" y="4032000"/>
            <a:ext cx="7416000" cy="245340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0" y="2907360"/>
            <a:ext cx="11258280" cy="730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4200" spc="-1" strike="noStrike">
                <a:solidFill>
                  <a:srgbClr val="000000"/>
                </a:solidFill>
                <a:latin typeface="Calibri"/>
              </a:rPr>
              <a:t>Thanks </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Picture 2" descr=""/>
          <p:cNvPicPr/>
          <p:nvPr/>
        </p:nvPicPr>
        <p:blipFill>
          <a:blip r:embed="rId1"/>
          <a:stretch/>
        </p:blipFill>
        <p:spPr>
          <a:xfrm>
            <a:off x="8388360" y="181080"/>
            <a:ext cx="2528280" cy="2266920"/>
          </a:xfrm>
          <a:prstGeom prst="rect">
            <a:avLst/>
          </a:prstGeom>
          <a:ln>
            <a:noFill/>
          </a:ln>
        </p:spPr>
      </p:pic>
      <p:sp>
        <p:nvSpPr>
          <p:cNvPr id="137" name="CustomShape 1"/>
          <p:cNvSpPr/>
          <p:nvPr/>
        </p:nvSpPr>
        <p:spPr>
          <a:xfrm>
            <a:off x="270720" y="780840"/>
            <a:ext cx="772524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The data science pipeline is a collection of connected tasks that aims at delivering an insightful data science product or service to the business organization. </a:t>
            </a:r>
            <a:endParaRPr b="0" lang="en-IN" sz="1800" spc="-1" strike="noStrike">
              <a:latin typeface="Arial"/>
            </a:endParaRPr>
          </a:p>
          <a:p>
            <a:pPr>
              <a:lnSpc>
                <a:spcPct val="100000"/>
              </a:lnSpc>
            </a:pPr>
            <a:r>
              <a:rPr b="0" lang="en-US" sz="1800" spc="-1" strike="noStrike">
                <a:solidFill>
                  <a:srgbClr val="000000"/>
                </a:solidFill>
                <a:latin typeface="Calibri"/>
              </a:rPr>
              <a:t>The responsibilities include collecting, cleaning, exploring, modeling, interpreting the data, and other processes of the launching of the product. </a:t>
            </a:r>
            <a:endParaRPr b="0" lang="en-IN" sz="1800" spc="-1" strike="noStrike">
              <a:latin typeface="Arial"/>
            </a:endParaRPr>
          </a:p>
          <a:p>
            <a:pPr>
              <a:lnSpc>
                <a:spcPct val="100000"/>
              </a:lnSpc>
            </a:pPr>
            <a:r>
              <a:rPr b="0" lang="en-US" sz="1800" spc="-1" strike="noStrike" u="sng">
                <a:solidFill>
                  <a:srgbClr val="000000"/>
                </a:solidFill>
                <a:uFillTx/>
                <a:latin typeface="Calibri"/>
              </a:rPr>
              <a:t>“</a:t>
            </a:r>
            <a:r>
              <a:rPr b="0" lang="en-US" sz="1800" spc="-1" strike="noStrike" u="sng">
                <a:solidFill>
                  <a:srgbClr val="000000"/>
                </a:solidFill>
                <a:uFillTx/>
                <a:latin typeface="Calibri"/>
              </a:rPr>
              <a:t>This final product can be used for to achieve Business Goals”</a:t>
            </a:r>
            <a:endParaRPr b="0" lang="en-IN" sz="1800" spc="-1" strike="noStrike">
              <a:latin typeface="Arial"/>
            </a:endParaRPr>
          </a:p>
        </p:txBody>
      </p:sp>
      <p:sp>
        <p:nvSpPr>
          <p:cNvPr id="138" name="CustomShape 2"/>
          <p:cNvSpPr/>
          <p:nvPr/>
        </p:nvSpPr>
        <p:spPr>
          <a:xfrm>
            <a:off x="270720" y="3030480"/>
            <a:ext cx="1009728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cap="all">
                <a:solidFill>
                  <a:srgbClr val="000000"/>
                </a:solidFill>
                <a:latin typeface="Calibri"/>
              </a:rPr>
              <a:t>Exploratory Data Analysis (EDA) &amp; IT’s TYPES:</a:t>
            </a:r>
            <a:endParaRPr b="0" lang="en-IN" sz="2200" spc="-1" strike="noStrike">
              <a:latin typeface="Arial"/>
            </a:endParaRPr>
          </a:p>
        </p:txBody>
      </p:sp>
      <p:sp>
        <p:nvSpPr>
          <p:cNvPr id="139" name="CustomShape 3"/>
          <p:cNvSpPr/>
          <p:nvPr/>
        </p:nvSpPr>
        <p:spPr>
          <a:xfrm>
            <a:off x="216000" y="3685320"/>
            <a:ext cx="11005200" cy="3010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Calibri"/>
              </a:rPr>
              <a:t>The main purpose of EDA is to help look at data before making any assumptions. </a:t>
            </a:r>
            <a:endParaRPr b="0" lang="en-IN" sz="1600" spc="-1" strike="noStrike">
              <a:latin typeface="Arial"/>
            </a:endParaRPr>
          </a:p>
          <a:p>
            <a:pPr>
              <a:lnSpc>
                <a:spcPct val="100000"/>
              </a:lnSpc>
            </a:pPr>
            <a:r>
              <a:rPr b="0" lang="en-IN" sz="1600" spc="-1" strike="noStrike">
                <a:solidFill>
                  <a:srgbClr val="000000"/>
                </a:solidFill>
                <a:latin typeface="Calibri"/>
              </a:rPr>
              <a:t>It can help identify obvious errors, as well as better understand patterns within the data, detect outliers or anomalous events, find interesting relations among the variables.</a:t>
            </a:r>
            <a:endParaRPr b="0" lang="en-IN" sz="1600" spc="-1" strike="noStrike">
              <a:latin typeface="Arial"/>
            </a:endParaRPr>
          </a:p>
          <a:p>
            <a:pPr>
              <a:lnSpc>
                <a:spcPct val="100000"/>
              </a:lnSpc>
            </a:pPr>
            <a:r>
              <a:rPr b="0" lang="en-IN" sz="1600" spc="-1" strike="noStrike">
                <a:solidFill>
                  <a:srgbClr val="000000"/>
                </a:solidFill>
                <a:latin typeface="Calibri"/>
              </a:rPr>
              <a:t>Data scientists can use exploratory analysis to ensure the results they produce are valid and applicable to any desired business outcomes and goals. </a:t>
            </a:r>
            <a:endParaRPr b="0" lang="en-IN" sz="1600" spc="-1" strike="noStrike">
              <a:latin typeface="Arial"/>
            </a:endParaRPr>
          </a:p>
          <a:p>
            <a:pPr>
              <a:lnSpc>
                <a:spcPct val="100000"/>
              </a:lnSpc>
            </a:pPr>
            <a:r>
              <a:rPr b="0" lang="en-IN" sz="1600" spc="-1" strike="noStrike">
                <a:solidFill>
                  <a:srgbClr val="000000"/>
                </a:solidFill>
                <a:latin typeface="Calibri"/>
              </a:rPr>
              <a:t>EDA also helps stakeholders by confirming they are asking the right questions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TYPES OF EXPLORATORY DATA ANALYSIS:</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rPr>
              <a:t>Univariate Non-graphical</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rPr>
              <a:t>Multivariate Non-graphical</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rPr>
              <a:t>Univariate graphical</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rPr>
              <a:t>Multivariate graphical</a:t>
            </a:r>
            <a:endParaRPr b="0" lang="en-IN" sz="1600" spc="-1" strike="noStrike">
              <a:latin typeface="Arial"/>
            </a:endParaRPr>
          </a:p>
        </p:txBody>
      </p:sp>
      <p:sp>
        <p:nvSpPr>
          <p:cNvPr id="140" name="CustomShape 4"/>
          <p:cNvSpPr/>
          <p:nvPr/>
        </p:nvSpPr>
        <p:spPr>
          <a:xfrm>
            <a:off x="230040" y="411480"/>
            <a:ext cx="610200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000000"/>
                </a:solidFill>
                <a:latin typeface="Calibri"/>
              </a:rPr>
              <a:t>DATA SCIENCE PIPELINE: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54800" y="15336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DATA PRE-PROCESSING</a:t>
            </a:r>
            <a:endParaRPr b="0" lang="en-US" sz="3600" spc="-1" strike="noStrike">
              <a:solidFill>
                <a:srgbClr val="000000"/>
              </a:solidFill>
              <a:latin typeface="Century Schoolbook"/>
            </a:endParaRPr>
          </a:p>
        </p:txBody>
      </p:sp>
      <p:sp>
        <p:nvSpPr>
          <p:cNvPr id="142" name="CustomShape 2"/>
          <p:cNvSpPr/>
          <p:nvPr/>
        </p:nvSpPr>
        <p:spPr>
          <a:xfrm>
            <a:off x="317160" y="889920"/>
            <a:ext cx="10589760" cy="82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u="sng">
                <a:solidFill>
                  <a:srgbClr val="000000"/>
                </a:solidFill>
                <a:uFillTx/>
                <a:latin typeface="Calibri"/>
              </a:rPr>
              <a:t>Data per-processing </a:t>
            </a:r>
            <a:r>
              <a:rPr b="0" lang="en-US" sz="1600" spc="-1" strike="noStrike">
                <a:solidFill>
                  <a:srgbClr val="000000"/>
                </a:solidFill>
                <a:latin typeface="Calibri"/>
              </a:rPr>
              <a:t>is a very vital input to machine learning models, It is to prepare the raw data &amp; make it suitable for efficient machine learning model. These are the methods of data preprocessing and we are going to use the required ones in our project.</a:t>
            </a:r>
            <a:endParaRPr b="0" lang="en-IN" sz="1600" spc="-1" strike="noStrike">
              <a:latin typeface="Arial"/>
            </a:endParaRPr>
          </a:p>
        </p:txBody>
      </p:sp>
      <p:pic>
        <p:nvPicPr>
          <p:cNvPr id="143" name="Picture 2" descr=""/>
          <p:cNvPicPr/>
          <p:nvPr/>
        </p:nvPicPr>
        <p:blipFill>
          <a:blip r:embed="rId1"/>
          <a:stretch/>
        </p:blipFill>
        <p:spPr>
          <a:xfrm>
            <a:off x="1792080" y="1632240"/>
            <a:ext cx="7883280" cy="48834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89080" y="1105920"/>
            <a:ext cx="10907280" cy="7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rPr>
              <a:t>Variance Inflation Factors (VIFs) measure the correlation among independent variables in least squares regression models. Statisticians refer to this type of correlation as multicollinearity. Excessive multicollinearity can cause problems for regression models. The stats models package has VIF library, Let us import the package.</a:t>
            </a:r>
            <a:endParaRPr b="0" lang="en-IN" sz="1400" spc="-1" strike="noStrike">
              <a:latin typeface="Arial"/>
            </a:endParaRPr>
          </a:p>
        </p:txBody>
      </p:sp>
      <p:sp>
        <p:nvSpPr>
          <p:cNvPr id="145" name="CustomShape 2"/>
          <p:cNvSpPr/>
          <p:nvPr/>
        </p:nvSpPr>
        <p:spPr>
          <a:xfrm>
            <a:off x="270720" y="740880"/>
            <a:ext cx="610200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cap="all">
                <a:solidFill>
                  <a:srgbClr val="000000"/>
                </a:solidFill>
                <a:latin typeface="Calibri"/>
              </a:rPr>
              <a:t>Variance Inflation Factor (VIF)</a:t>
            </a:r>
            <a:endParaRPr b="0" lang="en-IN" sz="2200" spc="-1" strike="noStrike">
              <a:latin typeface="Arial"/>
            </a:endParaRPr>
          </a:p>
        </p:txBody>
      </p:sp>
      <p:sp>
        <p:nvSpPr>
          <p:cNvPr id="146" name="TextShape 3"/>
          <p:cNvSpPr txBox="1"/>
          <p:nvPr/>
        </p:nvSpPr>
        <p:spPr>
          <a:xfrm>
            <a:off x="154800" y="153360"/>
            <a:ext cx="9603000" cy="58752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FEATURE ENGINEERING</a:t>
            </a:r>
            <a:endParaRPr b="0" lang="en-US" sz="3600" spc="-1" strike="noStrike">
              <a:solidFill>
                <a:srgbClr val="000000"/>
              </a:solidFill>
              <a:latin typeface="Century Schoolbook"/>
            </a:endParaRPr>
          </a:p>
        </p:txBody>
      </p:sp>
      <p:sp>
        <p:nvSpPr>
          <p:cNvPr id="147" name="CustomShape 4"/>
          <p:cNvSpPr/>
          <p:nvPr/>
        </p:nvSpPr>
        <p:spPr>
          <a:xfrm>
            <a:off x="289080" y="1847160"/>
            <a:ext cx="979092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SKEWNESS REMOVAL-(POWER-TRANSFORM):</a:t>
            </a:r>
            <a:endParaRPr b="0" lang="en-IN" sz="2200" spc="-1" strike="noStrike">
              <a:latin typeface="Arial"/>
            </a:endParaRPr>
          </a:p>
        </p:txBody>
      </p:sp>
      <p:sp>
        <p:nvSpPr>
          <p:cNvPr id="148" name="CustomShape 5"/>
          <p:cNvSpPr/>
          <p:nvPr/>
        </p:nvSpPr>
        <p:spPr>
          <a:xfrm>
            <a:off x="289080" y="2212920"/>
            <a:ext cx="10907280" cy="7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rPr>
              <a:t>Power transform will make the probability distribution of a variable more Gaussian. </a:t>
            </a:r>
            <a:endParaRPr b="0" lang="en-IN" sz="1400" spc="-1" strike="noStrike">
              <a:latin typeface="Arial"/>
            </a:endParaRPr>
          </a:p>
          <a:p>
            <a:pPr>
              <a:lnSpc>
                <a:spcPct val="100000"/>
              </a:lnSpc>
            </a:pPr>
            <a:r>
              <a:rPr b="0" lang="en-US" sz="1400" spc="-1" strike="noStrike">
                <a:solidFill>
                  <a:srgbClr val="000000"/>
                </a:solidFill>
                <a:latin typeface="Calibri"/>
              </a:rPr>
              <a:t>This is often described as removing a skew in the distribution, although more generally is described as stabilizing the variance of the distribution. The power-transform library present in the Sklearn, Pre-processing package.</a:t>
            </a:r>
            <a:endParaRPr b="0" lang="en-IN" sz="1400" spc="-1" strike="noStrike">
              <a:latin typeface="Arial"/>
            </a:endParaRPr>
          </a:p>
        </p:txBody>
      </p:sp>
      <p:sp>
        <p:nvSpPr>
          <p:cNvPr id="149" name="CustomShape 6"/>
          <p:cNvSpPr/>
          <p:nvPr/>
        </p:nvSpPr>
        <p:spPr>
          <a:xfrm>
            <a:off x="289080" y="2891880"/>
            <a:ext cx="612036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MINMAX SCALER:</a:t>
            </a:r>
            <a:endParaRPr b="0" lang="en-IN" sz="2200" spc="-1" strike="noStrike">
              <a:latin typeface="Arial"/>
            </a:endParaRPr>
          </a:p>
        </p:txBody>
      </p:sp>
      <p:sp>
        <p:nvSpPr>
          <p:cNvPr id="150" name="CustomShape 7"/>
          <p:cNvSpPr/>
          <p:nvPr/>
        </p:nvSpPr>
        <p:spPr>
          <a:xfrm>
            <a:off x="289080" y="3246480"/>
            <a:ext cx="10907280" cy="7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MinMax Scaler shrinks the data within the given range, usually of 0 to 1. It scales the values to a specific value range without changing the shape of the original distribution. Before scaling we have to train test split the data, Since we have to do skewness removal and scaling only on input data.</a:t>
            </a:r>
            <a:endParaRPr b="0" lang="en-IN" sz="1400" spc="-1" strike="noStrike">
              <a:latin typeface="Arial"/>
            </a:endParaRPr>
          </a:p>
        </p:txBody>
      </p:sp>
      <p:sp>
        <p:nvSpPr>
          <p:cNvPr id="151" name="CustomShape 8"/>
          <p:cNvSpPr/>
          <p:nvPr/>
        </p:nvSpPr>
        <p:spPr>
          <a:xfrm>
            <a:off x="300600" y="3930120"/>
            <a:ext cx="612036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TRAIN TEST SPLIT:</a:t>
            </a:r>
            <a:endParaRPr b="0" lang="en-IN" sz="2200" spc="-1" strike="noStrike">
              <a:latin typeface="Arial"/>
            </a:endParaRPr>
          </a:p>
        </p:txBody>
      </p:sp>
      <p:sp>
        <p:nvSpPr>
          <p:cNvPr id="152" name="CustomShape 9"/>
          <p:cNvSpPr/>
          <p:nvPr/>
        </p:nvSpPr>
        <p:spPr>
          <a:xfrm>
            <a:off x="289080" y="4263480"/>
            <a:ext cx="10925640" cy="942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The scikit-learn Python machine learning library provides an implementation of the train-test split evaluation procedure via the train_test_split() function. The function takes a loaded dataset as input and returns the dataset split into two subsets. train_test_split() will split arrays data into random subsets. The ideal split is said to be 80:20 for training and testing.</a:t>
            </a:r>
            <a:endParaRPr b="0" lang="en-IN" sz="1400" spc="-1" strike="noStrike">
              <a:latin typeface="Arial"/>
            </a:endParaRPr>
          </a:p>
        </p:txBody>
      </p:sp>
      <p:pic>
        <p:nvPicPr>
          <p:cNvPr id="153" name="Picture 2" descr=""/>
          <p:cNvPicPr/>
          <p:nvPr/>
        </p:nvPicPr>
        <p:blipFill>
          <a:blip r:embed="rId1"/>
          <a:stretch/>
        </p:blipFill>
        <p:spPr>
          <a:xfrm>
            <a:off x="256320" y="5078880"/>
            <a:ext cx="8239680" cy="16891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54800" y="16272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Review of Literature</a:t>
            </a:r>
            <a:endParaRPr b="0" lang="en-US" sz="3600" spc="-1" strike="noStrike">
              <a:solidFill>
                <a:srgbClr val="000000"/>
              </a:solidFill>
              <a:latin typeface="Century Schoolbook"/>
            </a:endParaRPr>
          </a:p>
        </p:txBody>
      </p:sp>
      <p:sp>
        <p:nvSpPr>
          <p:cNvPr id="155" name="CustomShape 2"/>
          <p:cNvSpPr/>
          <p:nvPr/>
        </p:nvSpPr>
        <p:spPr>
          <a:xfrm>
            <a:off x="154800" y="905040"/>
            <a:ext cx="79534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ABSTRACT:</a:t>
            </a:r>
            <a:endParaRPr b="0" lang="en-IN" sz="2000" spc="-1" strike="noStrike">
              <a:latin typeface="Arial"/>
            </a:endParaRPr>
          </a:p>
        </p:txBody>
      </p:sp>
      <p:pic>
        <p:nvPicPr>
          <p:cNvPr id="156" name="Picture 3" descr=""/>
          <p:cNvPicPr/>
          <p:nvPr/>
        </p:nvPicPr>
        <p:blipFill>
          <a:blip r:embed="rId1"/>
          <a:stretch/>
        </p:blipFill>
        <p:spPr>
          <a:xfrm>
            <a:off x="709200" y="1392480"/>
            <a:ext cx="6428160" cy="2036160"/>
          </a:xfrm>
          <a:prstGeom prst="rect">
            <a:avLst/>
          </a:prstGeom>
          <a:ln>
            <a:noFill/>
          </a:ln>
        </p:spPr>
      </p:pic>
      <p:pic>
        <p:nvPicPr>
          <p:cNvPr id="157" name="Picture 7" descr=""/>
          <p:cNvPicPr/>
          <p:nvPr/>
        </p:nvPicPr>
        <p:blipFill>
          <a:blip r:embed="rId2"/>
          <a:stretch/>
        </p:blipFill>
        <p:spPr>
          <a:xfrm>
            <a:off x="564120" y="3528360"/>
            <a:ext cx="2437200" cy="965160"/>
          </a:xfrm>
          <a:prstGeom prst="rect">
            <a:avLst/>
          </a:prstGeom>
          <a:ln>
            <a:noFill/>
          </a:ln>
        </p:spPr>
      </p:pic>
      <p:pic>
        <p:nvPicPr>
          <p:cNvPr id="158" name="Picture 9" descr=""/>
          <p:cNvPicPr/>
          <p:nvPr/>
        </p:nvPicPr>
        <p:blipFill>
          <a:blip r:embed="rId3"/>
          <a:stretch/>
        </p:blipFill>
        <p:spPr>
          <a:xfrm>
            <a:off x="446400" y="4481640"/>
            <a:ext cx="7312320" cy="1470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6" descr=""/>
          <p:cNvPicPr/>
          <p:nvPr/>
        </p:nvPicPr>
        <p:blipFill>
          <a:blip r:embed="rId1"/>
          <a:stretch/>
        </p:blipFill>
        <p:spPr>
          <a:xfrm>
            <a:off x="8379000" y="2891520"/>
            <a:ext cx="3812760" cy="3967560"/>
          </a:xfrm>
          <a:prstGeom prst="rect">
            <a:avLst/>
          </a:prstGeom>
          <a:ln>
            <a:noFill/>
          </a:ln>
        </p:spPr>
      </p:pic>
      <p:sp>
        <p:nvSpPr>
          <p:cNvPr id="160" name="TextShape 1"/>
          <p:cNvSpPr txBox="1"/>
          <p:nvPr/>
        </p:nvSpPr>
        <p:spPr>
          <a:xfrm>
            <a:off x="154800" y="162720"/>
            <a:ext cx="9603000" cy="557280"/>
          </a:xfrm>
          <a:prstGeom prst="rect">
            <a:avLst/>
          </a:prstGeom>
          <a:noFill/>
          <a:ln>
            <a:noFill/>
          </a:ln>
        </p:spPr>
        <p:txBody>
          <a:bodyPr anchor="ctr">
            <a:normAutofit fontScale="94000"/>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Analytical Problem Framing</a:t>
            </a:r>
            <a:endParaRPr b="0" lang="en-US" sz="3600" spc="-1" strike="noStrike">
              <a:solidFill>
                <a:srgbClr val="000000"/>
              </a:solidFill>
              <a:latin typeface="Century Schoolbook"/>
            </a:endParaRPr>
          </a:p>
        </p:txBody>
      </p:sp>
      <p:sp>
        <p:nvSpPr>
          <p:cNvPr id="161" name="CustomShape 2"/>
          <p:cNvSpPr/>
          <p:nvPr/>
        </p:nvSpPr>
        <p:spPr>
          <a:xfrm>
            <a:off x="238680" y="720000"/>
            <a:ext cx="11069640" cy="2068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Mathematical / Statistical / Analytical Modeling </a:t>
            </a:r>
            <a:r>
              <a:rPr b="0" lang="en-US" sz="1600" spc="-1" strike="noStrike">
                <a:solidFill>
                  <a:srgbClr val="000000"/>
                </a:solidFill>
                <a:latin typeface="Calibri"/>
              </a:rPr>
              <a:t>- are three of the most important concepts of Data Science. Data Science revolves around these three fields and draws their concepts to operate on the data.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800" spc="-1" strike="noStrike" u="sng">
                <a:solidFill>
                  <a:srgbClr val="000000"/>
                </a:solidFill>
                <a:uFillTx/>
                <a:latin typeface="Calibri"/>
                <a:ea typeface="Calibri"/>
              </a:rPr>
              <a:t>Mathematical Modelling</a:t>
            </a:r>
            <a:endParaRPr b="0" lang="en-IN" sz="1800" spc="-1" strike="noStrike">
              <a:latin typeface="Arial"/>
            </a:endParaRPr>
          </a:p>
          <a:p>
            <a:pPr>
              <a:lnSpc>
                <a:spcPct val="100000"/>
              </a:lnSpc>
            </a:pPr>
            <a:r>
              <a:rPr b="0" lang="en-US" sz="1600" spc="-1" strike="noStrike">
                <a:solidFill>
                  <a:srgbClr val="000000"/>
                </a:solidFill>
                <a:latin typeface="Calibri"/>
                <a:ea typeface="Calibri"/>
              </a:rPr>
              <a:t>Mathematical models are important, selecting the right one to answer the business question can bring tremendous value to the organization. It plays an essential role in the latest technologies like Machine Learning, Artificial Intelligence, Data Science and Deep Learning, etc., It is because every algorithm built in the latest technologies has a mathematical function behind it and aid in identifying patterns</a:t>
            </a:r>
            <a:endParaRPr b="0" lang="en-IN" sz="1600" spc="-1" strike="noStrike">
              <a:latin typeface="Arial"/>
            </a:endParaRPr>
          </a:p>
        </p:txBody>
      </p:sp>
      <p:sp>
        <p:nvSpPr>
          <p:cNvPr id="162" name="CustomShape 3"/>
          <p:cNvSpPr/>
          <p:nvPr/>
        </p:nvSpPr>
        <p:spPr>
          <a:xfrm>
            <a:off x="238680" y="2788200"/>
            <a:ext cx="8317080" cy="3984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ea typeface="Calibri"/>
              </a:rPr>
              <a:t>The understanding of various notions of Statistics and Probability Theory are key for the implementation of such algorithms in data science. </a:t>
            </a:r>
            <a:endParaRPr b="0" lang="en-IN" sz="1600" spc="-1" strike="noStrike">
              <a:latin typeface="Arial"/>
            </a:endParaRPr>
          </a:p>
          <a:p>
            <a:pPr>
              <a:lnSpc>
                <a:spcPct val="100000"/>
              </a:lnSpc>
            </a:pPr>
            <a:r>
              <a:rPr b="0" lang="en-US" sz="1600" spc="-1" strike="noStrike">
                <a:solidFill>
                  <a:srgbClr val="000000"/>
                </a:solidFill>
                <a:latin typeface="Calibri"/>
                <a:ea typeface="Calibri"/>
              </a:rPr>
              <a:t>Notions include: Regression, Maximum Likelihood Estimation, the understanding of distributions (Binomial, Bernoulli, Gaussian (Normal)) and Bayes’ Theorem</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Calibri"/>
              </a:rPr>
              <a:t>The main reason for a greater significance of mathematics is because of its various concepts like: –</a:t>
            </a:r>
            <a:endParaRPr b="0" lang="en-IN" sz="1600" spc="-1" strike="noStrike">
              <a:latin typeface="Arial"/>
            </a:endParaRPr>
          </a:p>
          <a:p>
            <a:pPr>
              <a:lnSpc>
                <a:spcPct val="100000"/>
              </a:lnSpc>
            </a:pP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Calibri"/>
              </a:rPr>
              <a:t>Linear Algebra</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Calibri"/>
              </a:rPr>
              <a:t>Probability</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Calibri"/>
              </a:rPr>
              <a:t>Calculus – Differential &amp; Integral Calculus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Calibri"/>
              </a:rPr>
              <a:t>Statistics </a:t>
            </a:r>
            <a:endParaRPr b="0" lang="en-IN" sz="1600" spc="-1" strike="noStrike">
              <a:latin typeface="Arial"/>
            </a:endParaRPr>
          </a:p>
          <a:p>
            <a:pPr lvl="1" marL="743040" indent="-285480">
              <a:lnSpc>
                <a:spcPct val="100000"/>
              </a:lnSpc>
              <a:buClr>
                <a:srgbClr val="000000"/>
              </a:buClr>
              <a:buFont typeface="Wingdings" charset="2"/>
              <a:buChar char=""/>
            </a:pPr>
            <a:r>
              <a:rPr b="0" lang="en-US" sz="1600" spc="-1" strike="noStrike">
                <a:solidFill>
                  <a:srgbClr val="000000"/>
                </a:solidFill>
                <a:latin typeface="Calibri"/>
                <a:ea typeface="Calibri"/>
              </a:rPr>
              <a:t>Descriptive (Mean, Median, Mode, IQR, Std. deviation, Z &amp; T- Statistics, linear regression)</a:t>
            </a:r>
            <a:endParaRPr b="0" lang="en-IN" sz="1600" spc="-1" strike="noStrike">
              <a:latin typeface="Arial"/>
            </a:endParaRPr>
          </a:p>
          <a:p>
            <a:pPr lvl="1" marL="743040" indent="-285480">
              <a:lnSpc>
                <a:spcPct val="100000"/>
              </a:lnSpc>
              <a:buClr>
                <a:srgbClr val="000000"/>
              </a:buClr>
              <a:buFont typeface="Wingdings" charset="2"/>
              <a:buChar char=""/>
            </a:pPr>
            <a:r>
              <a:rPr b="0" lang="en-US" sz="1600" spc="-1" strike="noStrike">
                <a:solidFill>
                  <a:srgbClr val="000000"/>
                </a:solidFill>
                <a:latin typeface="Calibri"/>
                <a:ea typeface="Calibri"/>
              </a:rPr>
              <a:t>Inferential (Sampling, Confidence interval, chi-square, ANOVA)</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54800" y="16272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Analytical Problem Framing</a:t>
            </a:r>
            <a:endParaRPr b="0" lang="en-US" sz="3600" spc="-1" strike="noStrike">
              <a:solidFill>
                <a:srgbClr val="000000"/>
              </a:solidFill>
              <a:latin typeface="Century Schoolbook"/>
            </a:endParaRPr>
          </a:p>
        </p:txBody>
      </p:sp>
      <p:sp>
        <p:nvSpPr>
          <p:cNvPr id="164" name="CustomShape 2"/>
          <p:cNvSpPr/>
          <p:nvPr/>
        </p:nvSpPr>
        <p:spPr>
          <a:xfrm>
            <a:off x="238680" y="905040"/>
            <a:ext cx="11069640" cy="3256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Regression Models: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ea typeface="Calibri"/>
              </a:rPr>
              <a:t>Data analysts use regression models to examine relationships between variables. Regression models are often used by organizations to determine which independent variables hold the most influence over dependent variables—information that can be leveraged to make essential </a:t>
            </a:r>
            <a:r>
              <a:rPr b="1" lang="en-US" sz="1600" spc="-1" strike="noStrike" u="sng">
                <a:solidFill>
                  <a:srgbClr val="000000"/>
                </a:solidFill>
                <a:uFillTx/>
                <a:latin typeface="Calibri"/>
                <a:ea typeface="Calibri"/>
              </a:rPr>
              <a:t>business decisions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2000" spc="-1" strike="noStrike">
                <a:solidFill>
                  <a:srgbClr val="000000"/>
                </a:solidFill>
                <a:latin typeface="Calibri"/>
                <a:ea typeface="Calibri"/>
              </a:rPr>
              <a:t>Classification Models: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ea typeface="Calibri"/>
              </a:rPr>
              <a:t>Classification is a process in which an algorithm is used to analyze an existing data set of known points. The understanding achieved through that analysis is then leveraged as a means of appropriately classifying the data. Classification is a form of machine learning that can be particularly helpful in analyzing very large, complex sets of data to help make more accurate predictions.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582</TotalTime>
  <Application>LibreOffice/6.4.2.2$Linux_X86_64 LibreOffice_project/40$Build-2</Application>
  <Words>2587</Words>
  <Paragraphs>167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2021-10-29T19:17:05Z</dcterms:created>
  <dc:creator>Venugopal K</dc:creator>
  <dc:description/>
  <dc:language>en-IN</dc:language>
  <cp:lastModifiedBy/>
  <dcterms:modified xsi:type="dcterms:W3CDTF">2021-12-30T23:17:29Z</dcterms:modified>
  <cp:revision>91</cp:revision>
  <dc:subject/>
  <dc:title>HOUSE PRICE PREDICTION MODEL – MACHINE LEARNING MODEL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54</vt:i4>
  </property>
</Properties>
</file>