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4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4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4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4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4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5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5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5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5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5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6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000000"/>
              </a:solidFill>
              <a:latin typeface="Corbel"/>
            </a:endParaRPr>
          </a:p>
        </p:txBody>
      </p:sp>
      <p:sp>
        <p:nvSpPr>
          <p:cNvPr id="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1484280" y="685800"/>
            <a:ext cx="10018440" cy="8123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000000"/>
              </a:solidFill>
              <a:latin typeface="Corbe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000000"/>
              </a:solidFill>
              <a:latin typeface="Corbel"/>
            </a:endParaRPr>
          </a:p>
        </p:txBody>
      </p:sp>
      <p:sp>
        <p:nvSpPr>
          <p:cNvPr id="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8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8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8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8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9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9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9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9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9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9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9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10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000000"/>
              </a:solidFill>
              <a:latin typeface="Corbel"/>
            </a:endParaRPr>
          </a:p>
        </p:txBody>
      </p:sp>
      <p:sp>
        <p:nvSpPr>
          <p:cNvPr id="2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484280" y="685800"/>
            <a:ext cx="10018440" cy="8123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000000"/>
              </a:solidFill>
              <a:latin typeface="Corbe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000000"/>
              </a:solidFill>
              <a:latin typeface="Corbe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3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84280" y="685800"/>
            <a:ext cx="10018440" cy="1752120"/>
          </a:xfrm>
          <a:prstGeom prst="rect">
            <a:avLst/>
          </a:prstGeom>
        </p:spPr>
        <p:txBody>
          <a:bodyPr lIns="0" rIns="0" tIns="0" bIns="0" anchor="ctr">
            <a:noAutofit/>
          </a:bodyPr>
          <a:p>
            <a:endParaRPr b="0" lang="en-US" sz="1800" spc="-1" strike="noStrike">
              <a:solidFill>
                <a:srgbClr val="000000"/>
              </a:solidFill>
              <a:latin typeface="Corbel"/>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000000"/>
              </a:solidFill>
              <a:latin typeface="Corbel"/>
            </a:endParaRPr>
          </a:p>
        </p:txBody>
      </p:sp>
      <p:sp>
        <p:nvSpPr>
          <p:cNvPr id="3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000000"/>
              </a:solid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150840" y="0"/>
            <a:ext cx="2436480" cy="6857640"/>
            <a:chOff x="150840" y="0"/>
            <a:chExt cx="2436480" cy="6857640"/>
          </a:xfrm>
        </p:grpSpPr>
        <p:sp>
          <p:nvSpPr>
            <p:cNvPr id="1" name="CustomShape 2"/>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2" name="CustomShape 3"/>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3" name="CustomShape 4"/>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4" name="CustomShape 5"/>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5" name="CustomShape 6"/>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6" name="CustomShape 7"/>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grpSp>
        <p:nvGrpSpPr>
          <p:cNvPr id="7" name="Group 8"/>
          <p:cNvGrpSpPr/>
          <p:nvPr/>
        </p:nvGrpSpPr>
        <p:grpSpPr>
          <a:xfrm>
            <a:off x="546120" y="-4680"/>
            <a:ext cx="5014440" cy="6862320"/>
            <a:chOff x="546120" y="-4680"/>
            <a:chExt cx="5014440" cy="6862320"/>
          </a:xfrm>
        </p:grpSpPr>
        <p:sp>
          <p:nvSpPr>
            <p:cNvPr id="8" name="CustomShape 9"/>
            <p:cNvSpPr/>
            <p:nvPr/>
          </p:nvSpPr>
          <p:spPr>
            <a:xfrm>
              <a:off x="984240" y="-4680"/>
              <a:ext cx="1063440" cy="2782440"/>
            </a:xfrm>
            <a:custGeom>
              <a:avLst/>
              <a:gdLst/>
              <a:ah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fillRef idx="0"/>
            <a:effectRef idx="0"/>
            <a:fontRef idx="minor"/>
          </p:style>
        </p:sp>
        <p:sp>
          <p:nvSpPr>
            <p:cNvPr id="9" name="CustomShape 10"/>
            <p:cNvSpPr/>
            <p:nvPr/>
          </p:nvSpPr>
          <p:spPr>
            <a:xfrm>
              <a:off x="546120" y="-4680"/>
              <a:ext cx="1034640" cy="2673000"/>
            </a:xfrm>
            <a:custGeom>
              <a:avLst/>
              <a:gdLst/>
              <a:ah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fillRef idx="0"/>
            <a:effectRef idx="0"/>
            <a:fontRef idx="minor"/>
          </p:style>
        </p:sp>
        <p:sp>
          <p:nvSpPr>
            <p:cNvPr id="10" name="CustomShape 11"/>
            <p:cNvSpPr/>
            <p:nvPr/>
          </p:nvSpPr>
          <p:spPr>
            <a:xfrm>
              <a:off x="546120" y="2583000"/>
              <a:ext cx="2693520" cy="4274640"/>
            </a:xfrm>
            <a:custGeom>
              <a:avLst/>
              <a:gdLst/>
              <a:ah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fillRef idx="0"/>
            <a:effectRef idx="0"/>
            <a:fontRef idx="minor"/>
          </p:style>
        </p:sp>
        <p:sp>
          <p:nvSpPr>
            <p:cNvPr id="11" name="CustomShape 12"/>
            <p:cNvSpPr/>
            <p:nvPr/>
          </p:nvSpPr>
          <p:spPr>
            <a:xfrm>
              <a:off x="988920" y="2692440"/>
              <a:ext cx="3331800" cy="4165200"/>
            </a:xfrm>
            <a:custGeom>
              <a:avLst/>
              <a:gdLst/>
              <a:ah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fillRef idx="0"/>
            <a:effectRef idx="0"/>
            <a:fontRef idx="minor"/>
          </p:style>
        </p:sp>
        <p:sp>
          <p:nvSpPr>
            <p:cNvPr id="12" name="CustomShape 13"/>
            <p:cNvSpPr/>
            <p:nvPr/>
          </p:nvSpPr>
          <p:spPr>
            <a:xfrm>
              <a:off x="984240" y="2687760"/>
              <a:ext cx="4576320" cy="4169880"/>
            </a:xfrm>
            <a:custGeom>
              <a:avLst/>
              <a:gdLst/>
              <a:ah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fillRef idx="0"/>
            <a:effectRef idx="0"/>
            <a:fontRef idx="minor"/>
          </p:style>
        </p:sp>
        <p:sp>
          <p:nvSpPr>
            <p:cNvPr id="13" name="CustomShape 14"/>
            <p:cNvSpPr/>
            <p:nvPr/>
          </p:nvSpPr>
          <p:spPr>
            <a:xfrm>
              <a:off x="546120" y="2577960"/>
              <a:ext cx="3584160" cy="4279680"/>
            </a:xfrm>
            <a:custGeom>
              <a:avLst/>
              <a:gdLst/>
              <a:ah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fillRef idx="0"/>
            <a:effectRef idx="0"/>
            <a:fontRef idx="minor"/>
          </p:style>
        </p:sp>
      </p:grpSp>
      <p:sp>
        <p:nvSpPr>
          <p:cNvPr id="14" name="PlaceHolder 15"/>
          <p:cNvSpPr>
            <a:spLocks noGrp="1"/>
          </p:cNvSpPr>
          <p:nvPr>
            <p:ph type="title"/>
          </p:nvPr>
        </p:nvSpPr>
        <p:spPr>
          <a:xfrm>
            <a:off x="2928240" y="1380240"/>
            <a:ext cx="8574120" cy="2615760"/>
          </a:xfrm>
          <a:prstGeom prst="rect">
            <a:avLst/>
          </a:prstGeom>
        </p:spPr>
        <p:txBody>
          <a:bodyPr anchor="b">
            <a:normAutofit/>
          </a:bodyPr>
          <a:p>
            <a:pPr algn="r">
              <a:lnSpc>
                <a:spcPct val="100000"/>
              </a:lnSpc>
            </a:pPr>
            <a:r>
              <a:rPr b="0" lang="en-US" sz="6000" spc="-1" strike="noStrike">
                <a:solidFill>
                  <a:srgbClr val="000000"/>
                </a:solidFill>
                <a:latin typeface="Corbel"/>
              </a:rPr>
              <a:t>Click to edit Master title style</a:t>
            </a:r>
            <a:endParaRPr b="0" lang="en-US" sz="6000" spc="-1" strike="noStrike">
              <a:solidFill>
                <a:srgbClr val="000000"/>
              </a:solidFill>
              <a:latin typeface="Corbel"/>
            </a:endParaRPr>
          </a:p>
        </p:txBody>
      </p:sp>
      <p:sp>
        <p:nvSpPr>
          <p:cNvPr id="15" name="PlaceHolder 16"/>
          <p:cNvSpPr>
            <a:spLocks noGrp="1"/>
          </p:cNvSpPr>
          <p:nvPr>
            <p:ph type="dt"/>
          </p:nvPr>
        </p:nvSpPr>
        <p:spPr>
          <a:xfrm>
            <a:off x="9732600" y="5883120"/>
            <a:ext cx="1142640" cy="364680"/>
          </a:xfrm>
          <a:prstGeom prst="rect">
            <a:avLst/>
          </a:prstGeom>
        </p:spPr>
        <p:txBody>
          <a:bodyPr anchor="ctr">
            <a:noAutofit/>
          </a:bodyPr>
          <a:p>
            <a:pPr algn="r">
              <a:lnSpc>
                <a:spcPct val="100000"/>
              </a:lnSpc>
            </a:pPr>
            <a:fld id="{1ABDE6B2-8B38-4169-82E4-D360ADB68069}" type="datetime">
              <a:rPr b="0" lang="en-IN" sz="1000" spc="-1" strike="noStrike">
                <a:solidFill>
                  <a:srgbClr val="000000"/>
                </a:solidFill>
                <a:latin typeface="Corbel"/>
              </a:rPr>
              <a:t>29/12/21</a:t>
            </a:fld>
            <a:endParaRPr b="0" lang="en-IN" sz="1000" spc="-1" strike="noStrike">
              <a:latin typeface="Times New Roman"/>
            </a:endParaRPr>
          </a:p>
        </p:txBody>
      </p:sp>
      <p:sp>
        <p:nvSpPr>
          <p:cNvPr id="16" name="PlaceHolder 17"/>
          <p:cNvSpPr>
            <a:spLocks noGrp="1"/>
          </p:cNvSpPr>
          <p:nvPr>
            <p:ph type="ftr"/>
          </p:nvPr>
        </p:nvSpPr>
        <p:spPr>
          <a:xfrm>
            <a:off x="5332320" y="5883120"/>
            <a:ext cx="4323600" cy="364680"/>
          </a:xfrm>
          <a:prstGeom prst="rect">
            <a:avLst/>
          </a:prstGeom>
        </p:spPr>
        <p:txBody>
          <a:bodyPr anchor="ctr">
            <a:noAutofit/>
          </a:bodyPr>
          <a:p>
            <a:endParaRPr b="0" lang="en-IN" sz="2400" spc="-1" strike="noStrike">
              <a:latin typeface="Times New Roman"/>
            </a:endParaRPr>
          </a:p>
        </p:txBody>
      </p:sp>
      <p:sp>
        <p:nvSpPr>
          <p:cNvPr id="17" name="PlaceHolder 18"/>
          <p:cNvSpPr>
            <a:spLocks noGrp="1"/>
          </p:cNvSpPr>
          <p:nvPr>
            <p:ph type="sldNum"/>
          </p:nvPr>
        </p:nvSpPr>
        <p:spPr>
          <a:xfrm>
            <a:off x="10951920" y="5883120"/>
            <a:ext cx="550800" cy="364680"/>
          </a:xfrm>
          <a:prstGeom prst="rect">
            <a:avLst/>
          </a:prstGeom>
        </p:spPr>
        <p:txBody>
          <a:bodyPr anchor="ctr">
            <a:noAutofit/>
          </a:bodyPr>
          <a:p>
            <a:pPr algn="r">
              <a:lnSpc>
                <a:spcPct val="100000"/>
              </a:lnSpc>
            </a:pPr>
            <a:fld id="{2ABEA955-3E8C-485B-AF2C-E5732A2E987C}" type="slidenum">
              <a:rPr b="0" lang="en-IN" sz="1000" spc="-1" strike="noStrike">
                <a:solidFill>
                  <a:srgbClr val="000000"/>
                </a:solidFill>
                <a:latin typeface="Corbel"/>
              </a:rPr>
              <a:t>&lt;number&gt;</a:t>
            </a:fld>
            <a:endParaRPr b="0" lang="en-IN" sz="1000" spc="-1" strike="noStrike">
              <a:latin typeface="Times New Roman"/>
            </a:endParaRPr>
          </a:p>
        </p:txBody>
      </p:sp>
      <p:sp>
        <p:nvSpPr>
          <p:cNvPr id="18" name="PlaceHolder 1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orbel"/>
              </a:rPr>
              <a:t>Click to edit the outline text format</a:t>
            </a:r>
            <a:endParaRPr b="0" lang="en-US" sz="2400" spc="-1" strike="noStrike">
              <a:solidFill>
                <a:srgbClr val="000000"/>
              </a:solidFill>
              <a:latin typeface="Corbe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orbel"/>
              </a:rPr>
              <a:t>Second Outline Level</a:t>
            </a:r>
            <a:endParaRPr b="0" lang="en-US" sz="1800" spc="-1" strike="noStrike">
              <a:solidFill>
                <a:srgbClr val="000000"/>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orbel"/>
              </a:rPr>
              <a:t>Third Outline Level</a:t>
            </a:r>
            <a:endParaRPr b="0" lang="en-US" sz="1600" spc="-1" strike="noStrike">
              <a:solidFill>
                <a:srgbClr val="000000"/>
              </a:solidFill>
              <a:latin typeface="Corbe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orbel"/>
              </a:rPr>
              <a:t>Fourth Outline Level</a:t>
            </a:r>
            <a:endParaRPr b="0" lang="en-US" sz="1400" spc="-1" strike="noStrike">
              <a:solidFill>
                <a:srgbClr val="000000"/>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orbel"/>
              </a:rPr>
              <a:t>Fifth Outline Level</a:t>
            </a:r>
            <a:endParaRPr b="0" lang="en-US" sz="2000" spc="-1" strike="noStrike">
              <a:solidFill>
                <a:srgbClr val="000000"/>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orbel"/>
              </a:rPr>
              <a:t>Sixth Outline Level</a:t>
            </a:r>
            <a:endParaRPr b="0" lang="en-US" sz="2000" spc="-1" strike="noStrike">
              <a:solidFill>
                <a:srgbClr val="000000"/>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orbel"/>
              </a:rPr>
              <a:t>Seventh Outline Level</a:t>
            </a:r>
            <a:endParaRPr b="0" lang="en-US" sz="2000" spc="-1" strike="noStrike">
              <a:solidFill>
                <a:srgbClr val="000000"/>
              </a:solidFill>
              <a:latin typeface="Corbe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55" name="Group 1"/>
          <p:cNvGrpSpPr/>
          <p:nvPr/>
        </p:nvGrpSpPr>
        <p:grpSpPr>
          <a:xfrm>
            <a:off x="150840" y="0"/>
            <a:ext cx="2436480" cy="6857640"/>
            <a:chOff x="150840" y="0"/>
            <a:chExt cx="2436480" cy="6857640"/>
          </a:xfrm>
        </p:grpSpPr>
        <p:sp>
          <p:nvSpPr>
            <p:cNvPr id="56" name="CustomShape 2"/>
            <p:cNvSpPr/>
            <p:nvPr/>
          </p:nvSpPr>
          <p:spPr>
            <a:xfrm>
              <a:off x="457200" y="0"/>
              <a:ext cx="1122120" cy="532872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57" name="CustomShape 3"/>
            <p:cNvSpPr/>
            <p:nvPr/>
          </p:nvSpPr>
          <p:spPr>
            <a:xfrm>
              <a:off x="150840" y="0"/>
              <a:ext cx="1117080" cy="527652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58" name="CustomShape 4"/>
            <p:cNvSpPr/>
            <p:nvPr/>
          </p:nvSpPr>
          <p:spPr>
            <a:xfrm>
              <a:off x="150840" y="5238720"/>
              <a:ext cx="1228320" cy="161892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59" name="CustomShape 5"/>
            <p:cNvSpPr/>
            <p:nvPr/>
          </p:nvSpPr>
          <p:spPr>
            <a:xfrm>
              <a:off x="457200" y="5291280"/>
              <a:ext cx="1495080" cy="156636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60" name="CustomShape 6"/>
            <p:cNvSpPr/>
            <p:nvPr/>
          </p:nvSpPr>
          <p:spPr>
            <a:xfrm>
              <a:off x="457200" y="5286240"/>
              <a:ext cx="2130120" cy="157140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61" name="CustomShape 7"/>
            <p:cNvSpPr/>
            <p:nvPr/>
          </p:nvSpPr>
          <p:spPr>
            <a:xfrm>
              <a:off x="150840" y="5238720"/>
              <a:ext cx="1695240" cy="161892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sp>
        <p:nvSpPr>
          <p:cNvPr id="62" name="PlaceHolder 8"/>
          <p:cNvSpPr>
            <a:spLocks noGrp="1"/>
          </p:cNvSpPr>
          <p:nvPr>
            <p:ph type="sldNum"/>
          </p:nvPr>
        </p:nvSpPr>
        <p:spPr>
          <a:xfrm>
            <a:off x="10951920" y="5883120"/>
            <a:ext cx="550800" cy="364680"/>
          </a:xfrm>
          <a:prstGeom prst="rect">
            <a:avLst/>
          </a:prstGeom>
        </p:spPr>
        <p:txBody>
          <a:bodyPr anchor="ctr">
            <a:noAutofit/>
          </a:bodyPr>
          <a:p>
            <a:pPr algn="r">
              <a:lnSpc>
                <a:spcPct val="100000"/>
              </a:lnSpc>
            </a:pPr>
            <a:fld id="{9678B50D-FD83-43B0-ADD3-65457939F073}" type="slidenum">
              <a:rPr b="0" lang="en-US" sz="1000" spc="-1" strike="noStrike">
                <a:solidFill>
                  <a:srgbClr val="000000"/>
                </a:solidFill>
                <a:latin typeface="Corbel"/>
              </a:rPr>
              <a:t>&lt;number&gt;</a:t>
            </a:fld>
            <a:endParaRPr b="0" lang="en-IN" sz="1000" spc="-1" strike="noStrike">
              <a:latin typeface="Times New Roman"/>
            </a:endParaRPr>
          </a:p>
        </p:txBody>
      </p:sp>
      <p:sp>
        <p:nvSpPr>
          <p:cNvPr id="63" name="PlaceHolder 9"/>
          <p:cNvSpPr>
            <a:spLocks noGrp="1"/>
          </p:cNvSpPr>
          <p:nvPr>
            <p:ph type="title"/>
          </p:nvPr>
        </p:nvSpPr>
        <p:spPr>
          <a:xfrm>
            <a:off x="1484280" y="685800"/>
            <a:ext cx="10018440" cy="1752120"/>
          </a:xfrm>
          <a:prstGeom prst="rect">
            <a:avLst/>
          </a:prstGeom>
        </p:spPr>
        <p:txBody>
          <a:bodyPr anchor="ctr">
            <a:noAutofit/>
          </a:bodyPr>
          <a:p>
            <a:pPr algn="ctr">
              <a:lnSpc>
                <a:spcPct val="100000"/>
              </a:lnSpc>
            </a:pPr>
            <a:r>
              <a:rPr b="0" lang="en-US" sz="4000" spc="-1" strike="noStrike">
                <a:solidFill>
                  <a:srgbClr val="000000"/>
                </a:solidFill>
                <a:latin typeface="Corbel"/>
              </a:rPr>
              <a:t>Title Text</a:t>
            </a:r>
            <a:endParaRPr b="0" lang="en-US" sz="4000" spc="-1" strike="noStrike">
              <a:solidFill>
                <a:srgbClr val="000000"/>
              </a:solidFill>
              <a:latin typeface="Corbel"/>
            </a:endParaRPr>
          </a:p>
        </p:txBody>
      </p:sp>
      <p:sp>
        <p:nvSpPr>
          <p:cNvPr id="64" name="PlaceHolder 1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orbel"/>
              </a:rPr>
              <a:t>Click to edit the outline text format</a:t>
            </a:r>
            <a:endParaRPr b="0" lang="en-US" sz="2400" spc="-1" strike="noStrike">
              <a:solidFill>
                <a:srgbClr val="000000"/>
              </a:solidFill>
              <a:latin typeface="Corbe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orbel"/>
              </a:rPr>
              <a:t>Second Outline Level</a:t>
            </a:r>
            <a:endParaRPr b="0" lang="en-US" sz="1800" spc="-1" strike="noStrike">
              <a:solidFill>
                <a:srgbClr val="000000"/>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orbel"/>
              </a:rPr>
              <a:t>Third Outline Level</a:t>
            </a:r>
            <a:endParaRPr b="0" lang="en-US" sz="1600" spc="-1" strike="noStrike">
              <a:solidFill>
                <a:srgbClr val="000000"/>
              </a:solidFill>
              <a:latin typeface="Corbe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orbel"/>
              </a:rPr>
              <a:t>Fourth Outline Level</a:t>
            </a:r>
            <a:endParaRPr b="0" lang="en-US" sz="1400" spc="-1" strike="noStrike">
              <a:solidFill>
                <a:srgbClr val="000000"/>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orbel"/>
              </a:rPr>
              <a:t>Fifth Outline Level</a:t>
            </a:r>
            <a:endParaRPr b="0" lang="en-US" sz="2000" spc="-1" strike="noStrike">
              <a:solidFill>
                <a:srgbClr val="000000"/>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orbel"/>
              </a:rPr>
              <a:t>Sixth Outline Level</a:t>
            </a:r>
            <a:endParaRPr b="0" lang="en-US" sz="2000" spc="-1" strike="noStrike">
              <a:solidFill>
                <a:srgbClr val="000000"/>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orbel"/>
              </a:rPr>
              <a:t>Seventh Outline Level</a:t>
            </a:r>
            <a:endParaRPr b="0" lang="en-US" sz="2000" spc="-1" strike="noStrike">
              <a:solidFill>
                <a:srgbClr val="000000"/>
              </a:solidFill>
              <a:latin typeface="Corbe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494640" y="758880"/>
            <a:ext cx="11252520" cy="3565800"/>
          </a:xfrm>
          <a:prstGeom prst="rect">
            <a:avLst/>
          </a:prstGeom>
          <a:noFill/>
          <a:ln>
            <a:noFill/>
          </a:ln>
        </p:spPr>
        <p:txBody>
          <a:bodyPr anchor="ctr">
            <a:normAutofit/>
          </a:bodyPr>
          <a:p>
            <a:pPr algn="r">
              <a:lnSpc>
                <a:spcPct val="100000"/>
              </a:lnSpc>
            </a:pPr>
            <a:r>
              <a:rPr b="0" lang="en-US" sz="5400" spc="-1" strike="noStrike">
                <a:solidFill>
                  <a:srgbClr val="000000"/>
                </a:solidFill>
                <a:latin typeface="Corbel"/>
              </a:rPr>
              <a:t>CAR PRICE PREDICTION</a:t>
            </a:r>
            <a:endParaRPr b="0" lang="en-US" sz="5400" spc="-1" strike="noStrike">
              <a:solidFill>
                <a:srgbClr val="000000"/>
              </a:solidFill>
              <a:latin typeface="Corbel"/>
            </a:endParaRPr>
          </a:p>
        </p:txBody>
      </p:sp>
      <p:sp>
        <p:nvSpPr>
          <p:cNvPr id="102" name="TextShape 2"/>
          <p:cNvSpPr txBox="1"/>
          <p:nvPr/>
        </p:nvSpPr>
        <p:spPr>
          <a:xfrm>
            <a:off x="9015120" y="4437360"/>
            <a:ext cx="2289960" cy="977400"/>
          </a:xfrm>
          <a:prstGeom prst="rect">
            <a:avLst/>
          </a:prstGeom>
          <a:noFill/>
          <a:ln>
            <a:noFill/>
          </a:ln>
        </p:spPr>
        <p:txBody>
          <a:bodyPr>
            <a:normAutofit fontScale="50000"/>
          </a:bodyPr>
          <a:p>
            <a:pPr algn="r">
              <a:lnSpc>
                <a:spcPct val="100000"/>
              </a:lnSpc>
              <a:spcBef>
                <a:spcPts val="561"/>
              </a:spcBef>
              <a:spcAft>
                <a:spcPts val="601"/>
              </a:spcAft>
            </a:pPr>
            <a:r>
              <a:rPr b="0" lang="en-US" sz="2800" spc="-1" strike="noStrike">
                <a:solidFill>
                  <a:srgbClr val="000000"/>
                </a:solidFill>
                <a:latin typeface="Corbel"/>
              </a:rPr>
              <a:t>Amritesh Kumar</a:t>
            </a:r>
            <a:endParaRPr b="0" lang="en-IN" sz="2800" spc="-1" strike="noStrike">
              <a:latin typeface="Arial"/>
            </a:endParaRPr>
          </a:p>
          <a:p>
            <a:pPr algn="r">
              <a:lnSpc>
                <a:spcPct val="100000"/>
              </a:lnSpc>
              <a:spcBef>
                <a:spcPts val="561"/>
              </a:spcBef>
              <a:spcAft>
                <a:spcPts val="601"/>
              </a:spcAft>
            </a:pPr>
            <a:r>
              <a:rPr b="0" lang="en-US" sz="2800" spc="-1" strike="noStrike">
                <a:solidFill>
                  <a:srgbClr val="000000"/>
                </a:solidFill>
                <a:latin typeface="Corbel"/>
              </a:rPr>
              <a:t>Dec 2021</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1"/>
          <a:stretch/>
        </p:blipFill>
        <p:spPr>
          <a:xfrm>
            <a:off x="1656000" y="1314720"/>
            <a:ext cx="8838720" cy="29332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 descr=""/>
          <p:cNvPicPr/>
          <p:nvPr/>
        </p:nvPicPr>
        <p:blipFill>
          <a:blip r:embed="rId1"/>
          <a:stretch/>
        </p:blipFill>
        <p:spPr>
          <a:xfrm>
            <a:off x="1314360" y="1143000"/>
            <a:ext cx="9229320" cy="33811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 descr=""/>
          <p:cNvPicPr/>
          <p:nvPr/>
        </p:nvPicPr>
        <p:blipFill>
          <a:blip r:embed="rId1"/>
          <a:stretch/>
        </p:blipFill>
        <p:spPr>
          <a:xfrm>
            <a:off x="1252440" y="92880"/>
            <a:ext cx="9686520" cy="66481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0951920" y="5883120"/>
            <a:ext cx="550800" cy="364680"/>
          </a:xfrm>
          <a:prstGeom prst="rect">
            <a:avLst/>
          </a:prstGeom>
          <a:noFill/>
          <a:ln>
            <a:noFill/>
          </a:ln>
        </p:spPr>
        <p:txBody>
          <a:bodyPr anchor="ctr">
            <a:noAutofit/>
          </a:bodyPr>
          <a:p>
            <a:pPr algn="r">
              <a:lnSpc>
                <a:spcPct val="100000"/>
              </a:lnSpc>
            </a:pPr>
            <a:fld id="{89ED369F-4027-4B1D-95AB-A54B77CBAA08}" type="slidenum">
              <a:rPr b="0" lang="en-IN" sz="1000" spc="-1" strike="noStrike">
                <a:solidFill>
                  <a:srgbClr val="000000"/>
                </a:solidFill>
                <a:latin typeface="Corbel"/>
              </a:rPr>
              <a:t>1</a:t>
            </a:fld>
            <a:endParaRPr b="0" lang="en-IN" sz="1000" spc="-1" strike="noStrike">
              <a:latin typeface="Times New Roman"/>
            </a:endParaRPr>
          </a:p>
        </p:txBody>
      </p:sp>
      <p:sp>
        <p:nvSpPr>
          <p:cNvPr id="130" name="CustomShape 2"/>
          <p:cNvSpPr/>
          <p:nvPr/>
        </p:nvSpPr>
        <p:spPr>
          <a:xfrm>
            <a:off x="1195560" y="236160"/>
            <a:ext cx="10502640" cy="11426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rPr>
              <a:t>DATA PREPROCESSING</a:t>
            </a:r>
            <a:endParaRPr b="0" lang="en-IN" sz="4500" spc="-1" strike="noStrike">
              <a:latin typeface="Arial"/>
            </a:endParaRPr>
          </a:p>
        </p:txBody>
      </p:sp>
      <p:sp>
        <p:nvSpPr>
          <p:cNvPr id="131" name="CustomShape 3"/>
          <p:cNvSpPr/>
          <p:nvPr/>
        </p:nvSpPr>
        <p:spPr>
          <a:xfrm>
            <a:off x="1195560" y="1401840"/>
            <a:ext cx="9712800" cy="3069000"/>
          </a:xfrm>
          <a:prstGeom prst="rect">
            <a:avLst/>
          </a:prstGeom>
          <a:noFill/>
          <a:ln w="12600">
            <a:noFill/>
          </a:ln>
        </p:spPr>
        <p:style>
          <a:lnRef idx="0"/>
          <a:fillRef idx="0"/>
          <a:effectRef idx="0"/>
          <a:fontRef idx="minor"/>
        </p:style>
        <p:txBody>
          <a:bodyPr lIns="25560" rIns="25560" tIns="25560" bIns="25560">
            <a:spAutoFit/>
          </a:bodyPr>
          <a:p>
            <a:pPr marL="285840" indent="-285480" algn="just">
              <a:lnSpc>
                <a:spcPct val="100000"/>
              </a:lnSpc>
              <a:buClr>
                <a:srgbClr val="000000"/>
              </a:buClr>
              <a:buFont typeface="Arial"/>
              <a:buChar char="•"/>
            </a:pPr>
            <a:r>
              <a:rPr b="0" lang="en-US" sz="1800" spc="-1" strike="noStrike">
                <a:solidFill>
                  <a:srgbClr val="000000"/>
                </a:solidFill>
                <a:latin typeface="Times New Roman"/>
              </a:rPr>
              <a:t>The Complete data is divided in the ration of 70:30 for train and test respectively.</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0" lang="en-US" sz="1800" spc="-1" strike="noStrike">
                <a:solidFill>
                  <a:srgbClr val="000000"/>
                </a:solidFill>
                <a:latin typeface="Times New Roman"/>
              </a:rPr>
              <a:t>There is lots of null values present in the data-set and there are some outliers present in the data=set which has been replace with padding and not available .</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0" lang="en-US" sz="1800" spc="-1" strike="noStrike">
                <a:solidFill>
                  <a:srgbClr val="000000"/>
                </a:solidFill>
                <a:latin typeface="Times New Roman"/>
              </a:rPr>
              <a:t>Once our data is ready categorical variables are converted into the numeric form, which we can apply further on algorithms.</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0" lang="en-US" sz="1800" spc="-1" strike="noStrike">
                <a:solidFill>
                  <a:srgbClr val="000000"/>
                </a:solidFill>
                <a:latin typeface="Times New Roman"/>
              </a:rPr>
              <a:t>I have dropped the some column since there is no correlation between output variable and with those columns.</a:t>
            </a:r>
            <a:endParaRPr b="0" lang="en-IN" sz="1800" spc="-1" strike="noStrike">
              <a:latin typeface="Arial"/>
            </a:endParaRPr>
          </a:p>
          <a:p>
            <a:pPr algn="just">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195560" y="236160"/>
            <a:ext cx="8091360" cy="11426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Corbel"/>
              </a:rPr>
              <a:t>EVALUTION PROCESS</a:t>
            </a:r>
            <a:endParaRPr b="0" lang="en-IN" sz="4500" spc="-1" strike="noStrike">
              <a:latin typeface="Arial"/>
            </a:endParaRPr>
          </a:p>
        </p:txBody>
      </p:sp>
      <p:sp>
        <p:nvSpPr>
          <p:cNvPr id="133" name="CustomShape 2"/>
          <p:cNvSpPr/>
          <p:nvPr/>
        </p:nvSpPr>
        <p:spPr>
          <a:xfrm>
            <a:off x="1195560" y="1401840"/>
            <a:ext cx="9712800" cy="3343320"/>
          </a:xfrm>
          <a:prstGeom prst="rect">
            <a:avLst/>
          </a:prstGeom>
          <a:noFill/>
          <a:ln w="12600">
            <a:noFill/>
          </a:ln>
        </p:spPr>
        <p:style>
          <a:lnRef idx="0"/>
          <a:fillRef idx="0"/>
          <a:effectRef idx="0"/>
          <a:fontRef idx="minor"/>
        </p:style>
        <p:txBody>
          <a:bodyPr lIns="25560" rIns="25560" tIns="25560" bIns="25560">
            <a:spAutoFit/>
          </a:bodyPr>
          <a:p>
            <a:pPr algn="just">
              <a:lnSpc>
                <a:spcPct val="100000"/>
              </a:lnSpc>
            </a:pPr>
            <a:r>
              <a:rPr b="0" lang="en-US" sz="1800" spc="-1" strike="noStrike">
                <a:solidFill>
                  <a:srgbClr val="000000"/>
                </a:solidFill>
                <a:latin typeface="Times New Roman"/>
              </a:rPr>
              <a:t>R2 Score:</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0" lang="en-US" sz="1800" spc="-1" strike="noStrike">
                <a:solidFill>
                  <a:srgbClr val="000000"/>
                </a:solidFill>
                <a:latin typeface="Times New Roman"/>
              </a:rPr>
              <a:t>Adjusted R2 Score deals with additional independent variables.</a:t>
            </a:r>
            <a:endParaRPr b="0" lang="en-IN" sz="1800" spc="-1" strike="noStrike">
              <a:latin typeface="Arial"/>
            </a:endParaRPr>
          </a:p>
          <a:p>
            <a:pPr marL="285840" indent="-285480" algn="just">
              <a:lnSpc>
                <a:spcPct val="100000"/>
              </a:lnSpc>
              <a:buClr>
                <a:srgbClr val="000000"/>
              </a:buClr>
              <a:buFont typeface="Arial"/>
              <a:buChar char="•"/>
            </a:pPr>
            <a:r>
              <a:rPr b="0" lang="en-US" sz="1800" spc="-1" strike="noStrike">
                <a:solidFill>
                  <a:srgbClr val="000000"/>
                </a:solidFill>
                <a:latin typeface="Times New Roman"/>
              </a:rPr>
              <a:t>This R squared value of the r-square if our choice of independent variable wasn’t good (i.e. independent variable had no effect on dependent variable)</a:t>
            </a:r>
            <a:endParaRPr b="0" lang="en-IN" sz="1800" spc="-1" strike="noStrike">
              <a:latin typeface="Arial"/>
            </a:endParaRPr>
          </a:p>
          <a:p>
            <a:pPr marL="285840" indent="-285480" algn="just">
              <a:lnSpc>
                <a:spcPct val="100000"/>
              </a:lnSpc>
              <a:buClr>
                <a:srgbClr val="000000"/>
              </a:buClr>
              <a:buFont typeface="Arial"/>
              <a:buChar char="•"/>
            </a:pPr>
            <a:r>
              <a:rPr b="0" lang="en-US" sz="1800" spc="-1" strike="noStrike">
                <a:solidFill>
                  <a:srgbClr val="000000"/>
                </a:solidFill>
                <a:latin typeface="Times New Roman"/>
              </a:rPr>
              <a:t>Also the bias of R Square to not decrease is handled pretty well in this adjusted R Squared method.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Times New Roman"/>
              </a:rPr>
              <a:t>Cross Validations:</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Arial"/>
              <a:buChar char="•"/>
            </a:pPr>
            <a:r>
              <a:rPr b="0" lang="en-US" sz="1800" spc="-1" strike="noStrike">
                <a:solidFill>
                  <a:srgbClr val="000000"/>
                </a:solidFill>
                <a:latin typeface="Times New Roman"/>
              </a:rPr>
              <a:t>K Fold cross validations , K = 5</a:t>
            </a:r>
            <a:endParaRPr b="0" lang="en-IN" sz="1800" spc="-1" strike="noStrike">
              <a:latin typeface="Arial"/>
            </a:endParaRPr>
          </a:p>
          <a:p>
            <a:pPr algn="just">
              <a:lnSpc>
                <a:spcPct val="100000"/>
              </a:lnSpc>
            </a:pPr>
            <a:endParaRPr b="0" lang="en-IN" sz="1800" spc="-1" strike="noStrike">
              <a:latin typeface="Arial"/>
            </a:endParaRPr>
          </a:p>
        </p:txBody>
      </p:sp>
      <p:sp>
        <p:nvSpPr>
          <p:cNvPr id="134" name="TextShape 3"/>
          <p:cNvSpPr txBox="1"/>
          <p:nvPr/>
        </p:nvSpPr>
        <p:spPr>
          <a:xfrm>
            <a:off x="10951920" y="5883120"/>
            <a:ext cx="550800" cy="364680"/>
          </a:xfrm>
          <a:prstGeom prst="rect">
            <a:avLst/>
          </a:prstGeom>
          <a:noFill/>
          <a:ln>
            <a:noFill/>
          </a:ln>
        </p:spPr>
        <p:txBody>
          <a:bodyPr anchor="ctr">
            <a:noAutofit/>
          </a:bodyPr>
          <a:p>
            <a:pPr algn="r">
              <a:lnSpc>
                <a:spcPct val="100000"/>
              </a:lnSpc>
            </a:pPr>
            <a:fld id="{D4579EDD-BF85-4CA3-8F1C-FC9A9CB96555}" type="slidenum">
              <a:rPr b="0" lang="en-IN" sz="1000" spc="-1" strike="noStrike">
                <a:solidFill>
                  <a:srgbClr val="000000"/>
                </a:solidFill>
                <a:latin typeface="Corbel"/>
              </a:rPr>
              <a:t>1</a:t>
            </a:fld>
            <a:endParaRPr b="0" lang="en-IN" sz="10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550880" y="236160"/>
            <a:ext cx="6136920" cy="7862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rPr>
              <a:t>Linear Regression</a:t>
            </a:r>
            <a:endParaRPr b="0" lang="en-IN" sz="4500" spc="-1" strike="noStrike">
              <a:latin typeface="Arial"/>
            </a:endParaRPr>
          </a:p>
        </p:txBody>
      </p:sp>
      <p:sp>
        <p:nvSpPr>
          <p:cNvPr id="136" name="TextShape 2"/>
          <p:cNvSpPr txBox="1"/>
          <p:nvPr/>
        </p:nvSpPr>
        <p:spPr>
          <a:xfrm>
            <a:off x="10951920" y="5883120"/>
            <a:ext cx="550800" cy="364680"/>
          </a:xfrm>
          <a:prstGeom prst="rect">
            <a:avLst/>
          </a:prstGeom>
          <a:noFill/>
          <a:ln>
            <a:noFill/>
          </a:ln>
        </p:spPr>
        <p:txBody>
          <a:bodyPr anchor="ctr">
            <a:noAutofit/>
          </a:bodyPr>
          <a:p>
            <a:pPr algn="r">
              <a:lnSpc>
                <a:spcPct val="100000"/>
              </a:lnSpc>
            </a:pPr>
            <a:fld id="{DE828A04-D507-458E-A223-A8E97AF483A9}" type="slidenum">
              <a:rPr b="0" lang="en-IN" sz="1000" spc="-1" strike="noStrike">
                <a:solidFill>
                  <a:srgbClr val="000000"/>
                </a:solidFill>
                <a:latin typeface="Corbel"/>
              </a:rPr>
              <a:t>1</a:t>
            </a:fld>
            <a:endParaRPr b="0" lang="en-IN" sz="1000" spc="-1" strike="noStrike">
              <a:latin typeface="Times New Roman"/>
            </a:endParaRPr>
          </a:p>
        </p:txBody>
      </p:sp>
      <p:pic>
        <p:nvPicPr>
          <p:cNvPr id="137" name="" descr=""/>
          <p:cNvPicPr/>
          <p:nvPr/>
        </p:nvPicPr>
        <p:blipFill>
          <a:blip r:embed="rId1"/>
          <a:stretch/>
        </p:blipFill>
        <p:spPr>
          <a:xfrm>
            <a:off x="1512000" y="2160000"/>
            <a:ext cx="9536400" cy="23040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550880" y="236160"/>
            <a:ext cx="7915320" cy="7862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rPr>
              <a:t>Gradient Boosting Regressor</a:t>
            </a:r>
            <a:endParaRPr b="0" lang="en-IN" sz="4500" spc="-1" strike="noStrike">
              <a:latin typeface="Arial"/>
            </a:endParaRPr>
          </a:p>
        </p:txBody>
      </p:sp>
      <p:sp>
        <p:nvSpPr>
          <p:cNvPr id="139" name="TextShape 2"/>
          <p:cNvSpPr txBox="1"/>
          <p:nvPr/>
        </p:nvSpPr>
        <p:spPr>
          <a:xfrm>
            <a:off x="10951920" y="5883120"/>
            <a:ext cx="550800" cy="364680"/>
          </a:xfrm>
          <a:prstGeom prst="rect">
            <a:avLst/>
          </a:prstGeom>
          <a:noFill/>
          <a:ln>
            <a:noFill/>
          </a:ln>
        </p:spPr>
        <p:txBody>
          <a:bodyPr anchor="ctr">
            <a:noAutofit/>
          </a:bodyPr>
          <a:p>
            <a:pPr algn="r">
              <a:lnSpc>
                <a:spcPct val="100000"/>
              </a:lnSpc>
            </a:pPr>
            <a:fld id="{BF4A1210-6DA6-4947-99F2-EEE87A325F30}" type="slidenum">
              <a:rPr b="0" lang="en-IN" sz="1000" spc="-1" strike="noStrike">
                <a:solidFill>
                  <a:srgbClr val="000000"/>
                </a:solidFill>
                <a:latin typeface="Corbel"/>
              </a:rPr>
              <a:t>1</a:t>
            </a:fld>
            <a:endParaRPr b="0" lang="en-IN" sz="1000" spc="-1" strike="noStrike">
              <a:latin typeface="Times New Roman"/>
            </a:endParaRPr>
          </a:p>
        </p:txBody>
      </p:sp>
      <p:pic>
        <p:nvPicPr>
          <p:cNvPr id="140" name="" descr=""/>
          <p:cNvPicPr/>
          <p:nvPr/>
        </p:nvPicPr>
        <p:blipFill>
          <a:blip r:embed="rId1"/>
          <a:stretch/>
        </p:blipFill>
        <p:spPr>
          <a:xfrm>
            <a:off x="1224000" y="2016000"/>
            <a:ext cx="10517040" cy="24480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550880" y="236160"/>
            <a:ext cx="6136920" cy="7862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rPr>
              <a:t>Decision Tree Regressor</a:t>
            </a:r>
            <a:endParaRPr b="0" lang="en-IN" sz="4500" spc="-1" strike="noStrike">
              <a:latin typeface="Arial"/>
            </a:endParaRPr>
          </a:p>
        </p:txBody>
      </p:sp>
      <p:sp>
        <p:nvSpPr>
          <p:cNvPr id="142" name="TextShape 2"/>
          <p:cNvSpPr txBox="1"/>
          <p:nvPr/>
        </p:nvSpPr>
        <p:spPr>
          <a:xfrm>
            <a:off x="10951920" y="5883120"/>
            <a:ext cx="550800" cy="364680"/>
          </a:xfrm>
          <a:prstGeom prst="rect">
            <a:avLst/>
          </a:prstGeom>
          <a:noFill/>
          <a:ln>
            <a:noFill/>
          </a:ln>
        </p:spPr>
        <p:txBody>
          <a:bodyPr anchor="ctr">
            <a:noAutofit/>
          </a:bodyPr>
          <a:p>
            <a:pPr algn="r">
              <a:lnSpc>
                <a:spcPct val="100000"/>
              </a:lnSpc>
            </a:pPr>
            <a:fld id="{DEE44A94-493E-4637-821F-5D4FAD1817F3}" type="slidenum">
              <a:rPr b="0" lang="en-IN" sz="1000" spc="-1" strike="noStrike">
                <a:solidFill>
                  <a:srgbClr val="000000"/>
                </a:solidFill>
                <a:latin typeface="Corbel"/>
              </a:rPr>
              <a:t>1</a:t>
            </a:fld>
            <a:endParaRPr b="0" lang="en-IN" sz="1000" spc="-1" strike="noStrike">
              <a:latin typeface="Times New Roman"/>
            </a:endParaRPr>
          </a:p>
        </p:txBody>
      </p:sp>
      <p:pic>
        <p:nvPicPr>
          <p:cNvPr id="143" name="" descr=""/>
          <p:cNvPicPr/>
          <p:nvPr/>
        </p:nvPicPr>
        <p:blipFill>
          <a:blip r:embed="rId1"/>
          <a:stretch/>
        </p:blipFill>
        <p:spPr>
          <a:xfrm>
            <a:off x="1188720" y="1944000"/>
            <a:ext cx="9755280" cy="20466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550880" y="236160"/>
            <a:ext cx="6136920" cy="7862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rPr>
              <a:t>K Neighbors Regressor</a:t>
            </a:r>
            <a:endParaRPr b="0" lang="en-IN" sz="4500" spc="-1" strike="noStrike">
              <a:latin typeface="Arial"/>
            </a:endParaRPr>
          </a:p>
        </p:txBody>
      </p:sp>
      <p:sp>
        <p:nvSpPr>
          <p:cNvPr id="145" name="TextShape 2"/>
          <p:cNvSpPr txBox="1"/>
          <p:nvPr/>
        </p:nvSpPr>
        <p:spPr>
          <a:xfrm>
            <a:off x="10951920" y="5883120"/>
            <a:ext cx="550800" cy="364680"/>
          </a:xfrm>
          <a:prstGeom prst="rect">
            <a:avLst/>
          </a:prstGeom>
          <a:noFill/>
          <a:ln>
            <a:noFill/>
          </a:ln>
        </p:spPr>
        <p:txBody>
          <a:bodyPr anchor="ctr">
            <a:noAutofit/>
          </a:bodyPr>
          <a:p>
            <a:pPr algn="r">
              <a:lnSpc>
                <a:spcPct val="100000"/>
              </a:lnSpc>
            </a:pPr>
            <a:fld id="{60858BEE-FE54-4D76-9CCB-51B4EA3E4655}" type="slidenum">
              <a:rPr b="0" lang="en-IN" sz="1000" spc="-1" strike="noStrike">
                <a:solidFill>
                  <a:srgbClr val="000000"/>
                </a:solidFill>
                <a:latin typeface="Corbel"/>
              </a:rPr>
              <a:t>1</a:t>
            </a:fld>
            <a:endParaRPr b="0" lang="en-IN" sz="1000" spc="-1" strike="noStrike">
              <a:latin typeface="Times New Roman"/>
            </a:endParaRPr>
          </a:p>
        </p:txBody>
      </p:sp>
      <p:pic>
        <p:nvPicPr>
          <p:cNvPr id="146" name="" descr=""/>
          <p:cNvPicPr/>
          <p:nvPr/>
        </p:nvPicPr>
        <p:blipFill>
          <a:blip r:embed="rId1"/>
          <a:stretch/>
        </p:blipFill>
        <p:spPr>
          <a:xfrm>
            <a:off x="1368000" y="2146320"/>
            <a:ext cx="9761400" cy="23176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550880" y="236160"/>
            <a:ext cx="6136920" cy="7862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rPr>
              <a:t>Random Forest Regressor</a:t>
            </a:r>
            <a:endParaRPr b="0" lang="en-IN" sz="4500" spc="-1" strike="noStrike">
              <a:latin typeface="Arial"/>
            </a:endParaRPr>
          </a:p>
        </p:txBody>
      </p:sp>
      <p:sp>
        <p:nvSpPr>
          <p:cNvPr id="148" name="TextShape 2"/>
          <p:cNvSpPr txBox="1"/>
          <p:nvPr/>
        </p:nvSpPr>
        <p:spPr>
          <a:xfrm>
            <a:off x="10951920" y="5883120"/>
            <a:ext cx="550800" cy="364680"/>
          </a:xfrm>
          <a:prstGeom prst="rect">
            <a:avLst/>
          </a:prstGeom>
          <a:noFill/>
          <a:ln>
            <a:noFill/>
          </a:ln>
        </p:spPr>
        <p:txBody>
          <a:bodyPr anchor="ctr">
            <a:noAutofit/>
          </a:bodyPr>
          <a:p>
            <a:pPr algn="r">
              <a:lnSpc>
                <a:spcPct val="100000"/>
              </a:lnSpc>
            </a:pPr>
            <a:fld id="{9599DBAD-18D5-430E-A41A-4DDF8BEEEACA}" type="slidenum">
              <a:rPr b="0" lang="en-IN" sz="1000" spc="-1" strike="noStrike">
                <a:solidFill>
                  <a:srgbClr val="000000"/>
                </a:solidFill>
                <a:latin typeface="Corbel"/>
              </a:rPr>
              <a:t>1</a:t>
            </a:fld>
            <a:endParaRPr b="0" lang="en-IN" sz="1000" spc="-1" strike="noStrike">
              <a:latin typeface="Times New Roman"/>
            </a:endParaRPr>
          </a:p>
        </p:txBody>
      </p:sp>
      <p:pic>
        <p:nvPicPr>
          <p:cNvPr id="149" name="" descr=""/>
          <p:cNvPicPr/>
          <p:nvPr/>
        </p:nvPicPr>
        <p:blipFill>
          <a:blip r:embed="rId1"/>
          <a:stretch/>
        </p:blipFill>
        <p:spPr>
          <a:xfrm>
            <a:off x="1296000" y="2160000"/>
            <a:ext cx="9326160" cy="2232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346040" y="687960"/>
            <a:ext cx="10502640" cy="11426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rPr>
              <a:t>ABSTRACT</a:t>
            </a:r>
            <a:endParaRPr b="0" lang="en-IN" sz="4500" spc="-1" strike="noStrike">
              <a:latin typeface="Arial"/>
            </a:endParaRPr>
          </a:p>
        </p:txBody>
      </p:sp>
      <p:sp>
        <p:nvSpPr>
          <p:cNvPr id="104" name="TextShape 2"/>
          <p:cNvSpPr txBox="1"/>
          <p:nvPr/>
        </p:nvSpPr>
        <p:spPr>
          <a:xfrm>
            <a:off x="10951920" y="5883120"/>
            <a:ext cx="550800" cy="364680"/>
          </a:xfrm>
          <a:prstGeom prst="rect">
            <a:avLst/>
          </a:prstGeom>
          <a:noFill/>
          <a:ln>
            <a:noFill/>
          </a:ln>
        </p:spPr>
        <p:txBody>
          <a:bodyPr anchor="ctr">
            <a:noAutofit/>
          </a:bodyPr>
          <a:p>
            <a:pPr algn="r">
              <a:lnSpc>
                <a:spcPct val="100000"/>
              </a:lnSpc>
            </a:pPr>
            <a:fld id="{CE424135-547D-42E3-BD4C-D39C38133479}" type="slidenum">
              <a:rPr b="0" lang="en-IN" sz="1000" spc="-1" strike="noStrike">
                <a:solidFill>
                  <a:srgbClr val="000000"/>
                </a:solidFill>
                <a:latin typeface="Corbel"/>
              </a:rPr>
              <a:t>1</a:t>
            </a:fld>
            <a:endParaRPr b="0" lang="en-IN" sz="1000" spc="-1" strike="noStrike">
              <a:latin typeface="Times New Roman"/>
            </a:endParaRPr>
          </a:p>
        </p:txBody>
      </p:sp>
      <p:pic>
        <p:nvPicPr>
          <p:cNvPr id="105" name="Picture 4" descr=""/>
          <p:cNvPicPr/>
          <p:nvPr/>
        </p:nvPicPr>
        <p:blipFill>
          <a:blip r:embed="rId1"/>
          <a:stretch/>
        </p:blipFill>
        <p:spPr>
          <a:xfrm>
            <a:off x="1111320" y="1830960"/>
            <a:ext cx="7979040" cy="319572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711000" y="136440"/>
            <a:ext cx="9611640" cy="766800"/>
          </a:xfrm>
          <a:prstGeom prst="rect">
            <a:avLst/>
          </a:prstGeom>
          <a:noFill/>
          <a:ln>
            <a:noFill/>
          </a:ln>
        </p:spPr>
        <p:style>
          <a:lnRef idx="0"/>
          <a:fillRef idx="0"/>
          <a:effectRef idx="0"/>
          <a:fontRef idx="minor"/>
        </p:style>
        <p:txBody>
          <a:bodyPr lIns="90000" rIns="90000" tIns="45000" bIns="45000">
            <a:noAutofit/>
          </a:bodyPr>
          <a:p>
            <a:pPr algn="just">
              <a:lnSpc>
                <a:spcPct val="90000"/>
              </a:lnSpc>
            </a:pPr>
            <a:r>
              <a:rPr b="0" lang="en-US" sz="4500" spc="-1" strike="noStrike">
                <a:solidFill>
                  <a:srgbClr val="2f3235"/>
                </a:solidFill>
                <a:latin typeface="Times New Roman"/>
              </a:rPr>
              <a:t>RESULT</a:t>
            </a:r>
            <a:endParaRPr b="0" lang="en-IN" sz="4500" spc="-1" strike="noStrike">
              <a:latin typeface="Arial"/>
            </a:endParaRPr>
          </a:p>
        </p:txBody>
      </p:sp>
      <p:sp>
        <p:nvSpPr>
          <p:cNvPr id="151" name="CustomShape 2"/>
          <p:cNvSpPr/>
          <p:nvPr/>
        </p:nvSpPr>
        <p:spPr>
          <a:xfrm>
            <a:off x="838080" y="755280"/>
            <a:ext cx="10274040" cy="600120"/>
          </a:xfrm>
          <a:prstGeom prst="rect">
            <a:avLst/>
          </a:prstGeom>
          <a:noFill/>
          <a:ln w="12600">
            <a:noFill/>
          </a:ln>
        </p:spPr>
        <p:style>
          <a:lnRef idx="0"/>
          <a:fillRef idx="0"/>
          <a:effectRef idx="0"/>
          <a:fontRef idx="minor"/>
        </p:style>
        <p:txBody>
          <a:bodyPr lIns="25560" rIns="25560" tIns="25560" bIns="25560">
            <a:spAutoFit/>
          </a:bodyPr>
          <a:p>
            <a:pPr algn="just">
              <a:lnSpc>
                <a:spcPct val="100000"/>
              </a:lnSpc>
            </a:pPr>
            <a:r>
              <a:rPr b="0" lang="en-US" sz="1800" spc="-1" strike="noStrike">
                <a:solidFill>
                  <a:srgbClr val="000000"/>
                </a:solidFill>
                <a:latin typeface="Times New Roman"/>
              </a:rPr>
              <a:t>From the details on the above solutions it is clearly understandable that  we are getting best result with the help of Random Forest Regressor so we save this model with the help of joblib Library.</a:t>
            </a:r>
            <a:endParaRPr b="0" lang="en-IN" sz="1800" spc="-1" strike="noStrike">
              <a:latin typeface="Arial"/>
            </a:endParaRPr>
          </a:p>
        </p:txBody>
      </p:sp>
      <p:sp>
        <p:nvSpPr>
          <p:cNvPr id="152" name="TextShape 3"/>
          <p:cNvSpPr txBox="1"/>
          <p:nvPr/>
        </p:nvSpPr>
        <p:spPr>
          <a:xfrm>
            <a:off x="10951920" y="5883120"/>
            <a:ext cx="550800" cy="364680"/>
          </a:xfrm>
          <a:prstGeom prst="rect">
            <a:avLst/>
          </a:prstGeom>
          <a:noFill/>
          <a:ln>
            <a:noFill/>
          </a:ln>
        </p:spPr>
        <p:txBody>
          <a:bodyPr anchor="ctr">
            <a:noAutofit/>
          </a:bodyPr>
          <a:p>
            <a:pPr algn="r">
              <a:lnSpc>
                <a:spcPct val="100000"/>
              </a:lnSpc>
            </a:pPr>
            <a:fld id="{9BF194D8-63C2-4879-925B-D239566AC739}" type="slidenum">
              <a:rPr b="0" lang="en-IN" sz="1000" spc="-1" strike="noStrike">
                <a:solidFill>
                  <a:srgbClr val="000000"/>
                </a:solidFill>
                <a:latin typeface="Corbel"/>
              </a:rPr>
              <a:t>1</a:t>
            </a:fld>
            <a:endParaRPr b="0" lang="en-IN" sz="1000" spc="-1" strike="noStrike">
              <a:latin typeface="Times New Roman"/>
            </a:endParaRPr>
          </a:p>
        </p:txBody>
      </p:sp>
      <p:pic>
        <p:nvPicPr>
          <p:cNvPr id="153" name="" descr=""/>
          <p:cNvPicPr/>
          <p:nvPr/>
        </p:nvPicPr>
        <p:blipFill>
          <a:blip r:embed="rId1"/>
          <a:stretch/>
        </p:blipFill>
        <p:spPr>
          <a:xfrm>
            <a:off x="216000" y="1623600"/>
            <a:ext cx="8280000" cy="5000400"/>
          </a:xfrm>
          <a:prstGeom prst="rect">
            <a:avLst/>
          </a:prstGeom>
          <a:ln>
            <a:noFill/>
          </a:ln>
        </p:spPr>
      </p:pic>
      <p:pic>
        <p:nvPicPr>
          <p:cNvPr id="154" name="" descr=""/>
          <p:cNvPicPr/>
          <p:nvPr/>
        </p:nvPicPr>
        <p:blipFill>
          <a:blip r:embed="rId2"/>
          <a:stretch/>
        </p:blipFill>
        <p:spPr>
          <a:xfrm>
            <a:off x="7623360" y="4320000"/>
            <a:ext cx="5552640" cy="22856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360800" y="578880"/>
            <a:ext cx="9281520" cy="766800"/>
          </a:xfrm>
          <a:prstGeom prst="rect">
            <a:avLst/>
          </a:prstGeom>
          <a:noFill/>
          <a:ln>
            <a:noFill/>
          </a:ln>
        </p:spPr>
        <p:style>
          <a:lnRef idx="0"/>
          <a:fillRef idx="0"/>
          <a:effectRef idx="0"/>
          <a:fontRef idx="minor"/>
        </p:style>
        <p:txBody>
          <a:bodyPr lIns="90000" rIns="90000" tIns="45000" bIns="45000">
            <a:noAutofit/>
          </a:bodyPr>
          <a:p>
            <a:pPr algn="just">
              <a:lnSpc>
                <a:spcPct val="90000"/>
              </a:lnSpc>
            </a:pPr>
            <a:r>
              <a:rPr b="0" lang="en-US" sz="4500" spc="-1" strike="noStrike">
                <a:solidFill>
                  <a:srgbClr val="2f3235"/>
                </a:solidFill>
                <a:latin typeface="Times New Roman"/>
              </a:rPr>
              <a:t>CONCLUSION</a:t>
            </a:r>
            <a:endParaRPr b="0" lang="en-IN" sz="4500" spc="-1" strike="noStrike">
              <a:latin typeface="Arial"/>
            </a:endParaRPr>
          </a:p>
        </p:txBody>
      </p:sp>
      <p:sp>
        <p:nvSpPr>
          <p:cNvPr id="156" name="TextShape 2"/>
          <p:cNvSpPr txBox="1"/>
          <p:nvPr/>
        </p:nvSpPr>
        <p:spPr>
          <a:xfrm>
            <a:off x="10951920" y="5883120"/>
            <a:ext cx="550800" cy="364680"/>
          </a:xfrm>
          <a:prstGeom prst="rect">
            <a:avLst/>
          </a:prstGeom>
          <a:noFill/>
          <a:ln>
            <a:noFill/>
          </a:ln>
        </p:spPr>
        <p:txBody>
          <a:bodyPr anchor="ctr">
            <a:noAutofit/>
          </a:bodyPr>
          <a:p>
            <a:pPr algn="r">
              <a:lnSpc>
                <a:spcPct val="100000"/>
              </a:lnSpc>
            </a:pPr>
            <a:fld id="{04067C88-D840-4398-ABED-71E41B43DA7E}" type="slidenum">
              <a:rPr b="0" lang="en-IN" sz="1000" spc="-1" strike="noStrike">
                <a:solidFill>
                  <a:srgbClr val="000000"/>
                </a:solidFill>
                <a:latin typeface="Corbel"/>
              </a:rPr>
              <a:t>1</a:t>
            </a:fld>
            <a:endParaRPr b="0" lang="en-IN" sz="1000" spc="-1" strike="noStrike">
              <a:latin typeface="Times New Roman"/>
            </a:endParaRPr>
          </a:p>
        </p:txBody>
      </p:sp>
      <p:sp>
        <p:nvSpPr>
          <p:cNvPr id="157" name="CustomShape 3"/>
          <p:cNvSpPr/>
          <p:nvPr/>
        </p:nvSpPr>
        <p:spPr>
          <a:xfrm>
            <a:off x="868320" y="1446120"/>
            <a:ext cx="10485360" cy="344448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Wingdings" charset="2"/>
              <a:buChar char=""/>
            </a:pPr>
            <a:r>
              <a:rPr b="0" lang="en-US" sz="2000" spc="-1" strike="noStrike">
                <a:solidFill>
                  <a:srgbClr val="000000"/>
                </a:solidFill>
                <a:latin typeface="Corbel"/>
              </a:rPr>
              <a:t>From this dataset I get to know that each feature plays a very import role to understand the data. Data format plays a very important role in the visualization and Appling the models and algorithm</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000000"/>
              </a:buClr>
              <a:buFont typeface="Wingdings" charset="2"/>
              <a:buChar char=""/>
            </a:pPr>
            <a:r>
              <a:rPr b="0" lang="en-US" sz="2000" spc="-1" strike="noStrike">
                <a:solidFill>
                  <a:srgbClr val="000000"/>
                </a:solidFill>
                <a:latin typeface="Corbel"/>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000000"/>
              </a:buClr>
              <a:buFont typeface="Wingdings" charset="2"/>
              <a:buChar char=""/>
            </a:pPr>
            <a:r>
              <a:rPr b="0" lang="en-US" sz="2000" spc="-1" strike="noStrike">
                <a:solidFill>
                  <a:srgbClr val="000000"/>
                </a:solidFill>
                <a:latin typeface="Corbel"/>
              </a:rPr>
              <a:t>Various algorithms I used in this dataset and to get out best result and save that model. The best algorithm is Random Forest Regressor.</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360800" y="578880"/>
            <a:ext cx="6545160" cy="766800"/>
          </a:xfrm>
          <a:prstGeom prst="rect">
            <a:avLst/>
          </a:prstGeom>
          <a:noFill/>
          <a:ln>
            <a:noFill/>
          </a:ln>
        </p:spPr>
        <p:style>
          <a:lnRef idx="0"/>
          <a:fillRef idx="0"/>
          <a:effectRef idx="0"/>
          <a:fontRef idx="minor"/>
        </p:style>
        <p:txBody>
          <a:bodyPr lIns="90000" rIns="90000" tIns="45000" bIns="45000">
            <a:noAutofit/>
          </a:bodyPr>
          <a:p>
            <a:pPr algn="just">
              <a:lnSpc>
                <a:spcPct val="90000"/>
              </a:lnSpc>
            </a:pPr>
            <a:r>
              <a:rPr b="0" lang="en-US" sz="4500" spc="-1" strike="noStrike">
                <a:solidFill>
                  <a:srgbClr val="2f3235"/>
                </a:solidFill>
                <a:latin typeface="Times New Roman"/>
              </a:rPr>
              <a:t>FUTURE WORK</a:t>
            </a:r>
            <a:endParaRPr b="0" lang="en-IN" sz="4500" spc="-1" strike="noStrike">
              <a:latin typeface="Arial"/>
            </a:endParaRPr>
          </a:p>
        </p:txBody>
      </p:sp>
      <p:sp>
        <p:nvSpPr>
          <p:cNvPr id="159" name="CustomShape 2"/>
          <p:cNvSpPr/>
          <p:nvPr/>
        </p:nvSpPr>
        <p:spPr>
          <a:xfrm>
            <a:off x="1360800" y="1949760"/>
            <a:ext cx="9712800" cy="1971000"/>
          </a:xfrm>
          <a:prstGeom prst="rect">
            <a:avLst/>
          </a:prstGeom>
          <a:noFill/>
          <a:ln w="12600">
            <a:noFill/>
          </a:ln>
        </p:spPr>
        <p:style>
          <a:lnRef idx="0"/>
          <a:fillRef idx="0"/>
          <a:effectRef idx="0"/>
          <a:fontRef idx="minor"/>
        </p:style>
        <p:txBody>
          <a:bodyPr lIns="25560" rIns="25560" tIns="25560" bIns="25560">
            <a:spAutoFit/>
          </a:bodyPr>
          <a:p>
            <a:pPr marL="285840" indent="-285480" algn="just">
              <a:lnSpc>
                <a:spcPct val="100000"/>
              </a:lnSpc>
              <a:buClr>
                <a:srgbClr val="000000"/>
              </a:buClr>
              <a:buFont typeface="Wingdings" charset="2"/>
              <a:buChar char=""/>
            </a:pPr>
            <a:r>
              <a:rPr b="0" lang="en-IN" sz="1800" spc="-1" strike="noStrike">
                <a:solidFill>
                  <a:srgbClr val="000000"/>
                </a:solidFill>
                <a:latin typeface="Calibri"/>
                <a:ea typeface="Calibri"/>
              </a:rPr>
              <a:t>Limitations of this project is we have less number of features. If we get interior column, where we will get feature like, A/C, air bag etc. More the number of features, more accuracy we’ll get.</a:t>
            </a:r>
            <a:endParaRPr b="0" lang="en-IN" sz="1800" spc="-1" strike="noStrike">
              <a:latin typeface="Arial"/>
            </a:endParaRPr>
          </a:p>
          <a:p>
            <a:pPr algn="just">
              <a:lnSpc>
                <a:spcPct val="100000"/>
              </a:lnSpc>
            </a:pPr>
            <a:endParaRPr b="0" lang="en-IN" sz="1800" spc="-1" strike="noStrike">
              <a:latin typeface="Arial"/>
            </a:endParaRPr>
          </a:p>
          <a:p>
            <a:pPr marL="285840" indent="-285480" algn="just">
              <a:lnSpc>
                <a:spcPct val="100000"/>
              </a:lnSpc>
              <a:buClr>
                <a:srgbClr val="000000"/>
              </a:buClr>
              <a:buFont typeface="Wingdings" charset="2"/>
              <a:buChar char=""/>
            </a:pPr>
            <a:r>
              <a:rPr b="0" lang="en-IN" sz="1800" spc="-1" strike="noStrike">
                <a:solidFill>
                  <a:srgbClr val="000000"/>
                </a:solidFill>
                <a:latin typeface="Calibri"/>
                <a:ea typeface="Calibri"/>
              </a:rPr>
              <a:t>In future, if someone do the proper and detail study of this dataset’s each column than the accuracy will be so high.</a:t>
            </a:r>
            <a:endParaRPr b="0" lang="en-IN" sz="1800" spc="-1" strike="noStrike">
              <a:latin typeface="Arial"/>
            </a:endParaRPr>
          </a:p>
          <a:p>
            <a:pPr algn="just">
              <a:lnSpc>
                <a:spcPct val="100000"/>
              </a:lnSpc>
            </a:pPr>
            <a:endParaRPr b="0" lang="en-IN" sz="1800" spc="-1" strike="noStrike">
              <a:latin typeface="Arial"/>
            </a:endParaRPr>
          </a:p>
        </p:txBody>
      </p:sp>
      <p:sp>
        <p:nvSpPr>
          <p:cNvPr id="160" name="TextShape 3"/>
          <p:cNvSpPr txBox="1"/>
          <p:nvPr/>
        </p:nvSpPr>
        <p:spPr>
          <a:xfrm>
            <a:off x="10951920" y="5883120"/>
            <a:ext cx="550800" cy="364680"/>
          </a:xfrm>
          <a:prstGeom prst="rect">
            <a:avLst/>
          </a:prstGeom>
          <a:noFill/>
          <a:ln>
            <a:noFill/>
          </a:ln>
        </p:spPr>
        <p:txBody>
          <a:bodyPr anchor="ctr">
            <a:noAutofit/>
          </a:bodyPr>
          <a:p>
            <a:pPr algn="r">
              <a:lnSpc>
                <a:spcPct val="100000"/>
              </a:lnSpc>
            </a:pPr>
            <a:fld id="{E95DAA41-E50B-4D7D-82B6-08A861A6B2A3}" type="slidenum">
              <a:rPr b="0" lang="en-IN" sz="1000" spc="-1" strike="noStrike">
                <a:solidFill>
                  <a:srgbClr val="000000"/>
                </a:solidFill>
                <a:latin typeface="Corbel"/>
              </a:rPr>
              <a:t>&lt;number&gt;</a:t>
            </a:fld>
            <a:endParaRPr b="0" lang="en-IN" sz="10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1225800" y="1581840"/>
            <a:ext cx="10018440" cy="1752120"/>
          </a:xfrm>
          <a:prstGeom prst="rect">
            <a:avLst/>
          </a:prstGeom>
          <a:noFill/>
          <a:ln>
            <a:noFill/>
          </a:ln>
        </p:spPr>
        <p:txBody>
          <a:bodyPr anchor="ctr">
            <a:noAutofit/>
          </a:bodyPr>
          <a:p>
            <a:pPr algn="ctr">
              <a:lnSpc>
                <a:spcPct val="100000"/>
              </a:lnSpc>
            </a:pPr>
            <a:r>
              <a:rPr b="0" lang="en-US" sz="4000" spc="-1" strike="noStrike">
                <a:solidFill>
                  <a:srgbClr val="000000"/>
                </a:solidFill>
                <a:latin typeface="Corbel"/>
              </a:rPr>
              <a:t>Thank You</a:t>
            </a:r>
            <a:endParaRPr b="0" lang="en-US" sz="40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195560" y="236160"/>
            <a:ext cx="10502640" cy="11426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rPr>
              <a:t>EXPERIMENTAL SET UP</a:t>
            </a:r>
            <a:endParaRPr b="0" lang="en-IN" sz="4500" spc="-1" strike="noStrike">
              <a:latin typeface="Arial"/>
            </a:endParaRPr>
          </a:p>
        </p:txBody>
      </p:sp>
      <p:sp>
        <p:nvSpPr>
          <p:cNvPr id="107" name="CustomShape 2"/>
          <p:cNvSpPr/>
          <p:nvPr/>
        </p:nvSpPr>
        <p:spPr>
          <a:xfrm>
            <a:off x="1195560" y="1670040"/>
            <a:ext cx="9712800" cy="3709080"/>
          </a:xfrm>
          <a:prstGeom prst="rect">
            <a:avLst/>
          </a:prstGeom>
          <a:noFill/>
          <a:ln w="12600">
            <a:noFill/>
          </a:ln>
        </p:spPr>
        <p:style>
          <a:lnRef idx="0"/>
          <a:fillRef idx="0"/>
          <a:effectRef idx="0"/>
          <a:fontRef idx="minor"/>
        </p:style>
        <p:txBody>
          <a:bodyPr lIns="25560" rIns="25560" tIns="25560" bIns="25560">
            <a:spAutoFit/>
          </a:bodyPr>
          <a:p>
            <a:pPr algn="just">
              <a:lnSpc>
                <a:spcPct val="100000"/>
              </a:lnSpc>
            </a:pPr>
            <a:r>
              <a:rPr b="0" lang="en-US" sz="2400" spc="-1" strike="noStrike">
                <a:solidFill>
                  <a:srgbClr val="030303"/>
                </a:solidFill>
                <a:latin typeface="Times New Roman"/>
              </a:rPr>
              <a:t>Hardware requirements:-</a:t>
            </a:r>
            <a:endParaRPr b="0" lang="en-IN" sz="2400" spc="-1" strike="noStrike">
              <a:latin typeface="Arial"/>
            </a:endParaRPr>
          </a:p>
          <a:p>
            <a:pPr algn="just">
              <a:lnSpc>
                <a:spcPct val="100000"/>
              </a:lnSpc>
            </a:pPr>
            <a:endParaRPr b="0" lang="en-IN" sz="2400" spc="-1" strike="noStrike">
              <a:latin typeface="Arial"/>
            </a:endParaRPr>
          </a:p>
          <a:p>
            <a:pPr marL="914400" algn="just">
              <a:lnSpc>
                <a:spcPct val="100000"/>
              </a:lnSpc>
            </a:pPr>
            <a:r>
              <a:rPr b="0" lang="en-US" sz="2400" spc="-1" strike="noStrike">
                <a:solidFill>
                  <a:srgbClr val="000000"/>
                </a:solidFill>
                <a:latin typeface="Times New Roman"/>
              </a:rPr>
              <a:t>1. Processor — core i5 and above</a:t>
            </a:r>
            <a:endParaRPr b="0" lang="en-IN" sz="2400" spc="-1" strike="noStrike">
              <a:latin typeface="Arial"/>
            </a:endParaRPr>
          </a:p>
          <a:p>
            <a:pPr marL="914400" algn="just">
              <a:lnSpc>
                <a:spcPct val="100000"/>
              </a:lnSpc>
            </a:pPr>
            <a:r>
              <a:rPr b="0" lang="en-US" sz="2400" spc="-1" strike="noStrike">
                <a:solidFill>
                  <a:srgbClr val="000000"/>
                </a:solidFill>
                <a:latin typeface="Times New Roman"/>
              </a:rPr>
              <a:t>2. RAM — 8 GB or above</a:t>
            </a:r>
            <a:endParaRPr b="0" lang="en-IN" sz="2400" spc="-1" strike="noStrike">
              <a:latin typeface="Arial"/>
            </a:endParaRPr>
          </a:p>
          <a:p>
            <a:pPr marL="914400" algn="just">
              <a:lnSpc>
                <a:spcPct val="100000"/>
              </a:lnSpc>
            </a:pPr>
            <a:r>
              <a:rPr b="0" lang="en-US" sz="2400" spc="-1" strike="noStrike">
                <a:solidFill>
                  <a:srgbClr val="000000"/>
                </a:solidFill>
                <a:latin typeface="Times New Roman"/>
              </a:rPr>
              <a:t>3. SSD— 250 GB or above</a:t>
            </a:r>
            <a:endParaRPr b="0" lang="en-IN" sz="2400" spc="-1" strike="noStrike">
              <a:latin typeface="Arial"/>
            </a:endParaRPr>
          </a:p>
          <a:p>
            <a:pPr marL="914400" algn="just">
              <a:lnSpc>
                <a:spcPct val="100000"/>
              </a:lnSpc>
            </a:pPr>
            <a:endParaRPr b="0" lang="en-IN" sz="2400" spc="-1" strike="noStrike">
              <a:latin typeface="Arial"/>
            </a:endParaRPr>
          </a:p>
          <a:p>
            <a:pPr marL="914400" algn="just">
              <a:lnSpc>
                <a:spcPct val="100000"/>
              </a:lnSpc>
            </a:pPr>
            <a:endParaRPr b="0" lang="en-IN" sz="2400" spc="-1" strike="noStrike">
              <a:latin typeface="Arial"/>
            </a:endParaRPr>
          </a:p>
          <a:p>
            <a:pPr algn="just">
              <a:lnSpc>
                <a:spcPct val="100000"/>
              </a:lnSpc>
            </a:pPr>
            <a:r>
              <a:rPr b="0" lang="en-US" sz="2400" spc="-1" strike="noStrike">
                <a:solidFill>
                  <a:srgbClr val="030303"/>
                </a:solidFill>
                <a:latin typeface="Times New Roman"/>
              </a:rPr>
              <a:t>Software requirements:-</a:t>
            </a:r>
            <a:endParaRPr b="0" lang="en-IN" sz="2400" spc="-1" strike="noStrike">
              <a:latin typeface="Arial"/>
            </a:endParaRPr>
          </a:p>
          <a:p>
            <a:pPr algn="just">
              <a:lnSpc>
                <a:spcPct val="100000"/>
              </a:lnSpc>
            </a:pPr>
            <a:endParaRPr b="0" lang="en-IN" sz="2400" spc="-1" strike="noStrike">
              <a:latin typeface="Arial"/>
            </a:endParaRPr>
          </a:p>
          <a:p>
            <a:pPr marL="914400" algn="just">
              <a:lnSpc>
                <a:spcPct val="100000"/>
              </a:lnSpc>
            </a:pPr>
            <a:r>
              <a:rPr b="0" lang="en-US" sz="2400" spc="-1" strike="noStrike">
                <a:solidFill>
                  <a:srgbClr val="000000"/>
                </a:solidFill>
                <a:latin typeface="Times New Roman"/>
              </a:rPr>
              <a:t>1. ANACONDA</a:t>
            </a:r>
            <a:endParaRPr b="0" lang="en-IN" sz="2400" spc="-1" strike="noStrike">
              <a:latin typeface="Arial"/>
            </a:endParaRPr>
          </a:p>
        </p:txBody>
      </p:sp>
      <p:sp>
        <p:nvSpPr>
          <p:cNvPr id="108" name="TextShape 3"/>
          <p:cNvSpPr txBox="1"/>
          <p:nvPr/>
        </p:nvSpPr>
        <p:spPr>
          <a:xfrm>
            <a:off x="10951920" y="5883120"/>
            <a:ext cx="550800" cy="364680"/>
          </a:xfrm>
          <a:prstGeom prst="rect">
            <a:avLst/>
          </a:prstGeom>
          <a:noFill/>
          <a:ln>
            <a:noFill/>
          </a:ln>
        </p:spPr>
        <p:txBody>
          <a:bodyPr anchor="ctr">
            <a:noAutofit/>
          </a:bodyPr>
          <a:p>
            <a:pPr algn="r">
              <a:lnSpc>
                <a:spcPct val="100000"/>
              </a:lnSpc>
            </a:pPr>
            <a:fld id="{BF357A78-4371-46D9-9624-BEA629474310}" type="slidenum">
              <a:rPr b="0" lang="en-IN" sz="1000" spc="-1" strike="noStrike">
                <a:solidFill>
                  <a:srgbClr val="000000"/>
                </a:solidFill>
                <a:latin typeface="Corbel"/>
              </a:rPr>
              <a:t>1</a:t>
            </a:fld>
            <a:endParaRPr b="0" lang="en-IN" sz="10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0951920" y="5883120"/>
            <a:ext cx="550800" cy="364680"/>
          </a:xfrm>
          <a:prstGeom prst="rect">
            <a:avLst/>
          </a:prstGeom>
          <a:noFill/>
          <a:ln>
            <a:noFill/>
          </a:ln>
        </p:spPr>
        <p:txBody>
          <a:bodyPr anchor="ctr">
            <a:noAutofit/>
          </a:bodyPr>
          <a:p>
            <a:pPr algn="r">
              <a:lnSpc>
                <a:spcPct val="100000"/>
              </a:lnSpc>
            </a:pPr>
            <a:fld id="{819FA3A8-5D40-422B-9637-A35C06629465}" type="slidenum">
              <a:rPr b="0" lang="en-IN" sz="1000" spc="-1" strike="noStrike">
                <a:solidFill>
                  <a:srgbClr val="000000"/>
                </a:solidFill>
                <a:latin typeface="Corbel"/>
              </a:rPr>
              <a:t>1</a:t>
            </a:fld>
            <a:endParaRPr b="0" lang="en-IN" sz="1000" spc="-1" strike="noStrike">
              <a:latin typeface="Times New Roman"/>
            </a:endParaRPr>
          </a:p>
        </p:txBody>
      </p:sp>
      <p:sp>
        <p:nvSpPr>
          <p:cNvPr id="110" name="TextShape 2"/>
          <p:cNvSpPr txBox="1"/>
          <p:nvPr/>
        </p:nvSpPr>
        <p:spPr>
          <a:xfrm>
            <a:off x="1320840" y="464760"/>
            <a:ext cx="10389960" cy="1142640"/>
          </a:xfrm>
          <a:prstGeom prst="rect">
            <a:avLst/>
          </a:prstGeom>
          <a:noFill/>
          <a:ln>
            <a:noFill/>
          </a:ln>
        </p:spPr>
        <p:txBody>
          <a:bodyPr anchor="ctr">
            <a:noAutofit/>
          </a:bodyPr>
          <a:p>
            <a:pPr algn="ctr">
              <a:lnSpc>
                <a:spcPct val="100000"/>
              </a:lnSpc>
            </a:pPr>
            <a:r>
              <a:rPr b="0" lang="en-US" sz="4000" spc="-1" strike="noStrike">
                <a:solidFill>
                  <a:srgbClr val="000000"/>
                </a:solidFill>
                <a:latin typeface="Times New Roman"/>
              </a:rPr>
              <a:t>INTRODUCTION</a:t>
            </a:r>
            <a:endParaRPr b="0" lang="en-US" sz="4000" spc="-1" strike="noStrike">
              <a:solidFill>
                <a:srgbClr val="000000"/>
              </a:solidFill>
              <a:latin typeface="Corbel"/>
            </a:endParaRPr>
          </a:p>
        </p:txBody>
      </p:sp>
      <p:pic>
        <p:nvPicPr>
          <p:cNvPr id="111" name="Picture 3" descr=""/>
          <p:cNvPicPr/>
          <p:nvPr/>
        </p:nvPicPr>
        <p:blipFill>
          <a:blip r:embed="rId1"/>
          <a:stretch/>
        </p:blipFill>
        <p:spPr>
          <a:xfrm>
            <a:off x="1841760" y="2148840"/>
            <a:ext cx="8731440" cy="1481760"/>
          </a:xfrm>
          <a:prstGeom prst="rect">
            <a:avLst/>
          </a:prstGeom>
          <a:ln>
            <a:noFill/>
          </a:ln>
        </p:spPr>
      </p:pic>
      <p:pic>
        <p:nvPicPr>
          <p:cNvPr id="112" name="Picture 5" descr=""/>
          <p:cNvPicPr/>
          <p:nvPr/>
        </p:nvPicPr>
        <p:blipFill>
          <a:blip r:embed="rId2"/>
          <a:stretch/>
        </p:blipFill>
        <p:spPr>
          <a:xfrm>
            <a:off x="1944000" y="3938400"/>
            <a:ext cx="8166960" cy="19951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195560" y="578880"/>
            <a:ext cx="7089840" cy="104652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rPr>
              <a:t>DATA PREPRATION</a:t>
            </a:r>
            <a:endParaRPr b="0" lang="en-IN" sz="4500" spc="-1" strike="noStrike">
              <a:latin typeface="Arial"/>
            </a:endParaRPr>
          </a:p>
        </p:txBody>
      </p:sp>
      <p:sp>
        <p:nvSpPr>
          <p:cNvPr id="114" name="CustomShape 2"/>
          <p:cNvSpPr/>
          <p:nvPr/>
        </p:nvSpPr>
        <p:spPr>
          <a:xfrm>
            <a:off x="1195560" y="1476720"/>
            <a:ext cx="9712800" cy="2463120"/>
          </a:xfrm>
          <a:prstGeom prst="rect">
            <a:avLst/>
          </a:prstGeom>
          <a:noFill/>
          <a:ln w="12600">
            <a:noFill/>
          </a:ln>
        </p:spPr>
        <p:style>
          <a:lnRef idx="0"/>
          <a:fillRef idx="0"/>
          <a:effectRef idx="0"/>
          <a:fontRef idx="minor"/>
        </p:style>
        <p:txBody>
          <a:bodyPr lIns="25560" rIns="25560" tIns="25560" bIns="25560">
            <a:spAutoFit/>
          </a:bodyPr>
          <a:p>
            <a:pPr algn="just">
              <a:lnSpc>
                <a:spcPct val="80000"/>
              </a:lnSpc>
            </a:pPr>
            <a:r>
              <a:rPr b="0" lang="en-US" sz="1800" spc="-1" strike="noStrike">
                <a:solidFill>
                  <a:srgbClr val="000000"/>
                </a:solidFill>
                <a:latin typeface="Times New Roman"/>
              </a:rPr>
              <a:t>With the help of Pandas Library, We will upload our data to Jupyter Notebook.</a:t>
            </a:r>
            <a:endParaRPr b="0" lang="en-IN" sz="1800" spc="-1" strike="noStrike">
              <a:latin typeface="Arial"/>
            </a:endParaRPr>
          </a:p>
          <a:p>
            <a:pPr algn="just">
              <a:lnSpc>
                <a:spcPct val="80000"/>
              </a:lnSpc>
            </a:pPr>
            <a:endParaRPr b="0" lang="en-IN" sz="1800" spc="-1" strike="noStrike">
              <a:latin typeface="Arial"/>
            </a:endParaRPr>
          </a:p>
          <a:p>
            <a:pPr algn="just">
              <a:lnSpc>
                <a:spcPct val="80000"/>
              </a:lnSpc>
            </a:pPr>
            <a:r>
              <a:rPr b="0" lang="en-US" sz="1800" spc="-1" strike="noStrike">
                <a:solidFill>
                  <a:srgbClr val="000000"/>
                </a:solidFill>
                <a:latin typeface="Times New Roman"/>
              </a:rPr>
              <a:t>Once our data is uploaded with the help of predefined method (i.e. read_csv) we can read data for further processing.   </a:t>
            </a:r>
            <a:endParaRPr b="0" lang="en-IN" sz="1800" spc="-1" strike="noStrike">
              <a:latin typeface="Arial"/>
            </a:endParaRPr>
          </a:p>
          <a:p>
            <a:pPr algn="just">
              <a:lnSpc>
                <a:spcPct val="80000"/>
              </a:lnSpc>
            </a:pPr>
            <a:endParaRPr b="0" lang="en-IN" sz="1800" spc="-1" strike="noStrike">
              <a:latin typeface="Arial"/>
            </a:endParaRPr>
          </a:p>
          <a:p>
            <a:pPr algn="just">
              <a:lnSpc>
                <a:spcPct val="80000"/>
              </a:lnSpc>
            </a:pPr>
            <a:r>
              <a:rPr b="0" lang="en-US" sz="1800" spc="-1" strike="noStrike">
                <a:solidFill>
                  <a:srgbClr val="000000"/>
                </a:solidFill>
                <a:latin typeface="Times New Roman"/>
              </a:rPr>
              <a:t>We have two type of variables in the data:-</a:t>
            </a:r>
            <a:endParaRPr b="0" lang="en-IN" sz="1800" spc="-1" strike="noStrike">
              <a:latin typeface="Arial"/>
            </a:endParaRPr>
          </a:p>
          <a:p>
            <a:pPr algn="just">
              <a:lnSpc>
                <a:spcPct val="80000"/>
              </a:lnSpc>
            </a:pPr>
            <a:endParaRPr b="0" lang="en-IN" sz="1800" spc="-1" strike="noStrike">
              <a:latin typeface="Arial"/>
            </a:endParaRPr>
          </a:p>
          <a:p>
            <a:pPr marL="285840" indent="-285480" algn="just">
              <a:lnSpc>
                <a:spcPct val="80000"/>
              </a:lnSpc>
              <a:buClr>
                <a:srgbClr val="000000"/>
              </a:buClr>
              <a:buFont typeface="Arial"/>
              <a:buChar char="•"/>
            </a:pPr>
            <a:r>
              <a:rPr b="0" lang="en-US" sz="1800" spc="-1" strike="noStrike">
                <a:solidFill>
                  <a:srgbClr val="000000"/>
                </a:solidFill>
                <a:latin typeface="Times New Roman"/>
              </a:rPr>
              <a:t>Dependent Variable</a:t>
            </a:r>
            <a:endParaRPr b="0" lang="en-IN" sz="1800" spc="-1" strike="noStrike">
              <a:latin typeface="Arial"/>
            </a:endParaRPr>
          </a:p>
          <a:p>
            <a:pPr marL="285840" indent="-285480" algn="just">
              <a:lnSpc>
                <a:spcPct val="80000"/>
              </a:lnSpc>
              <a:buClr>
                <a:srgbClr val="000000"/>
              </a:buClr>
              <a:buFont typeface="Arial"/>
              <a:buChar char="•"/>
            </a:pPr>
            <a:r>
              <a:rPr b="0" lang="en-US" sz="1800" spc="-1" strike="noStrike">
                <a:solidFill>
                  <a:srgbClr val="000000"/>
                </a:solidFill>
                <a:latin typeface="Times New Roman"/>
              </a:rPr>
              <a:t>Independent Variable</a:t>
            </a:r>
            <a:endParaRPr b="0" lang="en-IN" sz="1800" spc="-1" strike="noStrike">
              <a:latin typeface="Arial"/>
            </a:endParaRPr>
          </a:p>
          <a:p>
            <a:pPr algn="just">
              <a:lnSpc>
                <a:spcPct val="80000"/>
              </a:lnSpc>
            </a:pPr>
            <a:endParaRPr b="0" lang="en-IN" sz="1800" spc="-1" strike="noStrike">
              <a:latin typeface="Arial"/>
            </a:endParaRPr>
          </a:p>
          <a:p>
            <a:pPr algn="just">
              <a:lnSpc>
                <a:spcPct val="80000"/>
              </a:lnSpc>
            </a:pPr>
            <a:endParaRPr b="0" lang="en-IN" sz="1800" spc="-1" strike="noStrike">
              <a:latin typeface="Arial"/>
            </a:endParaRPr>
          </a:p>
        </p:txBody>
      </p:sp>
      <p:sp>
        <p:nvSpPr>
          <p:cNvPr id="115" name="TextShape 3"/>
          <p:cNvSpPr txBox="1"/>
          <p:nvPr/>
        </p:nvSpPr>
        <p:spPr>
          <a:xfrm>
            <a:off x="10951920" y="5883120"/>
            <a:ext cx="550800" cy="364680"/>
          </a:xfrm>
          <a:prstGeom prst="rect">
            <a:avLst/>
          </a:prstGeom>
          <a:noFill/>
          <a:ln>
            <a:noFill/>
          </a:ln>
        </p:spPr>
        <p:txBody>
          <a:bodyPr anchor="ctr">
            <a:noAutofit/>
          </a:bodyPr>
          <a:p>
            <a:pPr algn="r">
              <a:lnSpc>
                <a:spcPct val="100000"/>
              </a:lnSpc>
            </a:pPr>
            <a:fld id="{C3877DB3-8A72-4CEE-8E32-9E5BC932F5E3}" type="slidenum">
              <a:rPr b="0" lang="en-IN" sz="1000" spc="-1" strike="noStrike">
                <a:solidFill>
                  <a:srgbClr val="000000"/>
                </a:solidFill>
                <a:latin typeface="Corbel"/>
              </a:rPr>
              <a:t>1</a:t>
            </a:fld>
            <a:endParaRPr b="0" lang="en-IN" sz="1000" spc="-1" strike="noStrike">
              <a:latin typeface="Times New Roman"/>
            </a:endParaRPr>
          </a:p>
        </p:txBody>
      </p:sp>
      <p:pic>
        <p:nvPicPr>
          <p:cNvPr id="116" name="" descr=""/>
          <p:cNvPicPr/>
          <p:nvPr/>
        </p:nvPicPr>
        <p:blipFill>
          <a:blip r:embed="rId1"/>
          <a:stretch/>
        </p:blipFill>
        <p:spPr>
          <a:xfrm>
            <a:off x="1531080" y="3608640"/>
            <a:ext cx="6388920" cy="2898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360800" y="621360"/>
            <a:ext cx="9712800" cy="270720"/>
          </a:xfrm>
          <a:prstGeom prst="rect">
            <a:avLst/>
          </a:prstGeom>
          <a:noFill/>
          <a:ln w="12600">
            <a:noFill/>
          </a:ln>
        </p:spPr>
        <p:style>
          <a:lnRef idx="0"/>
          <a:fillRef idx="0"/>
          <a:effectRef idx="0"/>
          <a:fontRef idx="minor"/>
        </p:style>
        <p:txBody>
          <a:bodyPr lIns="25560" rIns="25560" tIns="25560" bIns="25560">
            <a:spAutoFit/>
          </a:bodyPr>
          <a:p>
            <a:pPr algn="just">
              <a:lnSpc>
                <a:spcPct val="80000"/>
              </a:lnSpc>
            </a:pPr>
            <a:r>
              <a:rPr b="1" lang="en-US" sz="1800" spc="-1" strike="noStrike">
                <a:solidFill>
                  <a:srgbClr val="000000"/>
                </a:solidFill>
                <a:latin typeface="Times New Roman"/>
              </a:rPr>
              <a:t>Car price is a dependent variable whereas all of the other elements are independent variables</a:t>
            </a:r>
            <a:r>
              <a:rPr b="0" lang="en-US" sz="1800" spc="-1" strike="noStrike">
                <a:solidFill>
                  <a:srgbClr val="000000"/>
                </a:solidFill>
                <a:latin typeface="Times New Roman"/>
              </a:rPr>
              <a:t>.</a:t>
            </a:r>
            <a:endParaRPr b="0" lang="en-IN" sz="1800" spc="-1" strike="noStrike">
              <a:latin typeface="Arial"/>
            </a:endParaRPr>
          </a:p>
        </p:txBody>
      </p:sp>
      <p:sp>
        <p:nvSpPr>
          <p:cNvPr id="118" name="TextShape 2"/>
          <p:cNvSpPr txBox="1"/>
          <p:nvPr/>
        </p:nvSpPr>
        <p:spPr>
          <a:xfrm>
            <a:off x="10951920" y="5883120"/>
            <a:ext cx="550800" cy="364680"/>
          </a:xfrm>
          <a:prstGeom prst="rect">
            <a:avLst/>
          </a:prstGeom>
          <a:noFill/>
          <a:ln>
            <a:noFill/>
          </a:ln>
        </p:spPr>
        <p:txBody>
          <a:bodyPr anchor="ctr">
            <a:noAutofit/>
          </a:bodyPr>
          <a:p>
            <a:pPr algn="r">
              <a:lnSpc>
                <a:spcPct val="100000"/>
              </a:lnSpc>
            </a:pPr>
            <a:fld id="{E001EF27-BE49-48BE-9337-BD69642CBFF8}" type="slidenum">
              <a:rPr b="0" lang="en-IN" sz="1000" spc="-1" strike="noStrike">
                <a:solidFill>
                  <a:srgbClr val="000000"/>
                </a:solidFill>
                <a:latin typeface="Corbel"/>
              </a:rPr>
              <a:t>1</a:t>
            </a:fld>
            <a:endParaRPr b="0" lang="en-IN" sz="1000" spc="-1" strike="noStrike">
              <a:latin typeface="Times New Roman"/>
            </a:endParaRPr>
          </a:p>
        </p:txBody>
      </p:sp>
      <p:pic>
        <p:nvPicPr>
          <p:cNvPr id="119" name="Picture 6" descr=""/>
          <p:cNvPicPr/>
          <p:nvPr/>
        </p:nvPicPr>
        <p:blipFill>
          <a:blip r:embed="rId1"/>
          <a:stretch/>
        </p:blipFill>
        <p:spPr>
          <a:xfrm>
            <a:off x="1873080" y="1800000"/>
            <a:ext cx="6225840" cy="1295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914400" y="4098600"/>
            <a:ext cx="9375480" cy="272520"/>
          </a:xfrm>
          <a:prstGeom prst="rect">
            <a:avLst/>
          </a:prstGeom>
          <a:noFill/>
          <a:ln w="12600">
            <a:noFill/>
          </a:ln>
        </p:spPr>
        <p:style>
          <a:lnRef idx="0"/>
          <a:fillRef idx="0"/>
          <a:effectRef idx="0"/>
          <a:fontRef idx="minor"/>
        </p:style>
      </p:sp>
      <p:sp>
        <p:nvSpPr>
          <p:cNvPr id="121" name="TextShape 2"/>
          <p:cNvSpPr txBox="1"/>
          <p:nvPr/>
        </p:nvSpPr>
        <p:spPr>
          <a:xfrm>
            <a:off x="10951920" y="5883120"/>
            <a:ext cx="550800" cy="364680"/>
          </a:xfrm>
          <a:prstGeom prst="rect">
            <a:avLst/>
          </a:prstGeom>
          <a:noFill/>
          <a:ln>
            <a:noFill/>
          </a:ln>
        </p:spPr>
        <p:txBody>
          <a:bodyPr anchor="ctr">
            <a:noAutofit/>
          </a:bodyPr>
          <a:p>
            <a:pPr algn="r">
              <a:lnSpc>
                <a:spcPct val="100000"/>
              </a:lnSpc>
            </a:pPr>
            <a:fld id="{702306AD-065D-4D8F-A69C-388B21D55BC8}" type="slidenum">
              <a:rPr b="0" lang="en-IN" sz="1000" spc="-1" strike="noStrike">
                <a:solidFill>
                  <a:srgbClr val="000000"/>
                </a:solidFill>
                <a:latin typeface="Corbel"/>
              </a:rPr>
              <a:t>1</a:t>
            </a:fld>
            <a:endParaRPr b="0" lang="en-IN" sz="1000" spc="-1" strike="noStrike">
              <a:latin typeface="Times New Roman"/>
            </a:endParaRPr>
          </a:p>
        </p:txBody>
      </p:sp>
      <p:pic>
        <p:nvPicPr>
          <p:cNvPr id="122" name="Picture 3" descr=""/>
          <p:cNvPicPr/>
          <p:nvPr/>
        </p:nvPicPr>
        <p:blipFill>
          <a:blip r:embed="rId1"/>
          <a:stretch/>
        </p:blipFill>
        <p:spPr>
          <a:xfrm>
            <a:off x="1112400" y="326520"/>
            <a:ext cx="3601440" cy="594000"/>
          </a:xfrm>
          <a:prstGeom prst="rect">
            <a:avLst/>
          </a:prstGeom>
          <a:ln>
            <a:noFill/>
          </a:ln>
        </p:spPr>
      </p:pic>
      <p:pic>
        <p:nvPicPr>
          <p:cNvPr id="123" name="" descr=""/>
          <p:cNvPicPr/>
          <p:nvPr/>
        </p:nvPicPr>
        <p:blipFill>
          <a:blip r:embed="rId2"/>
          <a:stretch/>
        </p:blipFill>
        <p:spPr>
          <a:xfrm>
            <a:off x="1368000" y="1656000"/>
            <a:ext cx="9153000" cy="33429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 descr=""/>
          <p:cNvPicPr/>
          <p:nvPr/>
        </p:nvPicPr>
        <p:blipFill>
          <a:blip r:embed="rId1"/>
          <a:stretch/>
        </p:blipFill>
        <p:spPr>
          <a:xfrm>
            <a:off x="1171800" y="1055880"/>
            <a:ext cx="10303920" cy="45360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 descr=""/>
          <p:cNvPicPr/>
          <p:nvPr/>
        </p:nvPicPr>
        <p:blipFill>
          <a:blip r:embed="rId1"/>
          <a:stretch/>
        </p:blipFill>
        <p:spPr>
          <a:xfrm>
            <a:off x="1290600" y="393120"/>
            <a:ext cx="9610200" cy="6048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TM03457496[[fn=Parallax]]</Template>
  <TotalTime>782</TotalTime>
  <Application>LibreOffice/6.4.2.2$Linux_X86_64 LibreOffice_project/40$Build-2</Application>
  <Words>550</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2021-10-28T06:37:56Z</dcterms:created>
  <dc:creator>Gokula Krishnan (External)</dc:creator>
  <dc:description/>
  <dc:language>en-IN</dc:language>
  <cp:lastModifiedBy/>
  <dcterms:modified xsi:type="dcterms:W3CDTF">2021-12-29T22:37:57Z</dcterms:modified>
  <cp:revision>7</cp:revision>
  <dc:subject/>
  <dc:title>Housing Price Prediction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