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6" r:id="rId1"/>
    <p:sldMasterId id="2147483657" r:id="rId2"/>
    <p:sldMasterId id="2147483658" r:id="rId3"/>
  </p:sldMasterIdLst>
  <p:notesMasterIdLst>
    <p:notesMasterId r:id="rId2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ndara" panose="020E0502030303020204" pitchFamily="34" charset="0"/>
      <p:regular r:id="rId31"/>
      <p:bold r:id="rId32"/>
      <p:italic r:id="rId33"/>
      <p:boldItalic r:id="rId34"/>
    </p:embeddedFont>
    <p:embeddedFont>
      <p:font typeface="Corbel" panose="020B0503020204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6261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5463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00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6388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96735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31986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3147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34184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" name="Google Shape;23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50317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6" name="Google Shape;23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p1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17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08749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5368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0" name="Google Shape;25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1" name="Google Shape;251;p1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19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7069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4364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8" name="Google Shape;25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9" name="Google Shape;259;p2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20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39128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12103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8566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70074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442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6903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0132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4101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59112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812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2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1" descr="E:\Brand &amp; all that\Greatlearning Logo\Greatlearning Logo.jpg"/>
          <p:cNvPicPr preferRelativeResize="0"/>
          <p:nvPr/>
        </p:nvPicPr>
        <p:blipFill rotWithShape="1">
          <a:blip r:embed="rId8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8" descr="E:\Brand &amp; all that\Greatlearning Logo\Greatlearning Logo.jpg"/>
          <p:cNvPicPr preferRelativeResize="0"/>
          <p:nvPr/>
        </p:nvPicPr>
        <p:blipFill rotWithShape="1">
          <a:blip r:embed="rId3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0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0" descr="E:\Brand &amp; all that\Greatlearning Logo\Greatlearning Logo.jpg"/>
          <p:cNvPicPr preferRelativeResize="0"/>
          <p:nvPr/>
        </p:nvPicPr>
        <p:blipFill rotWithShape="1">
          <a:blip r:embed="rId3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ctrTitle"/>
          </p:nvPr>
        </p:nvSpPr>
        <p:spPr>
          <a:xfrm>
            <a:off x="2438400" y="241617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IN"/>
              <a:t>Concepts of Machine Learning and Linear Regression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Classification vs regression</a:t>
            </a:r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614457" y="2729978"/>
            <a:ext cx="10963084" cy="2266406"/>
            <a:chOff x="4857" y="1129778"/>
            <a:chExt cx="10963084" cy="2266406"/>
          </a:xfrm>
        </p:grpSpPr>
        <p:sp>
          <p:nvSpPr>
            <p:cNvPr id="166" name="Google Shape;166;p21"/>
            <p:cNvSpPr/>
            <p:nvPr/>
          </p:nvSpPr>
          <p:spPr>
            <a:xfrm>
              <a:off x="4857" y="1735910"/>
              <a:ext cx="2108285" cy="1054142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 txBox="1"/>
            <p:nvPr/>
          </p:nvSpPr>
          <p:spPr>
            <a:xfrm>
              <a:off x="35732" y="1766785"/>
              <a:ext cx="2046535" cy="9923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IN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Predictive modeling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1"/>
            <p:cNvSpPr/>
            <p:nvPr/>
          </p:nvSpPr>
          <p:spPr>
            <a:xfrm rot="-2142401">
              <a:off x="2015527" y="1938953"/>
              <a:ext cx="1038544" cy="4192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w="25400" cap="flat" cmpd="sng">
              <a:solidFill>
                <a:srgbClr val="3B64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 txBox="1"/>
            <p:nvPr/>
          </p:nvSpPr>
          <p:spPr>
            <a:xfrm rot="-2142401">
              <a:off x="2508836" y="1933951"/>
              <a:ext cx="51927" cy="519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2956457" y="1129778"/>
              <a:ext cx="2108285" cy="1054142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1"/>
            <p:cNvSpPr txBox="1"/>
            <p:nvPr/>
          </p:nvSpPr>
          <p:spPr>
            <a:xfrm>
              <a:off x="2987332" y="1160653"/>
              <a:ext cx="2046535" cy="9923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IN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Regression</a:t>
              </a: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5064742" y="1635887"/>
              <a:ext cx="843314" cy="4192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1"/>
            <p:cNvSpPr txBox="1"/>
            <p:nvPr/>
          </p:nvSpPr>
          <p:spPr>
            <a:xfrm>
              <a:off x="5465317" y="1635766"/>
              <a:ext cx="42165" cy="42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5908057" y="1129778"/>
              <a:ext cx="2108285" cy="1054142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1"/>
            <p:cNvSpPr txBox="1"/>
            <p:nvPr/>
          </p:nvSpPr>
          <p:spPr>
            <a:xfrm>
              <a:off x="5938932" y="1160653"/>
              <a:ext cx="2046535" cy="9923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IN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 variable – numerical or categorical</a:t>
              </a: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8016342" y="1635887"/>
              <a:ext cx="843314" cy="4192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1"/>
            <p:cNvSpPr txBox="1"/>
            <p:nvPr/>
          </p:nvSpPr>
          <p:spPr>
            <a:xfrm>
              <a:off x="8416916" y="1635766"/>
              <a:ext cx="42165" cy="42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8859656" y="1129778"/>
              <a:ext cx="2108285" cy="1054142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1"/>
            <p:cNvSpPr txBox="1"/>
            <p:nvPr/>
          </p:nvSpPr>
          <p:spPr>
            <a:xfrm>
              <a:off x="8890531" y="1160653"/>
              <a:ext cx="2046535" cy="9923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IN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 variable - numerical</a:t>
              </a:r>
              <a:endParaRPr/>
            </a:p>
          </p:txBody>
        </p:sp>
        <p:sp>
          <p:nvSpPr>
            <p:cNvPr id="180" name="Google Shape;180;p21"/>
            <p:cNvSpPr/>
            <p:nvPr/>
          </p:nvSpPr>
          <p:spPr>
            <a:xfrm rot="2142401">
              <a:off x="2015527" y="2545085"/>
              <a:ext cx="1038544" cy="4192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w="25400" cap="flat" cmpd="sng">
              <a:solidFill>
                <a:srgbClr val="3B64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1"/>
            <p:cNvSpPr txBox="1"/>
            <p:nvPr/>
          </p:nvSpPr>
          <p:spPr>
            <a:xfrm rot="2142401">
              <a:off x="2508836" y="2540083"/>
              <a:ext cx="51927" cy="519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2956457" y="2342042"/>
              <a:ext cx="2108285" cy="1054142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w="9525" cap="flat" cmpd="sng">
              <a:solidFill>
                <a:srgbClr val="97B85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1"/>
            <p:cNvSpPr txBox="1"/>
            <p:nvPr/>
          </p:nvSpPr>
          <p:spPr>
            <a:xfrm>
              <a:off x="2987332" y="2372917"/>
              <a:ext cx="2046535" cy="9923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IN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Classification</a:t>
              </a: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5064742" y="2848151"/>
              <a:ext cx="843314" cy="4192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1"/>
            <p:cNvSpPr txBox="1"/>
            <p:nvPr/>
          </p:nvSpPr>
          <p:spPr>
            <a:xfrm>
              <a:off x="5465317" y="2848030"/>
              <a:ext cx="42165" cy="42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5908057" y="2342042"/>
              <a:ext cx="2108285" cy="1054142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w="9525" cap="flat" cmpd="sng">
              <a:solidFill>
                <a:srgbClr val="97B85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1"/>
            <p:cNvSpPr txBox="1"/>
            <p:nvPr/>
          </p:nvSpPr>
          <p:spPr>
            <a:xfrm>
              <a:off x="5938932" y="2372917"/>
              <a:ext cx="2046535" cy="9923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IN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 variable – numerical or categorical</a:t>
              </a: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8016342" y="2848151"/>
              <a:ext cx="843314" cy="4192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1"/>
            <p:cNvSpPr txBox="1"/>
            <p:nvPr/>
          </p:nvSpPr>
          <p:spPr>
            <a:xfrm>
              <a:off x="8416916" y="2848030"/>
              <a:ext cx="42165" cy="42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8859656" y="2342042"/>
              <a:ext cx="2108285" cy="1054142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w="9525" cap="flat" cmpd="sng">
              <a:solidFill>
                <a:srgbClr val="97B85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1"/>
            <p:cNvSpPr txBox="1"/>
            <p:nvPr/>
          </p:nvSpPr>
          <p:spPr>
            <a:xfrm>
              <a:off x="8890531" y="2372917"/>
              <a:ext cx="2046535" cy="9923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IN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 variable - categorical</a:t>
              </a:r>
              <a:endParaRPr/>
            </a:p>
          </p:txBody>
        </p:sp>
      </p:grpSp>
      <p:sp>
        <p:nvSpPr>
          <p:cNvPr id="192" name="Google Shape;192;p21"/>
          <p:cNvSpPr txBox="1">
            <a:spLocks noGrp="1"/>
          </p:cNvSpPr>
          <p:nvPr>
            <p:ph type="ftr" idx="11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Sowmya Vivek</a:t>
            </a:r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10353040" y="457200"/>
            <a:ext cx="1473200" cy="1143000"/>
          </a:xfrm>
          <a:prstGeom prst="irregularSeal1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Sow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Linear Regression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The term “Regression” generally refers to predicting a real number.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The term “linear” in linear regression refers to the fact that the method models data with linear combination of the explanatory variables.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In case of linear regression with  a single explanatory variable, the linear combination can be expressed as 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                    response = intercept + constant + explanatory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  <a:t>Pearson’s Coefficient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6" name="Google Shape;20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6837" y="1600200"/>
            <a:ext cx="8818326" cy="452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  <a:t>Best fit line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Given Y = f(x) and the scatter plot shows apparent correlation between X and Y.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But there are infinite number of lines that can be fit in the scatter.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The distance between a point and the line is the error in prediction.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3" name="Google Shape;21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2129" y="3320506"/>
            <a:ext cx="3210877" cy="2394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4"/>
          <p:cNvPicPr preferRelativeResize="0"/>
          <p:nvPr/>
        </p:nvPicPr>
        <p:blipFill rotWithShape="1">
          <a:blip r:embed="rId4">
            <a:alphaModFix/>
          </a:blip>
          <a:srcRect b="13507"/>
          <a:stretch/>
        </p:blipFill>
        <p:spPr>
          <a:xfrm>
            <a:off x="6096000" y="3320494"/>
            <a:ext cx="3539209" cy="2247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  <a:t>Coefficient of Determinant</a:t>
            </a:r>
            <a:endParaRPr sz="4000"/>
          </a:p>
        </p:txBody>
      </p:sp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Coefficient of determinant determines the fitness of a linear model. The closer the points get to the line, the R</a:t>
            </a:r>
            <a:r>
              <a:rPr lang="en-IN" sz="2400" baseline="30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 (coeff of determinant) tends to 1, the better the model is.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/>
          </a:p>
        </p:txBody>
      </p:sp>
      <p:pic>
        <p:nvPicPr>
          <p:cNvPr id="221" name="Google Shape;22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4903" y="3023643"/>
            <a:ext cx="5172891" cy="3242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SSE and SSR</a:t>
            </a:r>
            <a:endParaRPr/>
          </a:p>
        </p:txBody>
      </p:sp>
      <p:pic>
        <p:nvPicPr>
          <p:cNvPr id="227" name="Google Shape;22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2843" y="1711235"/>
            <a:ext cx="9466561" cy="4597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>
            <a:spLocks noGrp="1"/>
          </p:cNvSpPr>
          <p:nvPr>
            <p:ph type="title"/>
          </p:nvPr>
        </p:nvSpPr>
        <p:spPr>
          <a:xfrm>
            <a:off x="609600" y="4270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Pros and Cons of Linear Regression</a:t>
            </a:r>
            <a:b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600"/>
          </a:p>
        </p:txBody>
      </p:sp>
      <p:sp>
        <p:nvSpPr>
          <p:cNvPr id="233" name="Google Shape;233;p2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800" b="1">
                <a:latin typeface="Times New Roman"/>
                <a:ea typeface="Times New Roman"/>
                <a:cs typeface="Times New Roman"/>
                <a:sym typeface="Times New Roman"/>
              </a:rPr>
              <a:t>Advantages 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Simple to  implement and easier to interpret the outputs coefficient.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 b="1">
                <a:latin typeface="Times New Roman"/>
                <a:ea typeface="Times New Roman"/>
                <a:cs typeface="Times New Roman"/>
                <a:sym typeface="Times New Roman"/>
              </a:rPr>
              <a:t>Disadvantages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Assumes a linear relationships between dependent and independent variables.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Outliers can have huge effects on regression.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Linear Regression assume independence between attributes.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Case Study</a:t>
            </a:r>
            <a:endParaRPr/>
          </a:p>
        </p:txBody>
      </p:sp>
      <p:sp>
        <p:nvSpPr>
          <p:cNvPr id="240" name="Google Shape;240;p2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3000"/>
              <a:t>Context:</a:t>
            </a:r>
            <a:endParaRPr sz="300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3000"/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1800" b="1">
                <a:latin typeface="Calibri"/>
                <a:ea typeface="Calibri"/>
                <a:cs typeface="Calibri"/>
                <a:sym typeface="Calibri"/>
              </a:rPr>
              <a:t>A marketer is interested in the effect of changing shelf height (x1) and shelf width (x2) on the weekly sales (y) of her brand of laundry detergent in a grocery store.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rPr lang="en-IN" sz="3000">
                <a:latin typeface="Calibri"/>
                <a:ea typeface="Calibri"/>
                <a:cs typeface="Calibri"/>
                <a:sym typeface="Calibri"/>
              </a:rPr>
              <a:t>Objective: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We have at least one variable that is known (in some cases it is controllable), and a response variable that is a random variable. We would like to fit a model that relates the response to the known or controllable variable(s).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3000"/>
          </a:p>
        </p:txBody>
      </p:sp>
      <p:sp>
        <p:nvSpPr>
          <p:cNvPr id="241" name="Google Shape;241;p28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2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that the more shelf space their product takes up, the higher the frequency of such purchases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in the range of 3 to 9 feet, the mean weekly sales will be linearly related to the width of the shelf space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fit a model relating weekly sales y to the amount of shelf space x her product receives that week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Case study: Linear regression</a:t>
            </a:r>
            <a:endParaRPr/>
          </a:p>
        </p:txBody>
      </p:sp>
      <p:sp>
        <p:nvSpPr>
          <p:cNvPr id="254" name="Google Shape;254;p3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000" b="1">
                <a:latin typeface="Calibri"/>
                <a:ea typeface="Calibri"/>
                <a:cs typeface="Calibri"/>
                <a:sym typeface="Calibri"/>
              </a:rPr>
              <a:t>Equation:</a:t>
            </a:r>
            <a:endParaRPr sz="30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y = β0 + β1x + ε, so that y|x ∼ N(β0 + β1x, σ).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rPr lang="en-IN" sz="3000" b="1">
                <a:latin typeface="Calibri"/>
                <a:ea typeface="Calibri"/>
                <a:cs typeface="Calibri"/>
                <a:sym typeface="Calibri"/>
              </a:rPr>
              <a:t>Steps: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Compute estimates of the parameters β0 and β1.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Take a sample of n subjects, observing values y of the response variable and x of the predictor variable.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Choose as estimates for β0 and β1, the values b0 and b1 that ‘best fit’ the sample data.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sp>
        <p:nvSpPr>
          <p:cNvPr id="255" name="Google Shape;255;p30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 sz="4000" b="0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 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Machine Learning and its importance </a:t>
            </a:r>
            <a:endParaRPr/>
          </a:p>
          <a:p>
            <a:pPr marL="4953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Machine Learning happens in Mathematical space</a:t>
            </a:r>
            <a:endParaRPr/>
          </a:p>
          <a:p>
            <a:pPr marL="4953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Supervised Machine Learning</a:t>
            </a:r>
            <a:endParaRPr/>
          </a:p>
          <a:p>
            <a:pPr marL="4953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Linear Regression and Pearson’s Coefficient</a:t>
            </a:r>
            <a:endParaRPr/>
          </a:p>
          <a:p>
            <a:pPr marL="4953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Best fit line and Coefficient of Determinant</a:t>
            </a:r>
            <a:endParaRPr/>
          </a:p>
          <a:p>
            <a:pPr marL="4953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Pros and Cons of Linear Regression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3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Case Study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200"/>
              <a:buNone/>
            </a:pPr>
            <a:endParaRPr/>
          </a:p>
          <a:p>
            <a:pPr marL="4953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609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Case study: Linear regression</a:t>
            </a:r>
            <a:endParaRPr/>
          </a:p>
        </p:txBody>
      </p:sp>
      <p:sp>
        <p:nvSpPr>
          <p:cNvPr id="262" name="Google Shape;262;p3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3000"/>
              <a:t>Some formulas to follow :</a:t>
            </a:r>
            <a:endParaRPr sz="300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3000"/>
          </a:p>
          <a:p>
            <a:pPr marL="457200" lvl="0" indent="-3810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SSxx = Σ (x – </a:t>
            </a:r>
            <a:r>
              <a:rPr lang="en-IN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x̅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IN" sz="2400" baseline="300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 = Σ x</a:t>
            </a:r>
            <a:r>
              <a:rPr lang="en-IN" sz="2400" baseline="300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 − ( Σ x)</a:t>
            </a:r>
            <a:r>
              <a:rPr lang="en-IN" sz="2400" baseline="300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 /n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SSxy = Σ (x − </a:t>
            </a:r>
            <a:r>
              <a:rPr lang="en-IN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x̅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)(y − </a:t>
            </a:r>
            <a:r>
              <a:rPr lang="en-IN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ȳ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) = Σ xy − ( Σ x)( Σ y) /n 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SSyy = Σ (y − </a:t>
            </a:r>
            <a:r>
              <a:rPr lang="en-IN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ȳ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IN" sz="2400" baseline="300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 = Σ y</a:t>
            </a:r>
            <a:r>
              <a:rPr lang="en-IN" sz="2400" baseline="300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 − ( Σ y)</a:t>
            </a:r>
            <a:r>
              <a:rPr lang="en-IN" sz="2400" baseline="300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 /n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Obtain the least squares estimate of the true linear regression relation (β0+β1x)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b1 = SSxy /SSxx ,  b0 = Σ y /n − b1 Σ x /n,  yˆ = b0 + b1x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endParaRPr sz="3000"/>
          </a:p>
        </p:txBody>
      </p:sp>
      <p:sp>
        <p:nvSpPr>
          <p:cNvPr id="263" name="Google Shape;263;p31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Real life applications of regression</a:t>
            </a:r>
            <a:endParaRPr/>
          </a:p>
        </p:txBody>
      </p:sp>
      <p:sp>
        <p:nvSpPr>
          <p:cNvPr id="269" name="Google Shape;269;p3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Predict health insurance claim for a customer based on demographic &amp; health attributes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Predict annual income of a person based on demography, skill area and work experience information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Predict travel time based on traffic, location and time related attributes</a:t>
            </a:r>
            <a:endParaRPr/>
          </a:p>
        </p:txBody>
      </p:sp>
      <p:sp>
        <p:nvSpPr>
          <p:cNvPr id="270" name="Google Shape;270;p32"/>
          <p:cNvSpPr/>
          <p:nvPr/>
        </p:nvSpPr>
        <p:spPr>
          <a:xfrm>
            <a:off x="10353040" y="457200"/>
            <a:ext cx="1473200" cy="1143000"/>
          </a:xfrm>
          <a:prstGeom prst="irregularSeal1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Sow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/>
        </p:nvSpPr>
        <p:spPr>
          <a:xfrm>
            <a:off x="4219575" y="4572000"/>
            <a:ext cx="34544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imes New Roman"/>
              <a:buNone/>
            </a:pPr>
            <a:r>
              <a:rPr lang="en-IN" sz="54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9050" y="3798887"/>
            <a:ext cx="302895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325" y="1450975"/>
            <a:ext cx="4359275" cy="26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3"/>
          <p:cNvSpPr txBox="1"/>
          <p:nvPr/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Introduction to Machine Learning</a:t>
            </a:r>
            <a:endParaRPr sz="3600"/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The ability to do the tasks come from the underlying model which is the result of the learning process. </a:t>
            </a: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The model is generated from huge volume of data, huge both in breadth and depth reflecting the real world 	in which the processes are performed. </a:t>
            </a: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 b="1">
                <a:latin typeface="Times New Roman"/>
                <a:ea typeface="Times New Roman"/>
                <a:cs typeface="Times New Roman"/>
                <a:sym typeface="Times New Roman"/>
              </a:rPr>
              <a:t>What machine learning algorithms do?</a:t>
            </a:r>
            <a:endParaRPr sz="2400" b="1"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Search through the data to look for patterns in form of trends, cycles, associations, etc.</a:t>
            </a: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Express these patterns as mathematical structures such as probability or polynomial equations.</a:t>
            </a: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Industry use cases of Machine Learning</a:t>
            </a:r>
            <a:endParaRPr sz="3600"/>
          </a:p>
        </p:txBody>
      </p:sp>
      <p:grpSp>
        <p:nvGrpSpPr>
          <p:cNvPr id="109" name="Google Shape;109;p15"/>
          <p:cNvGrpSpPr/>
          <p:nvPr/>
        </p:nvGrpSpPr>
        <p:grpSpPr>
          <a:xfrm>
            <a:off x="741730" y="1956524"/>
            <a:ext cx="10403738" cy="3962643"/>
            <a:chOff x="50" y="219164"/>
            <a:chExt cx="10403738" cy="3962643"/>
          </a:xfrm>
        </p:grpSpPr>
        <p:sp>
          <p:nvSpPr>
            <p:cNvPr id="110" name="Google Shape;110;p15"/>
            <p:cNvSpPr/>
            <p:nvPr/>
          </p:nvSpPr>
          <p:spPr>
            <a:xfrm>
              <a:off x="50" y="219164"/>
              <a:ext cx="4861559" cy="5760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 txBox="1"/>
            <p:nvPr/>
          </p:nvSpPr>
          <p:spPr>
            <a:xfrm>
              <a:off x="50" y="219164"/>
              <a:ext cx="4861559" cy="5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81275" rIns="142225" bIns="81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IN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Simpler use cases</a:t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50" y="795164"/>
              <a:ext cx="4861559" cy="3386643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w="25400" cap="flat" cmpd="sng">
              <a:solidFill>
                <a:srgbClr val="CFD7E7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 txBox="1"/>
            <p:nvPr/>
          </p:nvSpPr>
          <p:spPr>
            <a:xfrm>
              <a:off x="50" y="795164"/>
              <a:ext cx="4861559" cy="3386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42225" bIns="16000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lang="en-IN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Predict if a customer will default a loan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lang="en-IN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What is the probability that an employee will quit his job?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lang="en-IN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What are the factors that influence customer churn?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lang="en-IN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What is the predicted sales for a product for this year?</a:t>
              </a:r>
              <a:endParaRPr/>
            </a:p>
            <a:p>
              <a:pPr marL="228600" marR="0" lvl="1" indent="-101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5542229" y="219164"/>
              <a:ext cx="4861559" cy="5760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 txBox="1"/>
            <p:nvPr/>
          </p:nvSpPr>
          <p:spPr>
            <a:xfrm>
              <a:off x="5542229" y="219164"/>
              <a:ext cx="4861559" cy="5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81275" rIns="142225" bIns="81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IN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Complex use cases</a:t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5542229" y="795164"/>
              <a:ext cx="4861559" cy="3386643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w="25400" cap="flat" cmpd="sng">
              <a:solidFill>
                <a:srgbClr val="CFD7E7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 txBox="1"/>
            <p:nvPr/>
          </p:nvSpPr>
          <p:spPr>
            <a:xfrm>
              <a:off x="5542229" y="795164"/>
              <a:ext cx="4861559" cy="3386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42225" bIns="16000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Char char="•"/>
              </a:pPr>
              <a:r>
                <a:rPr lang="en-IN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Detect audience sentiment for a new movie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Char char="•"/>
              </a:pPr>
              <a:r>
                <a:rPr lang="en-IN" sz="20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Used for character recognition or natural language processing.</a:t>
              </a: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lang="en-IN" sz="20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Too complex and dynamic, eg: Weather Forecasting.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lang="en-IN" sz="20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Patterns hidden in humongous data, eg: Recommendation System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lang="en-IN" sz="20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Too many permutations and combinations possible , eg: Genetic Code mapping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lang="en-IN" sz="20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And much more!!</a:t>
              </a:r>
              <a:endParaRPr/>
            </a:p>
          </p:txBody>
        </p:sp>
      </p:grpSp>
      <p:sp>
        <p:nvSpPr>
          <p:cNvPr id="118" name="Google Shape;118;p15"/>
          <p:cNvSpPr/>
          <p:nvPr/>
        </p:nvSpPr>
        <p:spPr>
          <a:xfrm>
            <a:off x="10353040" y="457200"/>
            <a:ext cx="1473200" cy="1143000"/>
          </a:xfrm>
          <a:prstGeom prst="irregularSeal1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Machine Learning happens in </a:t>
            </a:r>
            <a:b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Mathematical space</a:t>
            </a:r>
            <a:b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1"/>
          </p:nvPr>
        </p:nvSpPr>
        <p:spPr>
          <a:xfrm>
            <a:off x="609600" y="168293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 data representing the real world, is a collection attributes that define an entity. 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2561781"/>
            <a:ext cx="6818811" cy="36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0934" y="1600200"/>
            <a:ext cx="7457731" cy="457603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609600" y="45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Machine Learning happens in </a:t>
            </a:r>
            <a:b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Mathematical space</a:t>
            </a:r>
            <a:b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Supervised vs unsupervised learning</a:t>
            </a:r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rPr>
              <a:t>7</a:t>
            </a:fld>
            <a:endParaRPr sz="1400" b="0" i="0" u="none" strike="noStrike" cap="none">
              <a:solidFill>
                <a:srgbClr val="59595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138" name="Google Shape;138;p18"/>
          <p:cNvGrpSpPr/>
          <p:nvPr/>
        </p:nvGrpSpPr>
        <p:grpSpPr>
          <a:xfrm>
            <a:off x="609653" y="1885071"/>
            <a:ext cx="10972692" cy="3956220"/>
            <a:chOff x="53" y="284871"/>
            <a:chExt cx="10972692" cy="3956220"/>
          </a:xfrm>
        </p:grpSpPr>
        <p:sp>
          <p:nvSpPr>
            <p:cNvPr id="139" name="Google Shape;139;p18"/>
            <p:cNvSpPr/>
            <p:nvPr/>
          </p:nvSpPr>
          <p:spPr>
            <a:xfrm>
              <a:off x="53" y="284871"/>
              <a:ext cx="5127426" cy="892800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8"/>
            <p:cNvSpPr txBox="1"/>
            <p:nvPr/>
          </p:nvSpPr>
          <p:spPr>
            <a:xfrm>
              <a:off x="53" y="284871"/>
              <a:ext cx="5127426" cy="8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0450" tIns="125975" rIns="220450" bIns="125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lang="en-IN" sz="3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Supervised learning</a:t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53" y="1177671"/>
              <a:ext cx="5127426" cy="3063420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w="9525" cap="flat" cmpd="sng">
              <a:solidFill>
                <a:srgbClr val="CFD7E7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53" y="1177671"/>
              <a:ext cx="5127426" cy="3063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350" tIns="165350" rIns="220450" bIns="248025" anchor="t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Char char="•"/>
              </a:pPr>
              <a:r>
                <a:rPr lang="en-IN" sz="3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Clearly defined X and Y variables</a:t>
              </a:r>
              <a:endPara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465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Char char="•"/>
              </a:pPr>
              <a:r>
                <a:rPr lang="en-IN" sz="3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Predict a continuous response (Regression)</a:t>
              </a:r>
              <a:endParaRPr/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465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Char char="•"/>
              </a:pPr>
              <a:r>
                <a:rPr lang="en-IN" sz="3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categorical response (classification)</a:t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845319" y="284871"/>
              <a:ext cx="5127426" cy="892800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8"/>
            <p:cNvSpPr txBox="1"/>
            <p:nvPr/>
          </p:nvSpPr>
          <p:spPr>
            <a:xfrm>
              <a:off x="5845319" y="284871"/>
              <a:ext cx="5127426" cy="8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0450" tIns="125975" rIns="220450" bIns="125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lang="en-IN" sz="3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Unsupervised learning</a:t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845319" y="1177671"/>
              <a:ext cx="5127426" cy="3063420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w="9525" cap="flat" cmpd="sng">
              <a:solidFill>
                <a:srgbClr val="CFD7E7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5845319" y="1177671"/>
              <a:ext cx="5127426" cy="3063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350" tIns="165350" rIns="220450" bIns="248025" anchor="t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Char char="•"/>
              </a:pPr>
              <a:r>
                <a:rPr lang="en-IN" sz="3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Unlabelled data</a:t>
              </a:r>
              <a:endParaRPr/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465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Char char="•"/>
              </a:pPr>
              <a:r>
                <a:rPr lang="en-IN" sz="3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Emerging patterns based on similarity identified</a:t>
              </a:r>
              <a:endParaRPr/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465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Char char="•"/>
              </a:pPr>
              <a:r>
                <a:rPr lang="en-IN" sz="3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Clustering</a:t>
              </a:r>
              <a:endParaRPr/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465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Char char="•"/>
              </a:pPr>
              <a:r>
                <a:rPr lang="en-IN" sz="3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Association rules (market basket analysis)</a:t>
              </a:r>
              <a:endParaRPr/>
            </a:p>
          </p:txBody>
        </p:sp>
      </p:grpSp>
      <p:sp>
        <p:nvSpPr>
          <p:cNvPr id="147" name="Google Shape;147;p18"/>
          <p:cNvSpPr/>
          <p:nvPr/>
        </p:nvSpPr>
        <p:spPr>
          <a:xfrm>
            <a:off x="10353040" y="457200"/>
            <a:ext cx="1473200" cy="1143000"/>
          </a:xfrm>
          <a:prstGeom prst="irregularSeal1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Sow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Supervised Machine Learning</a:t>
            </a:r>
            <a:b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600"/>
          </a:p>
        </p:txBody>
      </p:sp>
      <p:sp>
        <p:nvSpPr>
          <p:cNvPr id="153" name="Google Shape;153;p1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Class of machine learning that work on externally supplied instances in form of predictor attributes and associated target values.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The model thus generated is used to make predictions about future instances.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Eg: </a:t>
            </a:r>
            <a:r>
              <a:rPr lang="en-IN" sz="1800" i="1">
                <a:latin typeface="Times New Roman"/>
                <a:ea typeface="Times New Roman"/>
                <a:cs typeface="Times New Roman"/>
                <a:sym typeface="Times New Roman"/>
              </a:rPr>
              <a:t>building model to predict the resale value of a car based on its mileage, age, colour etc</a:t>
            </a:r>
            <a:endParaRPr sz="18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18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Supervised learning problems can be further grouped into regression and classification problems.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Data Science Machine Learning Steps: </a:t>
            </a:r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Identify data required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Pre-process Data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Create training &amp; test set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Select appropriate algorithm’s 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Train and build the model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Evaluate with test data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993</Words>
  <Application>Microsoft Office PowerPoint</Application>
  <PresentationFormat>Widescreen</PresentationFormat>
  <Paragraphs>147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Candara</vt:lpstr>
      <vt:lpstr>Corbel</vt:lpstr>
      <vt:lpstr>Times New Roman</vt:lpstr>
      <vt:lpstr>Office Theme</vt:lpstr>
      <vt:lpstr>1_Office Theme</vt:lpstr>
      <vt:lpstr>5_Office Theme</vt:lpstr>
      <vt:lpstr>Concepts of Machine Learning and Linear Regression</vt:lpstr>
      <vt:lpstr>Learning Objectives </vt:lpstr>
      <vt:lpstr>Introduction to Machine Learning</vt:lpstr>
      <vt:lpstr>Industry use cases of Machine Learning</vt:lpstr>
      <vt:lpstr>Machine Learning happens in  Mathematical space </vt:lpstr>
      <vt:lpstr>Machine Learning happens in  Mathematical space </vt:lpstr>
      <vt:lpstr>Supervised vs unsupervised learning</vt:lpstr>
      <vt:lpstr>Supervised Machine Learning </vt:lpstr>
      <vt:lpstr>Data Science Machine Learning Steps: </vt:lpstr>
      <vt:lpstr>Classification vs regression</vt:lpstr>
      <vt:lpstr>Linear Regression</vt:lpstr>
      <vt:lpstr>Pearson’s Coefficient</vt:lpstr>
      <vt:lpstr>Best fit line</vt:lpstr>
      <vt:lpstr>Coefficient of Determinant</vt:lpstr>
      <vt:lpstr>SSE and SSR</vt:lpstr>
      <vt:lpstr>Pros and Cons of Linear Regression </vt:lpstr>
      <vt:lpstr>Case Study</vt:lpstr>
      <vt:lpstr>PowerPoint Presentation</vt:lpstr>
      <vt:lpstr>Case study: Linear regression</vt:lpstr>
      <vt:lpstr>Case study: Linear regression</vt:lpstr>
      <vt:lpstr>Real life applications of regression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Concepts of Machine Learning and Linear Regression</dc:title>
  <cp:lastModifiedBy>guru govi</cp:lastModifiedBy>
  <cp:revision>1</cp:revision>
  <dcterms:modified xsi:type="dcterms:W3CDTF">2019-11-16T06:44:45Z</dcterms:modified>
</cp:coreProperties>
</file>