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63" r:id="rId6"/>
    <p:sldId id="259" r:id="rId7"/>
    <p:sldId id="260" r:id="rId8"/>
    <p:sldId id="267" r:id="rId9"/>
    <p:sldId id="268" r:id="rId10"/>
    <p:sldId id="264" r:id="rId11"/>
    <p:sldId id="261" r:id="rId12"/>
    <p:sldId id="262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AD65-3A32-4CC2-AE2D-65937A873645}" type="datetimeFigureOut">
              <a:rPr lang="en-US" smtClean="0"/>
              <a:t>1/31/2022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02F9-D2A6-4F3D-BB80-491BDEEFEC4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AD65-3A32-4CC2-AE2D-65937A873645}" type="datetimeFigureOut">
              <a:rPr lang="en-US" smtClean="0"/>
              <a:t>1/31/2022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02F9-D2A6-4F3D-BB80-491BDEEFEC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AD65-3A32-4CC2-AE2D-65937A873645}" type="datetimeFigureOut">
              <a:rPr lang="en-US" smtClean="0"/>
              <a:t>1/31/2022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02F9-D2A6-4F3D-BB80-491BDEEFEC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AD65-3A32-4CC2-AE2D-65937A873645}" type="datetimeFigureOut">
              <a:rPr lang="en-US" smtClean="0"/>
              <a:t>1/31/2022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02F9-D2A6-4F3D-BB80-491BDEEFEC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AD65-3A32-4CC2-AE2D-65937A873645}" type="datetimeFigureOut">
              <a:rPr lang="en-US" smtClean="0"/>
              <a:t>1/31/2022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02F9-D2A6-4F3D-BB80-491BDEEFEC4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AD65-3A32-4CC2-AE2D-65937A873645}" type="datetimeFigureOut">
              <a:rPr lang="en-US" smtClean="0"/>
              <a:t>1/31/2022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02F9-D2A6-4F3D-BB80-491BDEEFEC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AD65-3A32-4CC2-AE2D-65937A873645}" type="datetimeFigureOut">
              <a:rPr lang="en-US" smtClean="0"/>
              <a:t>1/31/2022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02F9-D2A6-4F3D-BB80-491BDEEFEC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AD65-3A32-4CC2-AE2D-65937A873645}" type="datetimeFigureOut">
              <a:rPr lang="en-US" smtClean="0"/>
              <a:t>1/31/2022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02F9-D2A6-4F3D-BB80-491BDEEFEC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AD65-3A32-4CC2-AE2D-65937A873645}" type="datetimeFigureOut">
              <a:rPr lang="en-US" smtClean="0"/>
              <a:t>1/31/2022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02F9-D2A6-4F3D-BB80-491BDEEFEC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AD65-3A32-4CC2-AE2D-65937A873645}" type="datetimeFigureOut">
              <a:rPr lang="en-US" smtClean="0"/>
              <a:t>1/31/2022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02F9-D2A6-4F3D-BB80-491BDEEFEC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AD65-3A32-4CC2-AE2D-65937A873645}" type="datetimeFigureOut">
              <a:rPr lang="en-US" smtClean="0"/>
              <a:t>1/31/2022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28002F9-D2A6-4F3D-BB80-491BDEEFEC48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FDAD65-3A32-4CC2-AE2D-65937A873645}" type="datetimeFigureOut">
              <a:rPr lang="en-US" smtClean="0"/>
              <a:t>1/31/2022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8002F9-D2A6-4F3D-BB80-491BDEEFEC48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18427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Experiment 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85992"/>
            <a:ext cx="9144000" cy="1285884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rgbClr val="FF0000"/>
                </a:solidFill>
              </a:rPr>
              <a:t>Measurement of Voltage, Current and Power by Voltage, Current and Power Transducers</a:t>
            </a:r>
          </a:p>
          <a:p>
            <a:pPr algn="ctr"/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3714752"/>
            <a:ext cx="61436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</a:rPr>
              <a:t>B. Tech in Power Engineering 3</a:t>
            </a:r>
            <a:r>
              <a:rPr lang="en-IN" sz="2800" b="1" baseline="30000" dirty="0" smtClean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</a:rPr>
              <a:t> Year</a:t>
            </a:r>
          </a:p>
          <a:p>
            <a:pPr algn="ctr"/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</a:rPr>
              <a:t>Jadavpur University</a:t>
            </a:r>
          </a:p>
          <a:p>
            <a:pPr algn="ctr"/>
            <a:endParaRPr lang="en-IN" sz="2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</a:rPr>
              <a:t>Subject: Transducer and Control Lab</a:t>
            </a:r>
            <a:endParaRPr lang="en-IN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142987"/>
          <a:ext cx="9144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24"/>
                <a:gridCol w="2214578"/>
                <a:gridCol w="2414598"/>
                <a:gridCol w="1828800"/>
                <a:gridCol w="1828800"/>
              </a:tblGrid>
              <a:tr h="5909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Sl. No.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Input AC current (A)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Output</a:t>
                      </a:r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 Measured DC voltage (V)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True DC voltage (V)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% Calibration Error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7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377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4%</a:t>
                      </a:r>
                      <a:endParaRPr lang="en-IN" dirty="0"/>
                    </a:p>
                  </a:txBody>
                  <a:tcPr/>
                </a:tc>
              </a:tr>
              <a:tr h="3377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2%</a:t>
                      </a:r>
                      <a:endParaRPr lang="en-IN" dirty="0"/>
                    </a:p>
                  </a:txBody>
                  <a:tcPr/>
                </a:tc>
              </a:tr>
              <a:tr h="3377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2.7%</a:t>
                      </a:r>
                      <a:endParaRPr lang="en-IN" dirty="0"/>
                    </a:p>
                  </a:txBody>
                  <a:tcPr/>
                </a:tc>
              </a:tr>
              <a:tr h="3377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2%</a:t>
                      </a:r>
                      <a:endParaRPr lang="en-IN" dirty="0"/>
                    </a:p>
                  </a:txBody>
                  <a:tcPr/>
                </a:tc>
              </a:tr>
              <a:tr h="3377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2%</a:t>
                      </a:r>
                      <a:endParaRPr lang="en-IN" dirty="0"/>
                    </a:p>
                  </a:txBody>
                  <a:tcPr/>
                </a:tc>
              </a:tr>
              <a:tr h="3377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1.7%</a:t>
                      </a:r>
                      <a:endParaRPr lang="en-IN" dirty="0"/>
                    </a:p>
                  </a:txBody>
                  <a:tcPr/>
                </a:tc>
              </a:tr>
              <a:tr h="3377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1.5%</a:t>
                      </a:r>
                      <a:endParaRPr lang="en-IN" dirty="0"/>
                    </a:p>
                  </a:txBody>
                  <a:tcPr/>
                </a:tc>
              </a:tr>
              <a:tr h="3377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1.11%</a:t>
                      </a:r>
                      <a:endParaRPr lang="en-IN" dirty="0"/>
                    </a:p>
                  </a:txBody>
                  <a:tcPr/>
                </a:tc>
              </a:tr>
              <a:tr h="3377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1.2%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Observation Table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72150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85728"/>
            <a:ext cx="9144000" cy="785818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Measurement of Three Phase Power using Power Transducer</a:t>
            </a:r>
            <a:b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914400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800725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" y="-24"/>
            <a:ext cx="9144000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Circuit Diagram of Power Transducer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914400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5626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Observation Table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8194" name="Picture 2" descr="C:\Users\Acer\Downloads\IMG_20210329_18385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929066"/>
            <a:ext cx="9144000" cy="2928934"/>
          </a:xfrm>
          <a:prstGeom prst="rect">
            <a:avLst/>
          </a:prstGeom>
          <a:noFill/>
        </p:spPr>
      </p:pic>
      <p:pic>
        <p:nvPicPr>
          <p:cNvPr id="8195" name="Picture 3" descr="C:\Users\Acer\Downloads\IMG_20210329_1838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5794"/>
            <a:ext cx="9144000" cy="3143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480"/>
            <a:ext cx="9144000" cy="785818"/>
          </a:xfrm>
        </p:spPr>
        <p:txBody>
          <a:bodyPr>
            <a:noAutofit/>
          </a:bodyPr>
          <a:lstStyle/>
          <a:p>
            <a:pPr algn="ctr"/>
            <a:r>
              <a:rPr lang="en-IN" sz="3400" b="1" dirty="0" smtClean="0">
                <a:solidFill>
                  <a:srgbClr val="C00000"/>
                </a:solidFill>
              </a:rPr>
              <a:t/>
            </a:r>
            <a:br>
              <a:rPr lang="en-IN" sz="3400" b="1" dirty="0" smtClean="0">
                <a:solidFill>
                  <a:srgbClr val="C00000"/>
                </a:solidFill>
              </a:rPr>
            </a:br>
            <a:r>
              <a:rPr lang="en-IN" sz="3400" b="1" dirty="0" smtClean="0">
                <a:solidFill>
                  <a:srgbClr val="C00000"/>
                </a:solidFill>
              </a:rPr>
              <a:t>Measurement of Voltage using Voltage Transducer</a:t>
            </a:r>
            <a:br>
              <a:rPr lang="en-IN" sz="3400" b="1" dirty="0" smtClean="0">
                <a:solidFill>
                  <a:srgbClr val="C00000"/>
                </a:solidFill>
              </a:rPr>
            </a:br>
            <a:endParaRPr lang="en-IN" sz="340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143999" cy="5957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Circuit Diagram of Voltage Transducer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1142984"/>
            <a:ext cx="8953500" cy="429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219700"/>
            <a:ext cx="91440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2633662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08720"/>
            <a:ext cx="29146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63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Observation Table </a:t>
            </a:r>
            <a:endParaRPr lang="en-IN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071549"/>
          <a:ext cx="9144000" cy="4572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24"/>
                <a:gridCol w="1857388"/>
                <a:gridCol w="2771788"/>
                <a:gridCol w="1828800"/>
                <a:gridCol w="1828800"/>
              </a:tblGrid>
              <a:tr h="67298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Sl. No.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Input AC voltage (V)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Output</a:t>
                      </a:r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 Measured DC voltage (V)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True DC voltage (V)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% Calibration Error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99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</a:p>
                  </a:txBody>
                  <a:tcPr/>
                </a:tc>
              </a:tr>
              <a:tr h="3899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6.67%</a:t>
                      </a:r>
                    </a:p>
                  </a:txBody>
                  <a:tcPr/>
                </a:tc>
              </a:tr>
              <a:tr h="3899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3.5%</a:t>
                      </a:r>
                    </a:p>
                  </a:txBody>
                  <a:tcPr/>
                </a:tc>
              </a:tr>
              <a:tr h="3899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2.2%</a:t>
                      </a:r>
                    </a:p>
                  </a:txBody>
                  <a:tcPr/>
                </a:tc>
              </a:tr>
              <a:tr h="3899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1.3%</a:t>
                      </a:r>
                    </a:p>
                  </a:txBody>
                  <a:tcPr/>
                </a:tc>
              </a:tr>
              <a:tr h="3899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0.7%</a:t>
                      </a:r>
                    </a:p>
                  </a:txBody>
                  <a:tcPr/>
                </a:tc>
              </a:tr>
              <a:tr h="3899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1.26%</a:t>
                      </a:r>
                    </a:p>
                  </a:txBody>
                  <a:tcPr/>
                </a:tc>
              </a:tr>
              <a:tr h="3899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1.1%</a:t>
                      </a:r>
                    </a:p>
                  </a:txBody>
                  <a:tcPr/>
                </a:tc>
              </a:tr>
              <a:tr h="3899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0.9%</a:t>
                      </a:r>
                    </a:p>
                  </a:txBody>
                  <a:tcPr/>
                </a:tc>
              </a:tr>
              <a:tr h="3899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72150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71480"/>
            <a:ext cx="9144000" cy="785818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Measurement of Current using Current Transducer</a:t>
            </a:r>
            <a:br>
              <a:rPr kumimoji="0" lang="en-IN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143999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Circuit Diagram of Current Transducer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9"/>
            <a:ext cx="9144000" cy="430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05425"/>
            <a:ext cx="9144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-99392"/>
            <a:ext cx="6408712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2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859216" cy="7920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Electrical 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47019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+mj-lt"/>
              </a:rPr>
              <a:t>Type</a:t>
            </a:r>
            <a:r>
              <a:rPr lang="en-IN" sz="2000" dirty="0">
                <a:latin typeface="+mj-lt"/>
              </a:rPr>
              <a:t>	Ohm, DC / AC Voltage, DC / AC Current, Frequency, Summation, Power Factor, DC / AC Watt, </a:t>
            </a:r>
            <a:r>
              <a:rPr lang="en-IN" sz="2000" dirty="0" err="1">
                <a:latin typeface="+mj-lt"/>
              </a:rPr>
              <a:t>Var</a:t>
            </a:r>
            <a:r>
              <a:rPr lang="en-IN" sz="2000" dirty="0">
                <a:latin typeface="+mj-lt"/>
              </a:rPr>
              <a:t>, VA Transducers.</a:t>
            </a:r>
          </a:p>
          <a:p>
            <a:pPr marL="0" indent="0">
              <a:buNone/>
            </a:pPr>
            <a:r>
              <a:rPr lang="en-IN" sz="2000" dirty="0" smtClean="0">
                <a:latin typeface="+mj-lt"/>
              </a:rPr>
              <a:t>•Input </a:t>
            </a:r>
            <a:r>
              <a:rPr lang="en-IN" sz="2000" dirty="0">
                <a:latin typeface="+mj-lt"/>
              </a:rPr>
              <a:t>Range</a:t>
            </a:r>
            <a:r>
              <a:rPr lang="en-IN" sz="2000" dirty="0" smtClean="0">
                <a:latin typeface="+mj-lt"/>
              </a:rPr>
              <a:t>: Voltage</a:t>
            </a:r>
            <a:r>
              <a:rPr lang="en-IN" sz="2000" dirty="0">
                <a:latin typeface="+mj-lt"/>
              </a:rPr>
              <a:t>	0 - 500V DC / 0 - 500V AC.</a:t>
            </a:r>
          </a:p>
          <a:p>
            <a:pPr marL="0" indent="0">
              <a:buNone/>
            </a:pPr>
            <a:r>
              <a:rPr lang="en-IN" sz="2000" dirty="0" smtClean="0">
                <a:latin typeface="+mj-lt"/>
              </a:rPr>
              <a:t>Current 0 </a:t>
            </a:r>
            <a:r>
              <a:rPr lang="en-IN" sz="2000" dirty="0">
                <a:latin typeface="+mj-lt"/>
              </a:rPr>
              <a:t>- 5A DC (for higher ranges 50 - 300mV ext. Shunt) / 0 - 5A AC.</a:t>
            </a:r>
          </a:p>
          <a:p>
            <a:pPr marL="0" indent="0">
              <a:buNone/>
            </a:pPr>
            <a:r>
              <a:rPr lang="en-IN" sz="2000" dirty="0" smtClean="0">
                <a:latin typeface="+mj-lt"/>
              </a:rPr>
              <a:t>Frequency 50 </a:t>
            </a:r>
            <a:r>
              <a:rPr lang="en-IN" sz="2000" dirty="0">
                <a:latin typeface="+mj-lt"/>
              </a:rPr>
              <a:t>/ 60Hz ± 5hz., 400hz ± 20Hz. (other Frequency on request).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Power Factor	0.5% (lag) - unity - 0.5(lead). (Refer Note 4)</a:t>
            </a:r>
          </a:p>
          <a:p>
            <a:pPr marL="0" indent="0">
              <a:buNone/>
            </a:pPr>
            <a:r>
              <a:rPr lang="en-IN" sz="2000" dirty="0" smtClean="0">
                <a:latin typeface="+mj-lt"/>
              </a:rPr>
              <a:t>Resistance 0 </a:t>
            </a:r>
            <a:r>
              <a:rPr lang="en-IN" sz="2000" dirty="0">
                <a:latin typeface="+mj-lt"/>
              </a:rPr>
              <a:t>- 500</a:t>
            </a:r>
            <a:r>
              <a:rPr lang="el-GR" sz="2000" dirty="0">
                <a:latin typeface="+mj-lt"/>
              </a:rPr>
              <a:t>Ω </a:t>
            </a:r>
            <a:r>
              <a:rPr lang="en-IN" sz="2000" dirty="0">
                <a:latin typeface="+mj-lt"/>
              </a:rPr>
              <a:t>for Ohm Transducer</a:t>
            </a:r>
          </a:p>
          <a:p>
            <a:pPr marL="0" indent="0">
              <a:buNone/>
            </a:pPr>
            <a:r>
              <a:rPr lang="en-IN" sz="2000" dirty="0" smtClean="0">
                <a:latin typeface="+mj-lt"/>
              </a:rPr>
              <a:t>Accuracy 0.5</a:t>
            </a:r>
            <a:r>
              <a:rPr lang="en-IN" sz="2000" dirty="0">
                <a:latin typeface="+mj-lt"/>
              </a:rPr>
              <a:t>% of </a:t>
            </a:r>
            <a:r>
              <a:rPr lang="en-IN" sz="2000" dirty="0" err="1">
                <a:latin typeface="+mj-lt"/>
              </a:rPr>
              <a:t>f.s.d</a:t>
            </a:r>
            <a:r>
              <a:rPr lang="en-IN" sz="2000" dirty="0">
                <a:latin typeface="+mj-lt"/>
              </a:rPr>
              <a:t>. for Ohm, Voltage, Current, Summation, Power Factor, Watt, </a:t>
            </a:r>
            <a:r>
              <a:rPr lang="en-IN" sz="2000" dirty="0" err="1">
                <a:latin typeface="+mj-lt"/>
              </a:rPr>
              <a:t>Var</a:t>
            </a:r>
            <a:r>
              <a:rPr lang="en-IN" sz="2000" dirty="0">
                <a:latin typeface="+mj-lt"/>
              </a:rPr>
              <a:t>, VA Transducers.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For Frequency Transducer - 0.2% of Centre frequency.</a:t>
            </a:r>
          </a:p>
          <a:p>
            <a:pPr marL="0" indent="0">
              <a:buNone/>
            </a:pPr>
            <a:r>
              <a:rPr lang="en-IN" sz="2000" dirty="0" smtClean="0">
                <a:latin typeface="+mj-lt"/>
              </a:rPr>
              <a:t>AUX</a:t>
            </a:r>
            <a:r>
              <a:rPr lang="en-IN" sz="2000" dirty="0">
                <a:latin typeface="+mj-lt"/>
              </a:rPr>
              <a:t>. </a:t>
            </a:r>
            <a:r>
              <a:rPr lang="en-IN" sz="2000" dirty="0" smtClean="0">
                <a:latin typeface="+mj-lt"/>
              </a:rPr>
              <a:t>Supply 63.5V</a:t>
            </a:r>
            <a:r>
              <a:rPr lang="en-IN" sz="2000" dirty="0">
                <a:latin typeface="+mj-lt"/>
              </a:rPr>
              <a:t>, 110V, 220V, 230V, 240V, 380V, 415V, 440V AC ±10%, 50/60Hz</a:t>
            </a:r>
            <a:r>
              <a:rPr lang="en-IN" sz="2000" dirty="0" smtClean="0">
                <a:latin typeface="+mj-lt"/>
              </a:rPr>
              <a:t>. 24V</a:t>
            </a:r>
            <a:r>
              <a:rPr lang="en-IN" sz="2000" dirty="0">
                <a:latin typeface="+mj-lt"/>
              </a:rPr>
              <a:t>, 48V, 110V, 220V DC ±10%</a:t>
            </a:r>
          </a:p>
          <a:p>
            <a:pPr marL="0" indent="0">
              <a:buNone/>
            </a:pPr>
            <a:r>
              <a:rPr lang="en-IN" sz="2000" dirty="0" smtClean="0">
                <a:latin typeface="+mj-lt"/>
              </a:rPr>
              <a:t>•VA Burden For </a:t>
            </a:r>
            <a:r>
              <a:rPr lang="en-IN" sz="2000" dirty="0">
                <a:latin typeface="+mj-lt"/>
              </a:rPr>
              <a:t>VOLTAGE ≤ 1.0, For CURRENT ≤ 0.5, for AUX Supply ≤ 4.0</a:t>
            </a:r>
          </a:p>
        </p:txBody>
      </p:sp>
    </p:spTree>
    <p:extLst>
      <p:ext uri="{BB962C8B-B14F-4D97-AF65-F5344CB8AC3E}">
        <p14:creationId xmlns:p14="http://schemas.microsoft.com/office/powerpoint/2010/main" val="3620159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3372</TotalTime>
  <Words>244</Words>
  <Application>Microsoft Office PowerPoint</Application>
  <PresentationFormat>On-screen Show (4:3)</PresentationFormat>
  <Paragraphs>136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Experiment 2</vt:lpstr>
      <vt:lpstr> Measurement of Voltage using Voltage Transducer </vt:lpstr>
      <vt:lpstr>Circuit Diagram of Voltage Transducer</vt:lpstr>
      <vt:lpstr>PowerPoint Presentation</vt:lpstr>
      <vt:lpstr>Observation Table </vt:lpstr>
      <vt:lpstr>PowerPoint Presentation</vt:lpstr>
      <vt:lpstr>Circuit Diagram of Current Transducer</vt:lpstr>
      <vt:lpstr>PowerPoint Presentation</vt:lpstr>
      <vt:lpstr> Electrical Specifications</vt:lpstr>
      <vt:lpstr>Observation Table </vt:lpstr>
      <vt:lpstr>PowerPoint Presentation</vt:lpstr>
      <vt:lpstr>Circuit Diagram of Power Transducer</vt:lpstr>
      <vt:lpstr>Observation Table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2</dc:title>
  <dc:creator>Acer</dc:creator>
  <cp:lastModifiedBy>Gargi-PC</cp:lastModifiedBy>
  <cp:revision>5</cp:revision>
  <dcterms:created xsi:type="dcterms:W3CDTF">2021-03-27T05:56:53Z</dcterms:created>
  <dcterms:modified xsi:type="dcterms:W3CDTF">2022-01-31T09:28:05Z</dcterms:modified>
</cp:coreProperties>
</file>