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ajyoti Konar" initials="DK" lastIdx="1" clrIdx="0">
    <p:extLst>
      <p:ext uri="{19B8F6BF-5375-455C-9EA6-DF929625EA0E}">
        <p15:presenceInfo xmlns:p15="http://schemas.microsoft.com/office/powerpoint/2012/main" xmlns="" userId="a22363601528b6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8" d="100"/>
          <a:sy n="68" d="100"/>
        </p:scale>
        <p:origin x="-73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22:38:15.758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5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3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08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97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2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5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0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9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of magnetic field using Hall </a:t>
            </a:r>
            <a:r>
              <a:rPr lang="en-US" dirty="0"/>
              <a:t>P</a:t>
            </a:r>
            <a:r>
              <a:rPr lang="en-US" dirty="0" smtClean="0"/>
              <a:t>robe </a:t>
            </a:r>
            <a:r>
              <a:rPr lang="en-US" dirty="0" err="1" smtClean="0"/>
              <a:t>Gaussmeter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Power engineering</a:t>
            </a:r>
          </a:p>
          <a:p>
            <a:pPr algn="ctr"/>
            <a:r>
              <a:rPr lang="en-US" dirty="0" smtClean="0"/>
              <a:t>UG-3</a:t>
            </a:r>
            <a:r>
              <a:rPr lang="en-US" baseline="30000" dirty="0" smtClean="0"/>
              <a:t>rd</a:t>
            </a:r>
            <a:r>
              <a:rPr lang="en-US" dirty="0" smtClean="0"/>
              <a:t> year</a:t>
            </a:r>
          </a:p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</a:p>
          <a:p>
            <a:pPr algn="ctr"/>
            <a:r>
              <a:rPr lang="en-US" dirty="0" smtClean="0"/>
              <a:t>2020-21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7" y="351787"/>
            <a:ext cx="9568813" cy="58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21" y="13687"/>
            <a:ext cx="8892687" cy="66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503" y="121625"/>
            <a:ext cx="9905998" cy="836795"/>
          </a:xfrm>
        </p:spPr>
        <p:txBody>
          <a:bodyPr/>
          <a:lstStyle/>
          <a:p>
            <a:pPr algn="ctr"/>
            <a:r>
              <a:rPr lang="en-US" dirty="0" smtClean="0"/>
              <a:t>Results (</a:t>
            </a:r>
            <a:r>
              <a:rPr lang="en-US" i="1" dirty="0" smtClean="0"/>
              <a:t>z=10 mm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754380"/>
              </p:ext>
            </p:extLst>
          </p:nvPr>
        </p:nvGraphicFramePr>
        <p:xfrm>
          <a:off x="2962140" y="958420"/>
          <a:ext cx="9229859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53"/>
                <a:gridCol w="2640169"/>
                <a:gridCol w="2665927"/>
                <a:gridCol w="2919210"/>
              </a:tblGrid>
              <a:tr h="4964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Sl. No.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Position along x-axis (mm)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Position along y-axis (mm)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 of the magnetic field (Gauss)</a:t>
                      </a:r>
                      <a:endParaRPr lang="en-US" sz="16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280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301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298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220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288</a:t>
                      </a:r>
                      <a:endParaRPr lang="en-US" sz="1400" dirty="0"/>
                    </a:p>
                  </a:txBody>
                  <a:tcPr/>
                </a:tc>
              </a:tr>
              <a:tr h="2011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299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298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281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293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297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290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290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293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295</a:t>
                      </a:r>
                      <a:endParaRPr lang="en-US" sz="1400" dirty="0"/>
                    </a:p>
                  </a:txBody>
                  <a:tcPr/>
                </a:tc>
              </a:tr>
              <a:tr h="283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Matlab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Use the following commands to plot the contour of the magnetic field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rgbClr val="002060"/>
                </a:solidFill>
              </a:rPr>
              <a:t>m</a:t>
            </a:r>
            <a:r>
              <a:rPr lang="en-US" sz="3600" dirty="0" err="1" smtClean="0">
                <a:solidFill>
                  <a:srgbClr val="002060"/>
                </a:solidFill>
              </a:rPr>
              <a:t>eshgrid</a:t>
            </a:r>
            <a:endParaRPr lang="en-US" sz="36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rgbClr val="002060"/>
                </a:solidFill>
              </a:rPr>
              <a:t>c</a:t>
            </a:r>
            <a:r>
              <a:rPr lang="en-US" sz="3600" dirty="0" err="1" smtClean="0">
                <a:solidFill>
                  <a:srgbClr val="002060"/>
                </a:solidFill>
              </a:rPr>
              <a:t>ontourf</a:t>
            </a:r>
            <a:endParaRPr lang="en-US" sz="36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002060"/>
                </a:solidFill>
              </a:rPr>
              <a:t>grid 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 smtClean="0">
                <a:solidFill>
                  <a:srgbClr val="002060"/>
                </a:solidFill>
              </a:rPr>
              <a:t>colorbar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6328" y="2133598"/>
            <a:ext cx="707967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9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3200" dirty="0" smtClean="0"/>
              <a:t> To measure magnetic field of a bar magnet using Hall Probe </a:t>
            </a:r>
            <a:r>
              <a:rPr lang="en-US" sz="3200" dirty="0" err="1" smtClean="0"/>
              <a:t>Gaussmeter</a:t>
            </a:r>
            <a:endParaRPr lang="en-US" sz="32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3200" dirty="0" smtClean="0"/>
              <a:t>To draw the 2D contour plot of magnetic field using </a:t>
            </a:r>
            <a:r>
              <a:rPr lang="en-US" sz="3200" dirty="0" err="1" smtClean="0"/>
              <a:t>Matlab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49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HALL EFFECT</a:t>
            </a:r>
            <a:endParaRPr lang="en-US" dirty="0"/>
          </a:p>
        </p:txBody>
      </p:sp>
      <p:pic>
        <p:nvPicPr>
          <p:cNvPr id="1026" name="Picture 2" descr="http://hyperphysics.phy-astr.gsu.edu/hbase/magnetic/imgmag/h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59" y="1956339"/>
            <a:ext cx="8013430" cy="45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4372"/>
          </a:xfrm>
        </p:spPr>
        <p:txBody>
          <a:bodyPr/>
          <a:lstStyle/>
          <a:p>
            <a:pPr algn="ctr"/>
            <a:r>
              <a:rPr lang="en-US" dirty="0"/>
              <a:t>HALL EFFECT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1412" y="1566907"/>
            <a:ext cx="9905999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When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 electric current flows through a conductor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under influence of 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 magnetic field, the magnetic field exerts a transverse force on the moving charge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carriers. </a:t>
            </a:r>
          </a:p>
          <a:p>
            <a:pPr algn="just"/>
            <a:r>
              <a:rPr lang="en-US" sz="2000" dirty="0" smtClean="0">
                <a:solidFill>
                  <a:srgbClr val="7030A0"/>
                </a:solidFill>
              </a:rPr>
              <a:t>This </a:t>
            </a:r>
            <a:r>
              <a:rPr lang="en-US" sz="2000" dirty="0">
                <a:solidFill>
                  <a:srgbClr val="7030A0"/>
                </a:solidFill>
              </a:rPr>
              <a:t>is </a:t>
            </a:r>
            <a:r>
              <a:rPr lang="en-US" sz="2000" dirty="0" smtClean="0">
                <a:solidFill>
                  <a:srgbClr val="7030A0"/>
                </a:solidFill>
              </a:rPr>
              <a:t>evident </a:t>
            </a:r>
            <a:r>
              <a:rPr lang="en-US" sz="2000" dirty="0">
                <a:solidFill>
                  <a:srgbClr val="7030A0"/>
                </a:solidFill>
              </a:rPr>
              <a:t>in a thin flat conductor as </a:t>
            </a:r>
            <a:r>
              <a:rPr lang="en-US" sz="2000" dirty="0" smtClean="0">
                <a:solidFill>
                  <a:srgbClr val="7030A0"/>
                </a:solidFill>
              </a:rPr>
              <a:t>illustrated in the earlier slide.</a:t>
            </a:r>
          </a:p>
          <a:p>
            <a:pPr algn="just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The accumulation of charges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at the sides of the conductors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balances the influence of magnetic field,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producing a measurable voltage between the two sides of the conductor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rgbClr val="002060"/>
                </a:solidFill>
              </a:rPr>
              <a:t>This phenomenon of occurrence of the measurable </a:t>
            </a:r>
            <a:r>
              <a:rPr lang="en-US" sz="2000" dirty="0">
                <a:solidFill>
                  <a:srgbClr val="002060"/>
                </a:solidFill>
              </a:rPr>
              <a:t>transverse voltage is called the Hall effect after E. H. Hall who discovered it in 1879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Hall Effect Sensors 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made of a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thin piece of rectangular p-type semiconductor material such as gallium arsenide (GaAs), indium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antimonide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InSb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or indium arsenide 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InAs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allow a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continuous current through itself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970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HALL VOLTAGE</a:t>
            </a:r>
            <a:endParaRPr lang="en-US" dirty="0"/>
          </a:p>
        </p:txBody>
      </p:sp>
      <p:pic>
        <p:nvPicPr>
          <p:cNvPr id="2050" name="Picture 2" descr="http://hyperphysics.phy-astr.gsu.edu/hbase/magnetic/imgmag/hallv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08" y="1776059"/>
            <a:ext cx="6632733" cy="416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7687"/>
          </a:xfrm>
        </p:spPr>
        <p:txBody>
          <a:bodyPr/>
          <a:lstStyle/>
          <a:p>
            <a:pPr algn="ctr"/>
            <a:r>
              <a:rPr lang="en-US" dirty="0" smtClean="0"/>
              <a:t>HALL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507" y="1673546"/>
            <a:ext cx="9905999" cy="4396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The current expressed in terms of the drift velocity</a:t>
            </a:r>
            <a:endParaRPr lang="en-US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Where n is the charge carrier density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Then the force on the positive charge carrier is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At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69346" y="1698596"/>
                <a:ext cx="1639423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𝑛𝑒𝐴𝑣𝑑</m:t>
                      </m:r>
                    </m:oMath>
                  </m:oMathPara>
                </a14:m>
                <a:endParaRPr lang="en-US" sz="2800" baseline="-25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46" y="1698596"/>
                <a:ext cx="1639423" cy="4209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69346" y="2476801"/>
                <a:ext cx="2732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</a:t>
                </a:r>
                <a:r>
                  <a:rPr lang="en-US" sz="2800" b="0" i="1" baseline="-25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𝐼𝑒𝐵</m:t>
                    </m:r>
                    <m:r>
                      <a:rPr lang="en-US" sz="2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𝑛𝑒𝐴</m:t>
                    </m:r>
                  </m:oMath>
                </a14:m>
                <a:endParaRPr lang="en-US" sz="2800" i="1" baseline="-25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46" y="2476801"/>
                <a:ext cx="2732048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8036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7688" y="3710942"/>
                <a:ext cx="3289609" cy="2266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i="1" dirty="0" smtClean="0"/>
                  <a:t>	</a:t>
                </a:r>
                <a:r>
                  <a:rPr lang="en-US" sz="2800" b="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</a:t>
                </a:r>
                <a:r>
                  <a:rPr lang="en-US" sz="2800" b="0" i="1" baseline="-25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𝐹𝑚</m:t>
                    </m:r>
                  </m:oMath>
                </a14:m>
                <a:endParaRPr lang="en-US" sz="2800" b="0" i="1" dirty="0" smtClean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800" i="1" dirty="0">
                    <a:solidFill>
                      <a:schemeClr val="accent3">
                        <a:lumMod val="75000"/>
                      </a:schemeClr>
                    </a:solidFill>
                  </a:rPr>
                  <a:t>o</a:t>
                </a:r>
                <a:r>
                  <a:rPr lang="en-US" sz="2800" b="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r, </a:t>
                </a:r>
                <a:r>
                  <a:rPr lang="en-US" sz="2800" b="0" i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r>
                  <a:rPr lang="en-US" sz="2800" b="0" i="1" baseline="-25000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H</a:t>
                </a:r>
                <a:r>
                  <a:rPr lang="en-US" sz="2800" b="0" i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e</a:t>
                </a:r>
                <a:r>
                  <a:rPr lang="en-US" sz="2800" b="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/W=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𝐼𝑒𝐵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𝑛𝑒𝐴</m:t>
                        </m:r>
                      </m:den>
                    </m:f>
                  </m:oMath>
                </a14:m>
                <a:endParaRPr lang="en-US" sz="2800" b="0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2800" i="1" baseline="-25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Or, </a:t>
                </a:r>
                <a:r>
                  <a:rPr lang="en-US" sz="28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r>
                  <a:rPr lang="en-US" sz="2800" i="1" baseline="-25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H</a:t>
                </a:r>
                <a:r>
                  <a:rPr lang="en-US" sz="28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𝐼𝐵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sz="28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2800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2800" i="1" baseline="-25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Or, </a:t>
                </a:r>
                <a:r>
                  <a:rPr lang="en-US" sz="28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r>
                  <a:rPr lang="en-US" sz="2800" i="1" baseline="-25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H</a:t>
                </a:r>
                <a:r>
                  <a:rPr lang="en-US" sz="28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=K</a:t>
                </a:r>
                <a:r>
                  <a:rPr lang="en-US" sz="2800" i="1" baseline="-25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H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𝐼𝐵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2800" i="1" baseline="-25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88" y="3710942"/>
                <a:ext cx="3289609" cy="2266390"/>
              </a:xfrm>
              <a:prstGeom prst="rect">
                <a:avLst/>
              </a:prstGeom>
              <a:blipFill rotWithShape="0">
                <a:blip r:embed="rId4"/>
                <a:stretch>
                  <a:fillRect l="-6679" t="-4839" b="-3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1" y="0"/>
            <a:ext cx="8319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0"/>
            <a:ext cx="8680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1" y="0"/>
            <a:ext cx="8847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1831</TotalTime>
  <Words>199</Words>
  <Application>Microsoft Office PowerPoint</Application>
  <PresentationFormat>Custom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Measurement of magnetic field using Hall Probe Gaussmeter</vt:lpstr>
      <vt:lpstr>Objective</vt:lpstr>
      <vt:lpstr>HALL EFFECT</vt:lpstr>
      <vt:lpstr>HALL EFFECT</vt:lpstr>
      <vt:lpstr>HALL VOLTAGE</vt:lpstr>
      <vt:lpstr>HALL VOLTAGE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(z=10 mm)</vt:lpstr>
      <vt:lpstr>Matlab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magnetic field using hall probe gaussmeter</dc:title>
  <dc:creator>Debajyoti Konar</dc:creator>
  <cp:lastModifiedBy>Gargi-PC</cp:lastModifiedBy>
  <cp:revision>23</cp:revision>
  <dcterms:created xsi:type="dcterms:W3CDTF">2021-04-15T13:21:34Z</dcterms:created>
  <dcterms:modified xsi:type="dcterms:W3CDTF">2022-02-08T10:54:15Z</dcterms:modified>
</cp:coreProperties>
</file>