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60" r:id="rId2"/>
    <p:sldId id="257" r:id="rId3"/>
    <p:sldId id="276" r:id="rId4"/>
    <p:sldId id="270" r:id="rId5"/>
    <p:sldId id="272" r:id="rId6"/>
    <p:sldId id="275" r:id="rId7"/>
    <p:sldId id="259" r:id="rId8"/>
    <p:sldId id="268" r:id="rId9"/>
    <p:sldId id="269" r:id="rId10"/>
    <p:sldId id="261" r:id="rId11"/>
    <p:sldId id="263" r:id="rId12"/>
    <p:sldId id="264" r:id="rId13"/>
    <p:sldId id="265" r:id="rId14"/>
    <p:sldId id="266" r:id="rId15"/>
    <p:sldId id="267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3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3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3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-pratham/Stock-Trading-Platfor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C76D-CA2A-4003-B01A-A93C5E752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575" y="437323"/>
            <a:ext cx="9080278" cy="1722782"/>
          </a:xfrm>
        </p:spPr>
        <p:txBody>
          <a:bodyPr>
            <a:normAutofit/>
          </a:bodyPr>
          <a:lstStyle/>
          <a:p>
            <a:r>
              <a:rPr lang="en-GB" sz="5400" dirty="0"/>
              <a:t>Stock trading platform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14B82-8646-4917-8FFD-A38FA695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8330"/>
            <a:ext cx="8637072" cy="238539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/>
              <a:t>Abhishek Khandate </a:t>
            </a:r>
            <a:br>
              <a:rPr lang="en-US" sz="7200" dirty="0"/>
            </a:br>
            <a:r>
              <a:rPr lang="en-US" sz="7200" dirty="0"/>
              <a:t>Dally Bhandiya</a:t>
            </a:r>
            <a:br>
              <a:rPr lang="en-US" sz="7200" dirty="0"/>
            </a:br>
            <a:r>
              <a:rPr lang="en-US" sz="7200" dirty="0"/>
              <a:t>Meenanki Bhide</a:t>
            </a:r>
            <a:br>
              <a:rPr lang="en-US" sz="7200" dirty="0"/>
            </a:br>
            <a:r>
              <a:rPr lang="en-US" sz="7200" dirty="0" err="1"/>
              <a:t>Prathamesh</a:t>
            </a:r>
            <a:r>
              <a:rPr lang="en-US" sz="7200" dirty="0"/>
              <a:t> Mane</a:t>
            </a:r>
            <a:br>
              <a:rPr lang="en-US" sz="7200" dirty="0"/>
            </a:br>
            <a:r>
              <a:rPr lang="en-US" sz="7200" dirty="0"/>
              <a:t>Pratik </a:t>
            </a:r>
            <a:r>
              <a:rPr lang="en-US" sz="7200" dirty="0" err="1"/>
              <a:t>Lohiya</a:t>
            </a:r>
            <a:endParaRPr lang="en-US" sz="7200" dirty="0"/>
          </a:p>
          <a:p>
            <a:endParaRPr lang="en-US" sz="7200" dirty="0"/>
          </a:p>
          <a:p>
            <a:r>
              <a:rPr lang="en-US" sz="7200" dirty="0">
                <a:hlinkClick r:id="rId2"/>
              </a:rPr>
              <a:t>https://github.com/im-pratham/Stock-Trading-Platform</a:t>
            </a:r>
            <a:endParaRPr lang="en-US" sz="7200" dirty="0"/>
          </a:p>
          <a:p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1 – TOTAL VOLUME TRADED FOR INSTRUMENT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831" y="2028984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REQUIREMENT – To gauge the level of a customer’s interest in a given instrument.</a:t>
            </a:r>
          </a:p>
          <a:p>
            <a:r>
              <a:rPr lang="en-GB" dirty="0"/>
              <a:t>INDICATOR – The volume traded by that customer for that instrument over the past week/month/year.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endParaRPr lang="en-GB" dirty="0"/>
          </a:p>
          <a:p>
            <a:pPr lvl="1"/>
            <a:r>
              <a:rPr lang="en-GB" dirty="0"/>
              <a:t>Output :  Volume traded on that day, in the past week, in the past month and the past year. (</a:t>
            </a:r>
            <a:r>
              <a:rPr lang="en-GB" dirty="0" err="1"/>
              <a:t>volumeTradedForInstrumentToday</a:t>
            </a:r>
            <a:r>
              <a:rPr lang="en-GB" dirty="0"/>
              <a:t>, </a:t>
            </a:r>
            <a:r>
              <a:rPr lang="en-GB" dirty="0" err="1"/>
              <a:t>volumeTradedForInstrumentPastWeek</a:t>
            </a:r>
            <a:r>
              <a:rPr lang="en-GB" dirty="0"/>
              <a:t>, </a:t>
            </a:r>
            <a:r>
              <a:rPr lang="en-GB" dirty="0" err="1"/>
              <a:t>volumeTradedForInstrumentPastMonth</a:t>
            </a:r>
            <a:r>
              <a:rPr lang="en-GB" dirty="0"/>
              <a:t> </a:t>
            </a:r>
            <a:r>
              <a:rPr lang="en-GB" dirty="0" err="1"/>
              <a:t>volumeTradedForInstrumentPastYear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45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2 – TOTAL VOLUME TRADED with 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REQUIREMENT – To know the health of trading relationship between the trader, customer and entity.</a:t>
            </a:r>
          </a:p>
          <a:p>
            <a:r>
              <a:rPr lang="en-GB" dirty="0"/>
              <a:t>INDICATOR – The volume traded by that customer with that entity over the past week/month/year.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TraderID</a:t>
            </a:r>
            <a:r>
              <a:rPr lang="en-GB" dirty="0"/>
              <a:t> and </a:t>
            </a:r>
            <a:r>
              <a:rPr lang="en-GB" dirty="0" err="1"/>
              <a:t>EntityID</a:t>
            </a:r>
            <a:endParaRPr lang="en-GB" dirty="0"/>
          </a:p>
          <a:p>
            <a:pPr lvl="1"/>
            <a:r>
              <a:rPr lang="en-GB" dirty="0"/>
              <a:t>Output :  Volume traded on that day, in the past week, in the past month and the past year. (</a:t>
            </a:r>
            <a:r>
              <a:rPr lang="en-GB" dirty="0" err="1"/>
              <a:t>volumeTradedWithEntityToday</a:t>
            </a:r>
            <a:r>
              <a:rPr lang="en-GB" dirty="0"/>
              <a:t>, </a:t>
            </a:r>
            <a:r>
              <a:rPr lang="en-GB" dirty="0" err="1"/>
              <a:t>volumeTradedWithEntityPastWeek</a:t>
            </a:r>
            <a:r>
              <a:rPr lang="en-GB" dirty="0"/>
              <a:t>, </a:t>
            </a:r>
            <a:r>
              <a:rPr lang="en-GB" dirty="0" err="1"/>
              <a:t>volumeTradedWIthEntityPastWeek</a:t>
            </a:r>
            <a:r>
              <a:rPr lang="en-GB" dirty="0"/>
              <a:t>, </a:t>
            </a:r>
            <a:r>
              <a:rPr lang="en-GB" dirty="0" err="1"/>
              <a:t>volumeTradedWIthEntityPastYear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278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3 – RFQ strike rates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To know the health of trading relationship between the trader and customer.</a:t>
            </a:r>
          </a:p>
          <a:p>
            <a:r>
              <a:rPr lang="en-GB" dirty="0"/>
              <a:t>INDICATOR – The percentage of successful trades by that customer with that trader.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Processing : Created an additional dataset for unsuccessful trades.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TraderID</a:t>
            </a:r>
            <a:endParaRPr lang="en-GB" dirty="0"/>
          </a:p>
          <a:p>
            <a:pPr lvl="1"/>
            <a:r>
              <a:rPr lang="en-GB" dirty="0"/>
              <a:t>Output : Percentage of successful trades over negative trades. (</a:t>
            </a:r>
            <a:r>
              <a:rPr lang="en-GB" dirty="0" err="1"/>
              <a:t>strikeRateWithTrader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7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4 – instrument liquidity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To maintain liquidity of instruments and hence status of trader in the market.</a:t>
            </a:r>
          </a:p>
          <a:p>
            <a:r>
              <a:rPr lang="en-GB" dirty="0"/>
              <a:t>INDICATOR – Volume of that instrument that has been traded recently.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r>
              <a:rPr lang="en-GB" dirty="0"/>
              <a:t> and </a:t>
            </a:r>
            <a:r>
              <a:rPr lang="en-GB" dirty="0" err="1"/>
              <a:t>EntityID</a:t>
            </a:r>
            <a:endParaRPr lang="en-GB" dirty="0"/>
          </a:p>
          <a:p>
            <a:pPr lvl="1"/>
            <a:r>
              <a:rPr lang="en-GB" dirty="0"/>
              <a:t>Output : Quantity of that instrument traded in the last one month. (</a:t>
            </a:r>
            <a:r>
              <a:rPr lang="en-GB" dirty="0" err="1"/>
              <a:t>instrumentLiquidityPastWeek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868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5 – average traded price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5976"/>
            <a:ext cx="9603275" cy="3450613"/>
          </a:xfrm>
        </p:spPr>
        <p:txBody>
          <a:bodyPr/>
          <a:lstStyle/>
          <a:p>
            <a:r>
              <a:rPr lang="en-GB" dirty="0"/>
              <a:t>REQUIREMENT – To determine a fair price for an instrument.</a:t>
            </a:r>
          </a:p>
          <a:p>
            <a:r>
              <a:rPr lang="en-GB" dirty="0"/>
              <a:t>INDICATOR – Average price of that instrument traded by the bank.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r>
              <a:rPr lang="en-GB" dirty="0"/>
              <a:t> and </a:t>
            </a:r>
            <a:r>
              <a:rPr lang="en-GB" dirty="0" err="1"/>
              <a:t>EntityID</a:t>
            </a:r>
            <a:endParaRPr lang="en-GB" dirty="0"/>
          </a:p>
          <a:p>
            <a:pPr lvl="1"/>
            <a:r>
              <a:rPr lang="en-GB" dirty="0"/>
              <a:t>Output :  Average price per quantity of that instrument traded by the bank in the past week. (</a:t>
            </a:r>
            <a:r>
              <a:rPr lang="en-GB" dirty="0" err="1"/>
              <a:t>averageTradedPricePastWeek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564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6 – development utilities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Simple test tools to simulate RFQ submissions.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Output : RFQ submission history of current session.</a:t>
            </a:r>
          </a:p>
        </p:txBody>
      </p:sp>
    </p:spTree>
    <p:extLst>
      <p:ext uri="{BB962C8B-B14F-4D97-AF65-F5344CB8AC3E}">
        <p14:creationId xmlns:p14="http://schemas.microsoft.com/office/powerpoint/2010/main" val="96591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7 – Trade Side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 – To detect whether a customer is trying to build or offload their position for an instrument .</a:t>
            </a:r>
          </a:p>
          <a:p>
            <a:r>
              <a:rPr lang="en-GB" dirty="0"/>
              <a:t>INDICATOR – Ratio of amount of instrument bought to the amount of instrument sold.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r>
              <a:rPr lang="en-GB" dirty="0"/>
              <a:t> and </a:t>
            </a:r>
            <a:r>
              <a:rPr lang="en-GB" dirty="0" err="1"/>
              <a:t>TraderID</a:t>
            </a:r>
            <a:endParaRPr lang="en-GB" dirty="0"/>
          </a:p>
          <a:p>
            <a:pPr lvl="1"/>
            <a:r>
              <a:rPr lang="en-GB" dirty="0"/>
              <a:t>Output :  A single figure ratio of buy/sell trades for an instrument and negative value in case of no trade. (</a:t>
            </a:r>
            <a:r>
              <a:rPr lang="en-GB" dirty="0" err="1"/>
              <a:t>tradeSideBiasPastWeek</a:t>
            </a:r>
            <a:r>
              <a:rPr lang="en-GB" dirty="0"/>
              <a:t>, </a:t>
            </a:r>
            <a:r>
              <a:rPr lang="en-GB" dirty="0" err="1"/>
              <a:t>tradeSideBiasPastMonth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9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BC62-46DF-4915-8FAF-3B0B27C7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6705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749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51304"/>
            <a:ext cx="9934161" cy="3777622"/>
          </a:xfrm>
        </p:spPr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Application Flow Diagram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Agile Development : Sprint Details</a:t>
            </a:r>
          </a:p>
          <a:p>
            <a:r>
              <a:rPr lang="en-US" dirty="0"/>
              <a:t>Challenges and Resolution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2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74D1-AC0B-4B5F-97DD-99B8ADEE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84313"/>
            <a:ext cx="9603275" cy="1126435"/>
          </a:xfrm>
        </p:spPr>
        <p:txBody>
          <a:bodyPr/>
          <a:lstStyle/>
          <a:p>
            <a:r>
              <a:rPr lang="en-GB" dirty="0"/>
              <a:t>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E5330-415D-4EA7-AC60-88078F6C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152939"/>
            <a:ext cx="9603275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2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E5D-BDA1-428E-B0CD-50AC0BF6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Flow Diagram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CA898F-4D86-49E2-B3CA-DDDC6AF01372}"/>
              </a:ext>
            </a:extLst>
          </p:cNvPr>
          <p:cNvSpPr/>
          <p:nvPr/>
        </p:nvSpPr>
        <p:spPr>
          <a:xfrm>
            <a:off x="596349" y="2395329"/>
            <a:ext cx="1828800" cy="9177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A32F3-9878-49B2-AF13-C593F3BE5E51}"/>
              </a:ext>
            </a:extLst>
          </p:cNvPr>
          <p:cNvSpPr txBox="1"/>
          <p:nvPr/>
        </p:nvSpPr>
        <p:spPr>
          <a:xfrm>
            <a:off x="596349" y="24382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Chatterbox Server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51C34-6AD4-407E-8153-9B1EDF3E9153}"/>
              </a:ext>
            </a:extLst>
          </p:cNvPr>
          <p:cNvSpPr/>
          <p:nvPr/>
        </p:nvSpPr>
        <p:spPr>
          <a:xfrm>
            <a:off x="3226904" y="3269250"/>
            <a:ext cx="2001058" cy="12928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25E63-542A-4925-858E-DE002194EFEA}"/>
              </a:ext>
            </a:extLst>
          </p:cNvPr>
          <p:cNvSpPr/>
          <p:nvPr/>
        </p:nvSpPr>
        <p:spPr>
          <a:xfrm>
            <a:off x="6546574" y="3432659"/>
            <a:ext cx="1855305" cy="954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AF12F-98EA-41B5-80BE-D3F2E936C031}"/>
              </a:ext>
            </a:extLst>
          </p:cNvPr>
          <p:cNvSpPr txBox="1"/>
          <p:nvPr/>
        </p:nvSpPr>
        <p:spPr>
          <a:xfrm>
            <a:off x="3306415" y="342471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RFQ   Decorator Main</a:t>
            </a:r>
            <a:endParaRPr lang="en-US" sz="2000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CBA63AA2-B3C6-4DF7-83CB-A8DB94AE54C2}"/>
              </a:ext>
            </a:extLst>
          </p:cNvPr>
          <p:cNvSpPr/>
          <p:nvPr/>
        </p:nvSpPr>
        <p:spPr>
          <a:xfrm>
            <a:off x="6559826" y="4913650"/>
            <a:ext cx="1855305" cy="954156"/>
          </a:xfrm>
          <a:prstGeom prst="round2Diag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57129-FCBF-498A-AFC2-B4FD15BD4FDD}"/>
              </a:ext>
            </a:extLst>
          </p:cNvPr>
          <p:cNvSpPr txBox="1"/>
          <p:nvPr/>
        </p:nvSpPr>
        <p:spPr>
          <a:xfrm>
            <a:off x="6573079" y="349423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RFQ Processor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FC44F-DD39-4372-91D0-50CDDBA3FBD8}"/>
              </a:ext>
            </a:extLst>
          </p:cNvPr>
          <p:cNvSpPr txBox="1"/>
          <p:nvPr/>
        </p:nvSpPr>
        <p:spPr>
          <a:xfrm>
            <a:off x="6639351" y="499592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Trade Data Loader</a:t>
            </a:r>
            <a:endParaRPr lang="en-US" sz="24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9A52AA1-2C06-4548-893A-CF1EBC6061FC}"/>
              </a:ext>
            </a:extLst>
          </p:cNvPr>
          <p:cNvSpPr/>
          <p:nvPr/>
        </p:nvSpPr>
        <p:spPr>
          <a:xfrm>
            <a:off x="9475302" y="2716696"/>
            <a:ext cx="2425147" cy="1755776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C5083-A62E-43D0-81C8-4E7EE40A0527}"/>
              </a:ext>
            </a:extLst>
          </p:cNvPr>
          <p:cNvSpPr txBox="1"/>
          <p:nvPr/>
        </p:nvSpPr>
        <p:spPr>
          <a:xfrm>
            <a:off x="9760222" y="2829205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Extractors (one for each user story)</a:t>
            </a:r>
            <a:endParaRPr lang="en-US" sz="2400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58F4974-CDDB-4EB8-A5CA-8FCC56AB46DB}"/>
              </a:ext>
            </a:extLst>
          </p:cNvPr>
          <p:cNvSpPr/>
          <p:nvPr/>
        </p:nvSpPr>
        <p:spPr>
          <a:xfrm>
            <a:off x="9985512" y="5214733"/>
            <a:ext cx="1427152" cy="664022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9B2D2-AA8B-409F-83FD-0BF941455D74}"/>
              </a:ext>
            </a:extLst>
          </p:cNvPr>
          <p:cNvSpPr txBox="1"/>
          <p:nvPr/>
        </p:nvSpPr>
        <p:spPr>
          <a:xfrm>
            <a:off x="9753606" y="520796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Testing component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9D5062-94F8-49E7-99E9-BAD85FE0DE62}"/>
              </a:ext>
            </a:extLst>
          </p:cNvPr>
          <p:cNvSpPr/>
          <p:nvPr/>
        </p:nvSpPr>
        <p:spPr>
          <a:xfrm>
            <a:off x="715617" y="4562058"/>
            <a:ext cx="1630018" cy="6990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FDA40-F6BB-4819-81FC-3D468E05F3AF}"/>
              </a:ext>
            </a:extLst>
          </p:cNvPr>
          <p:cNvSpPr txBox="1"/>
          <p:nvPr/>
        </p:nvSpPr>
        <p:spPr>
          <a:xfrm>
            <a:off x="649357" y="469112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History Server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512F6-895F-4335-8CD7-EF9E31105E5D}"/>
              </a:ext>
            </a:extLst>
          </p:cNvPr>
          <p:cNvSpPr txBox="1"/>
          <p:nvPr/>
        </p:nvSpPr>
        <p:spPr>
          <a:xfrm>
            <a:off x="6513440" y="229344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RFQ Publisher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627A1E-0680-4B4A-BD49-66DD9EEDAC66}"/>
              </a:ext>
            </a:extLst>
          </p:cNvPr>
          <p:cNvSpPr/>
          <p:nvPr/>
        </p:nvSpPr>
        <p:spPr>
          <a:xfrm>
            <a:off x="6546574" y="2160103"/>
            <a:ext cx="1795666" cy="65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079BCE-68F0-4DC1-A150-C2F9A09332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74227" y="4386815"/>
            <a:ext cx="0" cy="526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2D47A-B4D2-4B57-96AE-0978163F6A6E}"/>
              </a:ext>
            </a:extLst>
          </p:cNvPr>
          <p:cNvCxnSpPr>
            <a:cxnSpLocks/>
          </p:cNvCxnSpPr>
          <p:nvPr/>
        </p:nvCxnSpPr>
        <p:spPr>
          <a:xfrm flipV="1">
            <a:off x="7419751" y="2791391"/>
            <a:ext cx="0" cy="65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3540C1-173E-4C25-91FB-E7F8A481D300}"/>
              </a:ext>
            </a:extLst>
          </p:cNvPr>
          <p:cNvCxnSpPr>
            <a:cxnSpLocks/>
          </p:cNvCxnSpPr>
          <p:nvPr/>
        </p:nvCxnSpPr>
        <p:spPr>
          <a:xfrm>
            <a:off x="1722778" y="3959048"/>
            <a:ext cx="1490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10EC7B-BB58-4225-9FA3-08D25208AD11}"/>
              </a:ext>
            </a:extLst>
          </p:cNvPr>
          <p:cNvCxnSpPr>
            <a:cxnSpLocks/>
          </p:cNvCxnSpPr>
          <p:nvPr/>
        </p:nvCxnSpPr>
        <p:spPr>
          <a:xfrm>
            <a:off x="1722778" y="3299790"/>
            <a:ext cx="0" cy="659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6D14CD-D9AA-4B61-95A6-F386D8D74206}"/>
              </a:ext>
            </a:extLst>
          </p:cNvPr>
          <p:cNvCxnSpPr>
            <a:cxnSpLocks/>
          </p:cNvCxnSpPr>
          <p:nvPr/>
        </p:nvCxnSpPr>
        <p:spPr>
          <a:xfrm>
            <a:off x="1384847" y="3313042"/>
            <a:ext cx="0" cy="1249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457568-4B76-4BE2-8180-5D502D5D4E5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227962" y="3909737"/>
            <a:ext cx="1345117" cy="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AD0D6D-2724-420E-B2A4-1EDD1EE14D99}"/>
              </a:ext>
            </a:extLst>
          </p:cNvPr>
          <p:cNvCxnSpPr>
            <a:cxnSpLocks/>
          </p:cNvCxnSpPr>
          <p:nvPr/>
        </p:nvCxnSpPr>
        <p:spPr>
          <a:xfrm flipH="1">
            <a:off x="10668006" y="4451873"/>
            <a:ext cx="0" cy="7825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6DFADB-DCF3-44D3-9D6C-E448E4395D1D}"/>
              </a:ext>
            </a:extLst>
          </p:cNvPr>
          <p:cNvCxnSpPr>
            <a:cxnSpLocks/>
          </p:cNvCxnSpPr>
          <p:nvPr/>
        </p:nvCxnSpPr>
        <p:spPr>
          <a:xfrm>
            <a:off x="8415131" y="5565417"/>
            <a:ext cx="157038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A3B6F93-5038-4F6D-8918-E08DB941FE82}"/>
              </a:ext>
            </a:extLst>
          </p:cNvPr>
          <p:cNvCxnSpPr>
            <a:cxnSpLocks/>
          </p:cNvCxnSpPr>
          <p:nvPr/>
        </p:nvCxnSpPr>
        <p:spPr>
          <a:xfrm>
            <a:off x="8400217" y="3920984"/>
            <a:ext cx="1075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8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D81-303A-43DE-804E-41FB9239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RFQ Message format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18F88-E92E-4E0C-AAAC-7EEC5C988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5" y="1853754"/>
            <a:ext cx="8107081" cy="3454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AA320-7001-46B2-866C-7ECEDBF3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386" y="1857673"/>
            <a:ext cx="3422309" cy="34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1806-6320-4D3C-8894-7591E1A7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D70A-C652-4E54-8797-86452736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Apache Spark</a:t>
            </a:r>
          </a:p>
          <a:p>
            <a:r>
              <a:rPr lang="en-GB" sz="2400" dirty="0"/>
              <a:t>Java</a:t>
            </a:r>
          </a:p>
          <a:p>
            <a:r>
              <a:rPr lang="en-GB" sz="2400" dirty="0"/>
              <a:t>IntelliJ</a:t>
            </a:r>
          </a:p>
          <a:p>
            <a:r>
              <a:rPr lang="en-GB" sz="2400" dirty="0"/>
              <a:t>Junit</a:t>
            </a:r>
          </a:p>
          <a:p>
            <a:r>
              <a:rPr lang="en-GB" sz="2400" dirty="0"/>
              <a:t>Git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5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development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Sprint 1: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546495"/>
              </p:ext>
            </p:extLst>
          </p:nvPr>
        </p:nvGraphicFramePr>
        <p:xfrm>
          <a:off x="1444487" y="2205409"/>
          <a:ext cx="9629092" cy="190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072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r>
                        <a:rPr lang="en-GB" dirty="0"/>
                        <a:t>Set Up Git repository and understand the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84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/>
          <a:lstStyle/>
          <a:p>
            <a:r>
              <a:rPr lang="en-US" dirty="0"/>
              <a:t>Sprint 1I: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183674"/>
              </p:ext>
            </p:extLst>
          </p:nvPr>
        </p:nvGraphicFramePr>
        <p:xfrm>
          <a:off x="1457739" y="1099930"/>
          <a:ext cx="9607824" cy="464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4950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623">
                <a:tc>
                  <a:txBody>
                    <a:bodyPr/>
                    <a:lstStyle/>
                    <a:p>
                      <a:r>
                        <a:rPr lang="en-GB" dirty="0"/>
                        <a:t>Create a new file for testing –’Volume-trade-2.json’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Meenanki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Test file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Create a new file for testing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‘trades-</a:t>
                      </a:r>
                      <a:r>
                        <a:rPr lang="en-GB" dirty="0" err="1"/>
                        <a:t>neg.json</a:t>
                      </a:r>
                      <a:r>
                        <a:rPr lang="en-GB" dirty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Prathamesh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 collect trade information which were not successful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Abhishek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Total volume traded for an Instrument.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Volume traded by legal entity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User Story 3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Prathamesh</a:t>
                      </a:r>
                      <a:r>
                        <a:rPr lang="en-GB" dirty="0"/>
                        <a:t>/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Pratik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Strike rates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48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/>
          <a:lstStyle/>
          <a:p>
            <a:r>
              <a:rPr lang="en-US" dirty="0"/>
              <a:t>Sprint Iii :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234285"/>
              </p:ext>
            </p:extLst>
          </p:nvPr>
        </p:nvGraphicFramePr>
        <p:xfrm>
          <a:off x="1431236" y="1219200"/>
          <a:ext cx="9660835" cy="408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5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0276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Meenanki</a:t>
                      </a:r>
                      <a:r>
                        <a:rPr lang="en-GB" dirty="0"/>
                        <a:t>/</a:t>
                      </a:r>
                    </a:p>
                    <a:p>
                      <a:r>
                        <a:rPr lang="en-GB" dirty="0"/>
                        <a:t>Dally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95">
                <a:tc>
                  <a:txBody>
                    <a:bodyPr/>
                    <a:lstStyle/>
                    <a:p>
                      <a:r>
                        <a:rPr lang="en-GB" dirty="0"/>
                        <a:t>User Story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Dally and </a:t>
                      </a:r>
                      <a:r>
                        <a:rPr kumimoji="0" lang="en-GB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Meenanki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Instrument Liquidity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595">
                <a:tc>
                  <a:txBody>
                    <a:bodyPr/>
                    <a:lstStyle/>
                    <a:p>
                      <a:r>
                        <a:rPr lang="en-GB" dirty="0"/>
                        <a:t>User Story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Pratik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traded 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6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Prathamesh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/>
                        <a:t>Pratik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Development utilities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Abhishek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Report Buy/Sell ratio to downstream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434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9125</TotalTime>
  <Words>685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Stock trading platform</vt:lpstr>
      <vt:lpstr>Agenda</vt:lpstr>
      <vt:lpstr>ARCHITECTURE</vt:lpstr>
      <vt:lpstr>Application Flow Diagram</vt:lpstr>
      <vt:lpstr>RFQ Message format</vt:lpstr>
      <vt:lpstr>Tools Used </vt:lpstr>
      <vt:lpstr>Agile development   Sprint 1: Details</vt:lpstr>
      <vt:lpstr>Sprint 1I: Details</vt:lpstr>
      <vt:lpstr>Sprint Iii : Details</vt:lpstr>
      <vt:lpstr>User story 1 – TOTAL VOLUME TRADED FOR INSTRUMENT </vt:lpstr>
      <vt:lpstr>User story 2 – TOTAL VOLUME TRADED with entity</vt:lpstr>
      <vt:lpstr>User story 3 – RFQ strike rates</vt:lpstr>
      <vt:lpstr>User story 4 – instrument liquidity</vt:lpstr>
      <vt:lpstr>User story 5 – average traded price</vt:lpstr>
      <vt:lpstr>User story 6 – development utilities</vt:lpstr>
      <vt:lpstr>User story 7 – Trade Side bias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anup</dc:creator>
  <cp:lastModifiedBy>User</cp:lastModifiedBy>
  <cp:revision>45</cp:revision>
  <dcterms:created xsi:type="dcterms:W3CDTF">2017-07-12T06:55:39Z</dcterms:created>
  <dcterms:modified xsi:type="dcterms:W3CDTF">2019-07-19T05:17:15Z</dcterms:modified>
</cp:coreProperties>
</file>