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60" r:id="rId2"/>
    <p:sldId id="257" r:id="rId3"/>
    <p:sldId id="270" r:id="rId4"/>
    <p:sldId id="271" r:id="rId5"/>
    <p:sldId id="272" r:id="rId6"/>
    <p:sldId id="275" r:id="rId7"/>
    <p:sldId id="259" r:id="rId8"/>
    <p:sldId id="268" r:id="rId9"/>
    <p:sldId id="269" r:id="rId10"/>
    <p:sldId id="261" r:id="rId11"/>
    <p:sldId id="263" r:id="rId12"/>
    <p:sldId id="264" r:id="rId13"/>
    <p:sldId id="265" r:id="rId14"/>
    <p:sldId id="266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0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3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3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5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3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0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0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70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-pratham/Stock-Trading-Platfor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76D-CA2A-4003-B01A-A93C5E752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75" y="437323"/>
            <a:ext cx="9080278" cy="1722782"/>
          </a:xfrm>
        </p:spPr>
        <p:txBody>
          <a:bodyPr>
            <a:normAutofit/>
          </a:bodyPr>
          <a:lstStyle/>
          <a:p>
            <a:r>
              <a:rPr lang="en-GB" sz="5400" dirty="0"/>
              <a:t>Stock trading platform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14B82-8646-4917-8FFD-A38FA695A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8330"/>
            <a:ext cx="8637072" cy="2385392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en-US" sz="7200" dirty="0"/>
              <a:t>Abhishek </a:t>
            </a:r>
            <a:r>
              <a:rPr lang="en-US" sz="7200" dirty="0" err="1"/>
              <a:t>Khandate</a:t>
            </a:r>
            <a:r>
              <a:rPr lang="en-US" sz="7200" dirty="0"/>
              <a:t> </a:t>
            </a:r>
            <a:br>
              <a:rPr lang="en-US" sz="7200" dirty="0"/>
            </a:br>
            <a:r>
              <a:rPr lang="en-US" sz="7200" dirty="0"/>
              <a:t>Dally </a:t>
            </a:r>
            <a:r>
              <a:rPr lang="en-US" sz="7200" dirty="0" err="1"/>
              <a:t>Bhandiya</a:t>
            </a:r>
            <a:br>
              <a:rPr lang="en-US" sz="7200" dirty="0"/>
            </a:br>
            <a:r>
              <a:rPr lang="en-US" sz="7200" dirty="0" err="1"/>
              <a:t>Meenanki</a:t>
            </a:r>
            <a:r>
              <a:rPr lang="en-US" sz="7200" dirty="0"/>
              <a:t> </a:t>
            </a:r>
            <a:r>
              <a:rPr lang="en-US" sz="7200" dirty="0" err="1"/>
              <a:t>Bhide</a:t>
            </a:r>
            <a:br>
              <a:rPr lang="en-US" sz="7200" dirty="0"/>
            </a:br>
            <a:r>
              <a:rPr lang="en-US" sz="7200" dirty="0" err="1"/>
              <a:t>Prathamesh</a:t>
            </a:r>
            <a:r>
              <a:rPr lang="en-US" sz="7200" dirty="0"/>
              <a:t> Mane</a:t>
            </a:r>
            <a:br>
              <a:rPr lang="en-US" sz="7200" dirty="0"/>
            </a:br>
            <a:r>
              <a:rPr lang="en-US" sz="7200" dirty="0"/>
              <a:t>Pratik </a:t>
            </a:r>
            <a:r>
              <a:rPr lang="en-US" sz="7200" dirty="0" err="1"/>
              <a:t>Lohiya</a:t>
            </a:r>
            <a:endParaRPr lang="en-US" sz="7200" dirty="0"/>
          </a:p>
          <a:p>
            <a:endParaRPr lang="en-US" sz="7200" dirty="0"/>
          </a:p>
          <a:p>
            <a:r>
              <a:rPr lang="en-US" sz="7200" dirty="0">
                <a:hlinkClick r:id="rId2"/>
              </a:rPr>
              <a:t>https://github.com/im-pratham/Stock-Trading-Platform</a:t>
            </a:r>
            <a:endParaRPr lang="en-US" sz="7200" dirty="0"/>
          </a:p>
          <a:p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1 – TOTAL VOLUME TRADED FOR INSTRUMENT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gauge the level of a customer’s interest in a given instrument.</a:t>
            </a:r>
          </a:p>
          <a:p>
            <a:r>
              <a:rPr lang="en-GB" dirty="0"/>
              <a:t>INDICATOR – The volume traded by that customer for that instrument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endParaRPr lang="en-GB" dirty="0"/>
          </a:p>
          <a:p>
            <a:pPr lvl="1"/>
            <a:r>
              <a:rPr lang="en-GB" dirty="0"/>
              <a:t>Output : Volume traded on that day, in the past week, in the past month and the past year.</a:t>
            </a:r>
          </a:p>
        </p:txBody>
      </p:sp>
    </p:spTree>
    <p:extLst>
      <p:ext uri="{BB962C8B-B14F-4D97-AF65-F5344CB8AC3E}">
        <p14:creationId xmlns:p14="http://schemas.microsoft.com/office/powerpoint/2010/main" val="36054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2 – TOTAL VOLUME TRADED with 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know the health of trading relationship between the trader, customer and entity.</a:t>
            </a:r>
          </a:p>
          <a:p>
            <a:r>
              <a:rPr lang="en-GB" dirty="0"/>
              <a:t>INDICATOR – The volume traded by that customer with that entity over the past week/month/year.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TraderID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 Volume traded on that day, in the past week, in the past month and the past year.</a:t>
            </a:r>
          </a:p>
        </p:txBody>
      </p:sp>
    </p:spTree>
    <p:extLst>
      <p:ext uri="{BB962C8B-B14F-4D97-AF65-F5344CB8AC3E}">
        <p14:creationId xmlns:p14="http://schemas.microsoft.com/office/powerpoint/2010/main" val="98278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3 – RFQ strike 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know the health of trading relationship between the trader and customer.</a:t>
            </a:r>
          </a:p>
          <a:p>
            <a:r>
              <a:rPr lang="en-GB" dirty="0"/>
              <a:t>INDICATOR – The percentage of successful trades by that customer with that trader.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Processing : Created an additional dataset for unsuccessful trades.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Percentage of successful trades over negative trades.</a:t>
            </a:r>
          </a:p>
        </p:txBody>
      </p:sp>
    </p:spTree>
    <p:extLst>
      <p:ext uri="{BB962C8B-B14F-4D97-AF65-F5344CB8AC3E}">
        <p14:creationId xmlns:p14="http://schemas.microsoft.com/office/powerpoint/2010/main" val="36457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4 – instrument liquidity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maintain liquidity of instruments and hence status of trader in the market.</a:t>
            </a:r>
          </a:p>
          <a:p>
            <a:r>
              <a:rPr lang="en-GB" dirty="0"/>
              <a:t>INDICATOR – Volume of that instrument that has been traded recently.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Quantity of that instrument traded in the last one month.</a:t>
            </a:r>
          </a:p>
        </p:txBody>
      </p:sp>
    </p:spTree>
    <p:extLst>
      <p:ext uri="{BB962C8B-B14F-4D97-AF65-F5344CB8AC3E}">
        <p14:creationId xmlns:p14="http://schemas.microsoft.com/office/powerpoint/2010/main" val="1938686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5 – average traded 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To determine a fair price for an instrument.</a:t>
            </a:r>
          </a:p>
          <a:p>
            <a:r>
              <a:rPr lang="en-GB" dirty="0"/>
              <a:t>INDICATOR – Average price of that instrument traded by the bank.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EntityID</a:t>
            </a:r>
            <a:endParaRPr lang="en-GB" dirty="0"/>
          </a:p>
          <a:p>
            <a:pPr lvl="1"/>
            <a:r>
              <a:rPr lang="en-GB" dirty="0"/>
              <a:t>Output : Average price per quantity of that instrument traded by the bank in the past week.</a:t>
            </a:r>
          </a:p>
        </p:txBody>
      </p:sp>
    </p:spTree>
    <p:extLst>
      <p:ext uri="{BB962C8B-B14F-4D97-AF65-F5344CB8AC3E}">
        <p14:creationId xmlns:p14="http://schemas.microsoft.com/office/powerpoint/2010/main" val="348564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6 – development utilities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 – Simple test tools to simulate RFQ submissions.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Output : RFQ submission history of current session.</a:t>
            </a:r>
          </a:p>
        </p:txBody>
      </p:sp>
    </p:spTree>
    <p:extLst>
      <p:ext uri="{BB962C8B-B14F-4D97-AF65-F5344CB8AC3E}">
        <p14:creationId xmlns:p14="http://schemas.microsoft.com/office/powerpoint/2010/main" val="96591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F888-7A05-4F6E-8E61-D3EEB1C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story 7 – Trade Side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1814-0B47-437C-820E-EE796B6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REQUIREMENT – To detect whether a customer is trying to build or offload their position for an instrument .</a:t>
            </a:r>
          </a:p>
          <a:p>
            <a:r>
              <a:rPr lang="en-GB" dirty="0"/>
              <a:t>INDICATOR – Ratio of amount of instrument bought to the amount of instrument sold.</a:t>
            </a:r>
          </a:p>
          <a:p>
            <a:r>
              <a:rPr lang="en-GB" dirty="0"/>
              <a:t>SOLUTION – </a:t>
            </a:r>
          </a:p>
          <a:p>
            <a:pPr lvl="1"/>
            <a:r>
              <a:rPr lang="en-GB" dirty="0"/>
              <a:t>Input : RFQ</a:t>
            </a:r>
          </a:p>
          <a:p>
            <a:pPr lvl="1"/>
            <a:r>
              <a:rPr lang="en-GB" dirty="0"/>
              <a:t>Filtering : </a:t>
            </a:r>
            <a:r>
              <a:rPr lang="en-GB" dirty="0" err="1"/>
              <a:t>SecurityID</a:t>
            </a:r>
            <a:r>
              <a:rPr lang="en-GB" dirty="0"/>
              <a:t> and </a:t>
            </a:r>
            <a:r>
              <a:rPr lang="en-GB" dirty="0" err="1"/>
              <a:t>TraderID</a:t>
            </a:r>
            <a:endParaRPr lang="en-GB" dirty="0"/>
          </a:p>
          <a:p>
            <a:pPr lvl="1"/>
            <a:r>
              <a:rPr lang="en-GB" dirty="0"/>
              <a:t>Output :  A single figure ratio of buy/sell trades for an instrument and negative value in case of no trade.</a:t>
            </a:r>
          </a:p>
        </p:txBody>
      </p:sp>
    </p:spTree>
    <p:extLst>
      <p:ext uri="{BB962C8B-B14F-4D97-AF65-F5344CB8AC3E}">
        <p14:creationId xmlns:p14="http://schemas.microsoft.com/office/powerpoint/2010/main" val="16189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BC62-46DF-4915-8FAF-3B0B27C7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67059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GB" sz="9600" dirty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749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0340" y="2051304"/>
            <a:ext cx="8915400" cy="3777622"/>
          </a:xfrm>
        </p:spPr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/>
              <a:t>Application Flow Diagram</a:t>
            </a:r>
          </a:p>
          <a:p>
            <a:r>
              <a:rPr lang="en-US" dirty="0"/>
              <a:t>Tools used</a:t>
            </a:r>
          </a:p>
          <a:p>
            <a:r>
              <a:rPr lang="en-US" dirty="0"/>
              <a:t>Agile Development: Sprint Details</a:t>
            </a:r>
          </a:p>
          <a:p>
            <a:r>
              <a:rPr lang="en-US" dirty="0"/>
              <a:t>Challenges and Resolution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2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E5D-BDA1-428E-B0CD-50AC0BF6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CA898F-4D86-49E2-B3CA-DDDC6AF01372}"/>
              </a:ext>
            </a:extLst>
          </p:cNvPr>
          <p:cNvSpPr/>
          <p:nvPr/>
        </p:nvSpPr>
        <p:spPr>
          <a:xfrm>
            <a:off x="596349" y="2395329"/>
            <a:ext cx="1828800" cy="9177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A32F3-9878-49B2-AF13-C593F3BE5E51}"/>
              </a:ext>
            </a:extLst>
          </p:cNvPr>
          <p:cNvSpPr txBox="1"/>
          <p:nvPr/>
        </p:nvSpPr>
        <p:spPr>
          <a:xfrm>
            <a:off x="596349" y="24382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Chatterbox Server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51C34-6AD4-407E-8153-9B1EDF3E9153}"/>
              </a:ext>
            </a:extLst>
          </p:cNvPr>
          <p:cNvSpPr/>
          <p:nvPr/>
        </p:nvSpPr>
        <p:spPr>
          <a:xfrm>
            <a:off x="3226904" y="3269250"/>
            <a:ext cx="2001058" cy="12928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25E63-542A-4925-858E-DE002194EFEA}"/>
              </a:ext>
            </a:extLst>
          </p:cNvPr>
          <p:cNvSpPr/>
          <p:nvPr/>
        </p:nvSpPr>
        <p:spPr>
          <a:xfrm>
            <a:off x="6546574" y="3432659"/>
            <a:ext cx="1855305" cy="954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AF12F-98EA-41B5-80BE-D3F2E936C031}"/>
              </a:ext>
            </a:extLst>
          </p:cNvPr>
          <p:cNvSpPr txBox="1"/>
          <p:nvPr/>
        </p:nvSpPr>
        <p:spPr>
          <a:xfrm>
            <a:off x="3306415" y="3424712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  Decorator Main</a:t>
            </a:r>
            <a:endParaRPr lang="en-US" sz="2000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BA63AA2-B3C6-4DF7-83CB-A8DB94AE54C2}"/>
              </a:ext>
            </a:extLst>
          </p:cNvPr>
          <p:cNvSpPr/>
          <p:nvPr/>
        </p:nvSpPr>
        <p:spPr>
          <a:xfrm>
            <a:off x="6559826" y="4913650"/>
            <a:ext cx="1855305" cy="954156"/>
          </a:xfrm>
          <a:prstGeom prst="round2Diag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57129-FCBF-498A-AFC2-B4FD15BD4FDD}"/>
              </a:ext>
            </a:extLst>
          </p:cNvPr>
          <p:cNvSpPr txBox="1"/>
          <p:nvPr/>
        </p:nvSpPr>
        <p:spPr>
          <a:xfrm>
            <a:off x="6573079" y="3494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RFQ Processor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FC44F-DD39-4372-91D0-50CDDBA3FBD8}"/>
              </a:ext>
            </a:extLst>
          </p:cNvPr>
          <p:cNvSpPr txBox="1"/>
          <p:nvPr/>
        </p:nvSpPr>
        <p:spPr>
          <a:xfrm>
            <a:off x="6639351" y="4995927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Trade Data Loader</a:t>
            </a:r>
            <a:endParaRPr lang="en-US" sz="2400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69A52AA1-2C06-4548-893A-CF1EBC6061FC}"/>
              </a:ext>
            </a:extLst>
          </p:cNvPr>
          <p:cNvSpPr/>
          <p:nvPr/>
        </p:nvSpPr>
        <p:spPr>
          <a:xfrm>
            <a:off x="9475302" y="2716696"/>
            <a:ext cx="2425147" cy="1755776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C5083-A62E-43D0-81C8-4E7EE40A0527}"/>
              </a:ext>
            </a:extLst>
          </p:cNvPr>
          <p:cNvSpPr txBox="1"/>
          <p:nvPr/>
        </p:nvSpPr>
        <p:spPr>
          <a:xfrm>
            <a:off x="9760222" y="2829205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Extractors (one for each user story)</a:t>
            </a:r>
            <a:endParaRPr lang="en-US" sz="2400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858F4974-CDDB-4EB8-A5CA-8FCC56AB46DB}"/>
              </a:ext>
            </a:extLst>
          </p:cNvPr>
          <p:cNvSpPr/>
          <p:nvPr/>
        </p:nvSpPr>
        <p:spPr>
          <a:xfrm>
            <a:off x="9985512" y="5214733"/>
            <a:ext cx="1427152" cy="664022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9B2D2-AA8B-409F-83FD-0BF941455D74}"/>
              </a:ext>
            </a:extLst>
          </p:cNvPr>
          <p:cNvSpPr txBox="1"/>
          <p:nvPr/>
        </p:nvSpPr>
        <p:spPr>
          <a:xfrm>
            <a:off x="9753606" y="520796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Testing component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9D5062-94F8-49E7-99E9-BAD85FE0DE62}"/>
              </a:ext>
            </a:extLst>
          </p:cNvPr>
          <p:cNvSpPr/>
          <p:nvPr/>
        </p:nvSpPr>
        <p:spPr>
          <a:xfrm>
            <a:off x="715617" y="4562058"/>
            <a:ext cx="1630018" cy="699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7FDA40-F6BB-4819-81FC-3D468E05F3AF}"/>
              </a:ext>
            </a:extLst>
          </p:cNvPr>
          <p:cNvSpPr txBox="1"/>
          <p:nvPr/>
        </p:nvSpPr>
        <p:spPr>
          <a:xfrm>
            <a:off x="649357" y="46911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History Server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1512F6-895F-4335-8CD7-EF9E31105E5D}"/>
              </a:ext>
            </a:extLst>
          </p:cNvPr>
          <p:cNvSpPr txBox="1"/>
          <p:nvPr/>
        </p:nvSpPr>
        <p:spPr>
          <a:xfrm>
            <a:off x="6513440" y="229344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RFQ Publisher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627A1E-0680-4B4A-BD49-66DD9EEDAC66}"/>
              </a:ext>
            </a:extLst>
          </p:cNvPr>
          <p:cNvSpPr/>
          <p:nvPr/>
        </p:nvSpPr>
        <p:spPr>
          <a:xfrm>
            <a:off x="6546574" y="2160103"/>
            <a:ext cx="1795666" cy="659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079BCE-68F0-4DC1-A150-C2F9A09332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474227" y="4386815"/>
            <a:ext cx="0" cy="5268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52D47A-B4D2-4B57-96AE-0978163F6A6E}"/>
              </a:ext>
            </a:extLst>
          </p:cNvPr>
          <p:cNvCxnSpPr>
            <a:cxnSpLocks/>
          </p:cNvCxnSpPr>
          <p:nvPr/>
        </p:nvCxnSpPr>
        <p:spPr>
          <a:xfrm flipV="1">
            <a:off x="7419751" y="2791391"/>
            <a:ext cx="0" cy="65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3540C1-173E-4C25-91FB-E7F8A481D300}"/>
              </a:ext>
            </a:extLst>
          </p:cNvPr>
          <p:cNvCxnSpPr>
            <a:cxnSpLocks/>
          </p:cNvCxnSpPr>
          <p:nvPr/>
        </p:nvCxnSpPr>
        <p:spPr>
          <a:xfrm>
            <a:off x="1722778" y="3959048"/>
            <a:ext cx="1490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10EC7B-BB58-4225-9FA3-08D25208AD11}"/>
              </a:ext>
            </a:extLst>
          </p:cNvPr>
          <p:cNvCxnSpPr>
            <a:cxnSpLocks/>
          </p:cNvCxnSpPr>
          <p:nvPr/>
        </p:nvCxnSpPr>
        <p:spPr>
          <a:xfrm>
            <a:off x="1722778" y="3299790"/>
            <a:ext cx="0" cy="659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6D14CD-D9AA-4B61-95A6-F386D8D74206}"/>
              </a:ext>
            </a:extLst>
          </p:cNvPr>
          <p:cNvCxnSpPr>
            <a:cxnSpLocks/>
          </p:cNvCxnSpPr>
          <p:nvPr/>
        </p:nvCxnSpPr>
        <p:spPr>
          <a:xfrm>
            <a:off x="1384847" y="3313042"/>
            <a:ext cx="0" cy="12490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457568-4B76-4BE2-8180-5D502D5D4E5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5227962" y="3909737"/>
            <a:ext cx="1345117" cy="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AD0D6D-2724-420E-B2A4-1EDD1EE14D99}"/>
              </a:ext>
            </a:extLst>
          </p:cNvPr>
          <p:cNvCxnSpPr>
            <a:cxnSpLocks/>
          </p:cNvCxnSpPr>
          <p:nvPr/>
        </p:nvCxnSpPr>
        <p:spPr>
          <a:xfrm flipH="1">
            <a:off x="10668006" y="4451873"/>
            <a:ext cx="0" cy="7825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6DFADB-DCF3-44D3-9D6C-E448E4395D1D}"/>
              </a:ext>
            </a:extLst>
          </p:cNvPr>
          <p:cNvCxnSpPr>
            <a:cxnSpLocks/>
          </p:cNvCxnSpPr>
          <p:nvPr/>
        </p:nvCxnSpPr>
        <p:spPr>
          <a:xfrm>
            <a:off x="8415131" y="5565417"/>
            <a:ext cx="157038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A3B6F93-5038-4F6D-8918-E08DB941FE82}"/>
              </a:ext>
            </a:extLst>
          </p:cNvPr>
          <p:cNvCxnSpPr>
            <a:cxnSpLocks/>
          </p:cNvCxnSpPr>
          <p:nvPr/>
        </p:nvCxnSpPr>
        <p:spPr>
          <a:xfrm>
            <a:off x="8400217" y="3920984"/>
            <a:ext cx="10750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8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D546-F764-4EE5-A080-95B0B54B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1" y="221423"/>
            <a:ext cx="9603275" cy="1049235"/>
          </a:xfrm>
        </p:spPr>
        <p:txBody>
          <a:bodyPr/>
          <a:lstStyle/>
          <a:p>
            <a:r>
              <a:rPr lang="en-GB" dirty="0"/>
              <a:t>Application Flow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12043-9BD8-4490-91A4-3272A13B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1442760"/>
            <a:ext cx="1057523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ED81-303A-43DE-804E-41FB9239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RFQ Message format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18F88-E92E-4E0C-AAAC-7EEC5C98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" y="1853754"/>
            <a:ext cx="8107081" cy="3454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0AA320-7001-46B2-866C-7ECEDBF3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3670" y="1857673"/>
            <a:ext cx="3207025" cy="345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1806-6320-4D3C-8894-7591E1A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D70A-C652-4E54-8797-86452736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Apache Spark</a:t>
            </a:r>
          </a:p>
          <a:p>
            <a:r>
              <a:rPr lang="en-GB" sz="2400" dirty="0"/>
              <a:t>Java</a:t>
            </a:r>
          </a:p>
          <a:p>
            <a:r>
              <a:rPr lang="en-GB" sz="2400" dirty="0"/>
              <a:t>IntelliJ</a:t>
            </a:r>
          </a:p>
          <a:p>
            <a:r>
              <a:rPr lang="en-GB" sz="2400" dirty="0"/>
              <a:t>Junit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65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Agile development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Sprint 1: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618070"/>
              </p:ext>
            </p:extLst>
          </p:nvPr>
        </p:nvGraphicFramePr>
        <p:xfrm>
          <a:off x="659219" y="2192157"/>
          <a:ext cx="10414360" cy="1902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7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Set Up Git repository and understand the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9219" y="5493488"/>
            <a:ext cx="1026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observations for sprint 1</a:t>
            </a:r>
          </a:p>
        </p:txBody>
      </p:sp>
    </p:spTree>
    <p:extLst>
      <p:ext uri="{BB962C8B-B14F-4D97-AF65-F5344CB8AC3E}">
        <p14:creationId xmlns:p14="http://schemas.microsoft.com/office/powerpoint/2010/main" val="115884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1I: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242308"/>
              </p:ext>
            </p:extLst>
          </p:nvPr>
        </p:nvGraphicFramePr>
        <p:xfrm>
          <a:off x="452422" y="942416"/>
          <a:ext cx="10454117" cy="469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1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Create a new file for testing –’Volume-trade-2.json’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Test file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Create a new file for testing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‘trades-</a:t>
                      </a:r>
                      <a:r>
                        <a:rPr lang="en-GB" dirty="0" err="1"/>
                        <a:t>neg.json</a:t>
                      </a:r>
                      <a:r>
                        <a:rPr lang="en-GB" dirty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 collect trade information which were not successful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Total volume traded for an Instrument.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 traded by legal 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User Story 3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Prathamesh</a:t>
                      </a:r>
                      <a:r>
                        <a:rPr lang="en-GB" dirty="0"/>
                        <a:t>/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Pratik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Strike rates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48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34" y="479521"/>
            <a:ext cx="8911687" cy="1280890"/>
          </a:xfrm>
        </p:spPr>
        <p:txBody>
          <a:bodyPr/>
          <a:lstStyle/>
          <a:p>
            <a:r>
              <a:rPr lang="en-US" dirty="0"/>
              <a:t>Sprint Iii :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562192"/>
              </p:ext>
            </p:extLst>
          </p:nvPr>
        </p:nvGraphicFramePr>
        <p:xfrm>
          <a:off x="611449" y="1060444"/>
          <a:ext cx="10414360" cy="415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6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8072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Assigned</a:t>
                      </a:r>
                      <a:r>
                        <a:rPr lang="en-US" baseline="0" dirty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Open/Close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Presentation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Meenanki</a:t>
                      </a:r>
                      <a:r>
                        <a:rPr lang="en-GB" dirty="0"/>
                        <a:t>/</a:t>
                      </a:r>
                    </a:p>
                    <a:p>
                      <a:r>
                        <a:rPr lang="en-GB" dirty="0"/>
                        <a:t>Dally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User Story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Dally and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Meenanki</a:t>
                      </a: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Instrument Liquidity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r>
                        <a:rPr lang="en-GB" dirty="0"/>
                        <a:t>User Story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Pratik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 traded 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6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Prathamesh</a:t>
                      </a:r>
                      <a:r>
                        <a:rPr lang="en-US" dirty="0"/>
                        <a:t>/</a:t>
                      </a:r>
                    </a:p>
                    <a:p>
                      <a:r>
                        <a:rPr lang="en-US" dirty="0"/>
                        <a:t>Pratik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Development utilities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User Story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Abhishek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Close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Report Buy/Sell ratio to downstream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4343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8068</TotalTime>
  <Words>658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Stock trading platform</vt:lpstr>
      <vt:lpstr>Agenda</vt:lpstr>
      <vt:lpstr>Architecture</vt:lpstr>
      <vt:lpstr>Application Flow Diagram</vt:lpstr>
      <vt:lpstr>RFQ Message format</vt:lpstr>
      <vt:lpstr>Tools Used </vt:lpstr>
      <vt:lpstr>Agile development   Sprint 1: Details</vt:lpstr>
      <vt:lpstr>Sprint 1I: Details</vt:lpstr>
      <vt:lpstr>Sprint Iii : Details</vt:lpstr>
      <vt:lpstr>User story 1 – TOTAL VOLUME TRADED FOR INSTRUMENT </vt:lpstr>
      <vt:lpstr>User story 2 – TOTAL VOLUME TRADED with entity</vt:lpstr>
      <vt:lpstr>User story 3 – RFQ strike rates</vt:lpstr>
      <vt:lpstr>User story 4 – instrument liquidity</vt:lpstr>
      <vt:lpstr>User story 5 – average traded price</vt:lpstr>
      <vt:lpstr>User story 6 – development utilities</vt:lpstr>
      <vt:lpstr>User story 7 – Trade Side bias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anup</dc:creator>
  <cp:lastModifiedBy>User</cp:lastModifiedBy>
  <cp:revision>40</cp:revision>
  <dcterms:created xsi:type="dcterms:W3CDTF">2017-07-12T06:55:39Z</dcterms:created>
  <dcterms:modified xsi:type="dcterms:W3CDTF">2019-07-18T11:40:16Z</dcterms:modified>
</cp:coreProperties>
</file>