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72" r:id="rId7"/>
    <p:sldId id="273" r:id="rId8"/>
    <p:sldId id="275" r:id="rId9"/>
    <p:sldId id="276" r:id="rId10"/>
    <p:sldId id="286" r:id="rId11"/>
    <p:sldId id="261" r:id="rId12"/>
    <p:sldId id="277" r:id="rId13"/>
    <p:sldId id="280" r:id="rId14"/>
    <p:sldId id="281" r:id="rId15"/>
    <p:sldId id="262" r:id="rId16"/>
    <p:sldId id="263" r:id="rId17"/>
    <p:sldId id="264" r:id="rId18"/>
    <p:sldId id="283" r:id="rId19"/>
    <p:sldId id="284" r:id="rId20"/>
    <p:sldId id="285" r:id="rId21"/>
    <p:sldId id="279" r:id="rId22"/>
    <p:sldId id="278"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602C1-340D-4480-521B-7D4B4E789ABC}" v="64" dt="2025-08-24T05:37:49.028"/>
    <p1510:client id="{35622D0B-5745-100F-36C9-A1BBB068CA39}" v="32" dt="2025-08-24T10:15:32.724"/>
    <p1510:client id="{87EBE10F-89E0-4197-A36A-179E8E5F475E}" v="1874" dt="2025-08-24T14:38:20.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E294F-03ED-4A2B-8FBD-B64BACA5F0C6}" type="datetimeFigureOut">
              <a:rPr lang="en-IN" smtClean="0"/>
              <a:t>25-08-2025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5EDF9-89EE-4252-AE52-CE545643E5A6}" type="slidenum">
              <a:rPr lang="en-IN" smtClean="0"/>
              <a:t>‹#›</a:t>
            </a:fld>
            <a:endParaRPr lang="en-IN"/>
          </a:p>
        </p:txBody>
      </p:sp>
    </p:spTree>
    <p:extLst>
      <p:ext uri="{BB962C8B-B14F-4D97-AF65-F5344CB8AC3E}">
        <p14:creationId xmlns:p14="http://schemas.microsoft.com/office/powerpoint/2010/main" val="415214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25EDF9-89EE-4252-AE52-CE545643E5A6}" type="slidenum">
              <a:rPr lang="en-IN" smtClean="0"/>
              <a:t>7</a:t>
            </a:fld>
            <a:endParaRPr lang="en-IN"/>
          </a:p>
        </p:txBody>
      </p:sp>
    </p:spTree>
    <p:extLst>
      <p:ext uri="{BB962C8B-B14F-4D97-AF65-F5344CB8AC3E}">
        <p14:creationId xmlns:p14="http://schemas.microsoft.com/office/powerpoint/2010/main" val="174615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8/25/2025</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8/25/2025</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8/25/2025</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8208-1B40-E985-680E-C6D213E46338}"/>
              </a:ext>
            </a:extLst>
          </p:cNvPr>
          <p:cNvSpPr>
            <a:spLocks noGrp="1"/>
          </p:cNvSpPr>
          <p:nvPr>
            <p:ph type="ctrTitle"/>
          </p:nvPr>
        </p:nvSpPr>
        <p:spPr>
          <a:xfrm>
            <a:off x="2493105" y="782425"/>
            <a:ext cx="8561747" cy="1819373"/>
          </a:xfrm>
        </p:spPr>
        <p:txBody>
          <a:bodyPr>
            <a:normAutofit fontScale="90000"/>
          </a:bodyPr>
          <a:lstStyle/>
          <a:p>
            <a:r>
              <a:rPr lang="en-IN" sz="3600" dirty="0" err="1"/>
              <a:t>SmartMailCluster</a:t>
            </a:r>
            <a:br>
              <a:rPr lang="en-IN" sz="3600" dirty="0"/>
            </a:br>
            <a:r>
              <a:rPr lang="en-IN" sz="3600" dirty="0"/>
              <a:t>22AIE205-INTRODUCTION TO PYTHON</a:t>
            </a:r>
            <a:br>
              <a:rPr lang="en-IN" dirty="0"/>
            </a:br>
            <a:endParaRPr lang="en-IN" dirty="0"/>
          </a:p>
        </p:txBody>
      </p:sp>
      <p:sp>
        <p:nvSpPr>
          <p:cNvPr id="3" name="Subtitle 2">
            <a:extLst>
              <a:ext uri="{FF2B5EF4-FFF2-40B4-BE49-F238E27FC236}">
                <a16:creationId xmlns:a16="http://schemas.microsoft.com/office/drawing/2014/main" id="{27FE3140-9820-6C1F-73D4-6EAC6A56C3D4}"/>
              </a:ext>
            </a:extLst>
          </p:cNvPr>
          <p:cNvSpPr>
            <a:spLocks noGrp="1"/>
          </p:cNvSpPr>
          <p:nvPr>
            <p:ph type="subTitle" idx="1"/>
          </p:nvPr>
        </p:nvSpPr>
        <p:spPr>
          <a:xfrm>
            <a:off x="2493106" y="2290713"/>
            <a:ext cx="8561746" cy="3384223"/>
          </a:xfrm>
        </p:spPr>
        <p:txBody>
          <a:bodyPr>
            <a:normAutofit fontScale="92500" lnSpcReduction="10000"/>
          </a:bodyPr>
          <a:lstStyle/>
          <a:p>
            <a:r>
              <a:rPr lang="en-US" dirty="0"/>
              <a:t>GROUP 3:</a:t>
            </a:r>
          </a:p>
          <a:p>
            <a:r>
              <a:rPr lang="en-IN" dirty="0"/>
              <a:t>Team Members</a:t>
            </a:r>
            <a:endParaRPr lang="en-US" dirty="0"/>
          </a:p>
          <a:p>
            <a:r>
              <a:rPr lang="en-IN" dirty="0"/>
              <a:t>1.) </a:t>
            </a:r>
            <a:r>
              <a:rPr lang="en-IN" dirty="0" err="1"/>
              <a:t>Jivites</a:t>
            </a:r>
            <a:r>
              <a:rPr lang="en-IN" dirty="0"/>
              <a:t> Damodar - CB.SC.U4AIE24020 </a:t>
            </a:r>
          </a:p>
          <a:p>
            <a:r>
              <a:rPr lang="en-IN" dirty="0"/>
              <a:t>2.) </a:t>
            </a:r>
            <a:r>
              <a:rPr lang="en-IN" dirty="0" err="1"/>
              <a:t>Kiruthikpranav</a:t>
            </a:r>
            <a:r>
              <a:rPr lang="en-IN" dirty="0"/>
              <a:t> - CB.SC.U4AIE24023 </a:t>
            </a:r>
          </a:p>
          <a:p>
            <a:r>
              <a:rPr lang="en-IN" dirty="0"/>
              <a:t>3.) Usman Shareef - CB.SC.U4AIE24024 </a:t>
            </a:r>
          </a:p>
          <a:p>
            <a:r>
              <a:rPr lang="en-IN" dirty="0"/>
              <a:t>4.) Ramkumar K R - CB.SC.U4AIE24042 </a:t>
            </a:r>
          </a:p>
          <a:p>
            <a:r>
              <a:rPr lang="en-IN" dirty="0"/>
              <a:t>5.) Sukanthan - CB.SC.U4AIE24056</a:t>
            </a:r>
          </a:p>
          <a:p>
            <a:r>
              <a:rPr lang="en-IN" dirty="0"/>
              <a:t>DATE:25-8-25</a:t>
            </a:r>
          </a:p>
          <a:p>
            <a:endParaRPr lang="en-US" dirty="0"/>
          </a:p>
          <a:p>
            <a:endParaRPr lang="en-IN" dirty="0"/>
          </a:p>
        </p:txBody>
      </p:sp>
    </p:spTree>
    <p:extLst>
      <p:ext uri="{BB962C8B-B14F-4D97-AF65-F5344CB8AC3E}">
        <p14:creationId xmlns:p14="http://schemas.microsoft.com/office/powerpoint/2010/main" val="202879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0811-2B0E-0E2B-2B03-7B0402E27F3A}"/>
              </a:ext>
            </a:extLst>
          </p:cNvPr>
          <p:cNvSpPr>
            <a:spLocks noGrp="1"/>
          </p:cNvSpPr>
          <p:nvPr>
            <p:ph type="title"/>
          </p:nvPr>
        </p:nvSpPr>
        <p:spPr>
          <a:xfrm>
            <a:off x="1534696" y="509047"/>
            <a:ext cx="9520158" cy="1159497"/>
          </a:xfrm>
        </p:spPr>
        <p:txBody>
          <a:bodyPr/>
          <a:lstStyle/>
          <a:p>
            <a:pPr algn="ctr"/>
            <a:r>
              <a:rPr lang="en-US" dirty="0"/>
              <a:t>DJANGO </a:t>
            </a:r>
            <a:endParaRPr lang="en-IN" dirty="0"/>
          </a:p>
        </p:txBody>
      </p:sp>
      <p:sp>
        <p:nvSpPr>
          <p:cNvPr id="3" name="Content Placeholder 2">
            <a:extLst>
              <a:ext uri="{FF2B5EF4-FFF2-40B4-BE49-F238E27FC236}">
                <a16:creationId xmlns:a16="http://schemas.microsoft.com/office/drawing/2014/main" id="{C66F1651-29C4-0CC5-135C-EF8795F49AD5}"/>
              </a:ext>
            </a:extLst>
          </p:cNvPr>
          <p:cNvSpPr>
            <a:spLocks noGrp="1"/>
          </p:cNvSpPr>
          <p:nvPr>
            <p:ph idx="1"/>
          </p:nvPr>
        </p:nvSpPr>
        <p:spPr/>
        <p:txBody>
          <a:bodyPr>
            <a:normAutofit fontScale="85000" lnSpcReduction="20000"/>
          </a:bodyPr>
          <a:lstStyle/>
          <a:p>
            <a:pPr marL="0" indent="0">
              <a:buNone/>
            </a:pPr>
            <a:r>
              <a:rPr lang="en-US" dirty="0"/>
              <a:t>What is Django:</a:t>
            </a:r>
          </a:p>
          <a:p>
            <a:r>
              <a:rPr lang="en-US" dirty="0"/>
              <a:t>Django is a high-level Python web framework that encourages rapid development and clean, pragmatic design.</a:t>
            </a:r>
          </a:p>
          <a:p>
            <a:r>
              <a:rPr lang="en-US" dirty="0"/>
              <a:t>Handles HTTP requests, routing, database operations, and REST APIs.</a:t>
            </a:r>
          </a:p>
          <a:p>
            <a:pPr marL="0" indent="0">
              <a:buNone/>
            </a:pPr>
            <a:r>
              <a:rPr lang="en-US" dirty="0"/>
              <a:t>Usage in </a:t>
            </a:r>
            <a:r>
              <a:rPr lang="en-US" dirty="0" err="1"/>
              <a:t>SmartMailCluster</a:t>
            </a:r>
            <a:r>
              <a:rPr lang="en-US" dirty="0"/>
              <a:t>:</a:t>
            </a:r>
          </a:p>
          <a:p>
            <a:r>
              <a:rPr lang="en-US" dirty="0"/>
              <a:t>Implements backend logic for send/reply/forward/view emails.</a:t>
            </a:r>
          </a:p>
          <a:p>
            <a:r>
              <a:rPr lang="en-US" dirty="0"/>
              <a:t>Django ORM stores emails and threads.</a:t>
            </a:r>
          </a:p>
          <a:p>
            <a:r>
              <a:rPr lang="en-US" dirty="0"/>
              <a:t>Provides REST APIs for frontend integration.</a:t>
            </a:r>
          </a:p>
          <a:p>
            <a:r>
              <a:rPr lang="en-US" dirty="0"/>
              <a:t>Works with in-memory graphs to reconstruct email threads efficiently.</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68062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E658-3CEE-FEF7-9BD1-DF62EF094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0DBD7-A273-60A5-ED3A-7FF69812572F}"/>
              </a:ext>
            </a:extLst>
          </p:cNvPr>
          <p:cNvSpPr>
            <a:spLocks noGrp="1"/>
          </p:cNvSpPr>
          <p:nvPr>
            <p:ph type="title"/>
          </p:nvPr>
        </p:nvSpPr>
        <p:spPr>
          <a:xfrm>
            <a:off x="1534696" y="565608"/>
            <a:ext cx="9520158" cy="820132"/>
          </a:xfrm>
        </p:spPr>
        <p:txBody>
          <a:bodyPr/>
          <a:lstStyle/>
          <a:p>
            <a:pPr algn="ctr"/>
            <a:r>
              <a:rPr lang="en-IN" dirty="0"/>
              <a:t>Methodologies Used</a:t>
            </a:r>
          </a:p>
        </p:txBody>
      </p:sp>
      <p:sp>
        <p:nvSpPr>
          <p:cNvPr id="5" name="Rectangle 2">
            <a:extLst>
              <a:ext uri="{FF2B5EF4-FFF2-40B4-BE49-F238E27FC236}">
                <a16:creationId xmlns:a16="http://schemas.microsoft.com/office/drawing/2014/main" id="{BEEEE41C-3D05-ACCA-88D6-2061A2D656B6}"/>
              </a:ext>
            </a:extLst>
          </p:cNvPr>
          <p:cNvSpPr>
            <a:spLocks noGrp="1" noChangeArrowheads="1"/>
          </p:cNvSpPr>
          <p:nvPr>
            <p:ph idx="1"/>
          </p:nvPr>
        </p:nvSpPr>
        <p:spPr bwMode="auto">
          <a:xfrm>
            <a:off x="1535113" y="1341213"/>
            <a:ext cx="905422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altLang="en-US" dirty="0"/>
              <a:t>1. Email Graph Construction</a:t>
            </a:r>
          </a:p>
          <a:p>
            <a:pPr eaLnBrk="0" fontAlgn="base" hangingPunct="0">
              <a:lnSpc>
                <a:spcPct val="100000"/>
              </a:lnSpc>
              <a:spcBef>
                <a:spcPct val="0"/>
              </a:spcBef>
              <a:spcAft>
                <a:spcPct val="0"/>
              </a:spcAft>
              <a:buClrTx/>
              <a:buSzTx/>
            </a:pPr>
            <a:r>
              <a:rPr lang="en-US" altLang="en-US" dirty="0"/>
              <a:t>Represent users(user graph),email id (thread graph) as nodes. </a:t>
            </a:r>
          </a:p>
          <a:p>
            <a:pPr eaLnBrk="0" fontAlgn="base" hangingPunct="0">
              <a:lnSpc>
                <a:spcPct val="100000"/>
              </a:lnSpc>
              <a:spcBef>
                <a:spcPct val="0"/>
              </a:spcBef>
              <a:spcAft>
                <a:spcPct val="0"/>
              </a:spcAft>
              <a:buClrTx/>
              <a:buSzTx/>
            </a:pPr>
            <a:r>
              <a:rPr lang="en-US" altLang="en-US" dirty="0"/>
              <a:t>Directed edges for sending/receiving emails.   </a:t>
            </a:r>
          </a:p>
          <a:p>
            <a:pPr eaLnBrk="0" fontAlgn="base" hangingPunct="0">
              <a:lnSpc>
                <a:spcPct val="100000"/>
              </a:lnSpc>
              <a:spcBef>
                <a:spcPct val="0"/>
              </a:spcBef>
              <a:spcAft>
                <a:spcPct val="0"/>
              </a:spcAft>
              <a:buClrTx/>
              <a:buSzTx/>
            </a:pPr>
            <a:r>
              <a:rPr lang="en-US" altLang="en-US" dirty="0"/>
              <a:t> Maintain adjacency list &amp; matrix.   </a:t>
            </a:r>
          </a:p>
          <a:p>
            <a:pPr eaLnBrk="0" fontAlgn="base" hangingPunct="0">
              <a:lnSpc>
                <a:spcPct val="100000"/>
              </a:lnSpc>
              <a:spcBef>
                <a:spcPct val="0"/>
              </a:spcBef>
              <a:spcAft>
                <a:spcPct val="0"/>
              </a:spcAft>
              <a:buClrTx/>
              <a:buSzTx/>
            </a:pPr>
            <a:r>
              <a:rPr lang="en-US" altLang="en-US" dirty="0"/>
              <a:t> Thread graph to link replies/forwards.</a:t>
            </a:r>
          </a:p>
          <a:p>
            <a:pPr marL="0" indent="0" eaLnBrk="0" fontAlgn="base" hangingPunct="0">
              <a:lnSpc>
                <a:spcPct val="100000"/>
              </a:lnSpc>
              <a:spcBef>
                <a:spcPct val="0"/>
              </a:spcBef>
              <a:spcAft>
                <a:spcPct val="0"/>
              </a:spcAft>
              <a:buClrTx/>
              <a:buSzTx/>
              <a:buNone/>
            </a:pPr>
            <a:endParaRPr lang="en-US" altLang="en-US" dirty="0"/>
          </a:p>
          <a:p>
            <a:pPr marL="0" indent="0" eaLnBrk="0" fontAlgn="base" hangingPunct="0">
              <a:lnSpc>
                <a:spcPct val="100000"/>
              </a:lnSpc>
              <a:spcBef>
                <a:spcPct val="0"/>
              </a:spcBef>
              <a:spcAft>
                <a:spcPct val="0"/>
              </a:spcAft>
              <a:buClrTx/>
              <a:buSzTx/>
              <a:buNone/>
            </a:pPr>
            <a:r>
              <a:rPr lang="en-US" altLang="en-US" dirty="0"/>
              <a:t>2. Core Operations:</a:t>
            </a:r>
          </a:p>
          <a:p>
            <a:pPr eaLnBrk="0" fontAlgn="base" hangingPunct="0">
              <a:lnSpc>
                <a:spcPct val="100000"/>
              </a:lnSpc>
              <a:spcBef>
                <a:spcPct val="0"/>
              </a:spcBef>
              <a:spcAft>
                <a:spcPct val="0"/>
              </a:spcAft>
              <a:buClrTx/>
              <a:buSzTx/>
            </a:pPr>
            <a:r>
              <a:rPr lang="en-US" altLang="en-US" dirty="0"/>
              <a:t>Send Email:  create new thread, store in DB, add graph edge.   </a:t>
            </a:r>
          </a:p>
          <a:p>
            <a:pPr eaLnBrk="0" fontAlgn="base" hangingPunct="0">
              <a:lnSpc>
                <a:spcPct val="100000"/>
              </a:lnSpc>
              <a:spcBef>
                <a:spcPct val="0"/>
              </a:spcBef>
              <a:spcAft>
                <a:spcPct val="0"/>
              </a:spcAft>
              <a:buClrTx/>
              <a:buSzTx/>
            </a:pPr>
            <a:r>
              <a:rPr lang="en-US" altLang="en-US" dirty="0"/>
              <a:t>Reply Email : same </a:t>
            </a:r>
            <a:r>
              <a:rPr lang="en-US" altLang="en-US" dirty="0" err="1"/>
              <a:t>thread_id</a:t>
            </a:r>
            <a:r>
              <a:rPr lang="en-US" altLang="en-US" dirty="0"/>
              <a:t>, add reply link in thread graph.   </a:t>
            </a:r>
          </a:p>
          <a:p>
            <a:pPr eaLnBrk="0" fontAlgn="base" hangingPunct="0">
              <a:lnSpc>
                <a:spcPct val="100000"/>
              </a:lnSpc>
              <a:spcBef>
                <a:spcPct val="0"/>
              </a:spcBef>
              <a:spcAft>
                <a:spcPct val="0"/>
              </a:spcAft>
              <a:buClrTx/>
              <a:buSzTx/>
            </a:pPr>
            <a:r>
              <a:rPr lang="en-US" altLang="en-US" dirty="0"/>
              <a:t>Forward Email: same </a:t>
            </a:r>
            <a:r>
              <a:rPr lang="en-US" altLang="en-US" dirty="0" err="1"/>
              <a:t>thread_id</a:t>
            </a:r>
            <a:r>
              <a:rPr lang="en-US" altLang="en-US" dirty="0"/>
              <a:t>, add forward link in thread graph.   </a:t>
            </a:r>
          </a:p>
          <a:p>
            <a:pPr eaLnBrk="0" fontAlgn="base" hangingPunct="0">
              <a:lnSpc>
                <a:spcPct val="100000"/>
              </a:lnSpc>
              <a:spcBef>
                <a:spcPct val="0"/>
              </a:spcBef>
              <a:spcAft>
                <a:spcPct val="0"/>
              </a:spcAft>
              <a:buClrTx/>
              <a:buSzTx/>
            </a:pPr>
            <a:r>
              <a:rPr lang="en-US" altLang="en-US" dirty="0"/>
              <a:t>View Thread :BFS traversal from root email.</a:t>
            </a:r>
          </a:p>
          <a:p>
            <a:pPr marL="0" indent="0" eaLnBrk="0" fontAlgn="base" hangingPunct="0">
              <a:lnSpc>
                <a:spcPct val="100000"/>
              </a:lnSpc>
              <a:spcBef>
                <a:spcPct val="0"/>
              </a:spcBef>
              <a:spcAft>
                <a:spcPct val="0"/>
              </a:spcAft>
              <a:buClrTx/>
              <a:buSzTx/>
              <a:buNone/>
            </a:pPr>
            <a:endParaRPr lang="en-US" altLang="en-US" dirty="0"/>
          </a:p>
          <a:p>
            <a:pPr marL="0" indent="0" eaLnBrk="0" fontAlgn="base" hangingPunct="0">
              <a:lnSpc>
                <a:spcPct val="100000"/>
              </a:lnSpc>
              <a:spcBef>
                <a:spcPct val="0"/>
              </a:spcBef>
              <a:spcAft>
                <a:spcPct val="0"/>
              </a:spcAft>
              <a:buClrTx/>
              <a:buSzTx/>
              <a:buNone/>
            </a:pPr>
            <a:r>
              <a:rPr lang="en-US" altLang="en-US" dirty="0"/>
              <a:t>3. Email Clustering :</a:t>
            </a:r>
          </a:p>
          <a:p>
            <a:pPr eaLnBrk="0" fontAlgn="base" hangingPunct="0">
              <a:lnSpc>
                <a:spcPct val="100000"/>
              </a:lnSpc>
              <a:spcBef>
                <a:spcPct val="0"/>
              </a:spcBef>
              <a:spcAft>
                <a:spcPct val="0"/>
              </a:spcAft>
              <a:buClrTx/>
              <a:buSzTx/>
            </a:pPr>
            <a:r>
              <a:rPr lang="en-US" altLang="en-US" dirty="0"/>
              <a:t>Trie: : detect content similarity between emails.   </a:t>
            </a:r>
          </a:p>
          <a:p>
            <a:pPr eaLnBrk="0" fontAlgn="base" hangingPunct="0">
              <a:lnSpc>
                <a:spcPct val="100000"/>
              </a:lnSpc>
              <a:spcBef>
                <a:spcPct val="0"/>
              </a:spcBef>
              <a:spcAft>
                <a:spcPct val="0"/>
              </a:spcAft>
              <a:buClrTx/>
              <a:buSzTx/>
            </a:pPr>
            <a:r>
              <a:rPr lang="en-US" altLang="en-US" dirty="0"/>
              <a:t>Disjoint Set (Union-Find) :group similar emails into clusters.</a:t>
            </a:r>
            <a:endParaRPr kumimoji="0" lang="en-US" altLang="en-US"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377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8D850-BA97-36F1-7560-50BD94219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52A11-FB93-4AF3-461B-33ADF7D2E1A3}"/>
              </a:ext>
            </a:extLst>
          </p:cNvPr>
          <p:cNvSpPr>
            <a:spLocks noGrp="1"/>
          </p:cNvSpPr>
          <p:nvPr>
            <p:ph type="title"/>
          </p:nvPr>
        </p:nvSpPr>
        <p:spPr>
          <a:xfrm>
            <a:off x="1534696" y="565608"/>
            <a:ext cx="9520158" cy="820132"/>
          </a:xfrm>
        </p:spPr>
        <p:txBody>
          <a:bodyPr/>
          <a:lstStyle/>
          <a:p>
            <a:pPr algn="ctr"/>
            <a:r>
              <a:rPr lang="en-IN" dirty="0"/>
              <a:t>Methodologies Used</a:t>
            </a:r>
          </a:p>
        </p:txBody>
      </p:sp>
      <p:sp>
        <p:nvSpPr>
          <p:cNvPr id="5" name="Rectangle 2">
            <a:extLst>
              <a:ext uri="{FF2B5EF4-FFF2-40B4-BE49-F238E27FC236}">
                <a16:creationId xmlns:a16="http://schemas.microsoft.com/office/drawing/2014/main" id="{0F974747-7A8E-864C-BC53-AEC16335DAB1}"/>
              </a:ext>
            </a:extLst>
          </p:cNvPr>
          <p:cNvSpPr>
            <a:spLocks noGrp="1" noChangeArrowheads="1"/>
          </p:cNvSpPr>
          <p:nvPr>
            <p:ph idx="1"/>
          </p:nvPr>
        </p:nvSpPr>
        <p:spPr bwMode="auto">
          <a:xfrm>
            <a:off x="1535113" y="2039104"/>
            <a:ext cx="943768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altLang="en-US" dirty="0"/>
              <a:t>4. Backend &amp; Database:</a:t>
            </a:r>
          </a:p>
          <a:p>
            <a:pPr eaLnBrk="0" fontAlgn="base" hangingPunct="0">
              <a:lnSpc>
                <a:spcPct val="100000"/>
              </a:lnSpc>
              <a:spcBef>
                <a:spcPct val="0"/>
              </a:spcBef>
              <a:spcAft>
                <a:spcPct val="0"/>
              </a:spcAft>
              <a:buClrTx/>
              <a:buSzTx/>
            </a:pPr>
            <a:r>
              <a:rPr lang="en-US" altLang="en-US" dirty="0"/>
              <a:t> Django ORM for storing emails.   </a:t>
            </a:r>
          </a:p>
          <a:p>
            <a:pPr eaLnBrk="0" fontAlgn="base" hangingPunct="0">
              <a:lnSpc>
                <a:spcPct val="100000"/>
              </a:lnSpc>
              <a:spcBef>
                <a:spcPct val="0"/>
              </a:spcBef>
              <a:spcAft>
                <a:spcPct val="0"/>
              </a:spcAft>
              <a:buClrTx/>
              <a:buSzTx/>
            </a:pPr>
            <a:r>
              <a:rPr lang="en-US" altLang="en-US" dirty="0"/>
              <a:t>In-memory graph synced with DB.   </a:t>
            </a:r>
          </a:p>
          <a:p>
            <a:pPr eaLnBrk="0" fontAlgn="base" hangingPunct="0">
              <a:lnSpc>
                <a:spcPct val="100000"/>
              </a:lnSpc>
              <a:spcBef>
                <a:spcPct val="0"/>
              </a:spcBef>
              <a:spcAft>
                <a:spcPct val="0"/>
              </a:spcAft>
              <a:buClrTx/>
              <a:buSzTx/>
            </a:pPr>
            <a:r>
              <a:rPr lang="en-US" altLang="en-US" dirty="0"/>
              <a:t>REST APIs for send, reply, forward, and view operations.</a:t>
            </a:r>
          </a:p>
          <a:p>
            <a:pPr marL="0" indent="0" eaLnBrk="0" fontAlgn="base" hangingPunct="0">
              <a:lnSpc>
                <a:spcPct val="100000"/>
              </a:lnSpc>
              <a:spcBef>
                <a:spcPct val="0"/>
              </a:spcBef>
              <a:spcAft>
                <a:spcPct val="0"/>
              </a:spcAft>
              <a:buClrTx/>
              <a:buSzTx/>
              <a:buNone/>
            </a:pPr>
            <a:endParaRPr lang="en-US" altLang="en-US" dirty="0"/>
          </a:p>
          <a:p>
            <a:pPr marL="0" indent="0" eaLnBrk="0" fontAlgn="base" hangingPunct="0">
              <a:lnSpc>
                <a:spcPct val="100000"/>
              </a:lnSpc>
              <a:spcBef>
                <a:spcPct val="0"/>
              </a:spcBef>
              <a:spcAft>
                <a:spcPct val="0"/>
              </a:spcAft>
              <a:buClrTx/>
              <a:buSzTx/>
              <a:buNone/>
            </a:pPr>
            <a:r>
              <a:rPr lang="en-US" altLang="en-US" dirty="0"/>
              <a:t>5. Testing &amp; Validation :</a:t>
            </a:r>
          </a:p>
          <a:p>
            <a:pPr eaLnBrk="0" fontAlgn="base" hangingPunct="0">
              <a:lnSpc>
                <a:spcPct val="100000"/>
              </a:lnSpc>
              <a:spcBef>
                <a:spcPct val="0"/>
              </a:spcBef>
              <a:spcAft>
                <a:spcPct val="0"/>
              </a:spcAft>
              <a:buClrTx/>
              <a:buSzTx/>
            </a:pPr>
            <a:r>
              <a:rPr lang="en-US" altLang="en-US" dirty="0"/>
              <a:t> Postman used to test API endpoints.   </a:t>
            </a:r>
          </a:p>
          <a:p>
            <a:pPr eaLnBrk="0" fontAlgn="base" hangingPunct="0">
              <a:lnSpc>
                <a:spcPct val="100000"/>
              </a:lnSpc>
              <a:spcBef>
                <a:spcPct val="0"/>
              </a:spcBef>
              <a:spcAft>
                <a:spcPct val="0"/>
              </a:spcAft>
              <a:buClrTx/>
              <a:buSzTx/>
            </a:pPr>
            <a:r>
              <a:rPr lang="en-US" altLang="en-US" dirty="0"/>
              <a:t> Verified email threads and relationships.</a:t>
            </a:r>
            <a:endParaRPr kumimoji="0" lang="en-US" altLang="en-US"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1417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D5FE-5803-AA7F-06F2-BF18832E9F79}"/>
              </a:ext>
            </a:extLst>
          </p:cNvPr>
          <p:cNvSpPr>
            <a:spLocks noGrp="1"/>
          </p:cNvSpPr>
          <p:nvPr>
            <p:ph type="title"/>
          </p:nvPr>
        </p:nvSpPr>
        <p:spPr>
          <a:xfrm>
            <a:off x="1534696" y="414779"/>
            <a:ext cx="9520158" cy="857841"/>
          </a:xfrm>
        </p:spPr>
        <p:txBody>
          <a:bodyPr>
            <a:normAutofit/>
          </a:bodyPr>
          <a:lstStyle/>
          <a:p>
            <a:pPr algn="ctr"/>
            <a:r>
              <a:rPr lang="en-IN" dirty="0"/>
              <a:t>CORE FUNCTIONALITIES</a:t>
            </a:r>
          </a:p>
        </p:txBody>
      </p:sp>
      <p:sp>
        <p:nvSpPr>
          <p:cNvPr id="3" name="Content Placeholder 2">
            <a:extLst>
              <a:ext uri="{FF2B5EF4-FFF2-40B4-BE49-F238E27FC236}">
                <a16:creationId xmlns:a16="http://schemas.microsoft.com/office/drawing/2014/main" id="{A28F9935-FD88-1CF2-5F98-C6B45D2DDAA6}"/>
              </a:ext>
            </a:extLst>
          </p:cNvPr>
          <p:cNvSpPr>
            <a:spLocks noGrp="1"/>
          </p:cNvSpPr>
          <p:nvPr>
            <p:ph idx="1"/>
          </p:nvPr>
        </p:nvSpPr>
        <p:spPr>
          <a:xfrm>
            <a:off x="1534696" y="1432874"/>
            <a:ext cx="9520158" cy="4685122"/>
          </a:xfrm>
        </p:spPr>
        <p:txBody>
          <a:bodyPr>
            <a:normAutofit/>
          </a:bodyPr>
          <a:lstStyle/>
          <a:p>
            <a:pPr marL="0" indent="0">
              <a:buNone/>
            </a:pPr>
            <a:r>
              <a:rPr lang="en-US" sz="1800" dirty="0"/>
              <a:t>1.Send Email:</a:t>
            </a:r>
          </a:p>
          <a:p>
            <a:r>
              <a:rPr lang="en-US" sz="1800" dirty="0"/>
              <a:t>Creates a new thread with unique </a:t>
            </a:r>
            <a:r>
              <a:rPr lang="en-US" sz="1800" dirty="0" err="1"/>
              <a:t>thread_id</a:t>
            </a:r>
            <a:r>
              <a:rPr lang="en-US" sz="1800" dirty="0"/>
              <a:t>.   </a:t>
            </a:r>
          </a:p>
          <a:p>
            <a:r>
              <a:rPr lang="en-US" sz="1800" dirty="0"/>
              <a:t> Adds edge in Adjacency List &amp; Matrix.   </a:t>
            </a:r>
          </a:p>
          <a:p>
            <a:r>
              <a:rPr lang="en-US" sz="1800" dirty="0"/>
              <a:t>Stores email in DB with no parent.</a:t>
            </a:r>
          </a:p>
          <a:p>
            <a:pPr marL="0" indent="0">
              <a:buNone/>
            </a:pPr>
            <a:r>
              <a:rPr lang="en-US" sz="1800" dirty="0"/>
              <a:t>2. Reply Email:</a:t>
            </a:r>
          </a:p>
          <a:p>
            <a:r>
              <a:rPr lang="en-US" sz="1800" dirty="0"/>
              <a:t>Uses existing </a:t>
            </a:r>
            <a:r>
              <a:rPr lang="en-US" sz="1800" dirty="0" err="1"/>
              <a:t>thread_id</a:t>
            </a:r>
            <a:r>
              <a:rPr lang="en-US" sz="1800" dirty="0"/>
              <a:t> of original mail.   </a:t>
            </a:r>
          </a:p>
          <a:p>
            <a:r>
              <a:rPr lang="en-US" sz="1800" dirty="0"/>
              <a:t> Subject prefixed with "RE:". </a:t>
            </a:r>
          </a:p>
          <a:p>
            <a:r>
              <a:rPr lang="en-US" sz="1800" dirty="0"/>
              <a:t>  Added as  child node in </a:t>
            </a:r>
            <a:r>
              <a:rPr lang="en-US" sz="1800" dirty="0" err="1"/>
              <a:t>threadGraph</a:t>
            </a:r>
            <a:r>
              <a:rPr lang="en-US" sz="1800" dirty="0"/>
              <a:t>.  </a:t>
            </a:r>
          </a:p>
          <a:p>
            <a:r>
              <a:rPr lang="en-US" sz="1800" dirty="0"/>
              <a:t> Maintains reply linkage to parent</a:t>
            </a:r>
          </a:p>
          <a:p>
            <a:pPr marL="0" indent="0">
              <a:buNone/>
            </a:pPr>
            <a:endParaRPr lang="en-US" dirty="0"/>
          </a:p>
          <a:p>
            <a:endParaRPr lang="en-IN" dirty="0"/>
          </a:p>
        </p:txBody>
      </p:sp>
    </p:spTree>
    <p:extLst>
      <p:ext uri="{BB962C8B-B14F-4D97-AF65-F5344CB8AC3E}">
        <p14:creationId xmlns:p14="http://schemas.microsoft.com/office/powerpoint/2010/main" val="419582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B78A3-6CDD-2F06-39F7-7ADB1912C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75369-CB8E-D5A3-18D3-5F9967C0593A}"/>
              </a:ext>
            </a:extLst>
          </p:cNvPr>
          <p:cNvSpPr>
            <a:spLocks noGrp="1"/>
          </p:cNvSpPr>
          <p:nvPr>
            <p:ph type="title"/>
          </p:nvPr>
        </p:nvSpPr>
        <p:spPr>
          <a:xfrm>
            <a:off x="1534696" y="414779"/>
            <a:ext cx="9520158" cy="857841"/>
          </a:xfrm>
        </p:spPr>
        <p:txBody>
          <a:bodyPr>
            <a:normAutofit/>
          </a:bodyPr>
          <a:lstStyle/>
          <a:p>
            <a:pPr algn="ctr"/>
            <a:r>
              <a:rPr lang="en-IN" dirty="0"/>
              <a:t>CORE FUNCTIONALITIES</a:t>
            </a:r>
          </a:p>
        </p:txBody>
      </p:sp>
      <p:sp>
        <p:nvSpPr>
          <p:cNvPr id="3" name="Content Placeholder 2">
            <a:extLst>
              <a:ext uri="{FF2B5EF4-FFF2-40B4-BE49-F238E27FC236}">
                <a16:creationId xmlns:a16="http://schemas.microsoft.com/office/drawing/2014/main" id="{379E992F-EA06-6585-6DDA-CF60D67DBA1F}"/>
              </a:ext>
            </a:extLst>
          </p:cNvPr>
          <p:cNvSpPr>
            <a:spLocks noGrp="1"/>
          </p:cNvSpPr>
          <p:nvPr>
            <p:ph idx="1"/>
          </p:nvPr>
        </p:nvSpPr>
        <p:spPr>
          <a:xfrm>
            <a:off x="1534696" y="1432874"/>
            <a:ext cx="9520158" cy="4581427"/>
          </a:xfrm>
        </p:spPr>
        <p:txBody>
          <a:bodyPr>
            <a:normAutofit/>
          </a:bodyPr>
          <a:lstStyle/>
          <a:p>
            <a:pPr marL="0" indent="0">
              <a:buNone/>
            </a:pPr>
            <a:r>
              <a:rPr lang="en-US" dirty="0"/>
              <a:t>3. Forward Email:</a:t>
            </a:r>
          </a:p>
          <a:p>
            <a:r>
              <a:rPr lang="en-US" dirty="0"/>
              <a:t>Uses existing </a:t>
            </a:r>
            <a:r>
              <a:rPr lang="en-US" dirty="0" err="1"/>
              <a:t>thread_id</a:t>
            </a:r>
            <a:r>
              <a:rPr lang="en-US" dirty="0"/>
              <a:t>.   </a:t>
            </a:r>
          </a:p>
          <a:p>
            <a:r>
              <a:rPr lang="en-US" dirty="0"/>
              <a:t> Subject prefixed with "FWD:". </a:t>
            </a:r>
          </a:p>
          <a:p>
            <a:r>
              <a:rPr lang="en-US" dirty="0"/>
              <a:t>   Added as  child node in </a:t>
            </a:r>
            <a:r>
              <a:rPr lang="en-US" dirty="0" err="1"/>
              <a:t>threadGraph</a:t>
            </a:r>
            <a:r>
              <a:rPr lang="en-US" dirty="0"/>
              <a:t>.   </a:t>
            </a:r>
          </a:p>
          <a:p>
            <a:r>
              <a:rPr lang="en-US" dirty="0"/>
              <a:t> Maintains  forward linkage to parent.</a:t>
            </a:r>
          </a:p>
          <a:p>
            <a:pPr marL="0" indent="0">
              <a:buNone/>
            </a:pPr>
            <a:r>
              <a:rPr lang="en-US" dirty="0"/>
              <a:t>4. View Thread:    </a:t>
            </a:r>
          </a:p>
          <a:p>
            <a:r>
              <a:rPr lang="en-US" dirty="0"/>
              <a:t>Finds root email  of the thread.    </a:t>
            </a:r>
          </a:p>
          <a:p>
            <a:r>
              <a:rPr lang="en-US" dirty="0"/>
              <a:t>Traverses </a:t>
            </a:r>
            <a:r>
              <a:rPr lang="en-US" dirty="0" err="1"/>
              <a:t>threadGraph</a:t>
            </a:r>
            <a:r>
              <a:rPr lang="en-US" dirty="0"/>
              <a:t> using BFS.   </a:t>
            </a:r>
          </a:p>
          <a:p>
            <a:r>
              <a:rPr lang="en-US" dirty="0"/>
              <a:t>Returns all emails in proper sequence.</a:t>
            </a:r>
            <a:endParaRPr lang="en-IN" dirty="0"/>
          </a:p>
        </p:txBody>
      </p:sp>
    </p:spTree>
    <p:extLst>
      <p:ext uri="{BB962C8B-B14F-4D97-AF65-F5344CB8AC3E}">
        <p14:creationId xmlns:p14="http://schemas.microsoft.com/office/powerpoint/2010/main" val="82441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69F6C-FAE6-937C-FE6B-8145AEC72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44AB1-7EDF-2750-AC03-70D9160065CE}"/>
              </a:ext>
            </a:extLst>
          </p:cNvPr>
          <p:cNvSpPr>
            <a:spLocks noGrp="1"/>
          </p:cNvSpPr>
          <p:nvPr>
            <p:ph type="title"/>
          </p:nvPr>
        </p:nvSpPr>
        <p:spPr>
          <a:xfrm>
            <a:off x="1534696" y="301658"/>
            <a:ext cx="9520158" cy="848412"/>
          </a:xfrm>
        </p:spPr>
        <p:txBody>
          <a:bodyPr/>
          <a:lstStyle/>
          <a:p>
            <a:pPr algn="ctr"/>
            <a:r>
              <a:rPr lang="en-US" dirty="0"/>
              <a:t>WORK COMPLETED</a:t>
            </a:r>
            <a:endParaRPr lang="en-IN" dirty="0"/>
          </a:p>
        </p:txBody>
      </p:sp>
      <p:sp>
        <p:nvSpPr>
          <p:cNvPr id="4" name="Rectangle 1">
            <a:extLst>
              <a:ext uri="{FF2B5EF4-FFF2-40B4-BE49-F238E27FC236}">
                <a16:creationId xmlns:a16="http://schemas.microsoft.com/office/drawing/2014/main" id="{492E41F0-0DA5-40ED-0C63-4E2446E09DAD}"/>
              </a:ext>
            </a:extLst>
          </p:cNvPr>
          <p:cNvSpPr>
            <a:spLocks noGrp="1" noChangeArrowheads="1"/>
          </p:cNvSpPr>
          <p:nvPr>
            <p:ph idx="1"/>
          </p:nvPr>
        </p:nvSpPr>
        <p:spPr bwMode="auto">
          <a:xfrm>
            <a:off x="1734532" y="1185922"/>
            <a:ext cx="8286161" cy="576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t>Completed Tasks</a:t>
            </a:r>
          </a:p>
          <a:p>
            <a:r>
              <a:rPr lang="en-US" sz="1800" dirty="0"/>
              <a:t>Designed User Graph &amp; Thread Graph</a:t>
            </a:r>
          </a:p>
          <a:p>
            <a:r>
              <a:rPr lang="en-US" sz="1800" dirty="0"/>
              <a:t>Implemented core functions</a:t>
            </a:r>
          </a:p>
          <a:p>
            <a:r>
              <a:rPr lang="en-US" sz="1800" dirty="0"/>
              <a:t>Used Adjacency List + Matrix for user interactions</a:t>
            </a:r>
          </a:p>
          <a:p>
            <a:r>
              <a:rPr lang="en-US" sz="1800" dirty="0"/>
              <a:t>Added BFS traversal to reconstruct conversations</a:t>
            </a:r>
          </a:p>
          <a:p>
            <a:r>
              <a:rPr lang="en-US" sz="1800" dirty="0"/>
              <a:t>Integrated Django framework for web-based interface</a:t>
            </a:r>
          </a:p>
          <a:p>
            <a:pPr marL="0" indent="0">
              <a:buNone/>
            </a:pPr>
            <a:r>
              <a:rPr lang="en-IN" sz="1800" dirty="0"/>
              <a:t>Challenges &amp; Resolutions</a:t>
            </a:r>
          </a:p>
          <a:p>
            <a:r>
              <a:rPr lang="en-IN" sz="1800" dirty="0"/>
              <a:t>Thread Tracking → Solved using unique thread IDs</a:t>
            </a:r>
          </a:p>
          <a:p>
            <a:r>
              <a:rPr lang="en-IN" sz="1800" dirty="0"/>
              <a:t>Graph Representation → Combined list + matrix for efficiency</a:t>
            </a:r>
          </a:p>
          <a:p>
            <a:r>
              <a:rPr lang="en-IN" sz="1800" dirty="0"/>
              <a:t>Conversation Flow → Applied BFS for ordered traversal</a:t>
            </a:r>
          </a:p>
          <a:p>
            <a:r>
              <a:rPr lang="en-IN" sz="1800" dirty="0"/>
              <a:t>Reply vs Forward → Marked edges with relation tags</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8765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3FC0E-0CCF-F52C-0A8A-41D380DE5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37A9F8-D2A8-CDDA-C42A-E1438EB590E9}"/>
              </a:ext>
            </a:extLst>
          </p:cNvPr>
          <p:cNvSpPr>
            <a:spLocks noGrp="1"/>
          </p:cNvSpPr>
          <p:nvPr>
            <p:ph type="title"/>
          </p:nvPr>
        </p:nvSpPr>
        <p:spPr>
          <a:xfrm>
            <a:off x="1534696" y="565608"/>
            <a:ext cx="9520158" cy="820132"/>
          </a:xfrm>
        </p:spPr>
        <p:txBody>
          <a:bodyPr/>
          <a:lstStyle/>
          <a:p>
            <a:pPr algn="ctr"/>
            <a:r>
              <a:rPr lang="en-US" dirty="0"/>
              <a:t>FUTURE WORK</a:t>
            </a:r>
            <a:endParaRPr lang="en-IN" dirty="0"/>
          </a:p>
        </p:txBody>
      </p:sp>
      <p:sp>
        <p:nvSpPr>
          <p:cNvPr id="6" name="Rectangle 3">
            <a:extLst>
              <a:ext uri="{FF2B5EF4-FFF2-40B4-BE49-F238E27FC236}">
                <a16:creationId xmlns:a16="http://schemas.microsoft.com/office/drawing/2014/main" id="{17A0F257-4E49-92AE-BEA3-5BBB9C1E8F64}"/>
              </a:ext>
            </a:extLst>
          </p:cNvPr>
          <p:cNvSpPr>
            <a:spLocks noGrp="1" noChangeArrowheads="1"/>
          </p:cNvSpPr>
          <p:nvPr>
            <p:ph idx="1"/>
          </p:nvPr>
        </p:nvSpPr>
        <p:spPr bwMode="auto">
          <a:xfrm>
            <a:off x="1461155" y="1998437"/>
            <a:ext cx="1017152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1800" dirty="0"/>
              <a:t>For future work, we plan to implement email clustering to automatically group related emails into topic-based threads using content similarity. Additionally, we will develop a  CLI or React frontend to provide an interactive interface where users can easily browse conversation threads and view clustered emails. This will enhance the usability of the system and provide a clear visualization of email relationships.</a:t>
            </a:r>
          </a:p>
          <a:p>
            <a:pPr marL="0" lvl="0" indent="0" eaLnBrk="0" fontAlgn="base" hangingPunct="0">
              <a:lnSpc>
                <a:spcPct val="100000"/>
              </a:lnSpc>
              <a:spcBef>
                <a:spcPct val="0"/>
              </a:spcBef>
              <a:spcAft>
                <a:spcPct val="0"/>
              </a:spcAft>
              <a:buClrTx/>
              <a:buSzTx/>
              <a:buNone/>
            </a:pPr>
            <a:endParaRPr lang="en-US" sz="1800" dirty="0"/>
          </a:p>
          <a:p>
            <a:pPr marL="0" lvl="0" indent="0" eaLnBrk="0" fontAlgn="base" hangingPunct="0">
              <a:lnSpc>
                <a:spcPct val="100000"/>
              </a:lnSpc>
              <a:spcBef>
                <a:spcPct val="0"/>
              </a:spcBef>
              <a:spcAft>
                <a:spcPct val="0"/>
              </a:spcAft>
              <a:buClrTx/>
              <a:buSzTx/>
              <a:buNone/>
            </a:pPr>
            <a:r>
              <a:rPr kumimoji="0" lang="en-US" altLang="en-US" sz="1800" i="0" u="none" strike="noStrike" cap="none" normalizeH="0" baseline="0" dirty="0">
                <a:ln>
                  <a:noFill/>
                </a:ln>
                <a:solidFill>
                  <a:schemeClr val="tx1"/>
                </a:solidFill>
                <a:effectLst/>
                <a:latin typeface="Arial" panose="020B0604020202020204" pitchFamily="34" charset="0"/>
              </a:rPr>
              <a:t>Timeline:</a:t>
            </a:r>
          </a:p>
          <a:p>
            <a:pPr eaLnBrk="0" fontAlgn="base" hangingPunct="0">
              <a:lnSpc>
                <a:spcPct val="100000"/>
              </a:lnSpc>
              <a:spcBef>
                <a:spcPct val="0"/>
              </a:spcBef>
              <a:spcAft>
                <a:spcPct val="0"/>
              </a:spcAft>
              <a:buClrTx/>
              <a:buSzTx/>
            </a:pPr>
            <a:r>
              <a:rPr lang="en-US" altLang="en-US" sz="1800" dirty="0">
                <a:latin typeface="Arial" panose="020B0604020202020204" pitchFamily="34" charset="0"/>
              </a:rPr>
              <a:t>Week 1-2:</a:t>
            </a:r>
            <a:r>
              <a:rPr lang="en-US" sz="1800" dirty="0"/>
              <a:t> Implement clustering logic</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Week 3:</a:t>
            </a:r>
            <a:r>
              <a:rPr lang="en-US" sz="1800" dirty="0"/>
              <a:t>Develop React frontend or CLI to display threads and clusters</a:t>
            </a:r>
          </a:p>
          <a:p>
            <a:pPr eaLnBrk="0" fontAlgn="base" hangingPunct="0">
              <a:lnSpc>
                <a:spcPct val="100000"/>
              </a:lnSpc>
              <a:spcBef>
                <a:spcPct val="0"/>
              </a:spcBef>
              <a:spcAft>
                <a:spcPct val="0"/>
              </a:spcAft>
              <a:buClrTx/>
              <a:buSzTx/>
            </a:pPr>
            <a:r>
              <a:rPr lang="en-US" altLang="en-US" sz="1800" dirty="0">
                <a:latin typeface="Arial" panose="020B0604020202020204" pitchFamily="34" charset="0"/>
              </a:rPr>
              <a:t>Week 4:</a:t>
            </a:r>
            <a:r>
              <a:rPr lang="en-US" sz="1800" dirty="0"/>
              <a:t>Connect frontend with backend APIs and perform end-to-end testing</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83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FC411-7DA2-7CEA-7DF4-EF6C60BFE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F969D-1191-5FE0-558B-32AF77284930}"/>
              </a:ext>
            </a:extLst>
          </p:cNvPr>
          <p:cNvSpPr>
            <a:spLocks noGrp="1"/>
          </p:cNvSpPr>
          <p:nvPr>
            <p:ph type="title"/>
          </p:nvPr>
        </p:nvSpPr>
        <p:spPr>
          <a:xfrm>
            <a:off x="1534696" y="161150"/>
            <a:ext cx="9520158" cy="856946"/>
          </a:xfrm>
        </p:spPr>
        <p:txBody>
          <a:bodyPr>
            <a:normAutofit/>
          </a:bodyPr>
          <a:lstStyle/>
          <a:p>
            <a:pPr algn="ctr"/>
            <a:r>
              <a:rPr lang="en-US" dirty="0"/>
              <a:t>PREMLIMINARY RESULTS</a:t>
            </a:r>
            <a:endParaRPr lang="en-IN" dirty="0"/>
          </a:p>
        </p:txBody>
      </p:sp>
      <p:sp>
        <p:nvSpPr>
          <p:cNvPr id="4" name="Rectangle 1">
            <a:extLst>
              <a:ext uri="{FF2B5EF4-FFF2-40B4-BE49-F238E27FC236}">
                <a16:creationId xmlns:a16="http://schemas.microsoft.com/office/drawing/2014/main" id="{5BF9E883-8AB5-8112-FEB5-E65BDF9EABDD}"/>
              </a:ext>
            </a:extLst>
          </p:cNvPr>
          <p:cNvSpPr>
            <a:spLocks noGrp="1" noChangeArrowheads="1"/>
          </p:cNvSpPr>
          <p:nvPr>
            <p:ph idx="1"/>
          </p:nvPr>
        </p:nvSpPr>
        <p:spPr bwMode="auto">
          <a:xfrm>
            <a:off x="2743200" y="1281256"/>
            <a:ext cx="6221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effectLst/>
              </a:rPr>
              <a:t>                                         Send Email</a:t>
            </a:r>
            <a:r>
              <a:rPr lang="en-US" altLang="en-US" sz="1800" dirty="0"/>
              <a:t>                                           </a:t>
            </a:r>
            <a:endParaRPr kumimoji="0" lang="en-US" altLang="en-US" sz="1800" b="0" i="0" u="none" strike="noStrike" cap="none" normalizeH="0" baseline="0" dirty="0">
              <a:ln>
                <a:noFill/>
              </a:ln>
              <a:effectLst/>
            </a:endParaRPr>
          </a:p>
        </p:txBody>
      </p:sp>
      <p:pic>
        <p:nvPicPr>
          <p:cNvPr id="7" name="Picture 6">
            <a:extLst>
              <a:ext uri="{FF2B5EF4-FFF2-40B4-BE49-F238E27FC236}">
                <a16:creationId xmlns:a16="http://schemas.microsoft.com/office/drawing/2014/main" id="{8015AC04-A56D-ECCB-F5CF-26271D003467}"/>
              </a:ext>
            </a:extLst>
          </p:cNvPr>
          <p:cNvPicPr>
            <a:picLocks noChangeAspect="1"/>
          </p:cNvPicPr>
          <p:nvPr/>
        </p:nvPicPr>
        <p:blipFill>
          <a:blip r:embed="rId2"/>
          <a:stretch>
            <a:fillRect/>
          </a:stretch>
        </p:blipFill>
        <p:spPr>
          <a:xfrm>
            <a:off x="320511" y="1828800"/>
            <a:ext cx="11651529" cy="4868051"/>
          </a:xfrm>
          <a:prstGeom prst="rect">
            <a:avLst/>
          </a:prstGeom>
        </p:spPr>
      </p:pic>
    </p:spTree>
    <p:extLst>
      <p:ext uri="{BB962C8B-B14F-4D97-AF65-F5344CB8AC3E}">
        <p14:creationId xmlns:p14="http://schemas.microsoft.com/office/powerpoint/2010/main" val="28289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B8C8D-89BD-F7AE-EEE5-490EBE9D7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886D5F-715A-7004-F52A-CEBA509E66BF}"/>
              </a:ext>
            </a:extLst>
          </p:cNvPr>
          <p:cNvSpPr>
            <a:spLocks noGrp="1"/>
          </p:cNvSpPr>
          <p:nvPr>
            <p:ph type="title"/>
          </p:nvPr>
        </p:nvSpPr>
        <p:spPr>
          <a:xfrm>
            <a:off x="1534696" y="161150"/>
            <a:ext cx="9520158" cy="856946"/>
          </a:xfrm>
        </p:spPr>
        <p:txBody>
          <a:bodyPr>
            <a:normAutofit/>
          </a:bodyPr>
          <a:lstStyle/>
          <a:p>
            <a:pPr algn="ctr"/>
            <a:r>
              <a:rPr lang="en-US" dirty="0"/>
              <a:t>PREMLIMINARY RESULTS</a:t>
            </a:r>
            <a:endParaRPr lang="en-IN" dirty="0"/>
          </a:p>
        </p:txBody>
      </p:sp>
      <p:sp>
        <p:nvSpPr>
          <p:cNvPr id="4" name="Rectangle 1">
            <a:extLst>
              <a:ext uri="{FF2B5EF4-FFF2-40B4-BE49-F238E27FC236}">
                <a16:creationId xmlns:a16="http://schemas.microsoft.com/office/drawing/2014/main" id="{6CEBA563-0E1A-9A66-CB8F-A0207B1F70B0}"/>
              </a:ext>
            </a:extLst>
          </p:cNvPr>
          <p:cNvSpPr>
            <a:spLocks noGrp="1" noChangeArrowheads="1"/>
          </p:cNvSpPr>
          <p:nvPr>
            <p:ph idx="1"/>
          </p:nvPr>
        </p:nvSpPr>
        <p:spPr bwMode="auto">
          <a:xfrm>
            <a:off x="2828041" y="1281256"/>
            <a:ext cx="61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effectLst/>
              </a:rPr>
              <a:t>                                         </a:t>
            </a:r>
            <a:r>
              <a:rPr lang="en-US" altLang="en-US" sz="1800" dirty="0"/>
              <a:t>Reply</a:t>
            </a:r>
            <a:r>
              <a:rPr kumimoji="0" lang="en-US" altLang="en-US" sz="1800" b="0" i="0" u="none" strike="noStrike" cap="none" normalizeH="0" baseline="0" dirty="0">
                <a:ln>
                  <a:noFill/>
                </a:ln>
                <a:effectLst/>
              </a:rPr>
              <a:t> Email</a:t>
            </a:r>
            <a:r>
              <a:rPr lang="en-US" altLang="en-US" sz="1800" dirty="0"/>
              <a:t>                                         </a:t>
            </a:r>
            <a:endParaRPr kumimoji="0" lang="en-US" altLang="en-US" sz="1800" b="0" i="0" u="none" strike="noStrike" cap="none" normalizeH="0" baseline="0" dirty="0">
              <a:ln>
                <a:noFill/>
              </a:ln>
              <a:effectLst/>
            </a:endParaRPr>
          </a:p>
        </p:txBody>
      </p:sp>
      <p:pic>
        <p:nvPicPr>
          <p:cNvPr id="5" name="Picture 4">
            <a:extLst>
              <a:ext uri="{FF2B5EF4-FFF2-40B4-BE49-F238E27FC236}">
                <a16:creationId xmlns:a16="http://schemas.microsoft.com/office/drawing/2014/main" id="{A4E2B858-39E3-1243-2D0D-2A626C7A6775}"/>
              </a:ext>
            </a:extLst>
          </p:cNvPr>
          <p:cNvPicPr>
            <a:picLocks noChangeAspect="1"/>
          </p:cNvPicPr>
          <p:nvPr/>
        </p:nvPicPr>
        <p:blipFill>
          <a:blip r:embed="rId2"/>
          <a:stretch>
            <a:fillRect/>
          </a:stretch>
        </p:blipFill>
        <p:spPr>
          <a:xfrm>
            <a:off x="367644" y="1650587"/>
            <a:ext cx="11613823" cy="4835937"/>
          </a:xfrm>
          <a:prstGeom prst="rect">
            <a:avLst/>
          </a:prstGeom>
        </p:spPr>
      </p:pic>
    </p:spTree>
    <p:extLst>
      <p:ext uri="{BB962C8B-B14F-4D97-AF65-F5344CB8AC3E}">
        <p14:creationId xmlns:p14="http://schemas.microsoft.com/office/powerpoint/2010/main" val="303373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383B2-E680-1F04-EE61-5FAEEA3D1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9903F-2E1F-95EE-9929-DB5F63AEA0C6}"/>
              </a:ext>
            </a:extLst>
          </p:cNvPr>
          <p:cNvSpPr>
            <a:spLocks noGrp="1"/>
          </p:cNvSpPr>
          <p:nvPr>
            <p:ph type="title"/>
          </p:nvPr>
        </p:nvSpPr>
        <p:spPr>
          <a:xfrm>
            <a:off x="1534696" y="161150"/>
            <a:ext cx="9520158" cy="856946"/>
          </a:xfrm>
        </p:spPr>
        <p:txBody>
          <a:bodyPr>
            <a:normAutofit/>
          </a:bodyPr>
          <a:lstStyle/>
          <a:p>
            <a:pPr algn="ctr"/>
            <a:r>
              <a:rPr lang="en-US" dirty="0"/>
              <a:t>PREMLIMINARY RESULTS</a:t>
            </a:r>
            <a:endParaRPr lang="en-IN" dirty="0"/>
          </a:p>
        </p:txBody>
      </p:sp>
      <p:sp>
        <p:nvSpPr>
          <p:cNvPr id="4" name="Rectangle 1">
            <a:extLst>
              <a:ext uri="{FF2B5EF4-FFF2-40B4-BE49-F238E27FC236}">
                <a16:creationId xmlns:a16="http://schemas.microsoft.com/office/drawing/2014/main" id="{8EE19BFA-22E2-86AE-61DB-12FD664B67E2}"/>
              </a:ext>
            </a:extLst>
          </p:cNvPr>
          <p:cNvSpPr>
            <a:spLocks noGrp="1" noChangeArrowheads="1"/>
          </p:cNvSpPr>
          <p:nvPr>
            <p:ph idx="1"/>
          </p:nvPr>
        </p:nvSpPr>
        <p:spPr bwMode="auto">
          <a:xfrm>
            <a:off x="2828041" y="1281256"/>
            <a:ext cx="61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effectLst/>
              </a:rPr>
              <a:t>Forward Email</a:t>
            </a:r>
          </a:p>
        </p:txBody>
      </p:sp>
      <p:pic>
        <p:nvPicPr>
          <p:cNvPr id="6" name="Picture 5">
            <a:extLst>
              <a:ext uri="{FF2B5EF4-FFF2-40B4-BE49-F238E27FC236}">
                <a16:creationId xmlns:a16="http://schemas.microsoft.com/office/drawing/2014/main" id="{80A461E6-C60E-754D-2D29-E8E8311353A2}"/>
              </a:ext>
            </a:extLst>
          </p:cNvPr>
          <p:cNvPicPr>
            <a:picLocks noChangeAspect="1"/>
          </p:cNvPicPr>
          <p:nvPr/>
        </p:nvPicPr>
        <p:blipFill>
          <a:blip r:embed="rId2"/>
          <a:stretch>
            <a:fillRect/>
          </a:stretch>
        </p:blipFill>
        <p:spPr>
          <a:xfrm>
            <a:off x="358218" y="1781665"/>
            <a:ext cx="11500701" cy="4933459"/>
          </a:xfrm>
          <a:prstGeom prst="rect">
            <a:avLst/>
          </a:prstGeom>
        </p:spPr>
      </p:pic>
    </p:spTree>
    <p:extLst>
      <p:ext uri="{BB962C8B-B14F-4D97-AF65-F5344CB8AC3E}">
        <p14:creationId xmlns:p14="http://schemas.microsoft.com/office/powerpoint/2010/main" val="347421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C345-99A6-F4E7-D403-5DC426E909EF}"/>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9F7F1CF7-7B9A-2C28-5DAF-8468B5C7A8A7}"/>
              </a:ext>
            </a:extLst>
          </p:cNvPr>
          <p:cNvSpPr>
            <a:spLocks noGrp="1"/>
          </p:cNvSpPr>
          <p:nvPr>
            <p:ph idx="1"/>
          </p:nvPr>
        </p:nvSpPr>
        <p:spPr/>
        <p:txBody>
          <a:bodyPr>
            <a:normAutofit/>
          </a:bodyPr>
          <a:lstStyle/>
          <a:p>
            <a:pPr marL="0" indent="0">
              <a:buNone/>
            </a:pPr>
            <a:r>
              <a:rPr lang="en-US" sz="1800" dirty="0" err="1"/>
              <a:t>SmartMailCluster</a:t>
            </a:r>
            <a:r>
              <a:rPr lang="en-US" sz="1800" dirty="0"/>
              <a:t> is a Python-based web application designed to organize large-scale email communication by automatically threading conversations and clustering related emails by topic. The objective is to reduce information overload in enterprise email systems by providing structured, searchable email threads. The methodology involves modeling emails as graph nodes and using BFS to reconstruct conversation threads, while Tries, Suffix Trees, and Union-Find are used to group emails by similar topics. The expected outcome is a fully functional web application that allows users to browse threaded conversations and view clustered topics through an intuitive React frontend or CLI, supported by a Django backend </a:t>
            </a:r>
            <a:endParaRPr lang="en-IN" sz="1800" dirty="0"/>
          </a:p>
        </p:txBody>
      </p:sp>
    </p:spTree>
    <p:extLst>
      <p:ext uri="{BB962C8B-B14F-4D97-AF65-F5344CB8AC3E}">
        <p14:creationId xmlns:p14="http://schemas.microsoft.com/office/powerpoint/2010/main" val="159761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E8BAD-B299-D230-FE6A-EAF2D40C4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A4991-AD59-21FD-7055-F2DBF81BC526}"/>
              </a:ext>
            </a:extLst>
          </p:cNvPr>
          <p:cNvSpPr>
            <a:spLocks noGrp="1"/>
          </p:cNvSpPr>
          <p:nvPr>
            <p:ph type="title"/>
          </p:nvPr>
        </p:nvSpPr>
        <p:spPr>
          <a:xfrm>
            <a:off x="1534696" y="161150"/>
            <a:ext cx="9520158" cy="856946"/>
          </a:xfrm>
        </p:spPr>
        <p:txBody>
          <a:bodyPr>
            <a:normAutofit/>
          </a:bodyPr>
          <a:lstStyle/>
          <a:p>
            <a:pPr algn="ctr"/>
            <a:r>
              <a:rPr lang="en-US" dirty="0"/>
              <a:t>PREMLIMINARY RESULTS</a:t>
            </a:r>
            <a:endParaRPr lang="en-IN" dirty="0"/>
          </a:p>
        </p:txBody>
      </p:sp>
      <p:sp>
        <p:nvSpPr>
          <p:cNvPr id="4" name="Rectangle 1">
            <a:extLst>
              <a:ext uri="{FF2B5EF4-FFF2-40B4-BE49-F238E27FC236}">
                <a16:creationId xmlns:a16="http://schemas.microsoft.com/office/drawing/2014/main" id="{53BBE393-ABF8-3001-7AFE-28E90F56B934}"/>
              </a:ext>
            </a:extLst>
          </p:cNvPr>
          <p:cNvSpPr>
            <a:spLocks noGrp="1" noChangeArrowheads="1"/>
          </p:cNvSpPr>
          <p:nvPr>
            <p:ph idx="1"/>
          </p:nvPr>
        </p:nvSpPr>
        <p:spPr bwMode="auto">
          <a:xfrm>
            <a:off x="2828041" y="1281256"/>
            <a:ext cx="61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lang="en-US" altLang="en-US" sz="1800" dirty="0"/>
              <a:t>View Thread</a:t>
            </a:r>
            <a:endParaRPr kumimoji="0" lang="en-US" altLang="en-US" sz="1800" b="0" i="0" u="none" strike="noStrike" cap="none" normalizeH="0" baseline="0" dirty="0">
              <a:ln>
                <a:noFill/>
              </a:ln>
              <a:effectLst/>
            </a:endParaRPr>
          </a:p>
        </p:txBody>
      </p:sp>
      <p:pic>
        <p:nvPicPr>
          <p:cNvPr id="5" name="Picture 4">
            <a:extLst>
              <a:ext uri="{FF2B5EF4-FFF2-40B4-BE49-F238E27FC236}">
                <a16:creationId xmlns:a16="http://schemas.microsoft.com/office/drawing/2014/main" id="{17BC5F5F-E34C-4F54-5268-A568E41FB287}"/>
              </a:ext>
            </a:extLst>
          </p:cNvPr>
          <p:cNvPicPr>
            <a:picLocks noChangeAspect="1"/>
          </p:cNvPicPr>
          <p:nvPr/>
        </p:nvPicPr>
        <p:blipFill>
          <a:blip r:embed="rId2"/>
          <a:stretch>
            <a:fillRect/>
          </a:stretch>
        </p:blipFill>
        <p:spPr>
          <a:xfrm>
            <a:off x="301657" y="1650588"/>
            <a:ext cx="11670383" cy="5046262"/>
          </a:xfrm>
          <a:prstGeom prst="rect">
            <a:avLst/>
          </a:prstGeom>
        </p:spPr>
      </p:pic>
    </p:spTree>
    <p:extLst>
      <p:ext uri="{BB962C8B-B14F-4D97-AF65-F5344CB8AC3E}">
        <p14:creationId xmlns:p14="http://schemas.microsoft.com/office/powerpoint/2010/main" val="231453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BE47-E09A-113A-31B8-1A1352D8C51E}"/>
              </a:ext>
            </a:extLst>
          </p:cNvPr>
          <p:cNvSpPr>
            <a:spLocks noGrp="1"/>
          </p:cNvSpPr>
          <p:nvPr>
            <p:ph type="title"/>
          </p:nvPr>
        </p:nvSpPr>
        <p:spPr/>
        <p:txBody>
          <a:bodyPr/>
          <a:lstStyle/>
          <a:p>
            <a:pPr algn="ctr"/>
            <a:r>
              <a:rPr lang="en-IN" dirty="0"/>
              <a:t>Challenges &amp; Risks</a:t>
            </a:r>
          </a:p>
        </p:txBody>
      </p:sp>
      <p:sp>
        <p:nvSpPr>
          <p:cNvPr id="3" name="Content Placeholder 2">
            <a:extLst>
              <a:ext uri="{FF2B5EF4-FFF2-40B4-BE49-F238E27FC236}">
                <a16:creationId xmlns:a16="http://schemas.microsoft.com/office/drawing/2014/main" id="{82589051-0F40-C4EB-268B-0F30BE49AC04}"/>
              </a:ext>
            </a:extLst>
          </p:cNvPr>
          <p:cNvSpPr>
            <a:spLocks noGrp="1"/>
          </p:cNvSpPr>
          <p:nvPr>
            <p:ph idx="1"/>
          </p:nvPr>
        </p:nvSpPr>
        <p:spPr/>
        <p:txBody>
          <a:bodyPr>
            <a:normAutofit/>
          </a:bodyPr>
          <a:lstStyle/>
          <a:p>
            <a:pPr marL="0" indent="0">
              <a:buNone/>
            </a:pPr>
            <a:r>
              <a:rPr lang="en-US" dirty="0"/>
              <a:t>Limitations: The current system does not include a CLI or fully developed React frontend for interactive visualization of emails and threads.</a:t>
            </a:r>
          </a:p>
          <a:p>
            <a:pPr marL="0" indent="0">
              <a:buNone/>
            </a:pPr>
            <a:r>
              <a:rPr lang="en-US" dirty="0"/>
              <a:t>Time Constraints: Limited time may impact the completion and refinement of the GUI.</a:t>
            </a:r>
            <a:endParaRPr lang="en-IN" dirty="0"/>
          </a:p>
        </p:txBody>
      </p:sp>
    </p:spTree>
    <p:extLst>
      <p:ext uri="{BB962C8B-B14F-4D97-AF65-F5344CB8AC3E}">
        <p14:creationId xmlns:p14="http://schemas.microsoft.com/office/powerpoint/2010/main" val="85634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26A6-4FA6-3D8C-2D3D-1DEFF1907490}"/>
              </a:ext>
            </a:extLst>
          </p:cNvPr>
          <p:cNvSpPr>
            <a:spLocks noGrp="1"/>
          </p:cNvSpPr>
          <p:nvPr>
            <p:ph type="title"/>
          </p:nvPr>
        </p:nvSpPr>
        <p:spPr/>
        <p:txBody>
          <a:bodyPr>
            <a:normAutofit/>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40899A70-8C66-BBBD-8246-15DA89612AEA}"/>
              </a:ext>
            </a:extLst>
          </p:cNvPr>
          <p:cNvSpPr>
            <a:spLocks noGrp="1"/>
          </p:cNvSpPr>
          <p:nvPr>
            <p:ph idx="1"/>
          </p:nvPr>
        </p:nvSpPr>
        <p:spPr/>
        <p:txBody>
          <a:bodyPr/>
          <a:lstStyle/>
          <a:p>
            <a:pPr marL="0" indent="0">
              <a:buNone/>
            </a:pPr>
            <a:r>
              <a:rPr lang="en-US" dirty="0"/>
              <a:t>So far, we have successfully implemented the core functionality of </a:t>
            </a:r>
            <a:r>
              <a:rPr lang="en-US" dirty="0" err="1"/>
              <a:t>SmartMailCluster</a:t>
            </a:r>
            <a:r>
              <a:rPr lang="en-US" dirty="0"/>
              <a:t>, including user and thread graph construction, email sending, replying, forwarding, and thread reconstruction using BFS traversal. The backend using Django is fully functional, storing emails and maintaining graph relationships. For the next steps, we aim to implement email clustering for topic-based grouping and develop a React frontend  or CLI to provide an intuitive interface for browsing threads and viewing clustered conversations, enhancing the overall user experience.</a:t>
            </a:r>
            <a:endParaRPr lang="en-IN" dirty="0"/>
          </a:p>
        </p:txBody>
      </p:sp>
    </p:spTree>
    <p:extLst>
      <p:ext uri="{BB962C8B-B14F-4D97-AF65-F5344CB8AC3E}">
        <p14:creationId xmlns:p14="http://schemas.microsoft.com/office/powerpoint/2010/main" val="85135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D5D7-3A6B-58B1-D822-28B3990988AC}"/>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69091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7CC73-E4D9-98DF-AA87-7B4115B2D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C8029-D73C-DD5F-1F8E-EF6B8F67447B}"/>
              </a:ext>
            </a:extLst>
          </p:cNvPr>
          <p:cNvSpPr>
            <a:spLocks noGrp="1"/>
          </p:cNvSpPr>
          <p:nvPr>
            <p:ph type="title"/>
          </p:nvPr>
        </p:nvSpPr>
        <p:spPr>
          <a:xfrm>
            <a:off x="1534696" y="804520"/>
            <a:ext cx="9520158" cy="798038"/>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D48B65FE-7BEA-E3E5-7229-4817E503A50D}"/>
              </a:ext>
            </a:extLst>
          </p:cNvPr>
          <p:cNvSpPr>
            <a:spLocks noGrp="1"/>
          </p:cNvSpPr>
          <p:nvPr>
            <p:ph idx="1"/>
          </p:nvPr>
        </p:nvSpPr>
        <p:spPr>
          <a:xfrm>
            <a:off x="1534696" y="1602558"/>
            <a:ext cx="9520158" cy="4450923"/>
          </a:xfrm>
        </p:spPr>
        <p:txBody>
          <a:bodyPr>
            <a:normAutofit fontScale="92500" lnSpcReduction="10000"/>
          </a:bodyPr>
          <a:lstStyle/>
          <a:p>
            <a:pPr marL="0" indent="0">
              <a:buNone/>
            </a:pPr>
            <a:r>
              <a:rPr lang="en-US" sz="1800" dirty="0"/>
              <a:t> Background &amp; Motivation:</a:t>
            </a:r>
          </a:p>
          <a:p>
            <a:pPr marL="0" indent="0">
              <a:buNone/>
            </a:pPr>
            <a:r>
              <a:rPr lang="en-US" sz="1800" dirty="0"/>
              <a:t>    Enterprises and large teams receive massive volumes of emails daily, making manual       organization time-consuming and inefficient.</a:t>
            </a:r>
          </a:p>
          <a:p>
            <a:pPr marL="0" indent="0">
              <a:buNone/>
            </a:pPr>
            <a:r>
              <a:rPr lang="en-US" sz="1800" dirty="0"/>
              <a:t> Importance of the Problem:</a:t>
            </a:r>
          </a:p>
          <a:p>
            <a:pPr marL="0" indent="0">
              <a:buNone/>
            </a:pPr>
            <a:r>
              <a:rPr lang="en-US" sz="1800" dirty="0"/>
              <a:t>  Unstructured email communication can lead to missed messages and reduced productivity.</a:t>
            </a:r>
          </a:p>
          <a:p>
            <a:pPr marL="0" indent="0">
              <a:buNone/>
            </a:pPr>
            <a:r>
              <a:rPr lang="en-US" sz="1800" dirty="0"/>
              <a:t>  Scope &amp; Expected Outcomes:</a:t>
            </a:r>
          </a:p>
          <a:p>
            <a:r>
              <a:rPr lang="en-US" sz="1800" dirty="0"/>
              <a:t>Automatic reconstruction of conversation threads using BFS.</a:t>
            </a:r>
          </a:p>
          <a:p>
            <a:r>
              <a:rPr lang="en-US" sz="1800" dirty="0"/>
              <a:t>Clustering emails by topic using Tries, Suffix Trees, and Union-Find.</a:t>
            </a:r>
          </a:p>
          <a:p>
            <a:r>
              <a:rPr lang="en-US" sz="1800" dirty="0"/>
              <a:t>Intuitive web interface to browse threads and topic clusters.</a:t>
            </a:r>
          </a:p>
          <a:p>
            <a:pPr marL="0" indent="0">
              <a:buNone/>
            </a:pPr>
            <a:r>
              <a:rPr lang="en-US" sz="1800" dirty="0"/>
              <a:t> Target Users / Domain:</a:t>
            </a:r>
          </a:p>
          <a:p>
            <a:pPr marL="0" indent="0">
              <a:buNone/>
            </a:pPr>
            <a:r>
              <a:rPr lang="en-US" sz="1800" dirty="0"/>
              <a:t>     Enterprises, project teams, and organizations handling high-volume email communication</a:t>
            </a:r>
          </a:p>
          <a:p>
            <a:pPr marL="0" indent="0">
              <a:buNone/>
            </a:pPr>
            <a:endParaRPr lang="en-IN" sz="1800" dirty="0"/>
          </a:p>
        </p:txBody>
      </p:sp>
    </p:spTree>
    <p:extLst>
      <p:ext uri="{BB962C8B-B14F-4D97-AF65-F5344CB8AC3E}">
        <p14:creationId xmlns:p14="http://schemas.microsoft.com/office/powerpoint/2010/main" val="19631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B83D-A821-BB97-C280-62B452C81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DA5BF-501E-66C4-9AAB-D29880B99746}"/>
              </a:ext>
            </a:extLst>
          </p:cNvPr>
          <p:cNvSpPr>
            <a:spLocks noGrp="1"/>
          </p:cNvSpPr>
          <p:nvPr>
            <p:ph type="title"/>
          </p:nvPr>
        </p:nvSpPr>
        <p:spPr>
          <a:xfrm>
            <a:off x="1534696" y="804520"/>
            <a:ext cx="9520158" cy="798038"/>
          </a:xfrm>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ADBC9DC3-4B59-AF6C-BC36-A1340A8994BE}"/>
              </a:ext>
            </a:extLst>
          </p:cNvPr>
          <p:cNvSpPr>
            <a:spLocks noGrp="1"/>
          </p:cNvSpPr>
          <p:nvPr>
            <p:ph idx="1"/>
          </p:nvPr>
        </p:nvSpPr>
        <p:spPr>
          <a:xfrm>
            <a:off x="1534696" y="1602558"/>
            <a:ext cx="9520158" cy="4450923"/>
          </a:xfrm>
        </p:spPr>
        <p:txBody>
          <a:bodyPr>
            <a:normAutofit/>
          </a:bodyPr>
          <a:lstStyle/>
          <a:p>
            <a:pPr marL="0" indent="0">
              <a:buNone/>
            </a:pPr>
            <a:r>
              <a:rPr lang="en-US" sz="1800" dirty="0"/>
              <a:t>Short-term Goals:</a:t>
            </a:r>
          </a:p>
          <a:p>
            <a:r>
              <a:rPr lang="en-US" sz="1800" dirty="0"/>
              <a:t>Complete and stabilize email threading and user/thread graph functionality.</a:t>
            </a:r>
          </a:p>
          <a:p>
            <a:r>
              <a:rPr lang="en-US" sz="1800" dirty="0"/>
              <a:t>Ensure Django backend supports send, reply, forward, and view operations.</a:t>
            </a:r>
          </a:p>
          <a:p>
            <a:pPr marL="0" indent="0">
              <a:buNone/>
            </a:pPr>
            <a:r>
              <a:rPr lang="en-US" sz="1800" dirty="0"/>
              <a:t>Long-term Goals:</a:t>
            </a:r>
          </a:p>
          <a:p>
            <a:r>
              <a:rPr lang="en-US" sz="1800" dirty="0"/>
              <a:t>Cluster emails based on common topics using Tries, Suffix Trees, and Union-Find.</a:t>
            </a:r>
          </a:p>
          <a:p>
            <a:r>
              <a:rPr lang="en-US" sz="1800" dirty="0"/>
              <a:t>Integrate the React frontend or CLI to visualize and interact with clustered email threads..</a:t>
            </a:r>
          </a:p>
          <a:p>
            <a:pPr marL="0" indent="0">
              <a:buNone/>
            </a:pPr>
            <a:r>
              <a:rPr lang="en-US" sz="1800" dirty="0"/>
              <a:t>Expected Outcome by Final Submission:</a:t>
            </a:r>
          </a:p>
          <a:p>
            <a:pPr marL="0" indent="0">
              <a:buNone/>
            </a:pPr>
            <a:r>
              <a:rPr lang="en-US" sz="1800" dirty="0"/>
              <a:t>   Fully functional Python-based web application with threaded emails and topic clusters   accessible via a React frontend or CLI and Django backend</a:t>
            </a:r>
          </a:p>
          <a:p>
            <a:pPr marL="0" indent="0">
              <a:buNone/>
            </a:pPr>
            <a:endParaRPr lang="en-IN" sz="1800" dirty="0"/>
          </a:p>
        </p:txBody>
      </p:sp>
    </p:spTree>
    <p:extLst>
      <p:ext uri="{BB962C8B-B14F-4D97-AF65-F5344CB8AC3E}">
        <p14:creationId xmlns:p14="http://schemas.microsoft.com/office/powerpoint/2010/main" val="25350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9F4E1-944F-7CD1-B49F-0BDC6BD17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88A33-D763-652A-B602-7C08971EF094}"/>
              </a:ext>
            </a:extLst>
          </p:cNvPr>
          <p:cNvSpPr>
            <a:spLocks noGrp="1"/>
          </p:cNvSpPr>
          <p:nvPr>
            <p:ph type="title"/>
          </p:nvPr>
        </p:nvSpPr>
        <p:spPr>
          <a:xfrm>
            <a:off x="1451189" y="-154638"/>
            <a:ext cx="9520158" cy="650450"/>
          </a:xfrm>
        </p:spPr>
        <p:txBody>
          <a:bodyPr/>
          <a:lstStyle/>
          <a:p>
            <a:pPr algn="ctr"/>
            <a:r>
              <a:rPr lang="en-IN" dirty="0"/>
              <a:t>Tools &amp; Technologies</a:t>
            </a:r>
          </a:p>
        </p:txBody>
      </p:sp>
      <p:sp>
        <p:nvSpPr>
          <p:cNvPr id="3" name="Content Placeholder 2">
            <a:extLst>
              <a:ext uri="{FF2B5EF4-FFF2-40B4-BE49-F238E27FC236}">
                <a16:creationId xmlns:a16="http://schemas.microsoft.com/office/drawing/2014/main" id="{B02CDC92-9707-26ED-30C6-9FDE41E10359}"/>
              </a:ext>
            </a:extLst>
          </p:cNvPr>
          <p:cNvSpPr>
            <a:spLocks noGrp="1"/>
          </p:cNvSpPr>
          <p:nvPr>
            <p:ph idx="1"/>
          </p:nvPr>
        </p:nvSpPr>
        <p:spPr>
          <a:xfrm>
            <a:off x="1346807" y="490066"/>
            <a:ext cx="10731006" cy="5833642"/>
          </a:xfrm>
        </p:spPr>
        <p:txBody>
          <a:bodyPr vert="horz" lIns="91440" tIns="45720" rIns="91440" bIns="45720" rtlCol="0" anchor="t">
            <a:noAutofit/>
          </a:bodyPr>
          <a:lstStyle/>
          <a:p>
            <a:pPr marL="0" indent="0">
              <a:buNone/>
            </a:pPr>
            <a:r>
              <a:rPr lang="en-IN" sz="1800" dirty="0"/>
              <a:t>Python Basics</a:t>
            </a:r>
          </a:p>
          <a:p>
            <a:pPr lvl="1">
              <a:buFont typeface="Courier New" panose="020B0604020202020204" pitchFamily="34" charset="0"/>
              <a:buChar char="o"/>
            </a:pPr>
            <a:r>
              <a:rPr lang="en-IN" dirty="0"/>
              <a:t>Variables → For storing email/thread attributes (sender, receiver, subject, etc.)</a:t>
            </a:r>
          </a:p>
          <a:p>
            <a:pPr lvl="1">
              <a:buFont typeface="Courier New" panose="020B0604020202020204" pitchFamily="34" charset="0"/>
              <a:buChar char="o"/>
            </a:pPr>
            <a:r>
              <a:rPr lang="en-IN" dirty="0"/>
              <a:t>Control Structures (Loops, If-Else) → Iterating over emails &amp; applying conditions in thread linking</a:t>
            </a:r>
          </a:p>
          <a:p>
            <a:pPr lvl="1">
              <a:buFont typeface="Courier New" panose="020B0604020202020204" pitchFamily="34" charset="0"/>
              <a:buChar char="o"/>
            </a:pPr>
            <a:r>
              <a:rPr lang="en-IN" dirty="0"/>
              <a:t>Collections (List, Tuple, Set) → Managing email sets, adjacency lists, and unique users</a:t>
            </a:r>
          </a:p>
          <a:p>
            <a:pPr lvl="1">
              <a:buFont typeface="Courier New" panose="020B0604020202020204" pitchFamily="34" charset="0"/>
              <a:buChar char="o"/>
            </a:pPr>
            <a:r>
              <a:rPr lang="en-IN" dirty="0"/>
              <a:t>OOP (Classes, Inheritance, Encapsulation) → Email &amp; Thread classes for modular, reusable design</a:t>
            </a:r>
          </a:p>
          <a:p>
            <a:pPr marL="0" indent="0">
              <a:buNone/>
            </a:pPr>
            <a:r>
              <a:rPr lang="en-IN" sz="1800" dirty="0"/>
              <a:t>Framework / Backend</a:t>
            </a:r>
          </a:p>
          <a:p>
            <a:pPr lvl="1">
              <a:buFont typeface="Courier New" panose="020B0604020202020204" pitchFamily="34" charset="0"/>
              <a:buChar char="o"/>
            </a:pPr>
            <a:r>
              <a:rPr lang="en-IN" dirty="0"/>
              <a:t>Django + Django REST Framework (DRF) →Data Handling, Request handling, APIs, managing email/thread data</a:t>
            </a:r>
          </a:p>
          <a:p>
            <a:pPr lvl="1">
              <a:buFont typeface="Courier New" panose="020B0604020202020204" pitchFamily="34" charset="0"/>
              <a:buChar char="o"/>
            </a:pPr>
            <a:r>
              <a:rPr lang="en-IN" dirty="0"/>
              <a:t>Django Models / In-Memory Graphs → Store &amp; manage email interactions &amp; thread structures</a:t>
            </a:r>
          </a:p>
          <a:p>
            <a:pPr lvl="1">
              <a:buFont typeface="Courier New" panose="020B0604020202020204" pitchFamily="34" charset="0"/>
              <a:buChar char="o"/>
            </a:pPr>
            <a:r>
              <a:rPr lang="en-IN" dirty="0" err="1"/>
              <a:t>Sqlite</a:t>
            </a:r>
            <a:r>
              <a:rPr lang="en-IN" dirty="0"/>
              <a:t> → Used for storing the emails</a:t>
            </a:r>
          </a:p>
          <a:p>
            <a:pPr marL="0" indent="0">
              <a:buNone/>
            </a:pPr>
            <a:r>
              <a:rPr lang="en-IN" sz="1800" dirty="0"/>
              <a:t>Libraries</a:t>
            </a:r>
          </a:p>
          <a:p>
            <a:pPr lvl="1">
              <a:buFont typeface="Courier New" panose="020B0604020202020204" pitchFamily="34" charset="0"/>
              <a:buChar char="o"/>
            </a:pPr>
            <a:r>
              <a:rPr lang="en-IN" dirty="0"/>
              <a:t>Collections (</a:t>
            </a:r>
            <a:r>
              <a:rPr lang="en-IN" dirty="0" err="1"/>
              <a:t>defaultdict</a:t>
            </a:r>
            <a:r>
              <a:rPr lang="en-IN" dirty="0"/>
              <a:t>, deque) → Efficient graph storage &amp; traversal</a:t>
            </a:r>
          </a:p>
          <a:p>
            <a:pPr marL="0" indent="0">
              <a:buNone/>
            </a:pPr>
            <a:r>
              <a:rPr lang="en-IN" sz="1800" dirty="0"/>
              <a:t>Frontend </a:t>
            </a:r>
          </a:p>
          <a:p>
            <a:pPr lvl="1">
              <a:buFont typeface="Courier New" panose="020B0604020202020204" pitchFamily="34" charset="0"/>
              <a:buChar char="o"/>
            </a:pPr>
            <a:r>
              <a:rPr lang="en-IN" dirty="0"/>
              <a:t>React.js → User-friendly email &amp; thread visualization</a:t>
            </a:r>
          </a:p>
          <a:p>
            <a:pPr marL="0" indent="0">
              <a:buNone/>
            </a:pPr>
            <a:endParaRPr lang="en-IN" sz="1800" dirty="0"/>
          </a:p>
        </p:txBody>
      </p:sp>
    </p:spTree>
    <p:extLst>
      <p:ext uri="{BB962C8B-B14F-4D97-AF65-F5344CB8AC3E}">
        <p14:creationId xmlns:p14="http://schemas.microsoft.com/office/powerpoint/2010/main" val="416295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58FD-8C74-739D-8E2D-D6A9BE66CE24}"/>
              </a:ext>
            </a:extLst>
          </p:cNvPr>
          <p:cNvSpPr>
            <a:spLocks noGrp="1"/>
          </p:cNvSpPr>
          <p:nvPr>
            <p:ph type="title"/>
          </p:nvPr>
        </p:nvSpPr>
        <p:spPr>
          <a:xfrm>
            <a:off x="1534696" y="141403"/>
            <a:ext cx="9520158" cy="1084082"/>
          </a:xfrm>
        </p:spPr>
        <p:txBody>
          <a:bodyPr/>
          <a:lstStyle/>
          <a:p>
            <a:pPr algn="ctr"/>
            <a:r>
              <a:rPr lang="en-US" dirty="0"/>
              <a:t>DATA STRUCTURES</a:t>
            </a:r>
          </a:p>
        </p:txBody>
      </p:sp>
      <p:sp>
        <p:nvSpPr>
          <p:cNvPr id="3" name="Content Placeholder 2">
            <a:extLst>
              <a:ext uri="{FF2B5EF4-FFF2-40B4-BE49-F238E27FC236}">
                <a16:creationId xmlns:a16="http://schemas.microsoft.com/office/drawing/2014/main" id="{3E345155-BA91-7710-D3DE-3EC177FBD6D5}"/>
              </a:ext>
            </a:extLst>
          </p:cNvPr>
          <p:cNvSpPr>
            <a:spLocks noGrp="1"/>
          </p:cNvSpPr>
          <p:nvPr>
            <p:ph idx="1"/>
          </p:nvPr>
        </p:nvSpPr>
        <p:spPr>
          <a:xfrm>
            <a:off x="1336367" y="1214681"/>
            <a:ext cx="10584870" cy="4857089"/>
          </a:xfrm>
        </p:spPr>
        <p:txBody>
          <a:bodyPr>
            <a:normAutofit/>
          </a:bodyPr>
          <a:lstStyle/>
          <a:p>
            <a:pPr marL="0" indent="0">
              <a:buNone/>
            </a:pPr>
            <a:r>
              <a:rPr lang="en-US" sz="1800" dirty="0"/>
              <a:t>Graph:</a:t>
            </a:r>
          </a:p>
          <a:p>
            <a:pPr marL="0" indent="0">
              <a:buNone/>
            </a:pPr>
            <a:r>
              <a:rPr lang="en-US" sz="1800" dirty="0"/>
              <a:t>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G(V, E).</a:t>
            </a:r>
          </a:p>
          <a:p>
            <a:pPr marL="0" indent="0">
              <a:buNone/>
            </a:pPr>
            <a:r>
              <a:rPr lang="en-IN" sz="1800" dirty="0"/>
              <a:t>Directed weighted graph:</a:t>
            </a:r>
            <a:endParaRPr lang="en-US" sz="1800" dirty="0"/>
          </a:p>
          <a:p>
            <a:pPr marL="0" indent="0">
              <a:buNone/>
            </a:pPr>
            <a:r>
              <a:rPr lang="en-US" sz="1800" dirty="0"/>
              <a:t>It is a  type of graph where edges have both a direction (meaning they point from one vertex to another) and a weight (a numerical value assigned to each edge)</a:t>
            </a:r>
          </a:p>
          <a:p>
            <a:pPr marL="0" indent="0">
              <a:buNone/>
            </a:pPr>
            <a:endParaRPr lang="en-IN" dirty="0"/>
          </a:p>
        </p:txBody>
      </p:sp>
      <p:pic>
        <p:nvPicPr>
          <p:cNvPr id="1028" name="Picture 4" descr="Shortest path with exactly k edges in a directed and weighted graph -  GeeksforGeeks">
            <a:extLst>
              <a:ext uri="{FF2B5EF4-FFF2-40B4-BE49-F238E27FC236}">
                <a16:creationId xmlns:a16="http://schemas.microsoft.com/office/drawing/2014/main" id="{7A8441CA-B1CC-92F8-F4CC-DD961930A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320" y="4477732"/>
            <a:ext cx="4402317" cy="159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2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163B8-8393-2CF5-DD46-F57DBCB1E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25428-3173-AAB5-7CC4-0463EBD98C08}"/>
              </a:ext>
            </a:extLst>
          </p:cNvPr>
          <p:cNvSpPr>
            <a:spLocks noGrp="1"/>
          </p:cNvSpPr>
          <p:nvPr>
            <p:ph type="title"/>
          </p:nvPr>
        </p:nvSpPr>
        <p:spPr>
          <a:xfrm>
            <a:off x="1534696" y="329937"/>
            <a:ext cx="9520158" cy="725865"/>
          </a:xfrm>
        </p:spPr>
        <p:txBody>
          <a:bodyPr>
            <a:normAutofit fontScale="90000"/>
          </a:bodyPr>
          <a:lstStyle/>
          <a:p>
            <a:pPr algn="ctr"/>
            <a:br>
              <a:rPr lang="en-IN" dirty="0"/>
            </a:br>
            <a:br>
              <a:rPr lang="en-IN" dirty="0"/>
            </a:br>
            <a:r>
              <a:rPr lang="en-IN" dirty="0"/>
              <a:t>Adjacency Matrix &amp; Adjacency List</a:t>
            </a:r>
            <a:endParaRPr lang="en-US" dirty="0"/>
          </a:p>
        </p:txBody>
      </p:sp>
      <p:sp>
        <p:nvSpPr>
          <p:cNvPr id="3" name="Content Placeholder 2">
            <a:extLst>
              <a:ext uri="{FF2B5EF4-FFF2-40B4-BE49-F238E27FC236}">
                <a16:creationId xmlns:a16="http://schemas.microsoft.com/office/drawing/2014/main" id="{35A299DE-50F4-93B4-D0B6-B62D3DBC619A}"/>
              </a:ext>
            </a:extLst>
          </p:cNvPr>
          <p:cNvSpPr>
            <a:spLocks noGrp="1"/>
          </p:cNvSpPr>
          <p:nvPr>
            <p:ph idx="1"/>
          </p:nvPr>
        </p:nvSpPr>
        <p:spPr>
          <a:xfrm>
            <a:off x="1395167" y="1214681"/>
            <a:ext cx="10526070" cy="5619089"/>
          </a:xfrm>
        </p:spPr>
        <p:txBody>
          <a:bodyPr>
            <a:normAutofit/>
          </a:bodyPr>
          <a:lstStyle/>
          <a:p>
            <a:pPr fontAlgn="base"/>
            <a:r>
              <a:rPr lang="en-US" sz="1800" dirty="0"/>
              <a:t>Adjacency Matrix</a:t>
            </a:r>
          </a:p>
          <a:p>
            <a:pPr marL="0" indent="0" fontAlgn="base">
              <a:buNone/>
            </a:pPr>
            <a:r>
              <a:rPr lang="en-US" sz="1800" dirty="0"/>
              <a:t>In this method, the graph is stored in the form of the 2D matrix </a:t>
            </a:r>
          </a:p>
          <a:p>
            <a:pPr marL="0" indent="0" fontAlgn="base">
              <a:buNone/>
            </a:pPr>
            <a:r>
              <a:rPr lang="en-US" sz="1800" dirty="0"/>
              <a:t>where rows and columns denote vertices. Each entry in the </a:t>
            </a:r>
          </a:p>
          <a:p>
            <a:pPr marL="0" indent="0" fontAlgn="base">
              <a:buNone/>
            </a:pPr>
            <a:r>
              <a:rPr lang="en-US" sz="1800" dirty="0"/>
              <a:t>matrix represents the weight of the edge between those vertices</a:t>
            </a:r>
          </a:p>
          <a:p>
            <a:pPr fontAlgn="base"/>
            <a:r>
              <a:rPr lang="en-IN" sz="1800" dirty="0"/>
              <a:t>Adjacency List</a:t>
            </a:r>
          </a:p>
          <a:p>
            <a:pPr marL="0" indent="0" fontAlgn="base">
              <a:buNone/>
            </a:pPr>
            <a:r>
              <a:rPr lang="en-US" sz="1800" dirty="0"/>
              <a:t>This graph is represented as a collection of linked lists. There is an array of pointer which points to the edges connected to that vertex. </a:t>
            </a:r>
          </a:p>
          <a:p>
            <a:pPr marL="0" indent="0">
              <a:buNone/>
            </a:pPr>
            <a:endParaRPr lang="en-US" dirty="0"/>
          </a:p>
          <a:p>
            <a:pPr marL="0" indent="0">
              <a:buNone/>
            </a:pPr>
            <a:endParaRPr lang="en-IN" dirty="0"/>
          </a:p>
        </p:txBody>
      </p:sp>
      <p:sp>
        <p:nvSpPr>
          <p:cNvPr id="8" name="AutoShape 2" descr="Lightbox">
            <a:extLst>
              <a:ext uri="{FF2B5EF4-FFF2-40B4-BE49-F238E27FC236}">
                <a16:creationId xmlns:a16="http://schemas.microsoft.com/office/drawing/2014/main" id="{B850DB13-8AD9-1F5A-B287-8D6CF2D1DA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Lightbox">
            <a:extLst>
              <a:ext uri="{FF2B5EF4-FFF2-40B4-BE49-F238E27FC236}">
                <a16:creationId xmlns:a16="http://schemas.microsoft.com/office/drawing/2014/main" id="{2EF4A31D-5389-70BD-4DAD-0C40698AEEB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Lightbox">
            <a:extLst>
              <a:ext uri="{FF2B5EF4-FFF2-40B4-BE49-F238E27FC236}">
                <a16:creationId xmlns:a16="http://schemas.microsoft.com/office/drawing/2014/main" id="{0ED424F5-B63A-22F3-13DA-7E42535EBD48}"/>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FF4D9EBF-2893-EC42-293E-07A204E3E902}"/>
              </a:ext>
            </a:extLst>
          </p:cNvPr>
          <p:cNvPicPr>
            <a:picLocks noChangeAspect="1"/>
          </p:cNvPicPr>
          <p:nvPr/>
        </p:nvPicPr>
        <p:blipFill>
          <a:blip r:embed="rId3"/>
          <a:stretch>
            <a:fillRect/>
          </a:stretch>
        </p:blipFill>
        <p:spPr>
          <a:xfrm>
            <a:off x="7976585" y="1055802"/>
            <a:ext cx="3943125" cy="2425269"/>
          </a:xfrm>
          <a:prstGeom prst="rect">
            <a:avLst/>
          </a:prstGeom>
        </p:spPr>
      </p:pic>
      <p:pic>
        <p:nvPicPr>
          <p:cNvPr id="14" name="Picture 13">
            <a:extLst>
              <a:ext uri="{FF2B5EF4-FFF2-40B4-BE49-F238E27FC236}">
                <a16:creationId xmlns:a16="http://schemas.microsoft.com/office/drawing/2014/main" id="{49A720DF-33DF-3002-4281-CCA1BD5D4369}"/>
              </a:ext>
            </a:extLst>
          </p:cNvPr>
          <p:cNvPicPr>
            <a:picLocks noChangeAspect="1"/>
          </p:cNvPicPr>
          <p:nvPr/>
        </p:nvPicPr>
        <p:blipFill>
          <a:blip r:embed="rId4"/>
          <a:stretch>
            <a:fillRect/>
          </a:stretch>
        </p:blipFill>
        <p:spPr>
          <a:xfrm>
            <a:off x="3605476" y="4325941"/>
            <a:ext cx="4520429" cy="2202122"/>
          </a:xfrm>
          <a:prstGeom prst="rect">
            <a:avLst/>
          </a:prstGeom>
        </p:spPr>
      </p:pic>
    </p:spTree>
    <p:extLst>
      <p:ext uri="{BB962C8B-B14F-4D97-AF65-F5344CB8AC3E}">
        <p14:creationId xmlns:p14="http://schemas.microsoft.com/office/powerpoint/2010/main" val="218469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8DAB-E5B3-7C3F-150F-D397DD69D6AA}"/>
              </a:ext>
            </a:extLst>
          </p:cNvPr>
          <p:cNvSpPr>
            <a:spLocks noGrp="1"/>
          </p:cNvSpPr>
          <p:nvPr>
            <p:ph type="title"/>
          </p:nvPr>
        </p:nvSpPr>
        <p:spPr>
          <a:xfrm>
            <a:off x="1534696" y="405353"/>
            <a:ext cx="9520158" cy="707010"/>
          </a:xfrm>
        </p:spPr>
        <p:txBody>
          <a:bodyPr>
            <a:normAutofit/>
          </a:bodyPr>
          <a:lstStyle/>
          <a:p>
            <a:pPr algn="ctr"/>
            <a:r>
              <a:rPr lang="en-US" sz="2800" dirty="0"/>
              <a:t>USER GRAPH STRUCTURE</a:t>
            </a:r>
          </a:p>
        </p:txBody>
      </p:sp>
      <p:sp>
        <p:nvSpPr>
          <p:cNvPr id="3" name="Content Placeholder 2">
            <a:extLst>
              <a:ext uri="{FF2B5EF4-FFF2-40B4-BE49-F238E27FC236}">
                <a16:creationId xmlns:a16="http://schemas.microsoft.com/office/drawing/2014/main" id="{2B681037-5069-0A09-D095-B7BE893B0392}"/>
              </a:ext>
            </a:extLst>
          </p:cNvPr>
          <p:cNvSpPr>
            <a:spLocks noGrp="1"/>
          </p:cNvSpPr>
          <p:nvPr>
            <p:ph idx="1"/>
          </p:nvPr>
        </p:nvSpPr>
        <p:spPr>
          <a:xfrm>
            <a:off x="1385740" y="1263193"/>
            <a:ext cx="9669114" cy="5382703"/>
          </a:xfrm>
        </p:spPr>
        <p:txBody>
          <a:bodyPr>
            <a:normAutofit/>
          </a:bodyPr>
          <a:lstStyle/>
          <a:p>
            <a:pPr marL="0" indent="0">
              <a:buNone/>
            </a:pPr>
            <a:r>
              <a:rPr lang="en-US" sz="1600" dirty="0"/>
              <a:t>Users graph:</a:t>
            </a:r>
          </a:p>
          <a:p>
            <a:r>
              <a:rPr lang="en-IN" sz="1600" dirty="0" err="1"/>
              <a:t>email_id</a:t>
            </a:r>
            <a:r>
              <a:rPr lang="en-IN" sz="1600" dirty="0"/>
              <a:t> </a:t>
            </a:r>
            <a:r>
              <a:rPr lang="en-US" sz="1600" dirty="0"/>
              <a:t>→ Unique identifier for each email (Primary Key).     Node:  </a:t>
            </a:r>
            <a:r>
              <a:rPr lang="en-IN" sz="1600" dirty="0"/>
              <a:t>Each email account.</a:t>
            </a:r>
            <a:endParaRPr lang="en-US" sz="1600" dirty="0"/>
          </a:p>
          <a:p>
            <a:r>
              <a:rPr lang="en-US" sz="1600" dirty="0"/>
              <a:t>sender → Email sender (string or can link to User model).        Edges: Email interactions between users.</a:t>
            </a:r>
          </a:p>
          <a:p>
            <a:r>
              <a:rPr lang="en-US" sz="1600" dirty="0"/>
              <a:t> receiver → Email recipient. </a:t>
            </a:r>
          </a:p>
          <a:p>
            <a:r>
              <a:rPr lang="en-US" sz="1600" dirty="0"/>
              <a:t>subject → Email subject line. </a:t>
            </a:r>
          </a:p>
          <a:p>
            <a:r>
              <a:rPr lang="en-US" sz="1600" dirty="0"/>
              <a:t>body → Email content.</a:t>
            </a:r>
          </a:p>
          <a:p>
            <a:r>
              <a:rPr lang="en-US" sz="1600" dirty="0"/>
              <a:t> </a:t>
            </a:r>
            <a:r>
              <a:rPr lang="en-US" sz="1600" dirty="0" err="1"/>
              <a:t>thread_id</a:t>
            </a:r>
            <a:r>
              <a:rPr lang="en-US" sz="1600" dirty="0"/>
              <a:t> → Associates email with a conversation thread.</a:t>
            </a:r>
          </a:p>
          <a:p>
            <a:r>
              <a:rPr lang="en-US" sz="1600" dirty="0"/>
              <a:t> </a:t>
            </a:r>
            <a:r>
              <a:rPr lang="en-US" sz="1600" dirty="0" err="1"/>
              <a:t>parent_email</a:t>
            </a:r>
            <a:r>
              <a:rPr lang="en-US" sz="1600" dirty="0"/>
              <a:t> → Links to the original email if it’s a reply or forward (self-referential). </a:t>
            </a:r>
          </a:p>
          <a:p>
            <a:pPr marL="0" indent="0">
              <a:buNone/>
            </a:pPr>
            <a:r>
              <a:rPr lang="en-IN" sz="1600" dirty="0"/>
              <a:t>Edge in Users Graph:</a:t>
            </a:r>
          </a:p>
          <a:p>
            <a:r>
              <a:rPr lang="en-US" sz="1600" dirty="0"/>
              <a:t>to → The recipient email ID of this edge.</a:t>
            </a:r>
          </a:p>
          <a:p>
            <a:r>
              <a:rPr lang="en-US" sz="1600" dirty="0"/>
              <a:t>weight → Number of emails sent from the sender to this recipient (incremented each time an email is sent).</a:t>
            </a:r>
          </a:p>
          <a:p>
            <a:r>
              <a:rPr lang="en-US" sz="1600" dirty="0" err="1"/>
              <a:t>thread_id</a:t>
            </a:r>
            <a:r>
              <a:rPr lang="en-US" sz="1600" dirty="0"/>
              <a:t> → The thread associated with this email interaction.</a:t>
            </a:r>
          </a:p>
          <a:p>
            <a:endParaRPr lang="en-US" sz="1600" dirty="0"/>
          </a:p>
        </p:txBody>
      </p:sp>
    </p:spTree>
    <p:extLst>
      <p:ext uri="{BB962C8B-B14F-4D97-AF65-F5344CB8AC3E}">
        <p14:creationId xmlns:p14="http://schemas.microsoft.com/office/powerpoint/2010/main" val="223252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69DB-E087-3165-1C87-B6EFF766226F}"/>
              </a:ext>
            </a:extLst>
          </p:cNvPr>
          <p:cNvSpPr>
            <a:spLocks noGrp="1"/>
          </p:cNvSpPr>
          <p:nvPr>
            <p:ph type="title"/>
          </p:nvPr>
        </p:nvSpPr>
        <p:spPr>
          <a:xfrm>
            <a:off x="1534696" y="395927"/>
            <a:ext cx="9520158" cy="867265"/>
          </a:xfrm>
        </p:spPr>
        <p:txBody>
          <a:bodyPr>
            <a:normAutofit/>
          </a:bodyPr>
          <a:lstStyle/>
          <a:p>
            <a:pPr algn="ctr"/>
            <a:r>
              <a:rPr lang="en-US" sz="2800" dirty="0"/>
              <a:t>THREAD GRAPH STRUCTURE</a:t>
            </a:r>
            <a:endParaRPr lang="en-IN" sz="2800" dirty="0"/>
          </a:p>
        </p:txBody>
      </p:sp>
      <p:sp>
        <p:nvSpPr>
          <p:cNvPr id="3" name="Content Placeholder 2">
            <a:extLst>
              <a:ext uri="{FF2B5EF4-FFF2-40B4-BE49-F238E27FC236}">
                <a16:creationId xmlns:a16="http://schemas.microsoft.com/office/drawing/2014/main" id="{B148F217-C56D-04AF-6F42-07E453088346}"/>
              </a:ext>
            </a:extLst>
          </p:cNvPr>
          <p:cNvSpPr>
            <a:spLocks noGrp="1"/>
          </p:cNvSpPr>
          <p:nvPr>
            <p:ph idx="1"/>
          </p:nvPr>
        </p:nvSpPr>
        <p:spPr>
          <a:xfrm>
            <a:off x="1534696" y="1555424"/>
            <a:ext cx="9520158" cy="3910922"/>
          </a:xfrm>
        </p:spPr>
        <p:txBody>
          <a:bodyPr>
            <a:normAutofit/>
          </a:bodyPr>
          <a:lstStyle/>
          <a:p>
            <a:pPr marL="0" indent="0">
              <a:buNone/>
            </a:pPr>
            <a:r>
              <a:rPr lang="en-US" sz="1800" dirty="0"/>
              <a:t>Thread Graph:</a:t>
            </a:r>
          </a:p>
          <a:p>
            <a:pPr marL="0" indent="0">
              <a:buNone/>
            </a:pPr>
            <a:r>
              <a:rPr lang="en-IN" sz="1800" dirty="0"/>
              <a:t>Nodes:</a:t>
            </a:r>
          </a:p>
          <a:p>
            <a:r>
              <a:rPr lang="en-IN" sz="1800" dirty="0"/>
              <a:t>Each individual email(</a:t>
            </a:r>
            <a:r>
              <a:rPr lang="en-IN" sz="1800" dirty="0" err="1"/>
              <a:t>email_id</a:t>
            </a:r>
            <a:r>
              <a:rPr lang="en-IN" sz="1800" dirty="0"/>
              <a:t>) in the system</a:t>
            </a:r>
          </a:p>
          <a:p>
            <a:r>
              <a:rPr lang="en-US" sz="1800" dirty="0"/>
              <a:t>Original emails, replies, and forwards are all separate nodes.</a:t>
            </a:r>
          </a:p>
          <a:p>
            <a:pPr marL="0" indent="0">
              <a:buNone/>
            </a:pPr>
            <a:r>
              <a:rPr lang="en-IN" sz="1800" dirty="0"/>
              <a:t>Edges:</a:t>
            </a:r>
          </a:p>
          <a:p>
            <a:r>
              <a:rPr lang="en-US" sz="1800" dirty="0"/>
              <a:t>Directed edges represent reply or forward relationships.</a:t>
            </a:r>
          </a:p>
          <a:p>
            <a:r>
              <a:rPr lang="en-US" sz="1800" dirty="0"/>
              <a:t>An edge from Email A → Email B indicates B is a reply/forward of A.</a:t>
            </a:r>
          </a:p>
          <a:p>
            <a:pPr marL="0" indent="0">
              <a:buNone/>
            </a:pPr>
            <a:endParaRPr lang="en-US" sz="1800" dirty="0"/>
          </a:p>
          <a:p>
            <a:endParaRPr lang="en-IN" sz="1800" dirty="0"/>
          </a:p>
        </p:txBody>
      </p:sp>
    </p:spTree>
    <p:extLst>
      <p:ext uri="{BB962C8B-B14F-4D97-AF65-F5344CB8AC3E}">
        <p14:creationId xmlns:p14="http://schemas.microsoft.com/office/powerpoint/2010/main" val="8098672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1774</TotalTime>
  <Words>1606</Words>
  <Application>Microsoft Office PowerPoint</Application>
  <PresentationFormat>Widescreen</PresentationFormat>
  <Paragraphs>167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Palatino Linotype</vt:lpstr>
      <vt:lpstr>Gallery</vt:lpstr>
      <vt:lpstr>SmartMailCluster 22AIE205-INTRODUCTION TO PYTHON </vt:lpstr>
      <vt:lpstr>ABSTRACT</vt:lpstr>
      <vt:lpstr>INTRODUCTION</vt:lpstr>
      <vt:lpstr>OBJECTIVES</vt:lpstr>
      <vt:lpstr>Tools &amp; Technologies</vt:lpstr>
      <vt:lpstr>DATA STRUCTURES</vt:lpstr>
      <vt:lpstr>  Adjacency Matrix &amp; Adjacency List</vt:lpstr>
      <vt:lpstr>USER GRAPH STRUCTURE</vt:lpstr>
      <vt:lpstr>THREAD GRAPH STRUCTURE</vt:lpstr>
      <vt:lpstr>DJANGO </vt:lpstr>
      <vt:lpstr>Methodologies Used</vt:lpstr>
      <vt:lpstr>Methodologies Used</vt:lpstr>
      <vt:lpstr>CORE FUNCTIONALITIES</vt:lpstr>
      <vt:lpstr>CORE FUNCTIONALITIES</vt:lpstr>
      <vt:lpstr>WORK COMPLETED</vt:lpstr>
      <vt:lpstr>FUTURE WORK</vt:lpstr>
      <vt:lpstr>PREMLIMINARY RESULTS</vt:lpstr>
      <vt:lpstr>PREMLIMINARY RESULTS</vt:lpstr>
      <vt:lpstr>PREMLIMINARY RESULTS</vt:lpstr>
      <vt:lpstr>PREMLIMINARY RESULTS</vt:lpstr>
      <vt:lpstr>Challenges &amp; Risks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SUKANTHAN SURESH</dc:creator>
  <cp:lastModifiedBy>SUKANTHAN SURESH</cp:lastModifiedBy>
  <cp:revision>52</cp:revision>
  <dcterms:created xsi:type="dcterms:W3CDTF">2025-08-23T13:20:29Z</dcterms:created>
  <dcterms:modified xsi:type="dcterms:W3CDTF">2025-08-25T07:56:17Z</dcterms:modified>
</cp:coreProperties>
</file>