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8.jpg" ContentType="image/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24"/>
  </p:notesMasterIdLst>
  <p:sldIdLst>
    <p:sldId id="256" r:id="rId2"/>
    <p:sldId id="257" r:id="rId3"/>
    <p:sldId id="263" r:id="rId4"/>
    <p:sldId id="262" r:id="rId5"/>
    <p:sldId id="265" r:id="rId6"/>
    <p:sldId id="260" r:id="rId7"/>
    <p:sldId id="266" r:id="rId8"/>
    <p:sldId id="268" r:id="rId9"/>
    <p:sldId id="264" r:id="rId10"/>
    <p:sldId id="267" r:id="rId11"/>
    <p:sldId id="269" r:id="rId12"/>
    <p:sldId id="270" r:id="rId13"/>
    <p:sldId id="271" r:id="rId14"/>
    <p:sldId id="272" r:id="rId15"/>
    <p:sldId id="274" r:id="rId16"/>
    <p:sldId id="275" r:id="rId17"/>
    <p:sldId id="277" r:id="rId18"/>
    <p:sldId id="279" r:id="rId19"/>
    <p:sldId id="278" r:id="rId20"/>
    <p:sldId id="280" r:id="rId21"/>
    <p:sldId id="282"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0EA54-A231-49C9-8E92-58A0B127E45A}" type="datetimeFigureOut">
              <a:rPr lang="en-IN" smtClean="0"/>
              <a:t>19-06-2023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CEB988-98CD-4557-825A-47E14BB22549}" type="slidenum">
              <a:rPr lang="en-IN" smtClean="0"/>
              <a:t>‹#›</a:t>
            </a:fld>
            <a:endParaRPr lang="en-IN"/>
          </a:p>
        </p:txBody>
      </p:sp>
    </p:spTree>
    <p:extLst>
      <p:ext uri="{BB962C8B-B14F-4D97-AF65-F5344CB8AC3E}">
        <p14:creationId xmlns:p14="http://schemas.microsoft.com/office/powerpoint/2010/main" val="1990250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08BB526-ED19-446B-8B21-B69511FD7B2D}" type="datetimeFigureOut">
              <a:rPr lang="en-IN" smtClean="0"/>
              <a:t>19-06-2023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650CA9BF-4D84-4C9E-BE68-DB010CE25D2D}" type="slidenum">
              <a:rPr lang="en-IN" smtClean="0"/>
              <a:t>‹#›</a:t>
            </a:fld>
            <a:endParaRPr lang="en-IN"/>
          </a:p>
        </p:txBody>
      </p:sp>
    </p:spTree>
    <p:extLst>
      <p:ext uri="{BB962C8B-B14F-4D97-AF65-F5344CB8AC3E}">
        <p14:creationId xmlns:p14="http://schemas.microsoft.com/office/powerpoint/2010/main" val="18363969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8BB526-ED19-446B-8B21-B69511FD7B2D}" type="datetimeFigureOut">
              <a:rPr lang="en-IN" smtClean="0"/>
              <a:t>19-06-2023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0CA9BF-4D84-4C9E-BE68-DB010CE25D2D}" type="slidenum">
              <a:rPr lang="en-IN" smtClean="0"/>
              <a:t>‹#›</a:t>
            </a:fld>
            <a:endParaRPr lang="en-IN"/>
          </a:p>
        </p:txBody>
      </p:sp>
    </p:spTree>
    <p:extLst>
      <p:ext uri="{BB962C8B-B14F-4D97-AF65-F5344CB8AC3E}">
        <p14:creationId xmlns:p14="http://schemas.microsoft.com/office/powerpoint/2010/main" val="402195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8BB526-ED19-446B-8B21-B69511FD7B2D}" type="datetimeFigureOut">
              <a:rPr lang="en-IN" smtClean="0"/>
              <a:t>19-06-2023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0CA9BF-4D84-4C9E-BE68-DB010CE25D2D}" type="slidenum">
              <a:rPr lang="en-IN" smtClean="0"/>
              <a:t>‹#›</a:t>
            </a:fld>
            <a:endParaRPr lang="en-IN"/>
          </a:p>
        </p:txBody>
      </p:sp>
    </p:spTree>
    <p:extLst>
      <p:ext uri="{BB962C8B-B14F-4D97-AF65-F5344CB8AC3E}">
        <p14:creationId xmlns:p14="http://schemas.microsoft.com/office/powerpoint/2010/main" val="396567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8BB526-ED19-446B-8B21-B69511FD7B2D}" type="datetimeFigureOut">
              <a:rPr lang="en-IN" smtClean="0"/>
              <a:t>19-06-2023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0CA9BF-4D84-4C9E-BE68-DB010CE25D2D}" type="slidenum">
              <a:rPr lang="en-IN" smtClean="0"/>
              <a:t>‹#›</a:t>
            </a:fld>
            <a:endParaRPr lang="en-IN"/>
          </a:p>
        </p:txBody>
      </p:sp>
    </p:spTree>
    <p:extLst>
      <p:ext uri="{BB962C8B-B14F-4D97-AF65-F5344CB8AC3E}">
        <p14:creationId xmlns:p14="http://schemas.microsoft.com/office/powerpoint/2010/main" val="2573449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8BB526-ED19-446B-8B21-B69511FD7B2D}" type="datetimeFigureOut">
              <a:rPr lang="en-IN" smtClean="0"/>
              <a:t>19-06-2023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0CA9BF-4D84-4C9E-BE68-DB010CE25D2D}" type="slidenum">
              <a:rPr lang="en-IN" smtClean="0"/>
              <a:t>‹#›</a:t>
            </a:fld>
            <a:endParaRPr lang="en-IN"/>
          </a:p>
        </p:txBody>
      </p:sp>
    </p:spTree>
    <p:extLst>
      <p:ext uri="{BB962C8B-B14F-4D97-AF65-F5344CB8AC3E}">
        <p14:creationId xmlns:p14="http://schemas.microsoft.com/office/powerpoint/2010/main" val="1331315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8BB526-ED19-446B-8B21-B69511FD7B2D}" type="datetimeFigureOut">
              <a:rPr lang="en-IN" smtClean="0"/>
              <a:t>19-06-2023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0CA9BF-4D84-4C9E-BE68-DB010CE25D2D}" type="slidenum">
              <a:rPr lang="en-IN" smtClean="0"/>
              <a:t>‹#›</a:t>
            </a:fld>
            <a:endParaRPr lang="en-IN"/>
          </a:p>
        </p:txBody>
      </p:sp>
    </p:spTree>
    <p:extLst>
      <p:ext uri="{BB962C8B-B14F-4D97-AF65-F5344CB8AC3E}">
        <p14:creationId xmlns:p14="http://schemas.microsoft.com/office/powerpoint/2010/main" val="609842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8BB526-ED19-446B-8B21-B69511FD7B2D}" type="datetimeFigureOut">
              <a:rPr lang="en-IN" smtClean="0"/>
              <a:t>19-06-2023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0CA9BF-4D84-4C9E-BE68-DB010CE25D2D}" type="slidenum">
              <a:rPr lang="en-IN" smtClean="0"/>
              <a:t>‹#›</a:t>
            </a:fld>
            <a:endParaRPr lang="en-IN"/>
          </a:p>
        </p:txBody>
      </p:sp>
    </p:spTree>
    <p:extLst>
      <p:ext uri="{BB962C8B-B14F-4D97-AF65-F5344CB8AC3E}">
        <p14:creationId xmlns:p14="http://schemas.microsoft.com/office/powerpoint/2010/main" val="3999474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8BB526-ED19-446B-8B21-B69511FD7B2D}" type="datetimeFigureOut">
              <a:rPr lang="en-IN" smtClean="0"/>
              <a:t>19-06-2023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0CA9BF-4D84-4C9E-BE68-DB010CE25D2D}" type="slidenum">
              <a:rPr lang="en-IN" smtClean="0"/>
              <a:t>‹#›</a:t>
            </a:fld>
            <a:endParaRPr lang="en-IN"/>
          </a:p>
        </p:txBody>
      </p:sp>
    </p:spTree>
    <p:extLst>
      <p:ext uri="{BB962C8B-B14F-4D97-AF65-F5344CB8AC3E}">
        <p14:creationId xmlns:p14="http://schemas.microsoft.com/office/powerpoint/2010/main" val="1617251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8BB526-ED19-446B-8B21-B69511FD7B2D}" type="datetimeFigureOut">
              <a:rPr lang="en-IN" smtClean="0"/>
              <a:t>19-06-2023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0CA9BF-4D84-4C9E-BE68-DB010CE25D2D}" type="slidenum">
              <a:rPr lang="en-IN" smtClean="0"/>
              <a:t>‹#›</a:t>
            </a:fld>
            <a:endParaRPr lang="en-IN"/>
          </a:p>
        </p:txBody>
      </p:sp>
    </p:spTree>
    <p:extLst>
      <p:ext uri="{BB962C8B-B14F-4D97-AF65-F5344CB8AC3E}">
        <p14:creationId xmlns:p14="http://schemas.microsoft.com/office/powerpoint/2010/main" val="1420683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8BB526-ED19-446B-8B21-B69511FD7B2D}" type="datetimeFigureOut">
              <a:rPr lang="en-IN" smtClean="0"/>
              <a:t>19-06-2023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0CA9BF-4D84-4C9E-BE68-DB010CE25D2D}" type="slidenum">
              <a:rPr lang="en-IN" smtClean="0"/>
              <a:t>‹#›</a:t>
            </a:fld>
            <a:endParaRPr lang="en-IN"/>
          </a:p>
        </p:txBody>
      </p:sp>
    </p:spTree>
    <p:extLst>
      <p:ext uri="{BB962C8B-B14F-4D97-AF65-F5344CB8AC3E}">
        <p14:creationId xmlns:p14="http://schemas.microsoft.com/office/powerpoint/2010/main" val="73211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8BB526-ED19-446B-8B21-B69511FD7B2D}" type="datetimeFigureOut">
              <a:rPr lang="en-IN" smtClean="0"/>
              <a:t>19-06-2023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0CA9BF-4D84-4C9E-BE68-DB010CE25D2D}" type="slidenum">
              <a:rPr lang="en-IN" smtClean="0"/>
              <a:t>‹#›</a:t>
            </a:fld>
            <a:endParaRPr lang="en-IN"/>
          </a:p>
        </p:txBody>
      </p:sp>
    </p:spTree>
    <p:extLst>
      <p:ext uri="{BB962C8B-B14F-4D97-AF65-F5344CB8AC3E}">
        <p14:creationId xmlns:p14="http://schemas.microsoft.com/office/powerpoint/2010/main" val="677983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8BB526-ED19-446B-8B21-B69511FD7B2D}" type="datetimeFigureOut">
              <a:rPr lang="en-IN" smtClean="0"/>
              <a:t>19-06-2023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0CA9BF-4D84-4C9E-BE68-DB010CE25D2D}" type="slidenum">
              <a:rPr lang="en-IN" smtClean="0"/>
              <a:t>‹#›</a:t>
            </a:fld>
            <a:endParaRPr lang="en-IN"/>
          </a:p>
        </p:txBody>
      </p:sp>
    </p:spTree>
    <p:extLst>
      <p:ext uri="{BB962C8B-B14F-4D97-AF65-F5344CB8AC3E}">
        <p14:creationId xmlns:p14="http://schemas.microsoft.com/office/powerpoint/2010/main" val="372665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8BB526-ED19-446B-8B21-B69511FD7B2D}" type="datetimeFigureOut">
              <a:rPr lang="en-IN" smtClean="0"/>
              <a:t>19-06-2023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0CA9BF-4D84-4C9E-BE68-DB010CE25D2D}" type="slidenum">
              <a:rPr lang="en-IN" smtClean="0"/>
              <a:t>‹#›</a:t>
            </a:fld>
            <a:endParaRPr lang="en-IN"/>
          </a:p>
        </p:txBody>
      </p:sp>
    </p:spTree>
    <p:extLst>
      <p:ext uri="{BB962C8B-B14F-4D97-AF65-F5344CB8AC3E}">
        <p14:creationId xmlns:p14="http://schemas.microsoft.com/office/powerpoint/2010/main" val="349675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8BB526-ED19-446B-8B21-B69511FD7B2D}" type="datetimeFigureOut">
              <a:rPr lang="en-IN" smtClean="0"/>
              <a:t>19-06-2023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0CA9BF-4D84-4C9E-BE68-DB010CE25D2D}" type="slidenum">
              <a:rPr lang="en-IN" smtClean="0"/>
              <a:t>‹#›</a:t>
            </a:fld>
            <a:endParaRPr lang="en-IN"/>
          </a:p>
        </p:txBody>
      </p:sp>
    </p:spTree>
    <p:extLst>
      <p:ext uri="{BB962C8B-B14F-4D97-AF65-F5344CB8AC3E}">
        <p14:creationId xmlns:p14="http://schemas.microsoft.com/office/powerpoint/2010/main" val="185688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08BB526-ED19-446B-8B21-B69511FD7B2D}" type="datetimeFigureOut">
              <a:rPr lang="en-IN" smtClean="0"/>
              <a:t>19-06-2023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0CA9BF-4D84-4C9E-BE68-DB010CE25D2D}" type="slidenum">
              <a:rPr lang="en-IN" smtClean="0"/>
              <a:t>‹#›</a:t>
            </a:fld>
            <a:endParaRPr lang="en-IN"/>
          </a:p>
        </p:txBody>
      </p:sp>
    </p:spTree>
    <p:extLst>
      <p:ext uri="{BB962C8B-B14F-4D97-AF65-F5344CB8AC3E}">
        <p14:creationId xmlns:p14="http://schemas.microsoft.com/office/powerpoint/2010/main" val="4015065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8BB526-ED19-446B-8B21-B69511FD7B2D}" type="datetimeFigureOut">
              <a:rPr lang="en-IN" smtClean="0"/>
              <a:t>19-06-2023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0CA9BF-4D84-4C9E-BE68-DB010CE25D2D}" type="slidenum">
              <a:rPr lang="en-IN" smtClean="0"/>
              <a:t>‹#›</a:t>
            </a:fld>
            <a:endParaRPr lang="en-IN"/>
          </a:p>
        </p:txBody>
      </p:sp>
    </p:spTree>
    <p:extLst>
      <p:ext uri="{BB962C8B-B14F-4D97-AF65-F5344CB8AC3E}">
        <p14:creationId xmlns:p14="http://schemas.microsoft.com/office/powerpoint/2010/main" val="258882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8BB526-ED19-446B-8B21-B69511FD7B2D}" type="datetimeFigureOut">
              <a:rPr lang="en-IN" smtClean="0"/>
              <a:t>19-06-2023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0CA9BF-4D84-4C9E-BE68-DB010CE25D2D}" type="slidenum">
              <a:rPr lang="en-IN" smtClean="0"/>
              <a:t>‹#›</a:t>
            </a:fld>
            <a:endParaRPr lang="en-IN"/>
          </a:p>
        </p:txBody>
      </p:sp>
    </p:spTree>
    <p:extLst>
      <p:ext uri="{BB962C8B-B14F-4D97-AF65-F5344CB8AC3E}">
        <p14:creationId xmlns:p14="http://schemas.microsoft.com/office/powerpoint/2010/main" val="127111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8BB526-ED19-446B-8B21-B69511FD7B2D}" type="datetimeFigureOut">
              <a:rPr lang="en-IN" smtClean="0"/>
              <a:t>19-06-2023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0CA9BF-4D84-4C9E-BE68-DB010CE25D2D}" type="slidenum">
              <a:rPr lang="en-IN" smtClean="0"/>
              <a:t>‹#›</a:t>
            </a:fld>
            <a:endParaRPr lang="en-IN"/>
          </a:p>
        </p:txBody>
      </p:sp>
    </p:spTree>
    <p:extLst>
      <p:ext uri="{BB962C8B-B14F-4D97-AF65-F5344CB8AC3E}">
        <p14:creationId xmlns:p14="http://schemas.microsoft.com/office/powerpoint/2010/main" val="83188022"/>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8.webp"/><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EB13-48F6-DC78-B153-F709D2EB012B}"/>
              </a:ext>
            </a:extLst>
          </p:cNvPr>
          <p:cNvSpPr>
            <a:spLocks noGrp="1"/>
          </p:cNvSpPr>
          <p:nvPr>
            <p:ph type="ctrTitle"/>
          </p:nvPr>
        </p:nvSpPr>
        <p:spPr>
          <a:xfrm>
            <a:off x="98474" y="1575582"/>
            <a:ext cx="11061651" cy="2655404"/>
          </a:xfrm>
        </p:spPr>
        <p:txBody>
          <a:bodyPr>
            <a:normAutofit fontScale="90000"/>
          </a:bodyPr>
          <a:lstStyle/>
          <a:p>
            <a:r>
              <a:rPr lang="en-US" sz="8000" b="1" spc="300" dirty="0">
                <a:latin typeface="Franklin Gothic Medium" panose="020B0603020102020204" pitchFamily="34" charset="0"/>
              </a:rPr>
              <a:t>The Art of Exploiting Logic Flaws</a:t>
            </a:r>
            <a:endParaRPr lang="en-IN" sz="8000" b="1" spc="300" dirty="0">
              <a:latin typeface="Franklin Gothic Medium" panose="020B0603020102020204" pitchFamily="34" charset="0"/>
            </a:endParaRPr>
          </a:p>
        </p:txBody>
      </p:sp>
      <p:sp>
        <p:nvSpPr>
          <p:cNvPr id="3" name="Subtitle 2">
            <a:extLst>
              <a:ext uri="{FF2B5EF4-FFF2-40B4-BE49-F238E27FC236}">
                <a16:creationId xmlns:a16="http://schemas.microsoft.com/office/drawing/2014/main" id="{922BF752-6298-54DA-8A23-04190325D89F}"/>
              </a:ext>
            </a:extLst>
          </p:cNvPr>
          <p:cNvSpPr>
            <a:spLocks noGrp="1"/>
          </p:cNvSpPr>
          <p:nvPr>
            <p:ph type="subTitle" idx="1"/>
          </p:nvPr>
        </p:nvSpPr>
        <p:spPr/>
        <p:txBody>
          <a:bodyPr/>
          <a:lstStyle/>
          <a:p>
            <a:r>
              <a:rPr lang="en-US" dirty="0"/>
              <a:t>By: Pavan SAXENA (R00tkid)</a:t>
            </a:r>
            <a:endParaRPr lang="en-IN" dirty="0"/>
          </a:p>
        </p:txBody>
      </p:sp>
    </p:spTree>
    <p:extLst>
      <p:ext uri="{BB962C8B-B14F-4D97-AF65-F5344CB8AC3E}">
        <p14:creationId xmlns:p14="http://schemas.microsoft.com/office/powerpoint/2010/main" val="177224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59C75-D580-08BB-887E-C250362C2236}"/>
              </a:ext>
            </a:extLst>
          </p:cNvPr>
          <p:cNvSpPr txBox="1"/>
          <p:nvPr/>
        </p:nvSpPr>
        <p:spPr>
          <a:xfrm>
            <a:off x="450574" y="1099285"/>
            <a:ext cx="11290852" cy="553998"/>
          </a:xfrm>
          <a:prstGeom prst="rect">
            <a:avLst/>
          </a:prstGeom>
          <a:noFill/>
        </p:spPr>
        <p:txBody>
          <a:bodyPr wrap="square" rtlCol="0">
            <a:spAutoFit/>
          </a:bodyPr>
          <a:lstStyle/>
          <a:p>
            <a:pPr algn="ctr"/>
            <a:r>
              <a:rPr lang="en-IN" sz="3000" b="1" dirty="0"/>
              <a:t>Scenario 1: Privilege Escalation by session variable manipulation </a:t>
            </a:r>
          </a:p>
        </p:txBody>
      </p:sp>
      <p:sp>
        <p:nvSpPr>
          <p:cNvPr id="4" name="TextBox 3">
            <a:extLst>
              <a:ext uri="{FF2B5EF4-FFF2-40B4-BE49-F238E27FC236}">
                <a16:creationId xmlns:a16="http://schemas.microsoft.com/office/drawing/2014/main" id="{015D53A2-9446-C6CC-BF4F-90662ED018A6}"/>
              </a:ext>
            </a:extLst>
          </p:cNvPr>
          <p:cNvSpPr txBox="1"/>
          <p:nvPr/>
        </p:nvSpPr>
        <p:spPr>
          <a:xfrm>
            <a:off x="450574" y="2065396"/>
            <a:ext cx="11290852" cy="3416320"/>
          </a:xfrm>
          <a:prstGeom prst="rect">
            <a:avLst/>
          </a:prstGeom>
          <a:noFill/>
        </p:spPr>
        <p:txBody>
          <a:bodyPr wrap="square" rtlCol="0">
            <a:spAutoFit/>
          </a:bodyPr>
          <a:lstStyle/>
          <a:p>
            <a:pPr algn="just"/>
            <a:r>
              <a:rPr lang="en-US" sz="2400" dirty="0"/>
              <a:t>Privilege escalation occurs when an attacker exploits a logic flaw in an application's authorization mechanism to gain higher privileges than they are originally not granted.</a:t>
            </a:r>
          </a:p>
          <a:p>
            <a:pPr algn="just"/>
            <a:endParaRPr lang="en-US" sz="2400" dirty="0"/>
          </a:p>
          <a:p>
            <a:pPr algn="just"/>
            <a:r>
              <a:rPr lang="en-US" sz="2400" dirty="0"/>
              <a:t>Here's an example scenario that illustrates privilege escalation:</a:t>
            </a:r>
          </a:p>
          <a:p>
            <a:pPr algn="just"/>
            <a:endParaRPr lang="en-US" sz="2400" dirty="0"/>
          </a:p>
          <a:p>
            <a:pPr algn="just"/>
            <a:r>
              <a:rPr lang="en-US" sz="2400" dirty="0"/>
              <a:t>Let's consider a web application that has two user roles: "User" and "Admin." The application uses a session variable or a token to identify the logged-in user and determine their level of access. The session variable is set during the login process and contains the user's role.</a:t>
            </a:r>
          </a:p>
        </p:txBody>
      </p:sp>
    </p:spTree>
    <p:extLst>
      <p:ext uri="{BB962C8B-B14F-4D97-AF65-F5344CB8AC3E}">
        <p14:creationId xmlns:p14="http://schemas.microsoft.com/office/powerpoint/2010/main" val="340090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7B6856-53B9-FC3C-C5CF-41B455E15520}"/>
              </a:ext>
            </a:extLst>
          </p:cNvPr>
          <p:cNvPicPr>
            <a:picLocks noChangeAspect="1"/>
          </p:cNvPicPr>
          <p:nvPr/>
        </p:nvPicPr>
        <p:blipFill>
          <a:blip r:embed="rId2"/>
          <a:stretch>
            <a:fillRect/>
          </a:stretch>
        </p:blipFill>
        <p:spPr>
          <a:xfrm>
            <a:off x="1674225" y="289189"/>
            <a:ext cx="8843549" cy="6279621"/>
          </a:xfrm>
          <a:prstGeom prst="rect">
            <a:avLst/>
          </a:prstGeom>
        </p:spPr>
      </p:pic>
    </p:spTree>
    <p:extLst>
      <p:ext uri="{BB962C8B-B14F-4D97-AF65-F5344CB8AC3E}">
        <p14:creationId xmlns:p14="http://schemas.microsoft.com/office/powerpoint/2010/main" val="2553587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5D1487-1EF0-EAA1-43DB-5D0361D9216C}"/>
              </a:ext>
            </a:extLst>
          </p:cNvPr>
          <p:cNvSpPr txBox="1"/>
          <p:nvPr/>
        </p:nvSpPr>
        <p:spPr>
          <a:xfrm>
            <a:off x="636104" y="862067"/>
            <a:ext cx="10668000" cy="5632311"/>
          </a:xfrm>
          <a:prstGeom prst="rect">
            <a:avLst/>
          </a:prstGeom>
          <a:noFill/>
        </p:spPr>
        <p:txBody>
          <a:bodyPr wrap="square" rtlCol="0">
            <a:spAutoFit/>
          </a:bodyPr>
          <a:lstStyle/>
          <a:p>
            <a:pPr marL="457200" indent="-457200" algn="just">
              <a:buFont typeface="+mj-lt"/>
              <a:buAutoNum type="arabicPeriod"/>
            </a:pPr>
            <a:r>
              <a:rPr lang="en-US" sz="2400" dirty="0"/>
              <a:t>The attacker registers as a regular "User" with limited access to the application's features and data.</a:t>
            </a:r>
          </a:p>
          <a:p>
            <a:pPr marL="457200" indent="-457200" algn="just">
              <a:buFont typeface="+mj-lt"/>
              <a:buAutoNum type="arabicPeriod"/>
            </a:pPr>
            <a:r>
              <a:rPr lang="en-US" sz="2400" dirty="0"/>
              <a:t>During the login process, the application sets a session variable indicating the user's role as "User" and grants them appropriate access based on that role.</a:t>
            </a:r>
          </a:p>
          <a:p>
            <a:pPr marL="457200" indent="-457200" algn="just">
              <a:buFont typeface="+mj-lt"/>
              <a:buAutoNum type="arabicPeriod"/>
            </a:pPr>
            <a:r>
              <a:rPr lang="en-US" sz="2400" dirty="0"/>
              <a:t>However, the attacker discovers a vulnerability in the application that allows them to manipulate the session variable or token that represents their role.</a:t>
            </a:r>
          </a:p>
          <a:p>
            <a:pPr marL="457200" indent="-457200" algn="just">
              <a:buFont typeface="+mj-lt"/>
              <a:buAutoNum type="arabicPeriod"/>
            </a:pPr>
            <a:r>
              <a:rPr lang="en-US" sz="2400" dirty="0"/>
              <a:t>By exploiting this vulnerability, the attacker modifies the session variable, changing their role from "User" to "Admin" or another privileged role within the system.</a:t>
            </a:r>
          </a:p>
          <a:p>
            <a:pPr marL="457200" indent="-457200" algn="just">
              <a:buFont typeface="+mj-lt"/>
              <a:buAutoNum type="arabicPeriod"/>
            </a:pPr>
            <a:r>
              <a:rPr lang="en-US" sz="2400" dirty="0"/>
              <a:t>As a result, when the application checks the session variable to determine the user's privileges, it now indicates that the attacker has the elevated role of "Admin."</a:t>
            </a:r>
          </a:p>
          <a:p>
            <a:pPr marL="457200" indent="-457200" algn="just">
              <a:buFont typeface="+mj-lt"/>
              <a:buAutoNum type="arabicPeriod"/>
            </a:pPr>
            <a:r>
              <a:rPr lang="en-US" sz="2400" dirty="0"/>
              <a:t>The application then grants the attacker access to sensitive data, administrative functionalities, or other privileged operations that are reserved for "Admin" users.</a:t>
            </a:r>
            <a:endParaRPr lang="en-IN" sz="2400" dirty="0"/>
          </a:p>
        </p:txBody>
      </p:sp>
      <p:sp>
        <p:nvSpPr>
          <p:cNvPr id="4" name="TextBox 3">
            <a:extLst>
              <a:ext uri="{FF2B5EF4-FFF2-40B4-BE49-F238E27FC236}">
                <a16:creationId xmlns:a16="http://schemas.microsoft.com/office/drawing/2014/main" id="{F29C70F4-5EE8-651D-BB2C-A1FB8BC9D02C}"/>
              </a:ext>
            </a:extLst>
          </p:cNvPr>
          <p:cNvSpPr txBox="1"/>
          <p:nvPr/>
        </p:nvSpPr>
        <p:spPr>
          <a:xfrm>
            <a:off x="636104" y="227691"/>
            <a:ext cx="10190922" cy="523220"/>
          </a:xfrm>
          <a:prstGeom prst="rect">
            <a:avLst/>
          </a:prstGeom>
          <a:noFill/>
        </p:spPr>
        <p:txBody>
          <a:bodyPr wrap="square" rtlCol="0">
            <a:spAutoFit/>
          </a:bodyPr>
          <a:lstStyle/>
          <a:p>
            <a:r>
              <a:rPr lang="en-US" sz="2800" b="1" dirty="0"/>
              <a:t>Attack Flow:</a:t>
            </a:r>
            <a:endParaRPr lang="en-IN" sz="2800" b="1" dirty="0"/>
          </a:p>
        </p:txBody>
      </p:sp>
    </p:spTree>
    <p:extLst>
      <p:ext uri="{BB962C8B-B14F-4D97-AF65-F5344CB8AC3E}">
        <p14:creationId xmlns:p14="http://schemas.microsoft.com/office/powerpoint/2010/main" val="145555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A3A187-FB57-8F08-110E-C60323E2B909}"/>
              </a:ext>
            </a:extLst>
          </p:cNvPr>
          <p:cNvSpPr txBox="1"/>
          <p:nvPr/>
        </p:nvSpPr>
        <p:spPr>
          <a:xfrm>
            <a:off x="619539" y="1720840"/>
            <a:ext cx="11118574" cy="3416320"/>
          </a:xfrm>
          <a:prstGeom prst="rect">
            <a:avLst/>
          </a:prstGeom>
          <a:noFill/>
        </p:spPr>
        <p:txBody>
          <a:bodyPr wrap="square" rtlCol="0">
            <a:spAutoFit/>
          </a:bodyPr>
          <a:lstStyle/>
          <a:p>
            <a:pPr algn="just"/>
            <a:r>
              <a:rPr lang="en-US" sz="2400" dirty="0"/>
              <a:t>By successfully manipulating the session variable or token that represents their role, the attacker has bypassed the application's authorization mechanism and escalated their privileges. </a:t>
            </a:r>
          </a:p>
          <a:p>
            <a:pPr algn="just"/>
            <a:endParaRPr lang="en-US" sz="2400" dirty="0"/>
          </a:p>
          <a:p>
            <a:pPr algn="just"/>
            <a:r>
              <a:rPr lang="en-US" sz="2400" dirty="0"/>
              <a:t>To mitigate privilege escalation attacks, developers should implement robust authorization mechanisms that validate and enforce access control at every stage of the application. This includes proper validation of user inputs, secure storage and handling of session variables or tokens, and regular security audits to identify and fix any potential logic flaws or vulnerabilities.</a:t>
            </a:r>
            <a:endParaRPr lang="en-IN" sz="2400" dirty="0"/>
          </a:p>
        </p:txBody>
      </p:sp>
      <p:sp>
        <p:nvSpPr>
          <p:cNvPr id="4" name="TextBox 3">
            <a:extLst>
              <a:ext uri="{FF2B5EF4-FFF2-40B4-BE49-F238E27FC236}">
                <a16:creationId xmlns:a16="http://schemas.microsoft.com/office/drawing/2014/main" id="{C96F3D70-057C-30EE-59BB-CF25DC5F9EEA}"/>
              </a:ext>
            </a:extLst>
          </p:cNvPr>
          <p:cNvSpPr txBox="1"/>
          <p:nvPr/>
        </p:nvSpPr>
        <p:spPr>
          <a:xfrm>
            <a:off x="619539" y="755374"/>
            <a:ext cx="6165574" cy="584775"/>
          </a:xfrm>
          <a:prstGeom prst="rect">
            <a:avLst/>
          </a:prstGeom>
          <a:noFill/>
        </p:spPr>
        <p:txBody>
          <a:bodyPr wrap="square" rtlCol="0">
            <a:spAutoFit/>
          </a:bodyPr>
          <a:lstStyle/>
          <a:p>
            <a:r>
              <a:rPr lang="en-IN" sz="3200" b="1" dirty="0"/>
              <a:t>Cause and Remediation</a:t>
            </a:r>
          </a:p>
        </p:txBody>
      </p:sp>
    </p:spTree>
    <p:extLst>
      <p:ext uri="{BB962C8B-B14F-4D97-AF65-F5344CB8AC3E}">
        <p14:creationId xmlns:p14="http://schemas.microsoft.com/office/powerpoint/2010/main" val="1154946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59C75-D580-08BB-887E-C250362C2236}"/>
              </a:ext>
            </a:extLst>
          </p:cNvPr>
          <p:cNvSpPr txBox="1"/>
          <p:nvPr/>
        </p:nvSpPr>
        <p:spPr>
          <a:xfrm>
            <a:off x="450574" y="1159175"/>
            <a:ext cx="11290852" cy="553998"/>
          </a:xfrm>
          <a:prstGeom prst="rect">
            <a:avLst/>
          </a:prstGeom>
          <a:noFill/>
        </p:spPr>
        <p:txBody>
          <a:bodyPr wrap="square" rtlCol="0">
            <a:spAutoFit/>
          </a:bodyPr>
          <a:lstStyle/>
          <a:p>
            <a:pPr algn="ctr"/>
            <a:r>
              <a:rPr lang="en-IN" sz="3000" b="1" dirty="0"/>
              <a:t>Scenario 2: </a:t>
            </a:r>
            <a:r>
              <a:rPr lang="en-US" sz="3000" b="1" dirty="0"/>
              <a:t>Logic Flaw in the Discount Coupon System </a:t>
            </a:r>
            <a:endParaRPr lang="en-IN" sz="3000" b="1" dirty="0"/>
          </a:p>
        </p:txBody>
      </p:sp>
      <p:sp>
        <p:nvSpPr>
          <p:cNvPr id="3" name="TextBox 2">
            <a:extLst>
              <a:ext uri="{FF2B5EF4-FFF2-40B4-BE49-F238E27FC236}">
                <a16:creationId xmlns:a16="http://schemas.microsoft.com/office/drawing/2014/main" id="{ABFA6F3F-70FE-694B-45B0-E41610645CDA}"/>
              </a:ext>
            </a:extLst>
          </p:cNvPr>
          <p:cNvSpPr txBox="1"/>
          <p:nvPr/>
        </p:nvSpPr>
        <p:spPr>
          <a:xfrm>
            <a:off x="450574" y="1898192"/>
            <a:ext cx="11290852" cy="3416320"/>
          </a:xfrm>
          <a:prstGeom prst="rect">
            <a:avLst/>
          </a:prstGeom>
          <a:noFill/>
        </p:spPr>
        <p:txBody>
          <a:bodyPr wrap="square" rtlCol="0">
            <a:spAutoFit/>
          </a:bodyPr>
          <a:lstStyle/>
          <a:p>
            <a:pPr algn="just"/>
            <a:r>
              <a:rPr lang="en-US" sz="2400" dirty="0"/>
              <a:t>Logic flaws exist when an application does not take the appropriate measures to handle an unexpected behavior. The attacker bypasses a normal workflow and the application does not have controls in place to prevent it.</a:t>
            </a:r>
          </a:p>
          <a:p>
            <a:pPr algn="just"/>
            <a:endParaRPr lang="en-US" sz="2400" dirty="0"/>
          </a:p>
          <a:p>
            <a:pPr algn="just"/>
            <a:r>
              <a:rPr lang="en-US" sz="2400" dirty="0"/>
              <a:t>In this scenario, there is a logic flaw in the discount coupon system of an e-commerce website. The flaw allows the discount to persist even if the user removes an item from the cart, thereby reducing the minimum cost required to apply the coupon. As an result, unintended discounts are applied to the remaining items in the cart. This logic flaw can potentially lead to financial losses for the e-commerce website if not addressed.</a:t>
            </a:r>
            <a:endParaRPr lang="en-IN" sz="2400" dirty="0"/>
          </a:p>
        </p:txBody>
      </p:sp>
    </p:spTree>
    <p:extLst>
      <p:ext uri="{BB962C8B-B14F-4D97-AF65-F5344CB8AC3E}">
        <p14:creationId xmlns:p14="http://schemas.microsoft.com/office/powerpoint/2010/main" val="228051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5D1487-1EF0-EAA1-43DB-5D0361D9216C}"/>
              </a:ext>
            </a:extLst>
          </p:cNvPr>
          <p:cNvSpPr txBox="1"/>
          <p:nvPr/>
        </p:nvSpPr>
        <p:spPr>
          <a:xfrm>
            <a:off x="636104" y="862067"/>
            <a:ext cx="10668000" cy="5262979"/>
          </a:xfrm>
          <a:prstGeom prst="rect">
            <a:avLst/>
          </a:prstGeom>
          <a:noFill/>
        </p:spPr>
        <p:txBody>
          <a:bodyPr wrap="square" rtlCol="0">
            <a:spAutoFit/>
          </a:bodyPr>
          <a:lstStyle/>
          <a:p>
            <a:pPr marL="457200" indent="-457200" algn="just">
              <a:buFont typeface="+mj-lt"/>
              <a:buAutoNum type="arabicPeriod"/>
            </a:pPr>
            <a:r>
              <a:rPr lang="en-US" sz="2400" dirty="0"/>
              <a:t>A user adds items to their shopping cart: Total Item worth is $900.</a:t>
            </a:r>
          </a:p>
          <a:p>
            <a:pPr marL="457200" indent="-457200" algn="just">
              <a:buFont typeface="+mj-lt"/>
              <a:buAutoNum type="arabicPeriod"/>
            </a:pPr>
            <a:r>
              <a:rPr lang="en-US" sz="2400" dirty="0"/>
              <a:t>The e-commerce website has a discount coupon that offers a 20% discount on all items in the cart if the total value exceeds $500.</a:t>
            </a:r>
          </a:p>
          <a:p>
            <a:pPr marL="457200" indent="-457200" algn="just">
              <a:buFont typeface="+mj-lt"/>
              <a:buAutoNum type="arabicPeriod"/>
            </a:pPr>
            <a:r>
              <a:rPr lang="en-US" sz="2400" dirty="0"/>
              <a:t>As per the discount coupon rule, the cart recognizes that the total value of the items in the cart $900 exceeds $500, so it applies the 20% discount.</a:t>
            </a:r>
          </a:p>
          <a:p>
            <a:pPr marL="457200" indent="-457200" algn="just">
              <a:buFont typeface="+mj-lt"/>
              <a:buAutoNum type="arabicPeriod"/>
            </a:pPr>
            <a:r>
              <a:rPr lang="en-US" sz="2400" dirty="0"/>
              <a:t>The user then decides to remove Items worth $600 from the cart, leaving only Item worth $300.</a:t>
            </a:r>
          </a:p>
          <a:p>
            <a:pPr marL="457200" indent="-457200" algn="just">
              <a:buFont typeface="+mj-lt"/>
              <a:buAutoNum type="arabicPeriod"/>
            </a:pPr>
            <a:r>
              <a:rPr lang="en-US" sz="2400" dirty="0"/>
              <a:t>Due to the logic flaw, the discount coupon system fails to reevaluate the total value of the cart after Items are removed. As a result, it continues to apply the 20% discount to other Item, even though the current cart value is below the required threshold of $500.</a:t>
            </a:r>
          </a:p>
          <a:p>
            <a:pPr marL="457200" indent="-457200" algn="just">
              <a:buFont typeface="+mj-lt"/>
              <a:buAutoNum type="arabicPeriod"/>
            </a:pPr>
            <a:r>
              <a:rPr lang="en-US" sz="2400" dirty="0"/>
              <a:t>The user proceeds to the checkout, and the system calculates the discounted price of Item based on the flawed logic, resulting in an incorrect and unintended discount.</a:t>
            </a:r>
            <a:endParaRPr lang="en-IN" sz="2400" dirty="0"/>
          </a:p>
        </p:txBody>
      </p:sp>
      <p:sp>
        <p:nvSpPr>
          <p:cNvPr id="4" name="TextBox 3">
            <a:extLst>
              <a:ext uri="{FF2B5EF4-FFF2-40B4-BE49-F238E27FC236}">
                <a16:creationId xmlns:a16="http://schemas.microsoft.com/office/drawing/2014/main" id="{F29C70F4-5EE8-651D-BB2C-A1FB8BC9D02C}"/>
              </a:ext>
            </a:extLst>
          </p:cNvPr>
          <p:cNvSpPr txBox="1"/>
          <p:nvPr/>
        </p:nvSpPr>
        <p:spPr>
          <a:xfrm>
            <a:off x="636104" y="227691"/>
            <a:ext cx="10190922" cy="523220"/>
          </a:xfrm>
          <a:prstGeom prst="rect">
            <a:avLst/>
          </a:prstGeom>
          <a:noFill/>
        </p:spPr>
        <p:txBody>
          <a:bodyPr wrap="square" rtlCol="0">
            <a:spAutoFit/>
          </a:bodyPr>
          <a:lstStyle/>
          <a:p>
            <a:r>
              <a:rPr lang="en-US" sz="2800" b="1" dirty="0"/>
              <a:t>Attack Flow:</a:t>
            </a:r>
            <a:endParaRPr lang="en-IN" sz="2800" b="1" dirty="0"/>
          </a:p>
        </p:txBody>
      </p:sp>
    </p:spTree>
    <p:extLst>
      <p:ext uri="{BB962C8B-B14F-4D97-AF65-F5344CB8AC3E}">
        <p14:creationId xmlns:p14="http://schemas.microsoft.com/office/powerpoint/2010/main" val="1600571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861AEF-6F69-DEAC-5ECA-DAB545F699A2}"/>
              </a:ext>
            </a:extLst>
          </p:cNvPr>
          <p:cNvPicPr>
            <a:picLocks noChangeAspect="1"/>
          </p:cNvPicPr>
          <p:nvPr/>
        </p:nvPicPr>
        <p:blipFill rotWithShape="1">
          <a:blip r:embed="rId2"/>
          <a:srcRect l="708" r="3358"/>
          <a:stretch/>
        </p:blipFill>
        <p:spPr>
          <a:xfrm>
            <a:off x="1298713" y="447675"/>
            <a:ext cx="9594574" cy="5962650"/>
          </a:xfrm>
          <a:prstGeom prst="rect">
            <a:avLst/>
          </a:prstGeom>
        </p:spPr>
      </p:pic>
    </p:spTree>
    <p:extLst>
      <p:ext uri="{BB962C8B-B14F-4D97-AF65-F5344CB8AC3E}">
        <p14:creationId xmlns:p14="http://schemas.microsoft.com/office/powerpoint/2010/main" val="160862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A3A187-FB57-8F08-110E-C60323E2B909}"/>
              </a:ext>
            </a:extLst>
          </p:cNvPr>
          <p:cNvSpPr txBox="1"/>
          <p:nvPr/>
        </p:nvSpPr>
        <p:spPr>
          <a:xfrm>
            <a:off x="619539" y="1720840"/>
            <a:ext cx="11118574" cy="3416320"/>
          </a:xfrm>
          <a:prstGeom prst="rect">
            <a:avLst/>
          </a:prstGeom>
          <a:noFill/>
        </p:spPr>
        <p:txBody>
          <a:bodyPr wrap="square" rtlCol="0">
            <a:spAutoFit/>
          </a:bodyPr>
          <a:lstStyle/>
          <a:p>
            <a:pPr algn="just"/>
            <a:r>
              <a:rPr lang="en-US" sz="2400" dirty="0"/>
              <a:t>In this example, the logic flaw occurs when the discount coupon system fails to reevaluate the cart's total value after an item is removed. As a result, the discount continues to be applied even though the remaining items in the cart no longer meet the criteria for the discount.</a:t>
            </a:r>
          </a:p>
          <a:p>
            <a:pPr algn="just"/>
            <a:endParaRPr lang="en-US" sz="2400" dirty="0"/>
          </a:p>
          <a:p>
            <a:pPr algn="just"/>
            <a:r>
              <a:rPr lang="en-US" sz="2400" dirty="0"/>
              <a:t>To address this issue, the e-commerce website should implement a mechanism that recalculates the discount whenever items are added or removed from the cart. This ensures that the discount is accurately applied based on the current total value of the cart, preventing unintended discounts or inconsistencies.</a:t>
            </a:r>
            <a:endParaRPr lang="en-IN" sz="2400" dirty="0"/>
          </a:p>
        </p:txBody>
      </p:sp>
      <p:sp>
        <p:nvSpPr>
          <p:cNvPr id="4" name="TextBox 3">
            <a:extLst>
              <a:ext uri="{FF2B5EF4-FFF2-40B4-BE49-F238E27FC236}">
                <a16:creationId xmlns:a16="http://schemas.microsoft.com/office/drawing/2014/main" id="{C96F3D70-057C-30EE-59BB-CF25DC5F9EEA}"/>
              </a:ext>
            </a:extLst>
          </p:cNvPr>
          <p:cNvSpPr txBox="1"/>
          <p:nvPr/>
        </p:nvSpPr>
        <p:spPr>
          <a:xfrm>
            <a:off x="619539" y="755374"/>
            <a:ext cx="6165574" cy="584775"/>
          </a:xfrm>
          <a:prstGeom prst="rect">
            <a:avLst/>
          </a:prstGeom>
          <a:noFill/>
        </p:spPr>
        <p:txBody>
          <a:bodyPr wrap="square" rtlCol="0">
            <a:spAutoFit/>
          </a:bodyPr>
          <a:lstStyle/>
          <a:p>
            <a:r>
              <a:rPr lang="en-IN" sz="3200" b="1" dirty="0"/>
              <a:t>Cause and Remediation</a:t>
            </a:r>
          </a:p>
        </p:txBody>
      </p:sp>
    </p:spTree>
    <p:extLst>
      <p:ext uri="{BB962C8B-B14F-4D97-AF65-F5344CB8AC3E}">
        <p14:creationId xmlns:p14="http://schemas.microsoft.com/office/powerpoint/2010/main" val="2877065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24FE3B0C-5A4E-EABD-54C5-3306A8F27B8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171" r="13171"/>
          <a:stretch/>
        </p:blipFill>
        <p:spPr>
          <a:xfrm>
            <a:off x="368483" y="1413803"/>
            <a:ext cx="3281363" cy="4093700"/>
          </a:xfrm>
        </p:spPr>
      </p:pic>
      <p:sp>
        <p:nvSpPr>
          <p:cNvPr id="3" name="Text Placeholder 3">
            <a:extLst>
              <a:ext uri="{FF2B5EF4-FFF2-40B4-BE49-F238E27FC236}">
                <a16:creationId xmlns:a16="http://schemas.microsoft.com/office/drawing/2014/main" id="{C8A11B2A-BAF5-FEE2-7B31-29DB9A4B8FD7}"/>
              </a:ext>
            </a:extLst>
          </p:cNvPr>
          <p:cNvSpPr txBox="1">
            <a:spLocks/>
          </p:cNvSpPr>
          <p:nvPr/>
        </p:nvSpPr>
        <p:spPr>
          <a:xfrm>
            <a:off x="3649846" y="2577293"/>
            <a:ext cx="8173671" cy="1766720"/>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buFont typeface="Wingdings" panose="05000000000000000000" pitchFamily="2" charset="2"/>
              <a:buChar char="Ø"/>
            </a:pPr>
            <a:r>
              <a:rPr lang="en-US" sz="2800" dirty="0"/>
              <a:t>Let's explore some practical labs related to logic flaws</a:t>
            </a:r>
          </a:p>
          <a:p>
            <a:pPr algn="just">
              <a:buFont typeface="Wingdings" panose="05000000000000000000" pitchFamily="2" charset="2"/>
              <a:buChar char="Ø"/>
            </a:pPr>
            <a:r>
              <a:rPr lang="en-US" sz="2800" dirty="0"/>
              <a:t>This Labs are created by R00tKid and Kathan Thakkar.</a:t>
            </a:r>
          </a:p>
        </p:txBody>
      </p:sp>
      <p:sp>
        <p:nvSpPr>
          <p:cNvPr id="5" name="Title 1">
            <a:extLst>
              <a:ext uri="{FF2B5EF4-FFF2-40B4-BE49-F238E27FC236}">
                <a16:creationId xmlns:a16="http://schemas.microsoft.com/office/drawing/2014/main" id="{9364A7B0-D777-96BA-A0EA-03C9B739D4D7}"/>
              </a:ext>
            </a:extLst>
          </p:cNvPr>
          <p:cNvSpPr>
            <a:spLocks noGrp="1"/>
          </p:cNvSpPr>
          <p:nvPr>
            <p:ph type="title"/>
          </p:nvPr>
        </p:nvSpPr>
        <p:spPr>
          <a:xfrm>
            <a:off x="3649844" y="664885"/>
            <a:ext cx="8173671" cy="748919"/>
          </a:xfrm>
        </p:spPr>
        <p:txBody>
          <a:bodyPr>
            <a:noAutofit/>
          </a:bodyPr>
          <a:lstStyle/>
          <a:p>
            <a:pPr algn="ctr"/>
            <a:r>
              <a:rPr lang="en-US" sz="4000" b="1" dirty="0">
                <a:latin typeface="+mn-lt"/>
              </a:rPr>
              <a:t>Let's get hands dirty</a:t>
            </a:r>
            <a:endParaRPr lang="en-IN" sz="4000" b="1" dirty="0">
              <a:latin typeface="+mn-lt"/>
            </a:endParaRPr>
          </a:p>
        </p:txBody>
      </p:sp>
    </p:spTree>
    <p:extLst>
      <p:ext uri="{BB962C8B-B14F-4D97-AF65-F5344CB8AC3E}">
        <p14:creationId xmlns:p14="http://schemas.microsoft.com/office/powerpoint/2010/main" val="2971960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7B30-2CBA-A007-A240-DBFA0797940D}"/>
              </a:ext>
            </a:extLst>
          </p:cNvPr>
          <p:cNvSpPr>
            <a:spLocks noGrp="1"/>
          </p:cNvSpPr>
          <p:nvPr>
            <p:ph type="title"/>
          </p:nvPr>
        </p:nvSpPr>
        <p:spPr>
          <a:xfrm>
            <a:off x="3649844" y="664885"/>
            <a:ext cx="8173671" cy="748919"/>
          </a:xfrm>
        </p:spPr>
        <p:txBody>
          <a:bodyPr>
            <a:noAutofit/>
          </a:bodyPr>
          <a:lstStyle/>
          <a:p>
            <a:pPr algn="ctr"/>
            <a:r>
              <a:rPr lang="en-US" sz="4000" b="1" dirty="0">
                <a:latin typeface="+mn-lt"/>
              </a:rPr>
              <a:t>Prevent Logic Flaws</a:t>
            </a:r>
            <a:endParaRPr lang="en-IN" sz="4000" b="1" dirty="0">
              <a:latin typeface="+mn-lt"/>
            </a:endParaRPr>
          </a:p>
        </p:txBody>
      </p:sp>
      <p:pic>
        <p:nvPicPr>
          <p:cNvPr id="10" name="Picture Placeholder 9">
            <a:extLst>
              <a:ext uri="{FF2B5EF4-FFF2-40B4-BE49-F238E27FC236}">
                <a16:creationId xmlns:a16="http://schemas.microsoft.com/office/drawing/2014/main" id="{24FE3B0C-5A4E-EABD-54C5-3306A8F27B8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922" r="9922"/>
          <a:stretch/>
        </p:blipFill>
        <p:spPr>
          <a:xfrm>
            <a:off x="368483" y="1413803"/>
            <a:ext cx="3281363" cy="4093700"/>
          </a:xfrm>
        </p:spPr>
      </p:pic>
      <p:sp>
        <p:nvSpPr>
          <p:cNvPr id="3" name="Text Placeholder 3">
            <a:extLst>
              <a:ext uri="{FF2B5EF4-FFF2-40B4-BE49-F238E27FC236}">
                <a16:creationId xmlns:a16="http://schemas.microsoft.com/office/drawing/2014/main" id="{C8A11B2A-BAF5-FEE2-7B31-29DB9A4B8FD7}"/>
              </a:ext>
            </a:extLst>
          </p:cNvPr>
          <p:cNvSpPr txBox="1">
            <a:spLocks/>
          </p:cNvSpPr>
          <p:nvPr/>
        </p:nvSpPr>
        <p:spPr>
          <a:xfrm>
            <a:off x="3649844" y="1413802"/>
            <a:ext cx="8173671" cy="4842618"/>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buFont typeface="Wingdings" panose="05000000000000000000" pitchFamily="2" charset="2"/>
              <a:buChar char="Ø"/>
            </a:pPr>
            <a:r>
              <a:rPr lang="en-US" sz="2400" dirty="0"/>
              <a:t>Below are some points that could help in preventing logic flaws:</a:t>
            </a:r>
          </a:p>
          <a:p>
            <a:pPr lvl="1" algn="just">
              <a:buFont typeface="Wingdings" panose="05000000000000000000" pitchFamily="2" charset="2"/>
              <a:buChar char="§"/>
            </a:pPr>
            <a:r>
              <a:rPr lang="en-US" sz="2400" dirty="0"/>
              <a:t>Conduct thorough testing from initial stage of development.</a:t>
            </a:r>
          </a:p>
          <a:p>
            <a:pPr lvl="1" algn="just">
              <a:buFont typeface="Wingdings" panose="05000000000000000000" pitchFamily="2" charset="2"/>
              <a:buChar char="§"/>
            </a:pPr>
            <a:r>
              <a:rPr lang="en-US" sz="2400" dirty="0"/>
              <a:t>Input validation.</a:t>
            </a:r>
          </a:p>
          <a:p>
            <a:pPr lvl="1" algn="just">
              <a:buFont typeface="Wingdings" panose="05000000000000000000" pitchFamily="2" charset="2"/>
              <a:buChar char="§"/>
            </a:pPr>
            <a:r>
              <a:rPr lang="en-US" sz="2400" dirty="0"/>
              <a:t>Implement proper session management.</a:t>
            </a:r>
          </a:p>
          <a:p>
            <a:pPr lvl="1" algn="just">
              <a:buFont typeface="Wingdings" panose="05000000000000000000" pitchFamily="2" charset="2"/>
              <a:buChar char="§"/>
            </a:pPr>
            <a:r>
              <a:rPr lang="en-US" sz="2400" dirty="0"/>
              <a:t>Use secure coding practices.</a:t>
            </a:r>
          </a:p>
          <a:p>
            <a:pPr lvl="1" algn="just">
              <a:buFont typeface="Wingdings" panose="05000000000000000000" pitchFamily="2" charset="2"/>
              <a:buChar char="§"/>
            </a:pPr>
            <a:r>
              <a:rPr lang="en-US" sz="2400" dirty="0"/>
              <a:t>Conduct code reviews.</a:t>
            </a:r>
          </a:p>
          <a:p>
            <a:pPr lvl="1" algn="just">
              <a:buFont typeface="Wingdings" panose="05000000000000000000" pitchFamily="2" charset="2"/>
              <a:buChar char="§"/>
            </a:pPr>
            <a:r>
              <a:rPr lang="en-US" sz="2400" dirty="0"/>
              <a:t>Validate business rules.</a:t>
            </a:r>
          </a:p>
          <a:p>
            <a:pPr lvl="1" algn="just">
              <a:buFont typeface="Wingdings" panose="05000000000000000000" pitchFamily="2" charset="2"/>
              <a:buChar char="§"/>
            </a:pPr>
            <a:r>
              <a:rPr lang="en-US" sz="2400" dirty="0"/>
              <a:t>Keep documentation updated.</a:t>
            </a:r>
          </a:p>
        </p:txBody>
      </p:sp>
    </p:spTree>
    <p:extLst>
      <p:ext uri="{BB962C8B-B14F-4D97-AF65-F5344CB8AC3E}">
        <p14:creationId xmlns:p14="http://schemas.microsoft.com/office/powerpoint/2010/main" val="598355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7B30-2CBA-A007-A240-DBFA0797940D}"/>
              </a:ext>
            </a:extLst>
          </p:cNvPr>
          <p:cNvSpPr>
            <a:spLocks noGrp="1"/>
          </p:cNvSpPr>
          <p:nvPr>
            <p:ph type="title"/>
          </p:nvPr>
        </p:nvSpPr>
        <p:spPr>
          <a:xfrm>
            <a:off x="4586066" y="935504"/>
            <a:ext cx="6675977" cy="478299"/>
          </a:xfrm>
        </p:spPr>
        <p:txBody>
          <a:bodyPr>
            <a:normAutofit fontScale="90000"/>
          </a:bodyPr>
          <a:lstStyle/>
          <a:p>
            <a:pPr algn="ctr"/>
            <a:r>
              <a:rPr lang="en-US" b="1" dirty="0">
                <a:latin typeface="+mn-lt"/>
              </a:rPr>
              <a:t>Pavan Saxena - </a:t>
            </a:r>
            <a:r>
              <a:rPr lang="en-IN" b="1" i="0" dirty="0">
                <a:solidFill>
                  <a:srgbClr val="E8EAED"/>
                </a:solidFill>
                <a:effectLst/>
                <a:latin typeface="+mn-lt"/>
              </a:rPr>
              <a:t>AKA.</a:t>
            </a:r>
            <a:r>
              <a:rPr lang="en-US" b="1" dirty="0">
                <a:latin typeface="+mn-lt"/>
              </a:rPr>
              <a:t>R00tKid</a:t>
            </a:r>
            <a:endParaRPr lang="en-IN" b="1" dirty="0">
              <a:latin typeface="+mn-lt"/>
            </a:endParaRPr>
          </a:p>
        </p:txBody>
      </p:sp>
      <p:pic>
        <p:nvPicPr>
          <p:cNvPr id="6" name="Picture Placeholder 5">
            <a:extLst>
              <a:ext uri="{FF2B5EF4-FFF2-40B4-BE49-F238E27FC236}">
                <a16:creationId xmlns:a16="http://schemas.microsoft.com/office/drawing/2014/main" id="{7A87F4ED-7ECC-261B-48B1-58DAB1516D0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153" r="2153"/>
          <a:stretch>
            <a:fillRect/>
          </a:stretch>
        </p:blipFill>
        <p:spPr>
          <a:xfrm>
            <a:off x="930275" y="871538"/>
            <a:ext cx="3281363" cy="4572000"/>
          </a:xfrm>
        </p:spPr>
      </p:pic>
      <p:sp>
        <p:nvSpPr>
          <p:cNvPr id="4" name="Text Placeholder 3">
            <a:extLst>
              <a:ext uri="{FF2B5EF4-FFF2-40B4-BE49-F238E27FC236}">
                <a16:creationId xmlns:a16="http://schemas.microsoft.com/office/drawing/2014/main" id="{C268E746-ED2C-A7DE-A072-8F623ACECD5D}"/>
              </a:ext>
            </a:extLst>
          </p:cNvPr>
          <p:cNvSpPr>
            <a:spLocks noGrp="1"/>
          </p:cNvSpPr>
          <p:nvPr>
            <p:ph type="body" sz="half" idx="2"/>
          </p:nvPr>
        </p:nvSpPr>
        <p:spPr>
          <a:xfrm>
            <a:off x="4586066" y="1730326"/>
            <a:ext cx="6675977" cy="3713871"/>
          </a:xfrm>
        </p:spPr>
        <p:txBody>
          <a:bodyPr>
            <a:normAutofit lnSpcReduction="10000"/>
          </a:bodyPr>
          <a:lstStyle/>
          <a:p>
            <a:pPr marL="285750" indent="-285750" algn="just">
              <a:buFont typeface="Arial" panose="020B0604020202020204" pitchFamily="34" charset="0"/>
              <a:buChar char="•"/>
            </a:pPr>
            <a:r>
              <a:rPr lang="en-US" dirty="0"/>
              <a:t>I am a </a:t>
            </a:r>
            <a:r>
              <a:rPr lang="en-US" b="1" dirty="0"/>
              <a:t>Security Analyst at TechDefence</a:t>
            </a:r>
            <a:r>
              <a:rPr lang="en-US" dirty="0"/>
              <a:t>. Currently, I work as part of the </a:t>
            </a:r>
            <a:r>
              <a:rPr lang="en-US" b="1" dirty="0"/>
              <a:t>Adani Group Cyber Security Team</a:t>
            </a:r>
            <a:r>
              <a:rPr lang="en-US" dirty="0"/>
              <a:t>.</a:t>
            </a:r>
          </a:p>
          <a:p>
            <a:pPr marL="285750" indent="-285750" algn="just">
              <a:buFont typeface="Arial" panose="020B0604020202020204" pitchFamily="34" charset="0"/>
              <a:buChar char="•"/>
            </a:pPr>
            <a:r>
              <a:rPr lang="en-US" dirty="0"/>
              <a:t>I have approximately 2 years of professional experience.</a:t>
            </a:r>
          </a:p>
          <a:p>
            <a:pPr marL="285750" indent="-285750" algn="just">
              <a:buFont typeface="Arial" panose="020B0604020202020204" pitchFamily="34" charset="0"/>
              <a:buChar char="•"/>
            </a:pPr>
            <a:r>
              <a:rPr lang="en-US" dirty="0"/>
              <a:t>I am </a:t>
            </a:r>
            <a:r>
              <a:rPr lang="en-US" b="1" dirty="0"/>
              <a:t>Certified in Cybersecurity from (ISC)²</a:t>
            </a:r>
            <a:r>
              <a:rPr lang="en-US" dirty="0"/>
              <a:t>, </a:t>
            </a:r>
            <a:r>
              <a:rPr lang="en-US" b="1" dirty="0"/>
              <a:t>Certified AppSec Practitioner by SecOps Group</a:t>
            </a:r>
            <a:r>
              <a:rPr lang="en-US" dirty="0"/>
              <a:t>, and </a:t>
            </a:r>
            <a:r>
              <a:rPr lang="en-US" b="1" dirty="0"/>
              <a:t>Azure Fundamentals (AZ-900) by Microsoft</a:t>
            </a:r>
            <a:r>
              <a:rPr lang="en-US" dirty="0"/>
              <a:t>.</a:t>
            </a:r>
          </a:p>
          <a:p>
            <a:pPr marL="285750" indent="-285750" algn="just">
              <a:buFont typeface="Arial" panose="020B0604020202020204" pitchFamily="34" charset="0"/>
              <a:buChar char="•"/>
            </a:pPr>
            <a:r>
              <a:rPr lang="en-US" dirty="0"/>
              <a:t>I have also been featured in </a:t>
            </a:r>
            <a:r>
              <a:rPr lang="en-US" b="1" dirty="0"/>
              <a:t>IOM UN</a:t>
            </a:r>
            <a:r>
              <a:rPr lang="en-US" dirty="0"/>
              <a:t>, </a:t>
            </a:r>
            <a:r>
              <a:rPr lang="en-US" b="1" dirty="0"/>
              <a:t>NTUC Enterprise</a:t>
            </a:r>
            <a:r>
              <a:rPr lang="en-US" dirty="0"/>
              <a:t>, </a:t>
            </a:r>
            <a:r>
              <a:rPr lang="en-US" b="1" dirty="0" err="1"/>
              <a:t>KnowledgeOwl</a:t>
            </a:r>
            <a:r>
              <a:rPr lang="en-US" dirty="0"/>
              <a:t>, </a:t>
            </a:r>
            <a:r>
              <a:rPr lang="en-US" b="1" dirty="0"/>
              <a:t>NCIIPC Newsletter for first Quarter of 2022</a:t>
            </a:r>
            <a:r>
              <a:rPr lang="en-US" dirty="0"/>
              <a:t>, and </a:t>
            </a:r>
            <a:r>
              <a:rPr lang="en-US" b="1" dirty="0"/>
              <a:t>Inflectra Hall of Fame</a:t>
            </a:r>
            <a:r>
              <a:rPr lang="en-US" dirty="0"/>
              <a:t>.</a:t>
            </a:r>
          </a:p>
          <a:p>
            <a:pPr marL="285750" indent="-285750" algn="just">
              <a:buFont typeface="Arial" panose="020B0604020202020204" pitchFamily="34" charset="0"/>
              <a:buChar char="•"/>
            </a:pPr>
            <a:r>
              <a:rPr lang="en-US" dirty="0"/>
              <a:t>Currently, I am preparing for the </a:t>
            </a:r>
            <a:r>
              <a:rPr lang="en-US" b="1" dirty="0"/>
              <a:t>PNPT </a:t>
            </a:r>
            <a:r>
              <a:rPr lang="en-US" dirty="0"/>
              <a:t>and</a:t>
            </a:r>
            <a:r>
              <a:rPr lang="en-US" b="1" dirty="0"/>
              <a:t> AZ-500: Azure Security Engineer Associate</a:t>
            </a:r>
            <a:r>
              <a:rPr lang="en-US" dirty="0"/>
              <a:t> examinations. I am also </a:t>
            </a:r>
            <a:r>
              <a:rPr lang="en-US" b="1" dirty="0"/>
              <a:t>exploring the Active Directory </a:t>
            </a:r>
            <a:r>
              <a:rPr lang="en-US" dirty="0"/>
              <a:t>and </a:t>
            </a:r>
            <a:r>
              <a:rPr lang="en-US" b="1" dirty="0"/>
              <a:t>Cloud Computing </a:t>
            </a:r>
            <a:r>
              <a:rPr lang="en-US" dirty="0"/>
              <a:t>from a security perspective.</a:t>
            </a:r>
          </a:p>
          <a:p>
            <a:pPr marL="285750" indent="-285750" algn="just">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id="{277333F4-E7B7-2138-C146-E7EDD411F111}"/>
              </a:ext>
            </a:extLst>
          </p:cNvPr>
          <p:cNvSpPr txBox="1"/>
          <p:nvPr/>
        </p:nvSpPr>
        <p:spPr>
          <a:xfrm>
            <a:off x="930275" y="5760061"/>
            <a:ext cx="10349947" cy="707886"/>
          </a:xfrm>
          <a:prstGeom prst="rect">
            <a:avLst/>
          </a:prstGeom>
          <a:noFill/>
        </p:spPr>
        <p:txBody>
          <a:bodyPr wrap="square" rtlCol="0">
            <a:spAutoFit/>
          </a:bodyPr>
          <a:lstStyle/>
          <a:p>
            <a:pPr algn="ctr"/>
            <a:r>
              <a:rPr lang="en-IN" sz="2000" dirty="0"/>
              <a:t>Personal Blog: rootkid.in | GitHub: @im-rootkid | Twitter: @im_rootkid | Instagram:@</a:t>
            </a:r>
            <a:r>
              <a:rPr lang="en-IN" sz="2000" dirty="0" err="1"/>
              <a:t>im_rootkid</a:t>
            </a:r>
            <a:r>
              <a:rPr lang="en-IN" sz="2000" dirty="0"/>
              <a:t> | Medium:@</a:t>
            </a:r>
            <a:r>
              <a:rPr lang="en-IN" sz="2000" dirty="0" err="1"/>
              <a:t>im_rootkid</a:t>
            </a:r>
            <a:r>
              <a:rPr lang="en-IN" sz="2000" dirty="0"/>
              <a:t> | YouTube:@</a:t>
            </a:r>
            <a:r>
              <a:rPr lang="en-IN" sz="2000" dirty="0" err="1"/>
              <a:t>im_rootkid</a:t>
            </a:r>
            <a:r>
              <a:rPr lang="en-IN" sz="2000" dirty="0"/>
              <a:t> | LinkedIn:@im-</a:t>
            </a:r>
            <a:r>
              <a:rPr lang="en-IN" sz="2000" dirty="0" err="1"/>
              <a:t>rootkid</a:t>
            </a:r>
            <a:endParaRPr lang="en-IN" sz="2000" dirty="0"/>
          </a:p>
        </p:txBody>
      </p:sp>
    </p:spTree>
    <p:extLst>
      <p:ext uri="{BB962C8B-B14F-4D97-AF65-F5344CB8AC3E}">
        <p14:creationId xmlns:p14="http://schemas.microsoft.com/office/powerpoint/2010/main" val="8531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24FE3B0C-5A4E-EABD-54C5-3306A8F27B8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922" r="9922"/>
          <a:stretch/>
        </p:blipFill>
        <p:spPr>
          <a:xfrm>
            <a:off x="368483" y="1413803"/>
            <a:ext cx="3281363" cy="4093700"/>
          </a:xfrm>
        </p:spPr>
      </p:pic>
      <p:sp>
        <p:nvSpPr>
          <p:cNvPr id="5" name="Title 1">
            <a:extLst>
              <a:ext uri="{FF2B5EF4-FFF2-40B4-BE49-F238E27FC236}">
                <a16:creationId xmlns:a16="http://schemas.microsoft.com/office/drawing/2014/main" id="{9364A7B0-D777-96BA-A0EA-03C9B739D4D7}"/>
              </a:ext>
            </a:extLst>
          </p:cNvPr>
          <p:cNvSpPr>
            <a:spLocks noGrp="1"/>
          </p:cNvSpPr>
          <p:nvPr>
            <p:ph type="title"/>
          </p:nvPr>
        </p:nvSpPr>
        <p:spPr>
          <a:xfrm>
            <a:off x="3769114" y="2398643"/>
            <a:ext cx="8173671" cy="1497581"/>
          </a:xfrm>
        </p:spPr>
        <p:txBody>
          <a:bodyPr>
            <a:noAutofit/>
          </a:bodyPr>
          <a:lstStyle/>
          <a:p>
            <a:pPr algn="ctr"/>
            <a:r>
              <a:rPr lang="en-US" sz="8000" b="1" dirty="0">
                <a:latin typeface="+mn-lt"/>
              </a:rPr>
              <a:t>Questions ?</a:t>
            </a:r>
            <a:endParaRPr lang="en-IN" sz="8000" b="1" dirty="0">
              <a:latin typeface="+mn-lt"/>
            </a:endParaRPr>
          </a:p>
        </p:txBody>
      </p:sp>
    </p:spTree>
    <p:extLst>
      <p:ext uri="{BB962C8B-B14F-4D97-AF65-F5344CB8AC3E}">
        <p14:creationId xmlns:p14="http://schemas.microsoft.com/office/powerpoint/2010/main" val="2429699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25787A-E516-1B54-4154-36F87E5FE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65" y="526772"/>
            <a:ext cx="5469835" cy="5469835"/>
          </a:xfrm>
          <a:prstGeom prst="rect">
            <a:avLst/>
          </a:prstGeom>
        </p:spPr>
      </p:pic>
      <p:sp>
        <p:nvSpPr>
          <p:cNvPr id="7" name="TextBox 6">
            <a:extLst>
              <a:ext uri="{FF2B5EF4-FFF2-40B4-BE49-F238E27FC236}">
                <a16:creationId xmlns:a16="http://schemas.microsoft.com/office/drawing/2014/main" id="{73EE8EFF-0458-28E8-1C10-4857EDF9D28A}"/>
              </a:ext>
            </a:extLst>
          </p:cNvPr>
          <p:cNvSpPr txBox="1"/>
          <p:nvPr/>
        </p:nvSpPr>
        <p:spPr>
          <a:xfrm>
            <a:off x="2173356" y="5102087"/>
            <a:ext cx="2928731" cy="707886"/>
          </a:xfrm>
          <a:prstGeom prst="rect">
            <a:avLst/>
          </a:prstGeom>
          <a:noFill/>
        </p:spPr>
        <p:txBody>
          <a:bodyPr wrap="square" rtlCol="0">
            <a:spAutoFit/>
          </a:bodyPr>
          <a:lstStyle/>
          <a:p>
            <a:pPr algn="ctr"/>
            <a:r>
              <a:rPr lang="en-US" sz="2000" dirty="0"/>
              <a:t>Connect with </a:t>
            </a:r>
            <a:r>
              <a:rPr lang="en-US" sz="2000" b="1" dirty="0"/>
              <a:t>R00tKid on Social Media</a:t>
            </a:r>
            <a:endParaRPr lang="en-US" sz="2000" dirty="0"/>
          </a:p>
        </p:txBody>
      </p:sp>
      <p:pic>
        <p:nvPicPr>
          <p:cNvPr id="9" name="Picture 8">
            <a:extLst>
              <a:ext uri="{FF2B5EF4-FFF2-40B4-BE49-F238E27FC236}">
                <a16:creationId xmlns:a16="http://schemas.microsoft.com/office/drawing/2014/main" id="{FA33D75D-9540-48FC-6A54-2D779E380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6089"/>
            <a:ext cx="5791200" cy="5791200"/>
          </a:xfrm>
          <a:prstGeom prst="rect">
            <a:avLst/>
          </a:prstGeom>
        </p:spPr>
      </p:pic>
    </p:spTree>
    <p:extLst>
      <p:ext uri="{BB962C8B-B14F-4D97-AF65-F5344CB8AC3E}">
        <p14:creationId xmlns:p14="http://schemas.microsoft.com/office/powerpoint/2010/main" val="3973837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BF5150-DFD2-90A2-5076-A1EC5990A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377" y="1507227"/>
            <a:ext cx="8785246" cy="3843545"/>
          </a:xfrm>
          <a:prstGeom prst="rect">
            <a:avLst/>
          </a:prstGeom>
        </p:spPr>
      </p:pic>
    </p:spTree>
    <p:extLst>
      <p:ext uri="{BB962C8B-B14F-4D97-AF65-F5344CB8AC3E}">
        <p14:creationId xmlns:p14="http://schemas.microsoft.com/office/powerpoint/2010/main" val="3025346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7B30-2CBA-A007-A240-DBFA0797940D}"/>
              </a:ext>
            </a:extLst>
          </p:cNvPr>
          <p:cNvSpPr>
            <a:spLocks noGrp="1"/>
          </p:cNvSpPr>
          <p:nvPr>
            <p:ph type="title"/>
          </p:nvPr>
        </p:nvSpPr>
        <p:spPr>
          <a:xfrm>
            <a:off x="3649844" y="664885"/>
            <a:ext cx="8173671" cy="748919"/>
          </a:xfrm>
        </p:spPr>
        <p:txBody>
          <a:bodyPr>
            <a:noAutofit/>
          </a:bodyPr>
          <a:lstStyle/>
          <a:p>
            <a:pPr algn="ctr"/>
            <a:r>
              <a:rPr lang="en-US" sz="4000" b="1" dirty="0">
                <a:latin typeface="+mn-lt"/>
              </a:rPr>
              <a:t>Overview</a:t>
            </a:r>
            <a:endParaRPr lang="en-IN" sz="4000" b="1" dirty="0">
              <a:latin typeface="+mn-lt"/>
            </a:endParaRPr>
          </a:p>
        </p:txBody>
      </p:sp>
      <p:pic>
        <p:nvPicPr>
          <p:cNvPr id="10" name="Picture Placeholder 9">
            <a:extLst>
              <a:ext uri="{FF2B5EF4-FFF2-40B4-BE49-F238E27FC236}">
                <a16:creationId xmlns:a16="http://schemas.microsoft.com/office/drawing/2014/main" id="{24FE3B0C-5A4E-EABD-54C5-3306A8F27B82}"/>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773" r="14728" b="-773"/>
          <a:stretch/>
        </p:blipFill>
        <p:spPr>
          <a:xfrm>
            <a:off x="368483" y="1413803"/>
            <a:ext cx="3281363" cy="4093700"/>
          </a:xfrm>
        </p:spPr>
      </p:pic>
      <p:sp>
        <p:nvSpPr>
          <p:cNvPr id="3" name="Text Placeholder 3">
            <a:extLst>
              <a:ext uri="{FF2B5EF4-FFF2-40B4-BE49-F238E27FC236}">
                <a16:creationId xmlns:a16="http://schemas.microsoft.com/office/drawing/2014/main" id="{C8A11B2A-BAF5-FEE2-7B31-29DB9A4B8FD7}"/>
              </a:ext>
            </a:extLst>
          </p:cNvPr>
          <p:cNvSpPr txBox="1">
            <a:spLocks/>
          </p:cNvSpPr>
          <p:nvPr/>
        </p:nvSpPr>
        <p:spPr>
          <a:xfrm>
            <a:off x="3649844" y="1413803"/>
            <a:ext cx="8173671" cy="4093700"/>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buFont typeface="Wingdings" panose="05000000000000000000" pitchFamily="2" charset="2"/>
              <a:buChar char="Ø"/>
            </a:pPr>
            <a:r>
              <a:rPr lang="en-US" sz="2000" dirty="0"/>
              <a:t>Whenever we hear the term "web application vulnerabilities" in the field of cybersecurity, we often think of the OWASP TOP 10 or other major flaws, while overlooking the impact of logical vulnerabilities.</a:t>
            </a:r>
          </a:p>
          <a:p>
            <a:pPr algn="just">
              <a:buFont typeface="Wingdings" panose="05000000000000000000" pitchFamily="2" charset="2"/>
              <a:buChar char="Ø"/>
            </a:pPr>
            <a:endParaRPr lang="en-US" sz="2000" dirty="0"/>
          </a:p>
          <a:p>
            <a:pPr algn="just">
              <a:buFont typeface="Wingdings" panose="05000000000000000000" pitchFamily="2" charset="2"/>
              <a:buChar char="Ø"/>
            </a:pPr>
            <a:r>
              <a:rPr lang="en-US" sz="2000" dirty="0"/>
              <a:t>Logic flaws in web applications are not something new, but they are often overlooked. Testing for logic flaws in today's dynamic web applications requires lateral thinking, systematic probing, and unconventional methods. Logic flaws are a type of lesser-known vulnerability in the cybersecurity domain. They are not errors in logical reasoning but rather flaws related to the functioning of a web application. They differ from technical vulnerabilities, which are directly related to code, implementation, or configuration errors.</a:t>
            </a:r>
          </a:p>
        </p:txBody>
      </p:sp>
    </p:spTree>
    <p:extLst>
      <p:ext uri="{BB962C8B-B14F-4D97-AF65-F5344CB8AC3E}">
        <p14:creationId xmlns:p14="http://schemas.microsoft.com/office/powerpoint/2010/main" val="3087471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7B30-2CBA-A007-A240-DBFA0797940D}"/>
              </a:ext>
            </a:extLst>
          </p:cNvPr>
          <p:cNvSpPr>
            <a:spLocks noGrp="1"/>
          </p:cNvSpPr>
          <p:nvPr>
            <p:ph type="title"/>
          </p:nvPr>
        </p:nvSpPr>
        <p:spPr>
          <a:xfrm>
            <a:off x="3649844" y="664885"/>
            <a:ext cx="8173671" cy="748919"/>
          </a:xfrm>
        </p:spPr>
        <p:txBody>
          <a:bodyPr>
            <a:noAutofit/>
          </a:bodyPr>
          <a:lstStyle/>
          <a:p>
            <a:pPr algn="ctr"/>
            <a:r>
              <a:rPr lang="en-US" sz="4000" b="1" dirty="0">
                <a:latin typeface="+mn-lt"/>
              </a:rPr>
              <a:t>What are Logic Flaws?</a:t>
            </a:r>
            <a:endParaRPr lang="en-IN" sz="4000" b="1" dirty="0">
              <a:latin typeface="+mn-lt"/>
            </a:endParaRPr>
          </a:p>
        </p:txBody>
      </p:sp>
      <p:pic>
        <p:nvPicPr>
          <p:cNvPr id="10" name="Picture Placeholder 9">
            <a:extLst>
              <a:ext uri="{FF2B5EF4-FFF2-40B4-BE49-F238E27FC236}">
                <a16:creationId xmlns:a16="http://schemas.microsoft.com/office/drawing/2014/main" id="{24FE3B0C-5A4E-EABD-54C5-3306A8F27B8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804" r="10804"/>
          <a:stretch/>
        </p:blipFill>
        <p:spPr>
          <a:xfrm>
            <a:off x="368483" y="1413803"/>
            <a:ext cx="3281363" cy="4093700"/>
          </a:xfrm>
        </p:spPr>
      </p:pic>
      <p:sp>
        <p:nvSpPr>
          <p:cNvPr id="3" name="Text Placeholder 3">
            <a:extLst>
              <a:ext uri="{FF2B5EF4-FFF2-40B4-BE49-F238E27FC236}">
                <a16:creationId xmlns:a16="http://schemas.microsoft.com/office/drawing/2014/main" id="{C8A11B2A-BAF5-FEE2-7B31-29DB9A4B8FD7}"/>
              </a:ext>
            </a:extLst>
          </p:cNvPr>
          <p:cNvSpPr txBox="1">
            <a:spLocks/>
          </p:cNvSpPr>
          <p:nvPr/>
        </p:nvSpPr>
        <p:spPr>
          <a:xfrm>
            <a:off x="3649844" y="1413802"/>
            <a:ext cx="8173671" cy="4842618"/>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buFont typeface="Wingdings" panose="05000000000000000000" pitchFamily="2" charset="2"/>
              <a:buChar char="Ø"/>
            </a:pPr>
            <a:r>
              <a:rPr lang="en-US" sz="2800" dirty="0"/>
              <a:t>Logic or programming logic refers to a set of principles that define how elements should be organized, how they should function, and what checks need to be implemented.</a:t>
            </a:r>
          </a:p>
          <a:p>
            <a:pPr algn="just">
              <a:buFont typeface="Wingdings" panose="05000000000000000000" pitchFamily="2" charset="2"/>
              <a:buChar char="Ø"/>
            </a:pPr>
            <a:r>
              <a:rPr lang="en-US" sz="2800" dirty="0"/>
              <a:t>Logic flaws occur when unexpected actions or disruptions to the intended workflow led to unintended outcomes. Logic flaws not only exist in applications but can also be found in real-life scenarios.</a:t>
            </a:r>
          </a:p>
          <a:p>
            <a:pPr marL="0" indent="0" algn="just">
              <a:buNone/>
            </a:pPr>
            <a:endParaRPr lang="en-IN" dirty="0"/>
          </a:p>
        </p:txBody>
      </p:sp>
    </p:spTree>
    <p:extLst>
      <p:ext uri="{BB962C8B-B14F-4D97-AF65-F5344CB8AC3E}">
        <p14:creationId xmlns:p14="http://schemas.microsoft.com/office/powerpoint/2010/main" val="423258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7B30-2CBA-A007-A240-DBFA0797940D}"/>
              </a:ext>
            </a:extLst>
          </p:cNvPr>
          <p:cNvSpPr>
            <a:spLocks noGrp="1"/>
          </p:cNvSpPr>
          <p:nvPr>
            <p:ph type="title"/>
          </p:nvPr>
        </p:nvSpPr>
        <p:spPr>
          <a:xfrm>
            <a:off x="3649844" y="664885"/>
            <a:ext cx="8173671" cy="748919"/>
          </a:xfrm>
        </p:spPr>
        <p:txBody>
          <a:bodyPr>
            <a:noAutofit/>
          </a:bodyPr>
          <a:lstStyle/>
          <a:p>
            <a:pPr algn="ctr"/>
            <a:r>
              <a:rPr lang="en-US" sz="4000" b="1" dirty="0">
                <a:latin typeface="+mn-lt"/>
              </a:rPr>
              <a:t>Examples of Logic Flaws</a:t>
            </a:r>
            <a:endParaRPr lang="en-IN" sz="4000" b="1" dirty="0">
              <a:latin typeface="+mn-lt"/>
            </a:endParaRPr>
          </a:p>
        </p:txBody>
      </p:sp>
      <p:pic>
        <p:nvPicPr>
          <p:cNvPr id="10" name="Picture Placeholder 9">
            <a:extLst>
              <a:ext uri="{FF2B5EF4-FFF2-40B4-BE49-F238E27FC236}">
                <a16:creationId xmlns:a16="http://schemas.microsoft.com/office/drawing/2014/main" id="{24FE3B0C-5A4E-EABD-54C5-3306A8F27B8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922" r="9922"/>
          <a:stretch/>
        </p:blipFill>
        <p:spPr>
          <a:xfrm>
            <a:off x="368483" y="1413803"/>
            <a:ext cx="3281363" cy="4093700"/>
          </a:xfrm>
        </p:spPr>
      </p:pic>
      <p:sp>
        <p:nvSpPr>
          <p:cNvPr id="3" name="Text Placeholder 3">
            <a:extLst>
              <a:ext uri="{FF2B5EF4-FFF2-40B4-BE49-F238E27FC236}">
                <a16:creationId xmlns:a16="http://schemas.microsoft.com/office/drawing/2014/main" id="{C8A11B2A-BAF5-FEE2-7B31-29DB9A4B8FD7}"/>
              </a:ext>
            </a:extLst>
          </p:cNvPr>
          <p:cNvSpPr txBox="1">
            <a:spLocks/>
          </p:cNvSpPr>
          <p:nvPr/>
        </p:nvSpPr>
        <p:spPr>
          <a:xfrm>
            <a:off x="3649844" y="1413802"/>
            <a:ext cx="8173671" cy="4842618"/>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buFont typeface="Wingdings" panose="05000000000000000000" pitchFamily="2" charset="2"/>
              <a:buChar char="Ø"/>
            </a:pPr>
            <a:r>
              <a:rPr lang="en-US" sz="2400" dirty="0"/>
              <a:t>Example: </a:t>
            </a:r>
          </a:p>
          <a:p>
            <a:pPr lvl="1" algn="just">
              <a:buFont typeface="Wingdings" panose="05000000000000000000" pitchFamily="2" charset="2"/>
              <a:buChar char="§"/>
            </a:pPr>
            <a:r>
              <a:rPr lang="en-US" sz="2400" dirty="0"/>
              <a:t>One time Coupon Code being Reused.</a:t>
            </a:r>
          </a:p>
          <a:p>
            <a:pPr lvl="1" algn="just">
              <a:buFont typeface="Wingdings" panose="05000000000000000000" pitchFamily="2" charset="2"/>
              <a:buChar char="§"/>
            </a:pPr>
            <a:r>
              <a:rPr lang="en-US" sz="2400" dirty="0"/>
              <a:t>Changing Product price amount to something lower.</a:t>
            </a:r>
          </a:p>
          <a:p>
            <a:pPr lvl="1" algn="just">
              <a:buFont typeface="Wingdings" panose="05000000000000000000" pitchFamily="2" charset="2"/>
              <a:buChar char="§"/>
            </a:pPr>
            <a:r>
              <a:rPr lang="en-US" sz="2400" dirty="0"/>
              <a:t>Bypassing the checkout options in shopping mall - Business logic flaw.</a:t>
            </a:r>
          </a:p>
          <a:p>
            <a:pPr lvl="1" algn="just">
              <a:buFont typeface="Wingdings" panose="05000000000000000000" pitchFamily="2" charset="2"/>
              <a:buChar char="§"/>
            </a:pPr>
            <a:r>
              <a:rPr lang="en-US" sz="2400" dirty="0"/>
              <a:t>Tailgating someone to get unauthenticated or unauthorized access to restricted area - Authentication bypass.</a:t>
            </a:r>
          </a:p>
          <a:p>
            <a:pPr lvl="1" algn="just">
              <a:buFont typeface="Wingdings" panose="05000000000000000000" pitchFamily="2" charset="2"/>
              <a:buChar char="§"/>
            </a:pPr>
            <a:r>
              <a:rPr lang="en-US" sz="2400" dirty="0"/>
              <a:t>Getting part of a group to get access to unauthenticated or unauthorized access to restricted area - Race condition.</a:t>
            </a:r>
          </a:p>
          <a:p>
            <a:pPr algn="just"/>
            <a:endParaRPr lang="en-IN" dirty="0"/>
          </a:p>
        </p:txBody>
      </p:sp>
    </p:spTree>
    <p:extLst>
      <p:ext uri="{BB962C8B-B14F-4D97-AF65-F5344CB8AC3E}">
        <p14:creationId xmlns:p14="http://schemas.microsoft.com/office/powerpoint/2010/main" val="292760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7B30-2CBA-A007-A240-DBFA0797940D}"/>
              </a:ext>
            </a:extLst>
          </p:cNvPr>
          <p:cNvSpPr>
            <a:spLocks noGrp="1"/>
          </p:cNvSpPr>
          <p:nvPr>
            <p:ph type="title"/>
          </p:nvPr>
        </p:nvSpPr>
        <p:spPr>
          <a:xfrm>
            <a:off x="3649844" y="664885"/>
            <a:ext cx="8173671" cy="748919"/>
          </a:xfrm>
        </p:spPr>
        <p:txBody>
          <a:bodyPr>
            <a:noAutofit/>
          </a:bodyPr>
          <a:lstStyle/>
          <a:p>
            <a:pPr algn="ctr"/>
            <a:r>
              <a:rPr lang="en-US" sz="4000" b="1" dirty="0">
                <a:latin typeface="+mn-lt"/>
              </a:rPr>
              <a:t>WHY Logic Flaws?</a:t>
            </a:r>
            <a:endParaRPr lang="en-IN" sz="4000" b="1" dirty="0">
              <a:latin typeface="+mn-lt"/>
            </a:endParaRPr>
          </a:p>
        </p:txBody>
      </p:sp>
      <p:pic>
        <p:nvPicPr>
          <p:cNvPr id="10" name="Picture Placeholder 9">
            <a:extLst>
              <a:ext uri="{FF2B5EF4-FFF2-40B4-BE49-F238E27FC236}">
                <a16:creationId xmlns:a16="http://schemas.microsoft.com/office/drawing/2014/main" id="{24FE3B0C-5A4E-EABD-54C5-3306A8F27B8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922" r="9922"/>
          <a:stretch/>
        </p:blipFill>
        <p:spPr>
          <a:xfrm>
            <a:off x="368483" y="1413803"/>
            <a:ext cx="3281363" cy="4093700"/>
          </a:xfrm>
        </p:spPr>
      </p:pic>
      <p:sp>
        <p:nvSpPr>
          <p:cNvPr id="3" name="Text Placeholder 3">
            <a:extLst>
              <a:ext uri="{FF2B5EF4-FFF2-40B4-BE49-F238E27FC236}">
                <a16:creationId xmlns:a16="http://schemas.microsoft.com/office/drawing/2014/main" id="{C8A11B2A-BAF5-FEE2-7B31-29DB9A4B8FD7}"/>
              </a:ext>
            </a:extLst>
          </p:cNvPr>
          <p:cNvSpPr txBox="1">
            <a:spLocks/>
          </p:cNvSpPr>
          <p:nvPr/>
        </p:nvSpPr>
        <p:spPr>
          <a:xfrm>
            <a:off x="3649844" y="1413802"/>
            <a:ext cx="8173671" cy="4842618"/>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buFont typeface="Wingdings" panose="05000000000000000000" pitchFamily="2" charset="2"/>
              <a:buChar char="Ø"/>
            </a:pPr>
            <a:r>
              <a:rPr lang="en-US" sz="2800" dirty="0"/>
              <a:t>In this age of advanced technology, it is getting harder to develop a secure application as there are lots of new technologies, test cases, and functionalities that the application needs to serve. Due to this, it is challenging to have proper logic implemented for every functionality of the application. Additionally, application logic flaws are unique to each custom application and potentially very damaging to the organization.</a:t>
            </a:r>
          </a:p>
        </p:txBody>
      </p:sp>
    </p:spTree>
    <p:extLst>
      <p:ext uri="{BB962C8B-B14F-4D97-AF65-F5344CB8AC3E}">
        <p14:creationId xmlns:p14="http://schemas.microsoft.com/office/powerpoint/2010/main" val="364058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7B30-2CBA-A007-A240-DBFA0797940D}"/>
              </a:ext>
            </a:extLst>
          </p:cNvPr>
          <p:cNvSpPr>
            <a:spLocks noGrp="1"/>
          </p:cNvSpPr>
          <p:nvPr>
            <p:ph type="title"/>
          </p:nvPr>
        </p:nvSpPr>
        <p:spPr>
          <a:xfrm>
            <a:off x="3649844" y="664885"/>
            <a:ext cx="8173671" cy="748919"/>
          </a:xfrm>
        </p:spPr>
        <p:txBody>
          <a:bodyPr>
            <a:noAutofit/>
          </a:bodyPr>
          <a:lstStyle/>
          <a:p>
            <a:pPr algn="ctr"/>
            <a:r>
              <a:rPr lang="en-US" sz="4000" b="1" dirty="0">
                <a:latin typeface="+mn-lt"/>
              </a:rPr>
              <a:t>Reasons to look for Logic Flaws</a:t>
            </a:r>
            <a:endParaRPr lang="en-IN" sz="4000" b="1" dirty="0">
              <a:latin typeface="+mn-lt"/>
            </a:endParaRPr>
          </a:p>
        </p:txBody>
      </p:sp>
      <p:pic>
        <p:nvPicPr>
          <p:cNvPr id="10" name="Picture Placeholder 9">
            <a:extLst>
              <a:ext uri="{FF2B5EF4-FFF2-40B4-BE49-F238E27FC236}">
                <a16:creationId xmlns:a16="http://schemas.microsoft.com/office/drawing/2014/main" id="{24FE3B0C-5A4E-EABD-54C5-3306A8F27B8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922" r="9922"/>
          <a:stretch/>
        </p:blipFill>
        <p:spPr>
          <a:xfrm>
            <a:off x="368483" y="1413803"/>
            <a:ext cx="3281363" cy="4093700"/>
          </a:xfrm>
        </p:spPr>
      </p:pic>
      <p:sp>
        <p:nvSpPr>
          <p:cNvPr id="3" name="Text Placeholder 3">
            <a:extLst>
              <a:ext uri="{FF2B5EF4-FFF2-40B4-BE49-F238E27FC236}">
                <a16:creationId xmlns:a16="http://schemas.microsoft.com/office/drawing/2014/main" id="{C8A11B2A-BAF5-FEE2-7B31-29DB9A4B8FD7}"/>
              </a:ext>
            </a:extLst>
          </p:cNvPr>
          <p:cNvSpPr txBox="1">
            <a:spLocks/>
          </p:cNvSpPr>
          <p:nvPr/>
        </p:nvSpPr>
        <p:spPr>
          <a:xfrm>
            <a:off x="3649844" y="1413802"/>
            <a:ext cx="8173671" cy="4842618"/>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buFont typeface="Wingdings" panose="05000000000000000000" pitchFamily="2" charset="2"/>
              <a:buChar char="Ø"/>
            </a:pPr>
            <a:r>
              <a:rPr lang="en-US" sz="2400" dirty="0"/>
              <a:t>Additionally, there are a few more points mentioned below:</a:t>
            </a:r>
          </a:p>
          <a:p>
            <a:pPr lvl="1" algn="just">
              <a:buFont typeface="Wingdings" panose="05000000000000000000" pitchFamily="2" charset="2"/>
              <a:buChar char="§"/>
            </a:pPr>
            <a:r>
              <a:rPr lang="en-US" sz="2400" dirty="0"/>
              <a:t>There's lack of awareness or discussion regarding the Logic Flaws.</a:t>
            </a:r>
          </a:p>
          <a:p>
            <a:pPr lvl="1" algn="just">
              <a:buFont typeface="Wingdings" panose="05000000000000000000" pitchFamily="2" charset="2"/>
              <a:buChar char="§"/>
            </a:pPr>
            <a:r>
              <a:rPr lang="en-US" sz="2400" dirty="0"/>
              <a:t>Requires the deep understanding of the application.</a:t>
            </a:r>
          </a:p>
          <a:p>
            <a:pPr lvl="1" algn="just">
              <a:buFont typeface="Wingdings" panose="05000000000000000000" pitchFamily="2" charset="2"/>
              <a:buChar char="§"/>
            </a:pPr>
            <a:r>
              <a:rPr lang="en-US" sz="2400" dirty="0"/>
              <a:t>Most of the developers don't even pay attention to the logic implemented in the application.</a:t>
            </a:r>
          </a:p>
          <a:p>
            <a:pPr lvl="1" algn="just">
              <a:buFont typeface="Wingdings" panose="05000000000000000000" pitchFamily="2" charset="2"/>
              <a:buChar char="§"/>
            </a:pPr>
            <a:r>
              <a:rPr lang="en-US" sz="2400" dirty="0"/>
              <a:t>No use of automation tools in finding logic flaws.</a:t>
            </a:r>
          </a:p>
          <a:p>
            <a:pPr lvl="1" algn="just">
              <a:buFont typeface="Wingdings" panose="05000000000000000000" pitchFamily="2" charset="2"/>
              <a:buChar char="§"/>
            </a:pPr>
            <a:r>
              <a:rPr lang="en-US" sz="2400" dirty="0"/>
              <a:t>Requires critical thinking or out-of-the-box thinking.</a:t>
            </a:r>
          </a:p>
          <a:p>
            <a:pPr lvl="1" algn="just">
              <a:buFont typeface="Wingdings" panose="05000000000000000000" pitchFamily="2" charset="2"/>
              <a:buChar char="§"/>
            </a:pPr>
            <a:r>
              <a:rPr lang="en-US" sz="2400" dirty="0"/>
              <a:t>Has more impact on business compared to other application flaws means high-paying bounties.</a:t>
            </a:r>
            <a:endParaRPr lang="en-IN" sz="2400" dirty="0"/>
          </a:p>
        </p:txBody>
      </p:sp>
    </p:spTree>
    <p:extLst>
      <p:ext uri="{BB962C8B-B14F-4D97-AF65-F5344CB8AC3E}">
        <p14:creationId xmlns:p14="http://schemas.microsoft.com/office/powerpoint/2010/main" val="3249936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7B30-2CBA-A007-A240-DBFA0797940D}"/>
              </a:ext>
            </a:extLst>
          </p:cNvPr>
          <p:cNvSpPr>
            <a:spLocks noGrp="1"/>
          </p:cNvSpPr>
          <p:nvPr>
            <p:ph type="title"/>
          </p:nvPr>
        </p:nvSpPr>
        <p:spPr>
          <a:xfrm>
            <a:off x="3649844" y="664885"/>
            <a:ext cx="8173671" cy="748919"/>
          </a:xfrm>
        </p:spPr>
        <p:txBody>
          <a:bodyPr>
            <a:noAutofit/>
          </a:bodyPr>
          <a:lstStyle/>
          <a:p>
            <a:pPr algn="ctr"/>
            <a:r>
              <a:rPr lang="en-US" sz="4000" b="1" dirty="0">
                <a:latin typeface="+mn-lt"/>
              </a:rPr>
              <a:t>Root Causes of Logic Flaws</a:t>
            </a:r>
            <a:endParaRPr lang="en-IN" sz="4000" b="1" dirty="0">
              <a:latin typeface="+mn-lt"/>
            </a:endParaRPr>
          </a:p>
        </p:txBody>
      </p:sp>
      <p:pic>
        <p:nvPicPr>
          <p:cNvPr id="10" name="Picture Placeholder 9">
            <a:extLst>
              <a:ext uri="{FF2B5EF4-FFF2-40B4-BE49-F238E27FC236}">
                <a16:creationId xmlns:a16="http://schemas.microsoft.com/office/drawing/2014/main" id="{24FE3B0C-5A4E-EABD-54C5-3306A8F27B8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378" r="2378"/>
          <a:stretch/>
        </p:blipFill>
        <p:spPr>
          <a:xfrm>
            <a:off x="368483" y="1413803"/>
            <a:ext cx="3281363" cy="4093700"/>
          </a:xfrm>
        </p:spPr>
      </p:pic>
      <p:sp>
        <p:nvSpPr>
          <p:cNvPr id="3" name="Text Placeholder 3">
            <a:extLst>
              <a:ext uri="{FF2B5EF4-FFF2-40B4-BE49-F238E27FC236}">
                <a16:creationId xmlns:a16="http://schemas.microsoft.com/office/drawing/2014/main" id="{C8A11B2A-BAF5-FEE2-7B31-29DB9A4B8FD7}"/>
              </a:ext>
            </a:extLst>
          </p:cNvPr>
          <p:cNvSpPr txBox="1">
            <a:spLocks/>
          </p:cNvSpPr>
          <p:nvPr/>
        </p:nvSpPr>
        <p:spPr>
          <a:xfrm>
            <a:off x="3649844" y="1413802"/>
            <a:ext cx="8173671" cy="4842618"/>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buFont typeface="Wingdings" panose="05000000000000000000" pitchFamily="2" charset="2"/>
              <a:buChar char="Ø"/>
            </a:pPr>
            <a:r>
              <a:rPr lang="en-US" sz="2800" dirty="0"/>
              <a:t>Root Causes of Logic Flaws Vulnerability in Applications:</a:t>
            </a:r>
          </a:p>
          <a:p>
            <a:pPr lvl="1" algn="just">
              <a:buFont typeface="Wingdings" panose="05000000000000000000" pitchFamily="2" charset="2"/>
              <a:buChar char="§"/>
            </a:pPr>
            <a:r>
              <a:rPr lang="en-US" sz="2800" dirty="0"/>
              <a:t>Poor design and workflow.</a:t>
            </a:r>
          </a:p>
          <a:p>
            <a:pPr lvl="1" algn="just">
              <a:buFont typeface="Wingdings" panose="05000000000000000000" pitchFamily="2" charset="2"/>
              <a:buChar char="§"/>
            </a:pPr>
            <a:r>
              <a:rPr lang="en-US" sz="2800" dirty="0"/>
              <a:t>Improper input validation.</a:t>
            </a:r>
          </a:p>
          <a:p>
            <a:pPr lvl="1" algn="just">
              <a:buFont typeface="Wingdings" panose="05000000000000000000" pitchFamily="2" charset="2"/>
              <a:buChar char="§"/>
            </a:pPr>
            <a:r>
              <a:rPr lang="en-US" sz="2800" dirty="0"/>
              <a:t>Lack of manual testing in the initial stage.</a:t>
            </a:r>
          </a:p>
          <a:p>
            <a:pPr lvl="1" algn="just">
              <a:buFont typeface="Wingdings" panose="05000000000000000000" pitchFamily="2" charset="2"/>
              <a:buChar char="§"/>
            </a:pPr>
            <a:r>
              <a:rPr lang="en-US" sz="2800" dirty="0"/>
              <a:t>Lack of understanding of technologies used.</a:t>
            </a:r>
          </a:p>
          <a:p>
            <a:pPr lvl="1" algn="just">
              <a:buFont typeface="Wingdings" panose="05000000000000000000" pitchFamily="2" charset="2"/>
              <a:buChar char="§"/>
            </a:pPr>
            <a:r>
              <a:rPr lang="en-US" sz="2800" dirty="0"/>
              <a:t>No thorough documentation of logical flows.</a:t>
            </a:r>
          </a:p>
          <a:p>
            <a:pPr lvl="1" algn="just">
              <a:buFont typeface="Wingdings" panose="05000000000000000000" pitchFamily="2" charset="2"/>
              <a:buChar char="§"/>
            </a:pPr>
            <a:r>
              <a:rPr lang="en-US" sz="2800" dirty="0"/>
              <a:t>The wrong assumption of how end-users will interact with the application.</a:t>
            </a:r>
          </a:p>
        </p:txBody>
      </p:sp>
    </p:spTree>
    <p:extLst>
      <p:ext uri="{BB962C8B-B14F-4D97-AF65-F5344CB8AC3E}">
        <p14:creationId xmlns:p14="http://schemas.microsoft.com/office/powerpoint/2010/main" val="3967177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7B30-2CBA-A007-A240-DBFA0797940D}"/>
              </a:ext>
            </a:extLst>
          </p:cNvPr>
          <p:cNvSpPr>
            <a:spLocks noGrp="1"/>
          </p:cNvSpPr>
          <p:nvPr>
            <p:ph type="title"/>
          </p:nvPr>
        </p:nvSpPr>
        <p:spPr>
          <a:xfrm>
            <a:off x="3649844" y="664885"/>
            <a:ext cx="8173671" cy="748919"/>
          </a:xfrm>
        </p:spPr>
        <p:txBody>
          <a:bodyPr>
            <a:noAutofit/>
          </a:bodyPr>
          <a:lstStyle/>
          <a:p>
            <a:pPr algn="ctr"/>
            <a:r>
              <a:rPr lang="en-US" sz="4000" b="1" dirty="0">
                <a:latin typeface="+mn-lt"/>
              </a:rPr>
              <a:t>How to Exploit Logic Flaws</a:t>
            </a:r>
            <a:endParaRPr lang="en-IN" sz="4000" b="1" dirty="0">
              <a:latin typeface="+mn-lt"/>
            </a:endParaRPr>
          </a:p>
        </p:txBody>
      </p:sp>
      <p:pic>
        <p:nvPicPr>
          <p:cNvPr id="10" name="Picture Placeholder 9">
            <a:extLst>
              <a:ext uri="{FF2B5EF4-FFF2-40B4-BE49-F238E27FC236}">
                <a16:creationId xmlns:a16="http://schemas.microsoft.com/office/drawing/2014/main" id="{24FE3B0C-5A4E-EABD-54C5-3306A8F27B8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922" r="9922"/>
          <a:stretch/>
        </p:blipFill>
        <p:spPr>
          <a:xfrm>
            <a:off x="368483" y="1413803"/>
            <a:ext cx="3281363" cy="4093700"/>
          </a:xfrm>
        </p:spPr>
      </p:pic>
      <p:sp>
        <p:nvSpPr>
          <p:cNvPr id="3" name="Text Placeholder 3">
            <a:extLst>
              <a:ext uri="{FF2B5EF4-FFF2-40B4-BE49-F238E27FC236}">
                <a16:creationId xmlns:a16="http://schemas.microsoft.com/office/drawing/2014/main" id="{C8A11B2A-BAF5-FEE2-7B31-29DB9A4B8FD7}"/>
              </a:ext>
            </a:extLst>
          </p:cNvPr>
          <p:cNvSpPr txBox="1">
            <a:spLocks/>
          </p:cNvSpPr>
          <p:nvPr/>
        </p:nvSpPr>
        <p:spPr>
          <a:xfrm>
            <a:off x="3649844" y="1413802"/>
            <a:ext cx="8173671" cy="4842618"/>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buFont typeface="Wingdings" panose="05000000000000000000" pitchFamily="2" charset="2"/>
              <a:buChar char="Ø"/>
            </a:pPr>
            <a:r>
              <a:rPr lang="en-US" sz="2800" dirty="0"/>
              <a:t>I hope now you are clear with what logic flaws are and the examples we discussed, as well as why you should look for them. Now, we will proceed with exploring real-life scenarios and practical examples of logic flaws.</a:t>
            </a:r>
          </a:p>
          <a:p>
            <a:pPr algn="just">
              <a:buFont typeface="Wingdings" panose="05000000000000000000" pitchFamily="2" charset="2"/>
              <a:buChar char="Ø"/>
            </a:pPr>
            <a:r>
              <a:rPr lang="en-US" sz="2800" dirty="0"/>
              <a:t>There aren't any specific tools or payloads required to find the logic flaws in any applications. Now, let's have a look at some real-life scenarios, and then we can move on to practical's.</a:t>
            </a:r>
            <a:endParaRPr lang="en-IN" sz="2800" dirty="0"/>
          </a:p>
        </p:txBody>
      </p:sp>
    </p:spTree>
    <p:extLst>
      <p:ext uri="{BB962C8B-B14F-4D97-AF65-F5344CB8AC3E}">
        <p14:creationId xmlns:p14="http://schemas.microsoft.com/office/powerpoint/2010/main" val="692516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750</TotalTime>
  <Words>1593</Words>
  <Application>Microsoft Office PowerPoint</Application>
  <PresentationFormat>Widescreen</PresentationFormat>
  <Paragraphs>90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Franklin Gothic Medium</vt:lpstr>
      <vt:lpstr>Wingdings</vt:lpstr>
      <vt:lpstr>Celestial</vt:lpstr>
      <vt:lpstr>The Art of Exploiting Logic Flaws</vt:lpstr>
      <vt:lpstr>Pavan Saxena - AKA.R00tKid</vt:lpstr>
      <vt:lpstr>Overview</vt:lpstr>
      <vt:lpstr>What are Logic Flaws?</vt:lpstr>
      <vt:lpstr>Examples of Logic Flaws</vt:lpstr>
      <vt:lpstr>WHY Logic Flaws?</vt:lpstr>
      <vt:lpstr>Reasons to look for Logic Flaws</vt:lpstr>
      <vt:lpstr>Root Causes of Logic Flaws</vt:lpstr>
      <vt:lpstr>How to Exploit Logic Flaws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get hands dirty</vt:lpstr>
      <vt:lpstr>Prevent Logic Flaws</vt:lpstr>
      <vt:lpstr>Questions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Saxena</dc:creator>
  <cp:lastModifiedBy>Pavan Saxena</cp:lastModifiedBy>
  <cp:revision>93</cp:revision>
  <dcterms:created xsi:type="dcterms:W3CDTF">2023-06-16T16:34:12Z</dcterms:created>
  <dcterms:modified xsi:type="dcterms:W3CDTF">2023-06-19T17:13:04Z</dcterms:modified>
</cp:coreProperties>
</file>