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3" r:id="rId9"/>
    <p:sldId id="262" r:id="rId10"/>
    <p:sldId id="265" r:id="rId11"/>
    <p:sldId id="266" r:id="rId12"/>
    <p:sldId id="268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8CE8-0377-49D1-A6CF-8971B859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B13B-B680-4A9A-B5F8-1E24619DE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8837-9EF6-4E88-8A67-EA37A74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0B46-63AE-42FB-972C-FBEB66D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455A-D86B-4086-A539-8FA9667D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A53D-4013-4C28-81CB-E564E333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083B2-8500-4C01-AEEB-8E687D162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BA7C-6EC5-49E8-AAA5-D2132768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F448-4ED9-4A16-9E41-A2CA9C7C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FEDF-2237-4ADC-931F-FCD9D89A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7270-F517-46FC-9AC5-9B972700D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38FA-B4AC-4E5E-8CD4-AA5BF2B9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2AAF-59D3-4390-B803-6C37E48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6123-A38F-445B-B0FE-86A36155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7CB9-0657-4A09-88F0-745261D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6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6170-44D5-4CE5-9514-99E5ADA6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CF3A-CB1A-4287-8AA6-85A3112F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BF90-CBD2-40DB-9536-C56CF4AD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E02D-3D9A-40DE-9D90-328FC151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7099-9FF2-45C0-82E7-FC740861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2BC-576B-4817-96CE-E520BD80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9F60-7B5B-4DDD-84CD-FE2ACBDF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D7D2-A237-45E2-A60C-A9A70E4A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CB68-34F5-4C2F-943A-59874CFF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22A6-D5CF-46DE-B580-8887A2BD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5A66-E91A-4076-B5AD-D3C8C09D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813-399E-46C7-A8D7-932C6AEEC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122F-4BC2-4CE1-9BD3-CD6FAB8F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19FE-9D0E-414A-8440-E965C9E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0CF2-705A-4313-AF68-8F9C69C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C973-E951-4CB5-8A66-513B99C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0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9BFC-5D0D-4285-969D-3F9F6940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B06C-1A5B-493E-9D4E-C1DE1971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9901-B65A-4F61-A034-6D201EF9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39DE-C1B8-4808-8DD4-11712AF97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74348-431A-465B-9E81-482921DE7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BDC84-90ED-4DF6-B11A-DCA6F757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F123A-2269-4E32-953A-AE4A3EE3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76FD9-FC77-43CB-A305-47ED7F2B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0D36-29C0-4E9E-8B54-FFAEE5BF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6AD7C-D5E1-4E09-AC2B-00BA58D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C995E-90EC-4C4F-8466-387C3F7A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6D3F1-5C9D-44BD-B8D9-74DEA17B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C2AE3-2CA6-45B6-B159-6031F807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A5CF9-0E57-44B3-B0D5-8DE8C3A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49AE-42DE-4675-A334-27BBBF5D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8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C2D6-7384-49A2-9DFB-610DAD1C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B6FC-44E4-44BC-8400-586F7D3F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CA4D-AC77-4755-9DF6-78B91621F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0F08-A27F-4305-9EB0-3B29DEB6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04C2-211E-4034-B6E0-70DDC1E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DE53C-A115-4363-BC88-F99C91C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0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9996-55D9-42F6-AF38-E7EF6B0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E106C-4551-4BCC-9C8F-ACCDA2E45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CBBE-A6E1-4496-9D9E-03D18049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9A17-A6AF-4740-AA36-E8DAB400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705A-4245-4287-8C63-968C56D0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47DF-A990-4674-A77B-8C70981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A3BC-882E-4375-BCC7-802128F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6916-BD1B-4BE3-9EAD-F403F23B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4901-42D7-4157-91BA-F135D330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D96A-554C-44EA-AF0E-C27100992F0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277A-F60B-473D-8F35-1AE5C33E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FD85-4A8D-4088-8AB9-228CECA21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9C9D-1D7F-4A34-B4D6-7AA177C1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5FF9-38C6-41A6-83EB-37CE087B8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C0022-18F9-4CD0-8D97-7D8E13887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CAF1BA-3BBC-BA03-ED16-3025AE84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8546"/>
            <a:ext cx="5818909" cy="64562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TextAreaExample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ActionListener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TextField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TextArea ta;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Button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TextAreaExample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super("Text Area Demo");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 = new TextArea(10,30);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TextField(20);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b=new Button("Click");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add(ta);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add(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b.addActionListener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(400, 400);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(true);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ta.append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tf.getText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TextAreaExample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31897-1196-6453-78D3-F7E4EC6B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56" y="688398"/>
            <a:ext cx="418334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2158-EB3E-4790-8D0A-AED41638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295564"/>
            <a:ext cx="4812145" cy="64469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List l;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TextArea ta;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Choice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super("List Box Demo");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 = new List(4,true);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 = new Choice();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ta=new TextArea(20,30);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("Monday");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("Tuesday");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("Wednesday");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("Thursday");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("Friday");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("Saturday");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("Sunday");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("Jan");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("Feb");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("March");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l.addItemListener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c.addItemListener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E3EA2-96B1-2679-5F53-1AA2FD172207}"/>
              </a:ext>
            </a:extLst>
          </p:cNvPr>
          <p:cNvSpPr txBox="1"/>
          <p:nvPr/>
        </p:nvSpPr>
        <p:spPr>
          <a:xfrm>
            <a:off x="4230254" y="618837"/>
            <a:ext cx="3731491" cy="472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add(l);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add(ta);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(400, 400);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(true);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itemStateChanged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ie.getSource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l.getSelectedItem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c.getSelectedItem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AAF8E-6580-6743-FD0A-63FA5622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45" y="1081087"/>
            <a:ext cx="4082473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A3190-B7D8-64BB-AA34-E9123765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890" y="1816389"/>
            <a:ext cx="246611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5FF9A-189F-48A2-EAEC-18F426634C3F}"/>
              </a:ext>
            </a:extLst>
          </p:cNvPr>
          <p:cNvSpPr txBox="1"/>
          <p:nvPr/>
        </p:nvSpPr>
        <p:spPr>
          <a:xfrm>
            <a:off x="623454" y="73891"/>
            <a:ext cx="456738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 implements ActionListener{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Menu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file,sub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open,save,close,closeall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TextField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super("Menu Demo");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open =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save =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("Save");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close =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("Close");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("Close All");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auto=new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CheckboxMenuItem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("Auto Save");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file=new Menu("File");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sub=new Menu("Close");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C1A8-8F6E-9AB3-BE6F-38A3A7D98606}"/>
              </a:ext>
            </a:extLst>
          </p:cNvPr>
          <p:cNvSpPr txBox="1"/>
          <p:nvPr/>
        </p:nvSpPr>
        <p:spPr>
          <a:xfrm>
            <a:off x="4378036" y="0"/>
            <a:ext cx="527396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mb=new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setMenuBar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(mb);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TextField(20);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open.addActionListener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save.addActionListener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ae)-&gt;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("Save"));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close.addActionListener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ae)-&gt;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("Close"));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closeall.addActionListener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ae)-&gt;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("Close All"));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auto.addItemListener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auto.getState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("Auto on");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("Auto off");	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(500, 500);    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(true);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4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488B1-8946-C045-E6A8-DBB3365F7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522" y="2214778"/>
            <a:ext cx="3619500" cy="3609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0543F-6271-E13D-5DA7-6554C38ABD3C}"/>
              </a:ext>
            </a:extLst>
          </p:cNvPr>
          <p:cNvSpPr txBox="1"/>
          <p:nvPr/>
        </p:nvSpPr>
        <p:spPr>
          <a:xfrm>
            <a:off x="508000" y="92364"/>
            <a:ext cx="628072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Label l;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addMouseListener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l=new Label();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l.setBounds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(20,50,100,20);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add(l);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(300,300);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mouseClicked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("Mouse Clicked");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mouseEntered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("Mouse Entered");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mouseExited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("Mouse Exited");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mousePressed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("Mouse Pressed");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mouseReleased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("Mouse Released");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}  } </a:t>
            </a:r>
          </a:p>
        </p:txBody>
      </p:sp>
    </p:spTree>
    <p:extLst>
      <p:ext uri="{BB962C8B-B14F-4D97-AF65-F5344CB8AC3E}">
        <p14:creationId xmlns:p14="http://schemas.microsoft.com/office/powerpoint/2010/main" val="317713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DE52-4C45-833F-90FD-5D424F87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10836"/>
            <a:ext cx="4765964" cy="66132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l1,l2,l3,l4;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super("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l1=new Label("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l2=new Label("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l3=new Label("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l4=new Label("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l1.setBounds(30,30,100,20);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l2.setBounds(30,50,100,20);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l3.setBounds(30,80,100,20);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l4.setBounds(30,110,200,20);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add(l1);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add(l2);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add(l3);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add(l4);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addKeyListener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7E66E3-EE44-17A6-CCA8-DE860D2FBFFF}"/>
              </a:ext>
            </a:extLst>
          </p:cNvPr>
          <p:cNvSpPr txBox="1">
            <a:spLocks/>
          </p:cNvSpPr>
          <p:nvPr/>
        </p:nvSpPr>
        <p:spPr>
          <a:xfrm>
            <a:off x="5541818" y="110836"/>
            <a:ext cx="4017818" cy="6066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l1.setText("Key Pressed");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l2.setText("");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keyReleased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l2.setText("Key Released");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l3.setText("");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l4.setText("");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keyTyped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l3.setText("Key Typed");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l4.setText(new Date(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ke.getWhen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())+"");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KeyEventDemo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FF73-02FD-A14C-5846-D679687F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0"/>
            <a:ext cx="5424054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WindowEventDemo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WindowListener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l1,l2,l3,l4;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WindowEventDemo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super("Window Event demo");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l1=new Label("                                           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add(l1);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addWindowListener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windowOpened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Opened");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windowActivated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Activated");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windowClosing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Closing");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92AAA-D147-1421-D1EF-FC483384A714}"/>
              </a:ext>
            </a:extLst>
          </p:cNvPr>
          <p:cNvSpPr txBox="1">
            <a:spLocks/>
          </p:cNvSpPr>
          <p:nvPr/>
        </p:nvSpPr>
        <p:spPr>
          <a:xfrm>
            <a:off x="7160491" y="0"/>
            <a:ext cx="4352636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windowClosed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Closed");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windowIconified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Iconified");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windowDeiconified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Deiconified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windowDeactivated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l1.setText("Window Deactivated");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new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WindowEventDemo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4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FF73-02FD-A14C-5846-D679687F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0"/>
            <a:ext cx="5424054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WindowEventDemo1 extends Frame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WindowEventDemo1(){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super("Window Adapter demo");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addWindowListener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MyWindowAdapter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MyWindowAdapter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WindowAdapter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windowClosing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new WindowEventDemo1();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92AAA-D147-1421-D1EF-FC483384A714}"/>
              </a:ext>
            </a:extLst>
          </p:cNvPr>
          <p:cNvSpPr txBox="1">
            <a:spLocks/>
          </p:cNvSpPr>
          <p:nvPr/>
        </p:nvSpPr>
        <p:spPr>
          <a:xfrm>
            <a:off x="7160491" y="0"/>
            <a:ext cx="4352636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2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16B0-2B91-4943-8EFB-EC3B0976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806-BA56-423A-9051-D0349209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9014"/>
            <a:ext cx="10624127" cy="497796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CUI: Character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Interface,ex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DOS, command and result is in terms of characters.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GUI: Graphical user Interface, every OS has different look and feel, windows and MAC based OS.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framework, Swing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GUI.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AWT- Abstract Window Toolkit, java providing toolkit for developing window based application. Abstract means look and feel depends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Toolkit-set of components, various classes.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 is an API to develop Graphical User Interface (GUI) or windows-based applications in Java.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 components are platform-dependent i.e. components are displayed according to the view of operating system. AWT is heavy weight i.e. its components are using the resources of underlying operating system (OS).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package provides classes for AWT API such as TextField, Label, TextArea,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CheckBox, Choice, List etc.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8E9A-0B1D-4D47-94A6-45EB051D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205740"/>
            <a:ext cx="10828020" cy="59712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 Hierarchy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Canvas-used for drawing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Panel: without border applet used to execute in browsers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lvl="3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</a:t>
            </a:r>
          </a:p>
          <a:p>
            <a:pPr lvl="3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 class mostly desktops applications use it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</a:t>
            </a:r>
          </a:p>
          <a:p>
            <a:pPr lvl="1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Textcomponent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multiline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B312-D5B4-4FCD-94CB-8244006F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methods of Component class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DDD85-862E-94E1-A4BC-9F06DE33F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93987"/>
              </p:ext>
            </p:extLst>
          </p:nvPr>
        </p:nvGraphicFramePr>
        <p:xfrm>
          <a:off x="1874981" y="2660174"/>
          <a:ext cx="8866910" cy="2529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65601">
                  <a:extLst>
                    <a:ext uri="{9D8B030D-6E8A-4147-A177-3AD203B41FA5}">
                      <a16:colId xmlns:a16="http://schemas.microsoft.com/office/drawing/2014/main" val="148050972"/>
                    </a:ext>
                  </a:extLst>
                </a:gridCol>
                <a:gridCol w="4701309">
                  <a:extLst>
                    <a:ext uri="{9D8B030D-6E8A-4147-A177-3AD203B41FA5}">
                      <a16:colId xmlns:a16="http://schemas.microsoft.com/office/drawing/2014/main" val="3347565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5870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add(Component c)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 component on this component.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0683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setSize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width,int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size (width and height) of the component.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7778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setLayout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LayoutManager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the layout manager for the component.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3602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setVisible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visibility of the component, by default false.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222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8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801E1-9557-5BC8-2249-BDAFEE7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286327"/>
            <a:ext cx="5772728" cy="58906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AWTExample1 extends Frame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AWTExample1()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b = new Button("Click Me!!");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b.setBounds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(30,100,80,30);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add(b);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(300,300);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 is our basic AWT example");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AWTExample1 f = new AWTExample1();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C595F2-1658-7EFF-E4E1-194AA513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19" y="864466"/>
            <a:ext cx="4606138" cy="36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755C-B2A7-4634-BE0B-009743F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2" y="365126"/>
            <a:ext cx="10420927" cy="4661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Event Handling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64A3-AA37-4ADE-B5DC-43B44291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9" y="942109"/>
            <a:ext cx="10614891" cy="5234854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state of an object is known as an event. For example, click on button, dragging mouse etc. The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many event classes and Listener interfaces for event handling.</a:t>
            </a:r>
          </a:p>
          <a:p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0ED0F-1DDB-DF82-B850-96FB00F7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25431"/>
              </p:ext>
            </p:extLst>
          </p:nvPr>
        </p:nvGraphicFramePr>
        <p:xfrm>
          <a:off x="1523999" y="1825625"/>
          <a:ext cx="9829799" cy="5003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13708">
                  <a:extLst>
                    <a:ext uri="{9D8B030D-6E8A-4147-A177-3AD203B41FA5}">
                      <a16:colId xmlns:a16="http://schemas.microsoft.com/office/drawing/2014/main" val="4091078586"/>
                    </a:ext>
                  </a:extLst>
                </a:gridCol>
                <a:gridCol w="3842148">
                  <a:extLst>
                    <a:ext uri="{9D8B030D-6E8A-4147-A177-3AD203B41FA5}">
                      <a16:colId xmlns:a16="http://schemas.microsoft.com/office/drawing/2014/main" val="3229604573"/>
                    </a:ext>
                  </a:extLst>
                </a:gridCol>
                <a:gridCol w="3973943">
                  <a:extLst>
                    <a:ext uri="{9D8B030D-6E8A-4147-A177-3AD203B41FA5}">
                      <a16:colId xmlns:a16="http://schemas.microsoft.com/office/drawing/2014/main" val="4032746307"/>
                    </a:ext>
                  </a:extLst>
                </a:gridCol>
              </a:tblGrid>
              <a:tr h="39083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Classes</a:t>
                      </a:r>
                    </a:p>
                  </a:txBody>
                  <a:tcPr marL="78168" marR="78168" marT="78168" marB="781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Listener Interfaces</a:t>
                      </a:r>
                    </a:p>
                  </a:txBody>
                  <a:tcPr marL="78168" marR="78168" marT="78168" marB="78168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8" marR="78168" marT="78168" marB="78168"/>
                </a:tc>
                <a:extLst>
                  <a:ext uri="{0D108BD9-81ED-4DB2-BD59-A6C34878D82A}">
                    <a16:rowId xmlns:a16="http://schemas.microsoft.com/office/drawing/2014/main" val="4120294457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Button is pressed, List item gets double clicked,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MenuItem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selected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400835898"/>
                  </a:ext>
                </a:extLst>
              </a:tr>
              <a:tr h="3910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MouseListener and MouseMotionListener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clicked,dragged,moved,released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42943601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MouseWheelEvent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MouseWheelListener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203962872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KeyListener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from keyboard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176186565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ItemListener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CheckBox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selected or deselected, choice is changed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1893208085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TextEvent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component generates Text events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88483966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AdjustmentEvent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AdjustmentListener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Scrollbar changed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2952744852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WindowEvent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activated, deactivated, opened, closed, iconified,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deiconfied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1881093796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ComponentEvent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984896776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ContainerEvent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ContainerListener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868069004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FocusEvent</a:t>
                      </a: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FocusListener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12" marR="52112" marT="52112" marB="52112"/>
                </a:tc>
                <a:extLst>
                  <a:ext uri="{0D108BD9-81ED-4DB2-BD59-A6C34878D82A}">
                    <a16:rowId xmlns:a16="http://schemas.microsoft.com/office/drawing/2014/main" val="307364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9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55F7-DD9F-4FB1-AA81-721B176A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8" y="64655"/>
            <a:ext cx="6142182" cy="67240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ActionListener{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TextField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TextField();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tf.setBounds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(60,50,170,20);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b=new Button("click me");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b.setBounds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(100,120,80,30);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b.addActionListener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(300,300);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tf.setText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98D41-86E4-8A38-69CF-24591CAF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28" y="1369291"/>
            <a:ext cx="3590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0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A612-4D6E-4A0F-8445-DFDD02B7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5" y="0"/>
            <a:ext cx="5698836" cy="68579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c1,c2,c3;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super("Check Box demo");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l=new Label("Nothing is selected");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c1=new Checkbox("Java");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c2=new Checkbox("Python");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c3=new Checkbox("C++");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c1.addItemListener(this);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c2.addItemListener(this);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c3.addItemListener(this);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add(l);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(300,300);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E0FEF-20CB-A52E-39AF-B8D6721B0E74}"/>
              </a:ext>
            </a:extLst>
          </p:cNvPr>
          <p:cNvSpPr txBox="1"/>
          <p:nvPr/>
        </p:nvSpPr>
        <p:spPr>
          <a:xfrm>
            <a:off x="5523345" y="0"/>
            <a:ext cx="36853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itemStateChanged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str=" ";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if(c1.getState())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"+c1.getLabel();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if(c2.getState())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"+c2.getLabel();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if(c3.getState())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"+c3.getLabel();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str.isEmpty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str="Nothing is selected ";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(str+" checked");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CheckboxDemo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CE1D-9347-5B40-95AB-FB704A09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1624445"/>
            <a:ext cx="3448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FEC8-690A-40C0-A4B1-DA4AC1B5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7" y="64656"/>
            <a:ext cx="5781964" cy="61123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Frame implements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c1,c2,c3;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CheckboxGroup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super("Check Box demo");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l=new Label("Nothing is selected");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CheckboxGroup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c1=new Checkbox("Java",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false,cbg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c2=new Checkbox("Python",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false,cbg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c3=new Checkbox("C++",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false,cbg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c1.addItemListener(this);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c2.addItemListener(this);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c3.addItemListener(this);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add(l);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add(c3);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(300,300);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itemStateChanged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str="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if(c1.getState())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 +c1.getLabel();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F72FD-984E-8C4A-2576-AB91174F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330180"/>
            <a:ext cx="3495675" cy="3495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FBBC4A-79FD-B3BA-49A8-099ED2A5D348}"/>
              </a:ext>
            </a:extLst>
          </p:cNvPr>
          <p:cNvSpPr txBox="1">
            <a:spLocks/>
          </p:cNvSpPr>
          <p:nvPr/>
        </p:nvSpPr>
        <p:spPr>
          <a:xfrm>
            <a:off x="4793673" y="147783"/>
            <a:ext cx="3639127" cy="6391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itemStateChanged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str="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if(c1.getState())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 +c1.getLabel();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if(c2.getState())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 +c2.getLabel();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if(c3.getState())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str=str+" " +c3.getLabel();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str.isEmpty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str="Nothing is selected ";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l.setText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CheckboxDemo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CheckboxExample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1862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2520</Words>
  <Application>Microsoft Office PowerPoint</Application>
  <PresentationFormat>Widescreen</PresentationFormat>
  <Paragraphs>522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User Interface</vt:lpstr>
      <vt:lpstr>PowerPoint Presentation</vt:lpstr>
      <vt:lpstr>Useful methods of Component class</vt:lpstr>
      <vt:lpstr>PowerPoint Presentation</vt:lpstr>
      <vt:lpstr>Java Event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Swapnali Aitwade</dc:creator>
  <cp:lastModifiedBy>Swapnali Aitwade</cp:lastModifiedBy>
  <cp:revision>37</cp:revision>
  <dcterms:created xsi:type="dcterms:W3CDTF">2022-04-15T05:55:33Z</dcterms:created>
  <dcterms:modified xsi:type="dcterms:W3CDTF">2022-05-28T18:12:44Z</dcterms:modified>
</cp:coreProperties>
</file>