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8109-A6E1-4AFF-AF7C-D42A75B35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B47DB7-E115-4534-835D-322E9F4D1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435BA-0FB2-494D-9959-D400277D0521}"/>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132EBC8E-6DC9-4058-A77B-444C6E444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D9A2B-1F48-44D3-A81A-4E869DF3B85E}"/>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42208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F1FD-E3E6-4979-929A-15B7C503AE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8BC00-E6CC-4E06-AB97-5711D87D6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A9E4F-974B-4776-8055-E06A001E152C}"/>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6C58476F-25F3-4CA2-B506-50FB20856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35F979-ED76-47C1-95D4-727718080F54}"/>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7333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261C7-1779-44FA-ADF8-8D7AE54928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DA73B-5E96-4F88-8B09-DCE87F87E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45F1D-AF4B-4670-A15A-9DC99D5FB991}"/>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41F38E23-F55F-46BB-AD79-93E5D6170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B7471-D42B-4DEC-AE6A-31D8A91ACEDD}"/>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257596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4E3B-DCB4-4884-A64A-33CFB61A18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8DD21-BC41-4DCF-A054-8E7E1BCD3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5AB01-ED8B-44DE-91B2-FEAFF1B07DFE}"/>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D08FEC4B-C281-4277-B315-571467340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4A0CBB-5517-4890-A1AF-671960A58B60}"/>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410769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D86F-4563-4DAA-BA31-FD5818BCD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BCABDE-734E-4620-91AB-2AAF6A000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5A787-6357-4BBF-A87B-B26E3847EA19}"/>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8D79CC1E-E45E-489C-9D35-2C6297F83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78D09-36A0-4E9F-953C-DAFF18364A97}"/>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120175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1679-5CD5-45A1-B207-A5C360252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548B6A-BC9B-442A-85A8-6A336059C7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E5CCBC-BAAA-44C8-ADD5-E942D3C4E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A7F38B-A9A1-4F41-BFA7-0C22EBB5E45B}"/>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6" name="Footer Placeholder 5">
            <a:extLst>
              <a:ext uri="{FF2B5EF4-FFF2-40B4-BE49-F238E27FC236}">
                <a16:creationId xmlns:a16="http://schemas.microsoft.com/office/drawing/2014/main" id="{1CD28D6A-E7E1-4282-A840-523F12FEB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451BB-959D-4B3B-B64F-A8D65C430CE0}"/>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78215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CE41-329D-4F17-AAC2-E5C0CE7C1C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60E4A-882A-4A86-B2DE-12A61818F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D324C-C64E-481A-9CCD-E58DC1859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280307-185D-4FFF-A0D0-BB77EB6C5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E09FE-F27F-4593-B55B-85803DEE8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C6A899-2C5C-4019-9066-D2175487BAE9}"/>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8" name="Footer Placeholder 7">
            <a:extLst>
              <a:ext uri="{FF2B5EF4-FFF2-40B4-BE49-F238E27FC236}">
                <a16:creationId xmlns:a16="http://schemas.microsoft.com/office/drawing/2014/main" id="{5CFDF804-74AA-4149-8112-BABCFB5EB8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ABD4B-977F-4FEC-BDD8-F12E17BBEC3F}"/>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387316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B9E1-A2D8-4C3F-AA0C-BFB1E729E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B5A7B-5074-40FF-AF74-9AD17D447EB6}"/>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4" name="Footer Placeholder 3">
            <a:extLst>
              <a:ext uri="{FF2B5EF4-FFF2-40B4-BE49-F238E27FC236}">
                <a16:creationId xmlns:a16="http://schemas.microsoft.com/office/drawing/2014/main" id="{FF171E1B-9F51-4F03-AE16-DFB608DF2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C41F86-8ABE-4CB5-BD76-D8ACB094E190}"/>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87607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0C35-4B2F-4877-8189-C1F301E1C435}"/>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3" name="Footer Placeholder 2">
            <a:extLst>
              <a:ext uri="{FF2B5EF4-FFF2-40B4-BE49-F238E27FC236}">
                <a16:creationId xmlns:a16="http://schemas.microsoft.com/office/drawing/2014/main" id="{D89AF769-9A45-47F8-A261-C24FC7425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64A008-ED4C-4261-A39C-86BF0B03B3AC}"/>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313993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66F5-75C3-4010-BBA2-7EB4998F2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ADD7CA-1355-44E7-B448-1E13696B0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43D81-4BED-46F9-A31A-EA1F38567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2065A-0786-40DA-8AE5-CFF1ECF6189B}"/>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6" name="Footer Placeholder 5">
            <a:extLst>
              <a:ext uri="{FF2B5EF4-FFF2-40B4-BE49-F238E27FC236}">
                <a16:creationId xmlns:a16="http://schemas.microsoft.com/office/drawing/2014/main" id="{3CF7BEB8-886C-490C-8F08-79151A160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3EE96-E6EA-4EDC-8385-533BFF21C04B}"/>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290946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F577-75FE-4B0F-BB78-2650F8971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E9E372-BAF0-4016-895D-75F9581A3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C7CE01-B7B9-4D2C-A857-580E4DC19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F3D9D-F428-406D-B4B8-E6BD4A2D97BE}"/>
              </a:ext>
            </a:extLst>
          </p:cNvPr>
          <p:cNvSpPr>
            <a:spLocks noGrp="1"/>
          </p:cNvSpPr>
          <p:nvPr>
            <p:ph type="dt" sz="half" idx="10"/>
          </p:nvPr>
        </p:nvSpPr>
        <p:spPr/>
        <p:txBody>
          <a:bodyPr/>
          <a:lstStyle/>
          <a:p>
            <a:fld id="{9233826B-1500-4341-91C8-2BA7224EEF17}" type="datetimeFigureOut">
              <a:rPr lang="en-IN" smtClean="0"/>
              <a:t>27-04-2022</a:t>
            </a:fld>
            <a:endParaRPr lang="en-IN"/>
          </a:p>
        </p:txBody>
      </p:sp>
      <p:sp>
        <p:nvSpPr>
          <p:cNvPr id="6" name="Footer Placeholder 5">
            <a:extLst>
              <a:ext uri="{FF2B5EF4-FFF2-40B4-BE49-F238E27FC236}">
                <a16:creationId xmlns:a16="http://schemas.microsoft.com/office/drawing/2014/main" id="{843ECB1A-D8F9-4EA4-9C9B-C1C40190F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2480FB-0AF9-4E9C-8398-110472F91CB2}"/>
              </a:ext>
            </a:extLst>
          </p:cNvPr>
          <p:cNvSpPr>
            <a:spLocks noGrp="1"/>
          </p:cNvSpPr>
          <p:nvPr>
            <p:ph type="sldNum" sz="quarter" idx="12"/>
          </p:nvPr>
        </p:nvSpPr>
        <p:spPr/>
        <p:txBody>
          <a:bodyPr/>
          <a:lstStyle/>
          <a:p>
            <a:fld id="{FFF25EC3-A544-404D-8C65-8D432649695B}" type="slidenum">
              <a:rPr lang="en-IN" smtClean="0"/>
              <a:t>‹#›</a:t>
            </a:fld>
            <a:endParaRPr lang="en-IN"/>
          </a:p>
        </p:txBody>
      </p:sp>
    </p:spTree>
    <p:extLst>
      <p:ext uri="{BB962C8B-B14F-4D97-AF65-F5344CB8AC3E}">
        <p14:creationId xmlns:p14="http://schemas.microsoft.com/office/powerpoint/2010/main" val="181177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7571A-C288-4B6E-A266-410FDD035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217FF-FA27-442A-A666-5F8830EE8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781EA-69D5-4EE9-B5E9-5ED396963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3826B-1500-4341-91C8-2BA7224EEF17}" type="datetimeFigureOut">
              <a:rPr lang="en-IN" smtClean="0"/>
              <a:t>27-04-2022</a:t>
            </a:fld>
            <a:endParaRPr lang="en-IN"/>
          </a:p>
        </p:txBody>
      </p:sp>
      <p:sp>
        <p:nvSpPr>
          <p:cNvPr id="5" name="Footer Placeholder 4">
            <a:extLst>
              <a:ext uri="{FF2B5EF4-FFF2-40B4-BE49-F238E27FC236}">
                <a16:creationId xmlns:a16="http://schemas.microsoft.com/office/drawing/2014/main" id="{BCDC6BF0-3C00-4F9B-B2A8-2AD7ADF9C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8AD572-79CB-473F-B4EC-65BB0E579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5EC3-A544-404D-8C65-8D432649695B}" type="slidenum">
              <a:rPr lang="en-IN" smtClean="0"/>
              <a:t>‹#›</a:t>
            </a:fld>
            <a:endParaRPr lang="en-IN"/>
          </a:p>
        </p:txBody>
      </p:sp>
    </p:spTree>
    <p:extLst>
      <p:ext uri="{BB962C8B-B14F-4D97-AF65-F5344CB8AC3E}">
        <p14:creationId xmlns:p14="http://schemas.microsoft.com/office/powerpoint/2010/main" val="328035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BCAD-7AE2-47B7-8562-8BD415A16E5D}"/>
              </a:ext>
            </a:extLst>
          </p:cNvPr>
          <p:cNvSpPr>
            <a:spLocks noGrp="1"/>
          </p:cNvSpPr>
          <p:nvPr>
            <p:ph type="ctrTitle"/>
          </p:nvPr>
        </p:nvSpPr>
        <p:spPr/>
        <p:txBody>
          <a:bodyPr/>
          <a:lstStyle/>
          <a:p>
            <a:r>
              <a:rPr lang="en-IN" dirty="0"/>
              <a:t>Collection Framework</a:t>
            </a:r>
          </a:p>
        </p:txBody>
      </p:sp>
    </p:spTree>
    <p:extLst>
      <p:ext uri="{BB962C8B-B14F-4D97-AF65-F5344CB8AC3E}">
        <p14:creationId xmlns:p14="http://schemas.microsoft.com/office/powerpoint/2010/main" val="86624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917B4-1E9D-431E-8BF4-A42E3073661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most frequently used implementation of the queue interface is the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Priority Queue: A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 is used when the objects are supposed to be processed based on the priority. It is known that a queue follows the First-In-First-Out algorithm, but sometimes the elements of the queue are needed to be processed according to the priority and this class is used in these cases. The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 is based on the priority heap. The elements of the priority queue are ordered according to the natural ordering, or by a Comparator provided at queue construction time, depending on which constructor is 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51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8CA9D-31CA-45D0-9ADD-6CF7F00CD57B}"/>
              </a:ext>
            </a:extLst>
          </p:cNvPr>
          <p:cNvSpPr>
            <a:spLocks noGrp="1"/>
          </p:cNvSpPr>
          <p:nvPr>
            <p:ph idx="1"/>
          </p:nvPr>
        </p:nvSpPr>
        <p:spPr>
          <a:xfrm>
            <a:off x="637309" y="267855"/>
            <a:ext cx="10716491" cy="6373090"/>
          </a:xfrm>
        </p:spPr>
        <p:txBody>
          <a:bodyPr>
            <a:noAutofit/>
          </a:bodyPr>
          <a:lstStyle/>
          <a:p>
            <a:pPr marL="0" indent="0">
              <a:spcBef>
                <a:spcPts val="600"/>
              </a:spcBef>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java.util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endParaRPr lang="en-IN" sz="1600" dirty="0">
              <a:latin typeface="Times New Roman" panose="02020603050405020304" pitchFamily="18" charset="0"/>
              <a:cs typeface="Times New Roman" panose="02020603050405020304" pitchFamily="18" charset="0"/>
            </a:endParaRPr>
          </a:p>
          <a:p>
            <a:pPr marL="0" indent="0">
              <a:spcBef>
                <a:spcPts val="600"/>
              </a:spcBef>
              <a:buNone/>
            </a:pP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CoDemo</a:t>
            </a: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a:latin typeface="Times New Roman" panose="02020603050405020304" pitchFamily="18" charset="0"/>
                <a:cs typeface="Times New Roman" panose="02020603050405020304" pitchFamily="18" charset="0"/>
              </a:rPr>
              <a:t> 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err="1">
                <a:latin typeface="Times New Roman" panose="02020603050405020304" pitchFamily="18" charset="0"/>
                <a:cs typeface="Times New Roman" panose="02020603050405020304" pitchFamily="18" charset="0"/>
              </a:rPr>
              <a:t>PriorityQueue</a:t>
            </a:r>
            <a:r>
              <a:rPr lang="en-IN" sz="1600" dirty="0">
                <a:latin typeface="Times New Roman" panose="02020603050405020304" pitchFamily="18" charset="0"/>
                <a:cs typeface="Times New Roman" panose="02020603050405020304" pitchFamily="18" charset="0"/>
              </a:rPr>
              <a:t>&lt;Integer&gt; </a:t>
            </a:r>
            <a:r>
              <a:rPr lang="en-IN" sz="1600" dirty="0" err="1">
                <a:latin typeface="Times New Roman" panose="02020603050405020304" pitchFamily="18" charset="0"/>
                <a:cs typeface="Times New Roman" panose="02020603050405020304" pitchFamily="18" charset="0"/>
              </a:rPr>
              <a:t>pQueue</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PriorityQueue</a:t>
            </a:r>
            <a:r>
              <a:rPr lang="en-IN" sz="1600" dirty="0">
                <a:latin typeface="Times New Roman" panose="02020603050405020304" pitchFamily="18" charset="0"/>
                <a:cs typeface="Times New Roman" panose="02020603050405020304" pitchFamily="18" charset="0"/>
              </a:rPr>
              <a:t>&lt;Integer&gt;(); // Creating empty priority queue</a:t>
            </a:r>
          </a:p>
          <a:p>
            <a:pPr marL="0" indent="0">
              <a:spcBef>
                <a:spcPts val="600"/>
              </a:spcBef>
              <a:buNone/>
            </a:pPr>
            <a:r>
              <a:rPr lang="en-IN" sz="1600" dirty="0" err="1">
                <a:latin typeface="Times New Roman" panose="02020603050405020304" pitchFamily="18" charset="0"/>
                <a:cs typeface="Times New Roman" panose="02020603050405020304" pitchFamily="18" charset="0"/>
              </a:rPr>
              <a:t>pQueue.add</a:t>
            </a:r>
            <a:r>
              <a:rPr lang="en-IN" sz="1600" dirty="0">
                <a:latin typeface="Times New Roman" panose="02020603050405020304" pitchFamily="18" charset="0"/>
                <a:cs typeface="Times New Roman" panose="02020603050405020304" pitchFamily="18" charset="0"/>
              </a:rPr>
              <a:t>(10); // Adding items to the </a:t>
            </a:r>
            <a:r>
              <a:rPr lang="en-IN" sz="1600" dirty="0" err="1">
                <a:latin typeface="Times New Roman" panose="02020603050405020304" pitchFamily="18" charset="0"/>
                <a:cs typeface="Times New Roman" panose="02020603050405020304" pitchFamily="18" charset="0"/>
              </a:rPr>
              <a:t>pQueue</a:t>
            </a:r>
            <a:r>
              <a:rPr lang="en-IN" sz="1600" dirty="0">
                <a:latin typeface="Times New Roman" panose="02020603050405020304" pitchFamily="18" charset="0"/>
                <a:cs typeface="Times New Roman" panose="02020603050405020304" pitchFamily="18" charset="0"/>
              </a:rPr>
              <a:t> using add()</a:t>
            </a:r>
          </a:p>
          <a:p>
            <a:pPr marL="0" indent="0">
              <a:spcBef>
                <a:spcPts val="600"/>
              </a:spcBef>
              <a:buNone/>
            </a:pPr>
            <a:r>
              <a:rPr lang="en-IN" sz="1600" dirty="0" err="1">
                <a:latin typeface="Times New Roman" panose="02020603050405020304" pitchFamily="18" charset="0"/>
                <a:cs typeface="Times New Roman" panose="02020603050405020304" pitchFamily="18" charset="0"/>
              </a:rPr>
              <a:t>pQueue.add</a:t>
            </a:r>
            <a:r>
              <a:rPr lang="en-IN" sz="1600" dirty="0">
                <a:latin typeface="Times New Roman" panose="02020603050405020304" pitchFamily="18" charset="0"/>
                <a:cs typeface="Times New Roman" panose="02020603050405020304" pitchFamily="18" charset="0"/>
              </a:rPr>
              <a:t>(20);</a:t>
            </a:r>
          </a:p>
          <a:p>
            <a:pPr marL="0" indent="0">
              <a:spcBef>
                <a:spcPts val="600"/>
              </a:spcBef>
              <a:buNone/>
            </a:pPr>
            <a:r>
              <a:rPr lang="en-IN" sz="1600" dirty="0" err="1">
                <a:latin typeface="Times New Roman" panose="02020603050405020304" pitchFamily="18" charset="0"/>
                <a:cs typeface="Times New Roman" panose="02020603050405020304" pitchFamily="18" charset="0"/>
              </a:rPr>
              <a:t>pQueue.add</a:t>
            </a:r>
            <a:r>
              <a:rPr lang="en-IN" sz="1600" dirty="0">
                <a:latin typeface="Times New Roman" panose="02020603050405020304" pitchFamily="18" charset="0"/>
                <a:cs typeface="Times New Roman" panose="02020603050405020304" pitchFamily="18" charset="0"/>
              </a:rPr>
              <a:t>(15);</a:t>
            </a:r>
          </a:p>
          <a:p>
            <a:pPr marL="0" indent="0">
              <a:spcBef>
                <a:spcPts val="600"/>
              </a:spcBef>
              <a:buNone/>
            </a:pPr>
            <a:r>
              <a:rPr lang="en-IN" sz="1600" dirty="0">
                <a:latin typeface="Times New Roman" panose="02020603050405020304" pitchFamily="18" charset="0"/>
                <a:cs typeface="Times New Roman" panose="02020603050405020304" pitchFamily="18" charset="0"/>
              </a:rPr>
              <a:t> // Printing the top element of </a:t>
            </a:r>
            <a:r>
              <a:rPr lang="en-IN" sz="1600" dirty="0" err="1">
                <a:latin typeface="Times New Roman" panose="02020603050405020304" pitchFamily="18" charset="0"/>
                <a:cs typeface="Times New Roman" panose="02020603050405020304" pitchFamily="18" charset="0"/>
              </a:rPr>
              <a:t>PriorityQueue</a:t>
            </a:r>
            <a:endParaRPr lang="en-IN" sz="1600" dirty="0">
              <a:latin typeface="Times New Roman" panose="02020603050405020304" pitchFamily="18" charset="0"/>
              <a:cs typeface="Times New Roman" panose="02020603050405020304" pitchFamily="18" charset="0"/>
            </a:endParaRPr>
          </a:p>
          <a:p>
            <a:pPr marL="0" indent="0">
              <a:spcBef>
                <a:spcPts val="60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pQueue.peek</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 Printing the top element and removing it from the </a:t>
            </a:r>
            <a:r>
              <a:rPr lang="en-IN" sz="1600" dirty="0" err="1">
                <a:latin typeface="Times New Roman" panose="02020603050405020304" pitchFamily="18" charset="0"/>
                <a:cs typeface="Times New Roman" panose="02020603050405020304" pitchFamily="18" charset="0"/>
              </a:rPr>
              <a:t>PriorityQueue</a:t>
            </a:r>
            <a:r>
              <a:rPr lang="en-IN" sz="1600" dirty="0">
                <a:latin typeface="Times New Roman" panose="02020603050405020304" pitchFamily="18" charset="0"/>
                <a:cs typeface="Times New Roman" panose="02020603050405020304" pitchFamily="18" charset="0"/>
              </a:rPr>
              <a:t> container</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pQueue.poll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pQueue.peek</a:t>
            </a:r>
            <a:r>
              <a:rPr lang="en-IN" sz="1600" dirty="0">
                <a:latin typeface="Times New Roman" panose="02020603050405020304" pitchFamily="18" charset="0"/>
                <a:cs typeface="Times New Roman" panose="02020603050405020304" pitchFamily="18" charset="0"/>
              </a:rPr>
              <a:t>()); // Printing the top element again</a:t>
            </a:r>
          </a:p>
          <a:p>
            <a:pPr marL="0" indent="0">
              <a:spcBef>
                <a:spcPts val="600"/>
              </a:spcBef>
              <a:buNone/>
            </a:pP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Output: </a:t>
            </a:r>
          </a:p>
          <a:p>
            <a:pPr marL="0" indent="0">
              <a:spcBef>
                <a:spcPts val="600"/>
              </a:spcBef>
              <a:buNone/>
            </a:pPr>
            <a:r>
              <a:rPr lang="en-IN" sz="1600" dirty="0">
                <a:latin typeface="Times New Roman" panose="02020603050405020304" pitchFamily="18" charset="0"/>
                <a:cs typeface="Times New Roman" panose="02020603050405020304" pitchFamily="18" charset="0"/>
              </a:rPr>
              <a:t>10</a:t>
            </a:r>
          </a:p>
          <a:p>
            <a:pPr marL="0" indent="0">
              <a:spcBef>
                <a:spcPts val="600"/>
              </a:spcBef>
              <a:buNone/>
            </a:pPr>
            <a:r>
              <a:rPr lang="en-IN" sz="1600" dirty="0">
                <a:latin typeface="Times New Roman" panose="02020603050405020304" pitchFamily="18" charset="0"/>
                <a:cs typeface="Times New Roman" panose="02020603050405020304" pitchFamily="18" charset="0"/>
              </a:rPr>
              <a:t>10</a:t>
            </a:r>
          </a:p>
          <a:p>
            <a:pPr marL="0" indent="0">
              <a:spcBef>
                <a:spcPts val="600"/>
              </a:spcBef>
              <a:buNone/>
            </a:pPr>
            <a:r>
              <a:rPr lang="en-IN" sz="16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8978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D173F-C402-4F20-9647-52976E44790A}"/>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Deque Interface:</a:t>
            </a:r>
          </a:p>
          <a:p>
            <a:r>
              <a:rPr lang="en-US" sz="2000" dirty="0">
                <a:latin typeface="Times New Roman" panose="02020603050405020304" pitchFamily="18" charset="0"/>
                <a:cs typeface="Times New Roman" panose="02020603050405020304" pitchFamily="18" charset="0"/>
              </a:rPr>
              <a:t> This is a very slight variation of the queue data structure. Deque, also known as a double-ended queue, is a data structure where we can add and remove the elements from both ends of the queue. This interface extends the queue interface. The class which implements this interface is </a:t>
            </a:r>
            <a:r>
              <a:rPr lang="en-US" sz="2000" dirty="0" err="1">
                <a:latin typeface="Times New Roman" panose="02020603050405020304" pitchFamily="18" charset="0"/>
                <a:cs typeface="Times New Roman" panose="02020603050405020304" pitchFamily="18" charset="0"/>
              </a:rPr>
              <a:t>ArrayDeque</a:t>
            </a:r>
            <a:r>
              <a:rPr lang="en-US" sz="2000" dirty="0">
                <a:latin typeface="Times New Roman" panose="02020603050405020304" pitchFamily="18" charset="0"/>
                <a:cs typeface="Times New Roman" panose="02020603050405020304" pitchFamily="18" charset="0"/>
              </a:rPr>
              <a:t>. Since </a:t>
            </a:r>
            <a:r>
              <a:rPr lang="en-US" sz="2000" dirty="0" err="1">
                <a:latin typeface="Times New Roman" panose="02020603050405020304" pitchFamily="18" charset="0"/>
                <a:cs typeface="Times New Roman" panose="02020603050405020304" pitchFamily="18" charset="0"/>
              </a:rPr>
              <a:t>ArrayDeque</a:t>
            </a:r>
            <a:r>
              <a:rPr lang="en-US" sz="2000" dirty="0">
                <a:latin typeface="Times New Roman" panose="02020603050405020304" pitchFamily="18" charset="0"/>
                <a:cs typeface="Times New Roman" panose="02020603050405020304" pitchFamily="18" charset="0"/>
              </a:rPr>
              <a:t> class implements the Deque interface, we can instantiate a deque object with this class. For example, </a:t>
            </a:r>
          </a:p>
          <a:p>
            <a:r>
              <a:rPr lang="en-US" sz="2000" dirty="0">
                <a:latin typeface="Times New Roman" panose="02020603050405020304" pitchFamily="18" charset="0"/>
                <a:cs typeface="Times New Roman" panose="02020603050405020304" pitchFamily="18" charset="0"/>
              </a:rPr>
              <a:t>Deque&lt;T&gt; ad = new </a:t>
            </a:r>
            <a:r>
              <a:rPr lang="en-US" sz="2000" dirty="0" err="1">
                <a:latin typeface="Times New Roman" panose="02020603050405020304" pitchFamily="18" charset="0"/>
                <a:cs typeface="Times New Roman" panose="02020603050405020304" pitchFamily="18" charset="0"/>
              </a:rPr>
              <a:t>ArrayDeque</a:t>
            </a:r>
            <a:r>
              <a:rPr lang="en-US" sz="2000" dirty="0">
                <a:latin typeface="Times New Roman" panose="02020603050405020304" pitchFamily="18" charset="0"/>
                <a:cs typeface="Times New Roman" panose="02020603050405020304" pitchFamily="18" charset="0"/>
              </a:rPr>
              <a:t>&lt;&gt;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 is the type of the object.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7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61D98-80F5-481C-957C-7BD5515FB4F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class which implements the deque interface is </a:t>
            </a:r>
            <a:r>
              <a:rPr lang="en-US" sz="2400" dirty="0" err="1">
                <a:latin typeface="Times New Roman" panose="02020603050405020304" pitchFamily="18" charset="0"/>
                <a:cs typeface="Times New Roman" panose="02020603050405020304" pitchFamily="18" charset="0"/>
              </a:rPr>
              <a:t>ArrayDeque</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ArrayDeque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ArrayDeque</a:t>
            </a:r>
            <a:r>
              <a:rPr lang="en-US" sz="2400" dirty="0">
                <a:latin typeface="Times New Roman" panose="02020603050405020304" pitchFamily="18" charset="0"/>
                <a:cs typeface="Times New Roman" panose="02020603050405020304" pitchFamily="18" charset="0"/>
              </a:rPr>
              <a:t> class which is implemented in the collection framework provides us with a way to apply resizable-array. This is a special kind of array that grows and allows users to add or remove an element from both sides of the queue. Array deques have no capacity restrictions and they grow as necessary to support usage.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88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0CD4F-7F1D-40DC-9AF2-BC68687D19F8}"/>
              </a:ext>
            </a:extLst>
          </p:cNvPr>
          <p:cNvSpPr>
            <a:spLocks noGrp="1"/>
          </p:cNvSpPr>
          <p:nvPr>
            <p:ph idx="1"/>
          </p:nvPr>
        </p:nvSpPr>
        <p:spPr>
          <a:xfrm>
            <a:off x="360219" y="101600"/>
            <a:ext cx="6012872" cy="6520873"/>
          </a:xfrm>
        </p:spPr>
        <p:txBody>
          <a:bodyPr>
            <a:noAutofit/>
          </a:bodyPr>
          <a:lstStyle/>
          <a:p>
            <a:pPr marL="0" indent="0">
              <a:spcBef>
                <a:spcPts val="600"/>
              </a:spcBef>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java.util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ArrayDequeDemo</a:t>
            </a: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a:latin typeface="Times New Roman" panose="02020603050405020304" pitchFamily="18" charset="0"/>
                <a:cs typeface="Times New Roman" panose="02020603050405020304" pitchFamily="18" charset="0"/>
              </a:rPr>
              <a:t>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err="1">
                <a:latin typeface="Times New Roman" panose="02020603050405020304" pitchFamily="18" charset="0"/>
                <a:cs typeface="Times New Roman" panose="02020603050405020304" pitchFamily="18" charset="0"/>
              </a:rPr>
              <a:t>ArrayDeque</a:t>
            </a:r>
            <a:r>
              <a:rPr lang="en-IN" sz="1600" dirty="0">
                <a:latin typeface="Times New Roman" panose="02020603050405020304" pitchFamily="18" charset="0"/>
                <a:cs typeface="Times New Roman" panose="02020603050405020304" pitchFamily="18" charset="0"/>
              </a:rPr>
              <a:t>&lt;Integer&gt; </a:t>
            </a:r>
            <a:r>
              <a:rPr lang="en-IN" sz="1600" dirty="0" err="1">
                <a:latin typeface="Times New Roman" panose="02020603050405020304" pitchFamily="18" charset="0"/>
                <a:cs typeface="Times New Roman" panose="02020603050405020304" pitchFamily="18" charset="0"/>
              </a:rPr>
              <a:t>de_que</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ArrayDeque</a:t>
            </a:r>
            <a:r>
              <a:rPr lang="en-IN" sz="1600" dirty="0">
                <a:latin typeface="Times New Roman" panose="02020603050405020304" pitchFamily="18" charset="0"/>
                <a:cs typeface="Times New Roman" panose="02020603050405020304" pitchFamily="18" charset="0"/>
              </a:rPr>
              <a:t>&lt;Integer&gt;(10);</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a:t>
            </a:r>
            <a:r>
              <a:rPr lang="en-IN" sz="1600" dirty="0">
                <a:latin typeface="Times New Roman" panose="02020603050405020304" pitchFamily="18" charset="0"/>
                <a:cs typeface="Times New Roman" panose="02020603050405020304" pitchFamily="18" charset="0"/>
              </a:rPr>
              <a:t>(10);  // // add() method to insert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a:t>
            </a:r>
            <a:r>
              <a:rPr lang="en-IN" sz="1600" dirty="0">
                <a:latin typeface="Times New Roman" panose="02020603050405020304" pitchFamily="18" charset="0"/>
                <a:cs typeface="Times New Roman" panose="02020603050405020304" pitchFamily="18" charset="0"/>
              </a:rPr>
              <a:t>(20);</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a:t>
            </a:r>
            <a:r>
              <a:rPr lang="en-IN" sz="1600" dirty="0">
                <a:latin typeface="Times New Roman" panose="02020603050405020304" pitchFamily="18" charset="0"/>
                <a:cs typeface="Times New Roman" panose="02020603050405020304" pitchFamily="18" charset="0"/>
              </a:rPr>
              <a:t>(30);</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a:t>
            </a:r>
            <a:r>
              <a:rPr lang="en-IN" sz="1600" dirty="0">
                <a:latin typeface="Times New Roman" panose="02020603050405020304" pitchFamily="18" charset="0"/>
                <a:cs typeface="Times New Roman" panose="02020603050405020304" pitchFamily="18" charset="0"/>
              </a:rPr>
              <a:t>(40);</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a:t>
            </a:r>
            <a:r>
              <a:rPr lang="en-IN" sz="1600" dirty="0">
                <a:latin typeface="Times New Roman" panose="02020603050405020304" pitchFamily="18" charset="0"/>
                <a:cs typeface="Times New Roman" panose="02020603050405020304" pitchFamily="18" charset="0"/>
              </a:rPr>
              <a:t>(50);</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de_que</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de_que.clear</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addFirst</a:t>
            </a:r>
            <a:r>
              <a:rPr lang="en-IN" sz="1600" dirty="0">
                <a:latin typeface="Times New Roman" panose="02020603050405020304" pitchFamily="18" charset="0"/>
                <a:cs typeface="Times New Roman" panose="02020603050405020304" pitchFamily="18" charset="0"/>
              </a:rPr>
              <a:t>() method to insert the elements at the head</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de_que.addFirst</a:t>
            </a:r>
            <a:r>
              <a:rPr lang="en-IN" sz="1600" dirty="0">
                <a:latin typeface="Times New Roman" panose="02020603050405020304" pitchFamily="18" charset="0"/>
                <a:cs typeface="Times New Roman" panose="02020603050405020304" pitchFamily="18" charset="0"/>
              </a:rPr>
              <a:t>(564);</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de_que.addFirst</a:t>
            </a:r>
            <a:r>
              <a:rPr lang="en-IN" sz="1600" dirty="0">
                <a:latin typeface="Times New Roman" panose="02020603050405020304" pitchFamily="18" charset="0"/>
                <a:cs typeface="Times New Roman" panose="02020603050405020304" pitchFamily="18" charset="0"/>
              </a:rPr>
              <a:t>(291);</a:t>
            </a:r>
          </a:p>
          <a:p>
            <a:pPr marL="0" indent="0">
              <a:spcBef>
                <a:spcPts val="600"/>
              </a:spcBef>
              <a:buNone/>
            </a:pP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addLast</a:t>
            </a:r>
            <a:r>
              <a:rPr lang="en-IN" sz="1600" dirty="0">
                <a:latin typeface="Times New Roman" panose="02020603050405020304" pitchFamily="18" charset="0"/>
                <a:cs typeface="Times New Roman" panose="02020603050405020304" pitchFamily="18" charset="0"/>
              </a:rPr>
              <a:t>() method to insert </a:t>
            </a:r>
            <a:r>
              <a:rPr lang="en-IN" sz="1600" dirty="0" err="1">
                <a:latin typeface="Times New Roman" panose="02020603050405020304" pitchFamily="18" charset="0"/>
                <a:cs typeface="Times New Roman" panose="02020603050405020304" pitchFamily="18" charset="0"/>
              </a:rPr>
              <a:t>theelements</a:t>
            </a:r>
            <a:r>
              <a:rPr lang="en-IN" sz="1600" dirty="0">
                <a:latin typeface="Times New Roman" panose="02020603050405020304" pitchFamily="18" charset="0"/>
                <a:cs typeface="Times New Roman" panose="02020603050405020304" pitchFamily="18" charset="0"/>
              </a:rPr>
              <a:t> at the tail</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de_que.addLast</a:t>
            </a:r>
            <a:r>
              <a:rPr lang="en-IN" sz="1600" dirty="0">
                <a:latin typeface="Times New Roman" panose="02020603050405020304" pitchFamily="18" charset="0"/>
                <a:cs typeface="Times New Roman" panose="02020603050405020304" pitchFamily="18" charset="0"/>
              </a:rPr>
              <a:t>(24);</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de_que.addLast</a:t>
            </a:r>
            <a:r>
              <a:rPr lang="en-IN" sz="1600" dirty="0">
                <a:latin typeface="Times New Roman" panose="02020603050405020304" pitchFamily="18" charset="0"/>
                <a:cs typeface="Times New Roman" panose="02020603050405020304" pitchFamily="18" charset="0"/>
              </a:rPr>
              <a:t>(14);</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de_que</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2DE2916-F7D2-4057-A52A-239D5A05E9E0}"/>
              </a:ext>
            </a:extLst>
          </p:cNvPr>
          <p:cNvSpPr txBox="1"/>
          <p:nvPr/>
        </p:nvSpPr>
        <p:spPr>
          <a:xfrm>
            <a:off x="7740073" y="2133600"/>
            <a:ext cx="212436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 </a:t>
            </a:r>
          </a:p>
          <a:p>
            <a:r>
              <a:rPr lang="en-US" dirty="0">
                <a:latin typeface="Times New Roman" panose="02020603050405020304" pitchFamily="18" charset="0"/>
                <a:cs typeface="Times New Roman" panose="02020603050405020304" pitchFamily="18" charset="0"/>
              </a:rPr>
              <a:t>[10, 20, 30, 40, 50]</a:t>
            </a:r>
          </a:p>
          <a:p>
            <a:r>
              <a:rPr lang="en-US" dirty="0">
                <a:latin typeface="Times New Roman" panose="02020603050405020304" pitchFamily="18" charset="0"/>
                <a:cs typeface="Times New Roman" panose="02020603050405020304" pitchFamily="18" charset="0"/>
              </a:rPr>
              <a:t>[291, 564, 24, 14]</a:t>
            </a:r>
          </a:p>
        </p:txBody>
      </p:sp>
    </p:spTree>
    <p:extLst>
      <p:ext uri="{BB962C8B-B14F-4D97-AF65-F5344CB8AC3E}">
        <p14:creationId xmlns:p14="http://schemas.microsoft.com/office/powerpoint/2010/main" val="27791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838EE-9E77-44C3-BED4-C9AFF615ABBD}"/>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Set Interface: A set is an unordered collection of objects in which duplicate values cannot be stored. This collection is used when we wish to avoid the duplication of the objects and wish to store only the unique objects. This set interface is implemented by various classes like HashSet, </a:t>
            </a:r>
            <a:r>
              <a:rPr lang="en-US" sz="2200" dirty="0" err="1">
                <a:latin typeface="Times New Roman" panose="02020603050405020304" pitchFamily="18" charset="0"/>
                <a:cs typeface="Times New Roman" panose="02020603050405020304" pitchFamily="18" charset="0"/>
              </a:rPr>
              <a:t>TreeSet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LinkedHashSet</a:t>
            </a:r>
            <a:r>
              <a:rPr lang="en-US" sz="2200" dirty="0">
                <a:latin typeface="Times New Roman" panose="02020603050405020304" pitchFamily="18" charset="0"/>
                <a:cs typeface="Times New Roman" panose="02020603050405020304" pitchFamily="18" charset="0"/>
              </a:rPr>
              <a:t>, etc. Since all the subclasses implement the set, we can instantiate a set object with any of these classes. For example,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Set&lt;T&gt; </a:t>
            </a:r>
            <a:r>
              <a:rPr lang="en-US" sz="2200" dirty="0" err="1">
                <a:latin typeface="Times New Roman" panose="02020603050405020304" pitchFamily="18" charset="0"/>
                <a:cs typeface="Times New Roman" panose="02020603050405020304" pitchFamily="18" charset="0"/>
              </a:rPr>
              <a:t>hs</a:t>
            </a:r>
            <a:r>
              <a:rPr lang="en-US" sz="2200" dirty="0">
                <a:latin typeface="Times New Roman" panose="02020603050405020304" pitchFamily="18" charset="0"/>
                <a:cs typeface="Times New Roman" panose="02020603050405020304" pitchFamily="18" charset="0"/>
              </a:rPr>
              <a:t> = new HashSet&lt;&gt; (); </a:t>
            </a:r>
          </a:p>
          <a:p>
            <a:r>
              <a:rPr lang="en-US" sz="2200" dirty="0">
                <a:latin typeface="Times New Roman" panose="02020603050405020304" pitchFamily="18" charset="0"/>
                <a:cs typeface="Times New Roman" panose="02020603050405020304" pitchFamily="18" charset="0"/>
              </a:rPr>
              <a:t>Set&lt;T&gt; </a:t>
            </a:r>
            <a:r>
              <a:rPr lang="en-US" sz="2200" dirty="0" err="1">
                <a:latin typeface="Times New Roman" panose="02020603050405020304" pitchFamily="18" charset="0"/>
                <a:cs typeface="Times New Roman" panose="02020603050405020304" pitchFamily="18" charset="0"/>
              </a:rPr>
              <a:t>lhs</a:t>
            </a:r>
            <a:r>
              <a:rPr lang="en-US" sz="2200" dirty="0">
                <a:latin typeface="Times New Roman" panose="02020603050405020304" pitchFamily="18" charset="0"/>
                <a:cs typeface="Times New Roman" panose="02020603050405020304" pitchFamily="18" charset="0"/>
              </a:rPr>
              <a:t> = new </a:t>
            </a:r>
            <a:r>
              <a:rPr lang="en-US" sz="2200" dirty="0" err="1">
                <a:latin typeface="Times New Roman" panose="02020603050405020304" pitchFamily="18" charset="0"/>
                <a:cs typeface="Times New Roman" panose="02020603050405020304" pitchFamily="18" charset="0"/>
              </a:rPr>
              <a:t>LinkedHashSet</a:t>
            </a:r>
            <a:r>
              <a:rPr lang="en-US" sz="2200" dirty="0">
                <a:latin typeface="Times New Roman" panose="02020603050405020304" pitchFamily="18" charset="0"/>
                <a:cs typeface="Times New Roman" panose="02020603050405020304" pitchFamily="18" charset="0"/>
              </a:rPr>
              <a:t>&lt;&gt; (); </a:t>
            </a:r>
          </a:p>
          <a:p>
            <a:r>
              <a:rPr lang="en-US" sz="2200" dirty="0">
                <a:latin typeface="Times New Roman" panose="02020603050405020304" pitchFamily="18" charset="0"/>
                <a:cs typeface="Times New Roman" panose="02020603050405020304" pitchFamily="18" charset="0"/>
              </a:rPr>
              <a:t>Set&lt;T&gt; </a:t>
            </a:r>
            <a:r>
              <a:rPr lang="en-US" sz="2200" dirty="0" err="1">
                <a:latin typeface="Times New Roman" panose="02020603050405020304" pitchFamily="18" charset="0"/>
                <a:cs typeface="Times New Roman" panose="02020603050405020304" pitchFamily="18" charset="0"/>
              </a:rPr>
              <a:t>ts</a:t>
            </a:r>
            <a:r>
              <a:rPr lang="en-US" sz="2200" dirty="0">
                <a:latin typeface="Times New Roman" panose="02020603050405020304" pitchFamily="18" charset="0"/>
                <a:cs typeface="Times New Roman" panose="02020603050405020304" pitchFamily="18" charset="0"/>
              </a:rPr>
              <a:t> = new </a:t>
            </a:r>
            <a:r>
              <a:rPr lang="en-US" sz="2200" dirty="0" err="1">
                <a:latin typeface="Times New Roman" panose="02020603050405020304" pitchFamily="18" charset="0"/>
                <a:cs typeface="Times New Roman" panose="02020603050405020304" pitchFamily="18" charset="0"/>
              </a:rPr>
              <a:t>TreeSet</a:t>
            </a:r>
            <a:r>
              <a:rPr lang="en-US" sz="2200" dirty="0">
                <a:latin typeface="Times New Roman" panose="02020603050405020304" pitchFamily="18" charset="0"/>
                <a:cs typeface="Times New Roman" panose="02020603050405020304" pitchFamily="18" charset="0"/>
              </a:rPr>
              <a:t>&lt;&gt; ();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Where T is the type of the object.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2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20321-AFB1-424A-BB40-5CA6190B230A}"/>
              </a:ext>
            </a:extLst>
          </p:cNvPr>
          <p:cNvSpPr>
            <a:spLocks noGrp="1"/>
          </p:cNvSpPr>
          <p:nvPr>
            <p:ph idx="1"/>
          </p:nvPr>
        </p:nvSpPr>
        <p:spPr/>
        <p:txBody>
          <a:bodyPr/>
          <a:lstStyle/>
          <a:p>
            <a:pPr algn="just"/>
            <a:r>
              <a:rPr lang="en-US" dirty="0"/>
              <a:t> </a:t>
            </a:r>
            <a:r>
              <a:rPr lang="en-US" sz="2000" dirty="0">
                <a:latin typeface="Times New Roman" panose="02020603050405020304" pitchFamily="18" charset="0"/>
                <a:cs typeface="Times New Roman" panose="02020603050405020304" pitchFamily="18" charset="0"/>
              </a:rPr>
              <a:t>HashSet: The HashSet class is an inherent implementation of the hash table data structure. The objects that we insert into the HashSet do not guarantee to be inserted in the same order. The objects are inserted based on their </a:t>
            </a:r>
            <a:r>
              <a:rPr lang="en-US" sz="2000" dirty="0" err="1">
                <a:latin typeface="Times New Roman" panose="02020603050405020304" pitchFamily="18" charset="0"/>
                <a:cs typeface="Times New Roman" panose="02020603050405020304" pitchFamily="18" charset="0"/>
              </a:rPr>
              <a:t>hashcode</a:t>
            </a:r>
            <a:r>
              <a:rPr lang="en-US" sz="2000" dirty="0">
                <a:latin typeface="Times New Roman" panose="02020603050405020304" pitchFamily="18" charset="0"/>
                <a:cs typeface="Times New Roman" panose="02020603050405020304" pitchFamily="18" charset="0"/>
              </a:rPr>
              <a:t>. This class also allows the insertion of NULL elements.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55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BD305-81DA-4B60-A8E3-E0779A0C4D99}"/>
              </a:ext>
            </a:extLst>
          </p:cNvPr>
          <p:cNvSpPr>
            <a:spLocks noGrp="1"/>
          </p:cNvSpPr>
          <p:nvPr>
            <p:ph idx="1"/>
          </p:nvPr>
        </p:nvSpPr>
        <p:spPr>
          <a:xfrm>
            <a:off x="563419" y="277091"/>
            <a:ext cx="6179126" cy="5929746"/>
          </a:xfrm>
        </p:spPr>
        <p:txBody>
          <a:bodyPr>
            <a:noAutofit/>
          </a:bodyPr>
          <a:lstStyle/>
          <a:p>
            <a:pPr marL="0" indent="0">
              <a:spcBef>
                <a:spcPts val="600"/>
              </a:spcBef>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java.util</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public class </a:t>
            </a:r>
            <a:r>
              <a:rPr lang="en-IN" sz="1800" dirty="0" err="1">
                <a:latin typeface="Times New Roman" panose="02020603050405020304" pitchFamily="18" charset="0"/>
                <a:cs typeface="Times New Roman" panose="02020603050405020304" pitchFamily="18" charset="0"/>
              </a:rPr>
              <a:t>HashSetDemo</a:t>
            </a:r>
            <a:r>
              <a:rPr lang="en-IN" sz="1800" dirty="0">
                <a:latin typeface="Times New Roman" panose="02020603050405020304" pitchFamily="18" charset="0"/>
                <a:cs typeface="Times New Roman" panose="02020603050405020304" pitchFamily="18" charset="0"/>
              </a:rPr>
              <a:t> {  </a:t>
            </a:r>
          </a:p>
          <a:p>
            <a:pPr marL="0" indent="0">
              <a:spcBef>
                <a:spcPts val="600"/>
              </a:spcBef>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  // Creating HashSet and // adding elements</a:t>
            </a:r>
          </a:p>
          <a:p>
            <a:pPr marL="0" indent="0">
              <a:spcBef>
                <a:spcPts val="600"/>
              </a:spcBef>
              <a:buNone/>
            </a:pPr>
            <a:r>
              <a:rPr lang="en-IN" sz="1800" dirty="0">
                <a:latin typeface="Times New Roman" panose="02020603050405020304" pitchFamily="18" charset="0"/>
                <a:cs typeface="Times New Roman" panose="02020603050405020304" pitchFamily="18" charset="0"/>
              </a:rPr>
              <a:t>   HashSet&lt;String&gt; </a:t>
            </a:r>
            <a:r>
              <a:rPr lang="en-IN" sz="1800" dirty="0" err="1">
                <a:latin typeface="Times New Roman" panose="02020603050405020304" pitchFamily="18" charset="0"/>
                <a:cs typeface="Times New Roman" panose="02020603050405020304" pitchFamily="18" charset="0"/>
              </a:rPr>
              <a:t>hs</a:t>
            </a:r>
            <a:r>
              <a:rPr lang="en-IN" sz="1800" dirty="0">
                <a:latin typeface="Times New Roman" panose="02020603050405020304" pitchFamily="18" charset="0"/>
                <a:cs typeface="Times New Roman" panose="02020603050405020304" pitchFamily="18" charset="0"/>
              </a:rPr>
              <a:t> = new HashSet&lt;String&gt;();</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hs.add</a:t>
            </a:r>
            <a:r>
              <a:rPr lang="en-IN" sz="1800" dirty="0">
                <a:latin typeface="Times New Roman" panose="02020603050405020304" pitchFamily="18" charset="0"/>
                <a:cs typeface="Times New Roman" panose="02020603050405020304" pitchFamily="18" charset="0"/>
              </a:rPr>
              <a:t>(“Java");</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hs.add</a:t>
            </a:r>
            <a:r>
              <a:rPr lang="en-IN" sz="1800" dirty="0">
                <a:latin typeface="Times New Roman" panose="02020603050405020304" pitchFamily="18" charset="0"/>
                <a:cs typeface="Times New Roman" panose="02020603050405020304" pitchFamily="18" charset="0"/>
              </a:rPr>
              <a:t>(“programming");</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hs.add</a:t>
            </a:r>
            <a:r>
              <a:rPr lang="en-IN" sz="1800" dirty="0">
                <a:latin typeface="Times New Roman" panose="02020603050405020304" pitchFamily="18" charset="0"/>
                <a:cs typeface="Times New Roman" panose="02020603050405020304" pitchFamily="18" charset="0"/>
              </a:rPr>
              <a:t>(“Language");</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hs.add</a:t>
            </a:r>
            <a:r>
              <a:rPr lang="en-IN" sz="1800" dirty="0">
                <a:latin typeface="Times New Roman" panose="02020603050405020304" pitchFamily="18" charset="0"/>
                <a:cs typeface="Times New Roman" panose="02020603050405020304" pitchFamily="18" charset="0"/>
              </a:rPr>
              <a:t>("Is");</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hs.add</a:t>
            </a:r>
            <a:r>
              <a:rPr lang="en-IN" sz="1800" dirty="0">
                <a:latin typeface="Times New Roman" panose="02020603050405020304" pitchFamily="18" charset="0"/>
                <a:cs typeface="Times New Roman" panose="02020603050405020304" pitchFamily="18" charset="0"/>
              </a:rPr>
              <a:t>("Very helpful");</a:t>
            </a:r>
          </a:p>
          <a:p>
            <a:pPr marL="0" indent="0">
              <a:spcBef>
                <a:spcPts val="600"/>
              </a:spcBef>
              <a:buNone/>
            </a:pPr>
            <a:r>
              <a:rPr lang="en-IN" sz="1800" dirty="0">
                <a:latin typeface="Times New Roman" panose="02020603050405020304" pitchFamily="18" charset="0"/>
                <a:cs typeface="Times New Roman" panose="02020603050405020304" pitchFamily="18" charset="0"/>
              </a:rPr>
              <a:t>// Traversing elements</a:t>
            </a:r>
          </a:p>
          <a:p>
            <a:pPr marL="0" indent="0">
              <a:spcBef>
                <a:spcPts val="600"/>
              </a:spcBef>
              <a:buNone/>
            </a:pPr>
            <a:r>
              <a:rPr lang="en-IN" sz="1800" dirty="0">
                <a:latin typeface="Times New Roman" panose="02020603050405020304" pitchFamily="18" charset="0"/>
                <a:cs typeface="Times New Roman" panose="02020603050405020304" pitchFamily="18" charset="0"/>
              </a:rPr>
              <a:t>   Iterator&lt;String&gt; </a:t>
            </a:r>
            <a:r>
              <a:rPr lang="en-IN" sz="1800" dirty="0" err="1">
                <a:latin typeface="Times New Roman" panose="02020603050405020304" pitchFamily="18" charset="0"/>
                <a:cs typeface="Times New Roman" panose="02020603050405020304" pitchFamily="18" charset="0"/>
              </a:rPr>
              <a:t>itr</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hs.iterator</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while (</a:t>
            </a:r>
            <a:r>
              <a:rPr lang="en-IN" sz="1800" dirty="0" err="1">
                <a:latin typeface="Times New Roman" panose="02020603050405020304" pitchFamily="18" charset="0"/>
                <a:cs typeface="Times New Roman" panose="02020603050405020304" pitchFamily="18" charset="0"/>
              </a:rPr>
              <a:t>itr.hasNext</a:t>
            </a: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itr.next</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A5F45A3-4EDB-480C-BF5C-94F031BC1F7D}"/>
              </a:ext>
            </a:extLst>
          </p:cNvPr>
          <p:cNvSpPr txBox="1"/>
          <p:nvPr/>
        </p:nvSpPr>
        <p:spPr>
          <a:xfrm>
            <a:off x="7712364" y="1265382"/>
            <a:ext cx="2050472" cy="2416046"/>
          </a:xfrm>
          <a:prstGeom prst="rect">
            <a:avLst/>
          </a:prstGeom>
          <a:noFill/>
        </p:spPr>
        <p:txBody>
          <a:bodyPr wrap="square" rtlCol="0">
            <a:spAutoFit/>
          </a:bodyPr>
          <a:lstStyle/>
          <a:p>
            <a:pPr marL="0" indent="0">
              <a:spcBef>
                <a:spcPts val="600"/>
              </a:spcBef>
              <a:buNone/>
            </a:pPr>
            <a:r>
              <a:rPr lang="en-IN" sz="1800" dirty="0">
                <a:latin typeface="Times New Roman" panose="02020603050405020304" pitchFamily="18" charset="0"/>
                <a:cs typeface="Times New Roman" panose="02020603050405020304" pitchFamily="18" charset="0"/>
              </a:rPr>
              <a:t>Output: </a:t>
            </a:r>
          </a:p>
          <a:p>
            <a:pPr marL="0" indent="0">
              <a:spcBef>
                <a:spcPts val="600"/>
              </a:spcBef>
              <a:buNone/>
            </a:pPr>
            <a:r>
              <a:rPr lang="en-IN" sz="1800" dirty="0">
                <a:latin typeface="Times New Roman" panose="02020603050405020304" pitchFamily="18" charset="0"/>
                <a:cs typeface="Times New Roman" panose="02020603050405020304" pitchFamily="18" charset="0"/>
              </a:rPr>
              <a:t>Very helpful</a:t>
            </a:r>
          </a:p>
          <a:p>
            <a:pPr marL="0" indent="0">
              <a:spcBef>
                <a:spcPts val="600"/>
              </a:spcBef>
              <a:buNone/>
            </a:pPr>
            <a:r>
              <a:rPr lang="en-IN" sz="1800" dirty="0">
                <a:latin typeface="Times New Roman" panose="02020603050405020304" pitchFamily="18" charset="0"/>
                <a:cs typeface="Times New Roman" panose="02020603050405020304" pitchFamily="18" charset="0"/>
              </a:rPr>
              <a:t>Java</a:t>
            </a:r>
          </a:p>
          <a:p>
            <a:pPr marL="0" indent="0">
              <a:spcBef>
                <a:spcPts val="600"/>
              </a:spcBef>
              <a:buNone/>
            </a:pPr>
            <a:r>
              <a:rPr lang="en-IN" sz="1800" dirty="0">
                <a:latin typeface="Times New Roman" panose="02020603050405020304" pitchFamily="18" charset="0"/>
                <a:cs typeface="Times New Roman" panose="02020603050405020304" pitchFamily="18" charset="0"/>
              </a:rPr>
              <a:t>Programming</a:t>
            </a:r>
          </a:p>
          <a:p>
            <a:pPr marL="0" indent="0">
              <a:spcBef>
                <a:spcPts val="600"/>
              </a:spcBef>
              <a:buNone/>
            </a:pPr>
            <a:r>
              <a:rPr lang="en-IN" sz="1800" dirty="0">
                <a:latin typeface="Times New Roman" panose="02020603050405020304" pitchFamily="18" charset="0"/>
                <a:cs typeface="Times New Roman" panose="02020603050405020304" pitchFamily="18" charset="0"/>
              </a:rPr>
              <a:t>Is</a:t>
            </a:r>
          </a:p>
          <a:p>
            <a:pPr marL="0" indent="0">
              <a:spcBef>
                <a:spcPts val="600"/>
              </a:spcBef>
              <a:buNone/>
            </a:pPr>
            <a:r>
              <a:rPr lang="en-IN" sz="1800" dirty="0">
                <a:latin typeface="Times New Roman" panose="02020603050405020304" pitchFamily="18" charset="0"/>
                <a:cs typeface="Times New Roman" panose="02020603050405020304" pitchFamily="18" charset="0"/>
              </a:rPr>
              <a:t>Language</a:t>
            </a:r>
          </a:p>
          <a:p>
            <a:endParaRPr lang="en-IN" dirty="0"/>
          </a:p>
        </p:txBody>
      </p:sp>
    </p:spTree>
    <p:extLst>
      <p:ext uri="{BB962C8B-B14F-4D97-AF65-F5344CB8AC3E}">
        <p14:creationId xmlns:p14="http://schemas.microsoft.com/office/powerpoint/2010/main" val="182760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CA877-40BA-4057-B8DF-11D039617247}"/>
              </a:ext>
            </a:extLst>
          </p:cNvPr>
          <p:cNvSpPr>
            <a:spLocks noGrp="1"/>
          </p:cNvSpPr>
          <p:nvPr>
            <p:ph idx="1"/>
          </p:nvPr>
        </p:nvSpPr>
        <p:spPr>
          <a:xfrm>
            <a:off x="350982" y="129309"/>
            <a:ext cx="11002819" cy="6483927"/>
          </a:xfrm>
        </p:spPr>
        <p:txBody>
          <a:bodyPr>
            <a:normAutofit fontScale="85000" lnSpcReduction="20000"/>
          </a:bodyPr>
          <a:lstStyle/>
          <a:p>
            <a:pPr>
              <a:spcBef>
                <a:spcPts val="600"/>
              </a:spcBef>
            </a:pPr>
            <a:r>
              <a:rPr lang="en-US" dirty="0"/>
              <a:t> </a:t>
            </a:r>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 is very similar to a HashSet. The difference is that this uses a doubly linked list to store the data and retains the ordering of the elements.</a:t>
            </a:r>
          </a:p>
          <a:p>
            <a:pPr marL="0" indent="0">
              <a:spcBef>
                <a:spcPts val="600"/>
              </a:spcBef>
              <a:buNone/>
            </a:pPr>
            <a:endParaRPr lang="en-IN" sz="2000" dirty="0">
              <a:latin typeface="Times New Roman" panose="02020603050405020304" pitchFamily="18" charset="0"/>
              <a:cs typeface="Times New Roman" panose="02020603050405020304" pitchFamily="18" charset="0"/>
            </a:endParaRPr>
          </a:p>
          <a:p>
            <a:pPr marL="0" indent="0">
              <a:spcBef>
                <a:spcPts val="600"/>
              </a:spcBef>
              <a:buNone/>
            </a:pPr>
            <a:r>
              <a:rPr lang="en-IN" sz="2000" dirty="0">
                <a:latin typeface="Times New Roman" panose="02020603050405020304" pitchFamily="18" charset="0"/>
                <a:cs typeface="Times New Roman" panose="02020603050405020304" pitchFamily="18" charset="0"/>
              </a:rPr>
              <a:t>public class </a:t>
            </a:r>
            <a:r>
              <a:rPr lang="en-IN" sz="2000" dirty="0" err="1">
                <a:latin typeface="Times New Roman" panose="02020603050405020304" pitchFamily="18" charset="0"/>
                <a:cs typeface="Times New Roman" panose="02020603050405020304" pitchFamily="18" charset="0"/>
              </a:rPr>
              <a:t>LinkedHashSetDemo</a:t>
            </a:r>
            <a:r>
              <a:rPr lang="en-IN" sz="2000" dirty="0">
                <a:latin typeface="Times New Roman" panose="02020603050405020304" pitchFamily="18" charset="0"/>
                <a:cs typeface="Times New Roman" panose="02020603050405020304" pitchFamily="18" charset="0"/>
              </a:rPr>
              <a:t> {</a:t>
            </a:r>
          </a:p>
          <a:p>
            <a:pPr marL="0" indent="0">
              <a:spcBef>
                <a:spcPts val="600"/>
              </a:spcBef>
              <a:buNone/>
            </a:pPr>
            <a:r>
              <a:rPr lang="en-IN" sz="2000" dirty="0">
                <a:latin typeface="Times New Roman" panose="02020603050405020304" pitchFamily="18" charset="0"/>
                <a:cs typeface="Times New Roman" panose="02020603050405020304" pitchFamily="18" charset="0"/>
              </a:rPr>
              <a:t>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err="1">
                <a:latin typeface="Times New Roman" panose="02020603050405020304" pitchFamily="18" charset="0"/>
                <a:cs typeface="Times New Roman" panose="02020603050405020304" pitchFamily="18" charset="0"/>
              </a:rPr>
              <a:t>LinkedHashSet</a:t>
            </a:r>
            <a:r>
              <a:rPr lang="en-IN" sz="2000" dirty="0">
                <a:latin typeface="Times New Roman" panose="02020603050405020304" pitchFamily="18" charset="0"/>
                <a:cs typeface="Times New Roman" panose="02020603050405020304" pitchFamily="18" charset="0"/>
              </a:rPr>
              <a:t>&lt;String&gt; </a:t>
            </a:r>
            <a:r>
              <a:rPr lang="en-IN" sz="2000" dirty="0" err="1">
                <a:latin typeface="Times New Roman" panose="02020603050405020304" pitchFamily="18" charset="0"/>
                <a:cs typeface="Times New Roman" panose="02020603050405020304" pitchFamily="18" charset="0"/>
              </a:rPr>
              <a:t>lhs</a:t>
            </a:r>
            <a:r>
              <a:rPr lang="en-IN" sz="2000" dirty="0">
                <a:latin typeface="Times New Roman" panose="02020603050405020304" pitchFamily="18" charset="0"/>
                <a:cs typeface="Times New Roman" panose="02020603050405020304" pitchFamily="18" charset="0"/>
              </a:rPr>
              <a:t> = new </a:t>
            </a:r>
            <a:r>
              <a:rPr lang="en-IN" sz="2000" dirty="0" err="1">
                <a:latin typeface="Times New Roman" panose="02020603050405020304" pitchFamily="18" charset="0"/>
                <a:cs typeface="Times New Roman" panose="02020603050405020304" pitchFamily="18" charset="0"/>
              </a:rPr>
              <a:t>LinkedHashSet</a:t>
            </a:r>
            <a:r>
              <a:rPr lang="en-IN" sz="2000" dirty="0">
                <a:latin typeface="Times New Roman" panose="02020603050405020304" pitchFamily="18" charset="0"/>
                <a:cs typeface="Times New Roman" panose="02020603050405020304" pitchFamily="18" charset="0"/>
              </a:rPr>
              <a:t>&lt;String&gt;();</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lhs.add</a:t>
            </a:r>
            <a:r>
              <a:rPr lang="en-IN" sz="2000" dirty="0">
                <a:latin typeface="Times New Roman" panose="02020603050405020304" pitchFamily="18" charset="0"/>
                <a:cs typeface="Times New Roman" panose="02020603050405020304" pitchFamily="18" charset="0"/>
              </a:rPr>
              <a:t>(“Programming");</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lhs.add</a:t>
            </a:r>
            <a:r>
              <a:rPr lang="en-IN" sz="2000" dirty="0">
                <a:latin typeface="Times New Roman" panose="02020603050405020304" pitchFamily="18" charset="0"/>
                <a:cs typeface="Times New Roman" panose="02020603050405020304" pitchFamily="18" charset="0"/>
              </a:rPr>
              <a:t>(“Language");</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lhs.add</a:t>
            </a:r>
            <a:r>
              <a:rPr lang="en-IN" sz="2000" dirty="0">
                <a:latin typeface="Times New Roman" panose="02020603050405020304" pitchFamily="18" charset="0"/>
                <a:cs typeface="Times New Roman" panose="02020603050405020304" pitchFamily="18" charset="0"/>
              </a:rPr>
              <a:t>(“Java");</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lhs.add</a:t>
            </a:r>
            <a:r>
              <a:rPr lang="en-IN" sz="2000" dirty="0">
                <a:latin typeface="Times New Roman" panose="02020603050405020304" pitchFamily="18" charset="0"/>
                <a:cs typeface="Times New Roman" panose="02020603050405020304" pitchFamily="18" charset="0"/>
              </a:rPr>
              <a:t>("Is");</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lhs.add</a:t>
            </a:r>
            <a:r>
              <a:rPr lang="en-IN" sz="2000" dirty="0">
                <a:latin typeface="Times New Roman" panose="02020603050405020304" pitchFamily="18" charset="0"/>
                <a:cs typeface="Times New Roman" panose="02020603050405020304" pitchFamily="18" charset="0"/>
              </a:rPr>
              <a:t>("Very helpful");</a:t>
            </a:r>
          </a:p>
          <a:p>
            <a:pPr marL="0" indent="0">
              <a:spcBef>
                <a:spcPts val="600"/>
              </a:spcBef>
              <a:buNone/>
            </a:pPr>
            <a:r>
              <a:rPr lang="en-IN" sz="2000" dirty="0">
                <a:latin typeface="Times New Roman" panose="02020603050405020304" pitchFamily="18" charset="0"/>
                <a:cs typeface="Times New Roman" panose="02020603050405020304" pitchFamily="18" charset="0"/>
              </a:rPr>
              <a:t> </a:t>
            </a:r>
          </a:p>
          <a:p>
            <a:pPr marL="0" indent="0">
              <a:spcBef>
                <a:spcPts val="600"/>
              </a:spcBef>
              <a:buNone/>
            </a:pPr>
            <a:r>
              <a:rPr lang="en-IN" sz="2000" dirty="0">
                <a:latin typeface="Times New Roman" panose="02020603050405020304" pitchFamily="18" charset="0"/>
                <a:cs typeface="Times New Roman" panose="02020603050405020304" pitchFamily="18" charset="0"/>
              </a:rPr>
              <a:t>Iterator&lt;String&gt; </a:t>
            </a:r>
            <a:r>
              <a:rPr lang="en-IN" sz="2000" dirty="0" err="1">
                <a:latin typeface="Times New Roman" panose="02020603050405020304" pitchFamily="18" charset="0"/>
                <a:cs typeface="Times New Roman" panose="02020603050405020304" pitchFamily="18" charset="0"/>
              </a:rPr>
              <a:t>itr</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lhs.iterator</a:t>
            </a: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while (</a:t>
            </a:r>
            <a:r>
              <a:rPr lang="en-IN" sz="2000" dirty="0" err="1">
                <a:latin typeface="Times New Roman" panose="02020603050405020304" pitchFamily="18" charset="0"/>
                <a:cs typeface="Times New Roman" panose="02020603050405020304" pitchFamily="18" charset="0"/>
              </a:rPr>
              <a:t>itr.hasNext</a:t>
            </a:r>
            <a:r>
              <a:rPr lang="en-IN" sz="2000" dirty="0">
                <a:latin typeface="Times New Roman" panose="02020603050405020304" pitchFamily="18" charset="0"/>
                <a:cs typeface="Times New Roman" panose="02020603050405020304" pitchFamily="18" charset="0"/>
              </a:rPr>
              <a:t>()) {</a:t>
            </a:r>
          </a:p>
          <a:p>
            <a:pPr marL="0" indent="0">
              <a:spcBef>
                <a:spcPts val="600"/>
              </a:spcBef>
              <a:buNone/>
            </a:pP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itr.next</a:t>
            </a: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a:t>
            </a:r>
          </a:p>
          <a:p>
            <a:pPr marL="0" indent="0">
              <a:spcBef>
                <a:spcPts val="600"/>
              </a:spcBef>
              <a:buNone/>
            </a:pPr>
            <a:r>
              <a:rPr lang="en-IN" sz="2000" dirty="0">
                <a:latin typeface="Times New Roman" panose="02020603050405020304" pitchFamily="18" charset="0"/>
                <a:cs typeface="Times New Roman" panose="02020603050405020304" pitchFamily="18" charset="0"/>
              </a:rPr>
              <a:t>Output: </a:t>
            </a:r>
          </a:p>
          <a:p>
            <a:pPr marL="0" indent="0">
              <a:spcBef>
                <a:spcPts val="600"/>
              </a:spcBef>
              <a:buNone/>
            </a:pPr>
            <a:r>
              <a:rPr lang="en-IN" sz="2000" dirty="0">
                <a:latin typeface="Times New Roman" panose="02020603050405020304" pitchFamily="18" charset="0"/>
                <a:cs typeface="Times New Roman" panose="02020603050405020304" pitchFamily="18" charset="0"/>
              </a:rPr>
              <a:t>Programming</a:t>
            </a:r>
          </a:p>
          <a:p>
            <a:pPr marL="0" indent="0">
              <a:spcBef>
                <a:spcPts val="600"/>
              </a:spcBef>
              <a:buNone/>
            </a:pPr>
            <a:r>
              <a:rPr lang="en-IN" sz="2000" dirty="0">
                <a:latin typeface="Times New Roman" panose="02020603050405020304" pitchFamily="18" charset="0"/>
                <a:cs typeface="Times New Roman" panose="02020603050405020304" pitchFamily="18" charset="0"/>
              </a:rPr>
              <a:t>Language</a:t>
            </a:r>
          </a:p>
          <a:p>
            <a:pPr marL="0" indent="0">
              <a:spcBef>
                <a:spcPts val="600"/>
              </a:spcBef>
              <a:buNone/>
            </a:pPr>
            <a:r>
              <a:rPr lang="en-IN" sz="2000" dirty="0">
                <a:latin typeface="Times New Roman" panose="02020603050405020304" pitchFamily="18" charset="0"/>
                <a:cs typeface="Times New Roman" panose="02020603050405020304" pitchFamily="18" charset="0"/>
              </a:rPr>
              <a:t>Java</a:t>
            </a:r>
          </a:p>
          <a:p>
            <a:pPr marL="0" indent="0">
              <a:spcBef>
                <a:spcPts val="600"/>
              </a:spcBef>
              <a:buNone/>
            </a:pPr>
            <a:r>
              <a:rPr lang="en-IN" sz="2000" dirty="0">
                <a:latin typeface="Times New Roman" panose="02020603050405020304" pitchFamily="18" charset="0"/>
                <a:cs typeface="Times New Roman" panose="02020603050405020304" pitchFamily="18" charset="0"/>
              </a:rPr>
              <a:t>Is</a:t>
            </a:r>
          </a:p>
          <a:p>
            <a:pPr marL="0" indent="0">
              <a:spcBef>
                <a:spcPts val="600"/>
              </a:spcBef>
              <a:buNone/>
            </a:pPr>
            <a:r>
              <a:rPr lang="en-IN" sz="2000" dirty="0">
                <a:latin typeface="Times New Roman" panose="02020603050405020304" pitchFamily="18" charset="0"/>
                <a:cs typeface="Times New Roman" panose="02020603050405020304" pitchFamily="18" charset="0"/>
              </a:rPr>
              <a:t>Very helpful</a:t>
            </a:r>
          </a:p>
        </p:txBody>
      </p:sp>
    </p:spTree>
    <p:extLst>
      <p:ext uri="{BB962C8B-B14F-4D97-AF65-F5344CB8AC3E}">
        <p14:creationId xmlns:p14="http://schemas.microsoft.com/office/powerpoint/2010/main" val="40479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6A446-820A-4B43-80F2-5AF5076A2DD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Sorted Set Interface: This interface is very similar to the set interface. The only difference is that this interface has extra methods that maintain the ordering of the elements. The sorted set interface extends the set interface and is used to handle the data which needs to be sorted. The class which implements this interface is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Since this class implements the </a:t>
            </a:r>
            <a:r>
              <a:rPr lang="en-US" sz="2000" dirty="0" err="1">
                <a:latin typeface="Times New Roman" panose="02020603050405020304" pitchFamily="18" charset="0"/>
                <a:cs typeface="Times New Roman" panose="02020603050405020304" pitchFamily="18" charset="0"/>
              </a:rPr>
              <a:t>SortedSet</a:t>
            </a:r>
            <a:r>
              <a:rPr lang="en-US" sz="2000" dirty="0">
                <a:latin typeface="Times New Roman" panose="02020603050405020304" pitchFamily="18" charset="0"/>
                <a:cs typeface="Times New Roman" panose="02020603050405020304" pitchFamily="18" charset="0"/>
              </a:rPr>
              <a:t>, we can instantiate a </a:t>
            </a:r>
            <a:r>
              <a:rPr lang="en-US" sz="2000" dirty="0" err="1">
                <a:latin typeface="Times New Roman" panose="02020603050405020304" pitchFamily="18" charset="0"/>
                <a:cs typeface="Times New Roman" panose="02020603050405020304" pitchFamily="18" charset="0"/>
              </a:rPr>
              <a:t>SortedSet</a:t>
            </a:r>
            <a:r>
              <a:rPr lang="en-US" sz="2000" dirty="0">
                <a:latin typeface="Times New Roman" panose="02020603050405020304" pitchFamily="18" charset="0"/>
                <a:cs typeface="Times New Roman" panose="02020603050405020304" pitchFamily="18" charset="0"/>
              </a:rPr>
              <a:t> object with this class. For example,</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SortedSet</a:t>
            </a:r>
            <a:r>
              <a:rPr lang="en-US" sz="2000" dirty="0">
                <a:latin typeface="Times New Roman" panose="02020603050405020304" pitchFamily="18" charset="0"/>
                <a:cs typeface="Times New Roman" panose="02020603050405020304" pitchFamily="18" charset="0"/>
              </a:rPr>
              <a:t>&lt;T&gt; </a:t>
            </a:r>
            <a:r>
              <a:rPr lang="en-US" sz="2000" dirty="0" err="1">
                <a:latin typeface="Times New Roman" panose="02020603050405020304" pitchFamily="18" charset="0"/>
                <a:cs typeface="Times New Roman" panose="02020603050405020304" pitchFamily="18" charset="0"/>
              </a:rPr>
              <a:t>ts</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&lt;&gt;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 is the type of the object.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49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1045-EE91-4C3E-91A3-BECDE5A5D450}"/>
              </a:ext>
            </a:extLst>
          </p:cNvPr>
          <p:cNvSpPr>
            <a:spLocks noGrp="1"/>
          </p:cNvSpPr>
          <p:nvPr>
            <p:ph type="title"/>
          </p:nvPr>
        </p:nvSpPr>
        <p:spPr/>
        <p:txBody>
          <a:bodyPr/>
          <a:lstStyle/>
          <a:p>
            <a:r>
              <a:rPr lang="en-IN" dirty="0"/>
              <a:t>Collection in Java</a:t>
            </a:r>
          </a:p>
        </p:txBody>
      </p:sp>
      <p:sp>
        <p:nvSpPr>
          <p:cNvPr id="3" name="Content Placeholder 2">
            <a:extLst>
              <a:ext uri="{FF2B5EF4-FFF2-40B4-BE49-F238E27FC236}">
                <a16:creationId xmlns:a16="http://schemas.microsoft.com/office/drawing/2014/main" id="{17738AF0-F1A1-4DF2-B2A6-AACA2B60E140}"/>
              </a:ext>
            </a:extLst>
          </p:cNvPr>
          <p:cNvSpPr>
            <a:spLocks noGrp="1"/>
          </p:cNvSpPr>
          <p:nvPr>
            <p:ph idx="1"/>
          </p:nvPr>
        </p:nvSpPr>
        <p:spPr>
          <a:xfrm>
            <a:off x="838200" y="1588654"/>
            <a:ext cx="10515600" cy="4479637"/>
          </a:xfrm>
        </p:spPr>
        <p:txBody>
          <a:bodyPr>
            <a:normAutofit/>
          </a:bodyPr>
          <a:lstStyle/>
          <a:p>
            <a:pPr algn="just" fontAlgn="base"/>
            <a:r>
              <a:rPr lang="en-US" sz="2000" i="0" dirty="0">
                <a:effectLst/>
                <a:latin typeface="Times New Roman" panose="02020603050405020304" pitchFamily="18" charset="0"/>
                <a:cs typeface="Times New Roman" panose="02020603050405020304" pitchFamily="18" charset="0"/>
              </a:rPr>
              <a:t>Any group of individual objects which are represented as a single unit is known as the collection of the objects. In Java, a separate framework named the </a:t>
            </a:r>
            <a:r>
              <a:rPr lang="en-US" sz="2000" i="1" dirty="0">
                <a:effectLst/>
                <a:latin typeface="Times New Roman" panose="02020603050405020304" pitchFamily="18" charset="0"/>
                <a:cs typeface="Times New Roman" panose="02020603050405020304" pitchFamily="18" charset="0"/>
              </a:rPr>
              <a:t>“Collection Framework”</a:t>
            </a:r>
            <a:r>
              <a:rPr lang="en-US" sz="2000" i="0" dirty="0">
                <a:effectLst/>
                <a:latin typeface="Times New Roman" panose="02020603050405020304" pitchFamily="18" charset="0"/>
                <a:cs typeface="Times New Roman" panose="02020603050405020304" pitchFamily="18" charset="0"/>
              </a:rPr>
              <a:t> has been defined in JDK 1.2 which holds all the collection classes and interface in it. </a:t>
            </a:r>
          </a:p>
          <a:p>
            <a:pPr algn="just" fontAlgn="base"/>
            <a:r>
              <a:rPr lang="en-US" sz="2000" i="0" dirty="0">
                <a:effectLst/>
                <a:latin typeface="Times New Roman" panose="02020603050405020304" pitchFamily="18" charset="0"/>
                <a:cs typeface="Times New Roman" panose="02020603050405020304" pitchFamily="18" charset="0"/>
              </a:rPr>
              <a:t>The Collection interface (</a:t>
            </a:r>
            <a:r>
              <a:rPr lang="en-US" sz="2000" i="0" dirty="0" err="1">
                <a:effectLst/>
                <a:latin typeface="Times New Roman" panose="02020603050405020304" pitchFamily="18" charset="0"/>
                <a:cs typeface="Times New Roman" panose="02020603050405020304" pitchFamily="18" charset="0"/>
              </a:rPr>
              <a:t>java.util.Collection</a:t>
            </a:r>
            <a:r>
              <a:rPr lang="en-US" sz="2000" i="0" dirty="0">
                <a:effectLst/>
                <a:latin typeface="Times New Roman" panose="02020603050405020304" pitchFamily="18" charset="0"/>
                <a:cs typeface="Times New Roman" panose="02020603050405020304" pitchFamily="18" charset="0"/>
              </a:rPr>
              <a:t>) and Map interface (</a:t>
            </a:r>
            <a:r>
              <a:rPr lang="en-US" sz="2000" i="0" dirty="0" err="1">
                <a:effectLst/>
                <a:latin typeface="Times New Roman" panose="02020603050405020304" pitchFamily="18" charset="0"/>
                <a:cs typeface="Times New Roman" panose="02020603050405020304" pitchFamily="18" charset="0"/>
              </a:rPr>
              <a:t>java.util.Map</a:t>
            </a:r>
            <a:r>
              <a:rPr lang="en-US" sz="2000" i="0" dirty="0">
                <a:effectLst/>
                <a:latin typeface="Times New Roman" panose="02020603050405020304" pitchFamily="18" charset="0"/>
                <a:cs typeface="Times New Roman" panose="02020603050405020304" pitchFamily="18" charset="0"/>
              </a:rPr>
              <a:t>) are the two main “root” interfaces of Java collection classes. </a:t>
            </a:r>
          </a:p>
          <a:p>
            <a:pPr marL="0" indent="0" algn="just" fontAlgn="base">
              <a:buNone/>
            </a:pPr>
            <a:r>
              <a:rPr lang="en-US" sz="2000" i="0" dirty="0">
                <a:effectLst/>
                <a:latin typeface="Times New Roman" panose="02020603050405020304" pitchFamily="18" charset="0"/>
                <a:cs typeface="Times New Roman" panose="02020603050405020304" pitchFamily="18" charset="0"/>
              </a:rPr>
              <a:t>What is a Framework?</a:t>
            </a:r>
          </a:p>
          <a:p>
            <a:pPr algn="just" fontAlgn="base"/>
            <a:r>
              <a:rPr lang="en-US" sz="2000" i="0" dirty="0">
                <a:effectLst/>
                <a:latin typeface="Times New Roman" panose="02020603050405020304" pitchFamily="18" charset="0"/>
                <a:cs typeface="Times New Roman" panose="02020603050405020304" pitchFamily="18" charset="0"/>
              </a:rPr>
              <a:t>A framework is a set of classes and interfaces which provide a ready-made architecture to store and manipulate objects. </a:t>
            </a:r>
          </a:p>
          <a:p>
            <a:pPr marL="0" indent="0" algn="just" fontAlgn="base">
              <a:buNone/>
            </a:pPr>
            <a:r>
              <a:rPr lang="en-US" sz="2000" dirty="0">
                <a:latin typeface="Times New Roman" panose="02020603050405020304" pitchFamily="18" charset="0"/>
                <a:cs typeface="Times New Roman" panose="02020603050405020304" pitchFamily="18" charset="0"/>
              </a:rPr>
              <a:t>Advantages of the Collection Framework:</a:t>
            </a:r>
          </a:p>
          <a:p>
            <a:pPr algn="just" fontAlgn="base"/>
            <a:r>
              <a:rPr lang="en-US" sz="2000" dirty="0">
                <a:latin typeface="Times New Roman" panose="02020603050405020304" pitchFamily="18" charset="0"/>
                <a:cs typeface="Times New Roman" panose="02020603050405020304" pitchFamily="18" charset="0"/>
              </a:rPr>
              <a:t>Consistent API</a:t>
            </a:r>
          </a:p>
          <a:p>
            <a:pPr algn="just" fontAlgn="base"/>
            <a:r>
              <a:rPr lang="en-US" sz="2000" dirty="0">
                <a:latin typeface="Times New Roman" panose="02020603050405020304" pitchFamily="18" charset="0"/>
                <a:cs typeface="Times New Roman" panose="02020603050405020304" pitchFamily="18" charset="0"/>
              </a:rPr>
              <a:t>Reduces programming effort</a:t>
            </a:r>
          </a:p>
          <a:p>
            <a:pPr algn="just" fontAlgn="base"/>
            <a:r>
              <a:rPr lang="en-US" sz="2000" dirty="0">
                <a:latin typeface="Times New Roman" panose="02020603050405020304" pitchFamily="18" charset="0"/>
                <a:cs typeface="Times New Roman" panose="02020603050405020304" pitchFamily="18" charset="0"/>
              </a:rPr>
              <a:t>Increases program speed and 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8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00077-87A8-4AEB-BE4D-402AF7BC2491}"/>
              </a:ext>
            </a:extLst>
          </p:cNvPr>
          <p:cNvSpPr>
            <a:spLocks noGrp="1"/>
          </p:cNvSpPr>
          <p:nvPr>
            <p:ph idx="1"/>
          </p:nvPr>
        </p:nvSpPr>
        <p:spPr>
          <a:xfrm>
            <a:off x="387927" y="120073"/>
            <a:ext cx="10965873" cy="6650182"/>
          </a:xfrm>
        </p:spPr>
        <p:txBody>
          <a:bodyPr>
            <a:normAutofit fontScale="92500" lnSpcReduction="10000"/>
          </a:bodyPr>
          <a:lstStyle/>
          <a:p>
            <a:pPr>
              <a:spcBef>
                <a:spcPts val="0"/>
              </a:spcBef>
            </a:pP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class uses a Tree for storage. The ordering of the elements is maintained by a set using their natural ordering whether or not an explicit comparator is provided. This must be consistent with equals if it is to correctly implement the Set interface. It can also be ordered by a Comparator provided at set creation time, depending on which constructor is used.</a:t>
            </a:r>
          </a:p>
          <a:p>
            <a:pPr marL="0" indent="0">
              <a:spcBef>
                <a:spcPts val="0"/>
              </a:spcBef>
              <a:buNone/>
            </a:pP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public class </a:t>
            </a:r>
            <a:r>
              <a:rPr lang="en-IN" sz="2000" dirty="0" err="1">
                <a:latin typeface="Times New Roman" panose="02020603050405020304" pitchFamily="18" charset="0"/>
                <a:cs typeface="Times New Roman" panose="02020603050405020304" pitchFamily="18" charset="0"/>
              </a:rPr>
              <a:t>TreeSetDemo</a:t>
            </a: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IN" sz="2000" dirty="0" err="1">
                <a:latin typeface="Times New Roman" panose="02020603050405020304" pitchFamily="18" charset="0"/>
                <a:cs typeface="Times New Roman" panose="02020603050405020304" pitchFamily="18" charset="0"/>
              </a:rPr>
              <a:t>TreeSet</a:t>
            </a:r>
            <a:r>
              <a:rPr lang="en-IN" sz="2000" dirty="0">
                <a:latin typeface="Times New Roman" panose="02020603050405020304" pitchFamily="18" charset="0"/>
                <a:cs typeface="Times New Roman" panose="02020603050405020304" pitchFamily="18" charset="0"/>
              </a:rPr>
              <a:t>&lt;String&gt; </a:t>
            </a:r>
            <a:r>
              <a:rPr lang="en-IN" sz="2000" dirty="0" err="1">
                <a:latin typeface="Times New Roman" panose="02020603050405020304" pitchFamily="18" charset="0"/>
                <a:cs typeface="Times New Roman" panose="02020603050405020304" pitchFamily="18" charset="0"/>
              </a:rPr>
              <a:t>ts</a:t>
            </a:r>
            <a:r>
              <a:rPr lang="en-IN" sz="2000" dirty="0">
                <a:latin typeface="Times New Roman" panose="02020603050405020304" pitchFamily="18" charset="0"/>
                <a:cs typeface="Times New Roman" panose="02020603050405020304" pitchFamily="18" charset="0"/>
              </a:rPr>
              <a:t> = new </a:t>
            </a:r>
            <a:r>
              <a:rPr lang="en-IN" sz="2000" dirty="0" err="1">
                <a:latin typeface="Times New Roman" panose="02020603050405020304" pitchFamily="18" charset="0"/>
                <a:cs typeface="Times New Roman" panose="02020603050405020304" pitchFamily="18" charset="0"/>
              </a:rPr>
              <a:t>TreeSet</a:t>
            </a:r>
            <a:r>
              <a:rPr lang="en-IN" sz="2000" dirty="0">
                <a:latin typeface="Times New Roman" panose="02020603050405020304" pitchFamily="18" charset="0"/>
                <a:cs typeface="Times New Roman" panose="02020603050405020304" pitchFamily="18" charset="0"/>
              </a:rPr>
              <a:t>&lt;String&gt;();</a:t>
            </a:r>
          </a:p>
          <a:p>
            <a:pPr marL="0" indent="0">
              <a:spcBef>
                <a:spcPts val="0"/>
              </a:spcBef>
              <a:buNone/>
            </a:pPr>
            <a:endParaRPr lang="en-IN" sz="2000" dirty="0">
              <a:latin typeface="Times New Roman" panose="02020603050405020304" pitchFamily="18" charset="0"/>
              <a:cs typeface="Times New Roman" panose="02020603050405020304" pitchFamily="18" charset="0"/>
            </a:endParaRPr>
          </a:p>
          <a:p>
            <a:pPr marL="0" indent="0">
              <a:spcBef>
                <a:spcPts val="0"/>
              </a:spcBef>
              <a:buNone/>
            </a:pPr>
            <a:r>
              <a:rPr lang="en-IN" sz="2000" dirty="0" err="1">
                <a:latin typeface="Times New Roman" panose="02020603050405020304" pitchFamily="18" charset="0"/>
                <a:cs typeface="Times New Roman" panose="02020603050405020304" pitchFamily="18" charset="0"/>
              </a:rPr>
              <a:t>ts.add</a:t>
            </a:r>
            <a:r>
              <a:rPr lang="en-IN" sz="2000" dirty="0">
                <a:latin typeface="Times New Roman" panose="02020603050405020304" pitchFamily="18" charset="0"/>
                <a:cs typeface="Times New Roman" panose="02020603050405020304" pitchFamily="18" charset="0"/>
              </a:rPr>
              <a:t>(“Java");</a:t>
            </a:r>
          </a:p>
          <a:p>
            <a:pPr marL="0" indent="0">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ts.add</a:t>
            </a:r>
            <a:r>
              <a:rPr lang="en-IN" sz="2000" dirty="0">
                <a:latin typeface="Times New Roman" panose="02020603050405020304" pitchFamily="18" charset="0"/>
                <a:cs typeface="Times New Roman" panose="02020603050405020304" pitchFamily="18" charset="0"/>
              </a:rPr>
              <a:t>(“Programming");</a:t>
            </a:r>
          </a:p>
          <a:p>
            <a:pPr marL="0" indent="0">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ts.add</a:t>
            </a:r>
            <a:r>
              <a:rPr lang="en-IN" sz="2000" dirty="0">
                <a:latin typeface="Times New Roman" panose="02020603050405020304" pitchFamily="18" charset="0"/>
                <a:cs typeface="Times New Roman" panose="02020603050405020304" pitchFamily="18" charset="0"/>
              </a:rPr>
              <a:t>("Is");</a:t>
            </a:r>
          </a:p>
          <a:p>
            <a:pPr marL="0" indent="0">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ts.add</a:t>
            </a:r>
            <a:r>
              <a:rPr lang="en-IN" sz="2000" dirty="0">
                <a:latin typeface="Times New Roman" panose="02020603050405020304" pitchFamily="18" charset="0"/>
                <a:cs typeface="Times New Roman" panose="02020603050405020304" pitchFamily="18" charset="0"/>
              </a:rPr>
              <a:t>("Very helpful");</a:t>
            </a:r>
          </a:p>
          <a:p>
            <a:pPr marL="0" indent="0">
              <a:spcBef>
                <a:spcPts val="0"/>
              </a:spcBef>
              <a:buNone/>
            </a:pP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Iterator&lt;String&gt; </a:t>
            </a:r>
            <a:r>
              <a:rPr lang="en-IN" sz="2000" dirty="0" err="1">
                <a:latin typeface="Times New Roman" panose="02020603050405020304" pitchFamily="18" charset="0"/>
                <a:cs typeface="Times New Roman" panose="02020603050405020304" pitchFamily="18" charset="0"/>
              </a:rPr>
              <a:t>itr</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ts.iterator</a:t>
            </a: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IN" sz="2000" dirty="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itr.hasNext</a:t>
            </a: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itr.next</a:t>
            </a: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  }</a:t>
            </a:r>
          </a:p>
          <a:p>
            <a:pPr marL="0" indent="0">
              <a:spcBef>
                <a:spcPts val="0"/>
              </a:spcBef>
              <a:buNone/>
            </a:pP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IN" sz="2000" dirty="0">
                <a:latin typeface="Times New Roman" panose="02020603050405020304" pitchFamily="18" charset="0"/>
                <a:cs typeface="Times New Roman" panose="02020603050405020304" pitchFamily="18" charset="0"/>
              </a:rPr>
              <a:t>Output: </a:t>
            </a:r>
          </a:p>
          <a:p>
            <a:pPr marL="0" indent="0">
              <a:spcBef>
                <a:spcPts val="0"/>
              </a:spcBef>
              <a:buNone/>
            </a:pPr>
            <a:r>
              <a:rPr lang="en-IN" sz="2000" dirty="0">
                <a:latin typeface="Times New Roman" panose="02020603050405020304" pitchFamily="18" charset="0"/>
                <a:cs typeface="Times New Roman" panose="02020603050405020304" pitchFamily="18" charset="0"/>
              </a:rPr>
              <a:t>Java</a:t>
            </a:r>
          </a:p>
          <a:p>
            <a:pPr marL="0" indent="0">
              <a:spcBef>
                <a:spcPts val="0"/>
              </a:spcBef>
              <a:buNone/>
            </a:pPr>
            <a:r>
              <a:rPr lang="en-IN" sz="2000" dirty="0">
                <a:latin typeface="Times New Roman" panose="02020603050405020304" pitchFamily="18" charset="0"/>
                <a:cs typeface="Times New Roman" panose="02020603050405020304" pitchFamily="18" charset="0"/>
              </a:rPr>
              <a:t>Programming</a:t>
            </a:r>
          </a:p>
          <a:p>
            <a:pPr marL="0" indent="0">
              <a:spcBef>
                <a:spcPts val="0"/>
              </a:spcBef>
              <a:buNone/>
            </a:pPr>
            <a:r>
              <a:rPr lang="en-IN" sz="2000" dirty="0">
                <a:latin typeface="Times New Roman" panose="02020603050405020304" pitchFamily="18" charset="0"/>
                <a:cs typeface="Times New Roman" panose="02020603050405020304" pitchFamily="18" charset="0"/>
              </a:rPr>
              <a:t>Is</a:t>
            </a:r>
          </a:p>
          <a:p>
            <a:pPr marL="0" indent="0">
              <a:spcBef>
                <a:spcPts val="0"/>
              </a:spcBef>
              <a:buNone/>
            </a:pPr>
            <a:r>
              <a:rPr lang="en-IN" sz="2000" dirty="0">
                <a:latin typeface="Times New Roman" panose="02020603050405020304" pitchFamily="18" charset="0"/>
                <a:cs typeface="Times New Roman" panose="02020603050405020304" pitchFamily="18" charset="0"/>
              </a:rPr>
              <a:t>Very helpful</a:t>
            </a:r>
          </a:p>
        </p:txBody>
      </p:sp>
    </p:spTree>
    <p:extLst>
      <p:ext uri="{BB962C8B-B14F-4D97-AF65-F5344CB8AC3E}">
        <p14:creationId xmlns:p14="http://schemas.microsoft.com/office/powerpoint/2010/main" val="33318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7781C-3A62-4C40-9C7D-7AF2EB9C5C39}"/>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 Map Interface: A map is a data structure that supports the key-value pair mapping for the data. This interface doesn’t support duplicate keys because the same key cannot have multiple mappings. A map is useful if there is data and we wish to perform operations on the basis of the key. This map interface is implemented by various classes like HashMap, </a:t>
            </a:r>
            <a:r>
              <a:rPr lang="en-US" sz="2000" dirty="0" err="1">
                <a:latin typeface="Times New Roman" panose="02020603050405020304" pitchFamily="18" charset="0"/>
                <a:cs typeface="Times New Roman" panose="02020603050405020304" pitchFamily="18" charset="0"/>
              </a:rPr>
              <a:t>TreeMap</a:t>
            </a:r>
            <a:r>
              <a:rPr lang="en-US" sz="2000" dirty="0">
                <a:latin typeface="Times New Roman" panose="02020603050405020304" pitchFamily="18" charset="0"/>
                <a:cs typeface="Times New Roman" panose="02020603050405020304" pitchFamily="18" charset="0"/>
              </a:rPr>
              <a:t>, etc. Since all the subclasses implement the map, we can instantiate a map object with any of these classes. For example,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Map&lt;T&gt; hm = new HashMap&lt;&gt; (); </a:t>
            </a:r>
          </a:p>
          <a:p>
            <a:pPr algn="just"/>
            <a:r>
              <a:rPr lang="en-US" sz="2000" dirty="0">
                <a:latin typeface="Times New Roman" panose="02020603050405020304" pitchFamily="18" charset="0"/>
                <a:cs typeface="Times New Roman" panose="02020603050405020304" pitchFamily="18" charset="0"/>
              </a:rPr>
              <a:t>Map&lt;T&gt; tm = new </a:t>
            </a:r>
            <a:r>
              <a:rPr lang="en-US" sz="2000" dirty="0" err="1">
                <a:latin typeface="Times New Roman" panose="02020603050405020304" pitchFamily="18" charset="0"/>
                <a:cs typeface="Times New Roman" panose="02020603050405020304" pitchFamily="18" charset="0"/>
              </a:rPr>
              <a:t>TreeMap</a:t>
            </a:r>
            <a:r>
              <a:rPr lang="en-US" sz="2000" dirty="0">
                <a:latin typeface="Times New Roman" panose="02020603050405020304" pitchFamily="18" charset="0"/>
                <a:cs typeface="Times New Roman" panose="02020603050405020304" pitchFamily="18" charset="0"/>
              </a:rPr>
              <a:t>&lt;&gt;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 T is the type of the object.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16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5B5D-9717-4976-9151-C239D4A067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C7DDF3-C414-4B27-9D93-97C0CA36C2A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frequently used implementation of a Map interface is a HashMap.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HashMap: HashMap provides the basic implementation of the Map interface of Java. It stores the data in (Key, Value) pairs. To access a value in a HashMap, we must know its key. HashMap uses a technique called Hashing. Hashing is a technique of converting a large String to a small String that represents the same String so that the indexing and search operations are faster. HashSet also uses HashMap internally.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5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1BCDD-B25A-4F5D-A5DB-2D5A8EC24E24}"/>
              </a:ext>
            </a:extLst>
          </p:cNvPr>
          <p:cNvSpPr>
            <a:spLocks noGrp="1"/>
          </p:cNvSpPr>
          <p:nvPr>
            <p:ph idx="1"/>
          </p:nvPr>
        </p:nvSpPr>
        <p:spPr>
          <a:xfrm>
            <a:off x="424873" y="227733"/>
            <a:ext cx="10605654" cy="6505575"/>
          </a:xfrm>
        </p:spPr>
        <p:txBody>
          <a:bodyPr>
            <a:normAutofit/>
          </a:bodyPr>
          <a:lstStyle/>
          <a:p>
            <a:pPr marL="0" indent="0">
              <a:spcBef>
                <a:spcPts val="600"/>
              </a:spcBef>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java.util</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public class </a:t>
            </a:r>
            <a:r>
              <a:rPr lang="en-IN" sz="1800" dirty="0" err="1">
                <a:latin typeface="Times New Roman" panose="02020603050405020304" pitchFamily="18" charset="0"/>
                <a:cs typeface="Times New Roman" panose="02020603050405020304" pitchFamily="18" charset="0"/>
              </a:rPr>
              <a:t>HashMapDemo</a:t>
            </a: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    HashMap&lt;Integer, String&gt; hm = new HashMap&lt;Integer, String&gt;();</a:t>
            </a:r>
          </a:p>
          <a:p>
            <a:pPr marL="0" indent="0">
              <a:spcBef>
                <a:spcPts val="600"/>
              </a:spcBef>
              <a:buNone/>
            </a:pPr>
            <a:endParaRPr lang="en-IN" sz="1800" dirty="0">
              <a:latin typeface="Times New Roman" panose="02020603050405020304" pitchFamily="18" charset="0"/>
              <a:cs typeface="Times New Roman" panose="02020603050405020304" pitchFamily="18" charset="0"/>
            </a:endParaRP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hm.put</a:t>
            </a:r>
            <a:r>
              <a:rPr lang="en-IN" sz="1800" dirty="0">
                <a:latin typeface="Times New Roman" panose="02020603050405020304" pitchFamily="18" charset="0"/>
                <a:cs typeface="Times New Roman" panose="02020603050405020304" pitchFamily="18" charset="0"/>
              </a:rPr>
              <a:t>(1, “Java");</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hm.put</a:t>
            </a:r>
            <a:r>
              <a:rPr lang="en-IN" sz="1800" dirty="0">
                <a:latin typeface="Times New Roman" panose="02020603050405020304" pitchFamily="18" charset="0"/>
                <a:cs typeface="Times New Roman" panose="02020603050405020304" pitchFamily="18" charset="0"/>
              </a:rPr>
              <a:t>(2, “Programming");</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hm.put</a:t>
            </a:r>
            <a:r>
              <a:rPr lang="en-IN" sz="1800" dirty="0">
                <a:latin typeface="Times New Roman" panose="02020603050405020304" pitchFamily="18" charset="0"/>
                <a:cs typeface="Times New Roman" panose="02020603050405020304" pitchFamily="18" charset="0"/>
              </a:rPr>
              <a:t>(3, “Java");</a:t>
            </a:r>
          </a:p>
          <a:p>
            <a:pPr marL="0" indent="0">
              <a:spcBef>
                <a:spcPts val="600"/>
              </a:spcBef>
              <a:buNone/>
            </a:pPr>
            <a:endParaRPr lang="en-IN" sz="1800" dirty="0">
              <a:latin typeface="Times New Roman" panose="02020603050405020304" pitchFamily="18" charset="0"/>
              <a:cs typeface="Times New Roman" panose="02020603050405020304" pitchFamily="18" charset="0"/>
            </a:endParaRPr>
          </a:p>
          <a:p>
            <a:pPr marL="0" indent="0">
              <a:spcBef>
                <a:spcPts val="600"/>
              </a:spcBef>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("Value for 1 is " + </a:t>
            </a:r>
            <a:r>
              <a:rPr lang="en-IN" sz="1800" dirty="0" err="1">
                <a:latin typeface="Times New Roman" panose="02020603050405020304" pitchFamily="18" charset="0"/>
                <a:cs typeface="Times New Roman" panose="02020603050405020304" pitchFamily="18" charset="0"/>
              </a:rPr>
              <a:t>hm.get</a:t>
            </a:r>
            <a:r>
              <a:rPr lang="en-IN" sz="1800" dirty="0">
                <a:latin typeface="Times New Roman" panose="02020603050405020304" pitchFamily="18" charset="0"/>
                <a:cs typeface="Times New Roman" panose="02020603050405020304" pitchFamily="18" charset="0"/>
              </a:rPr>
              <a:t>(1)); // Finding the value for a key</a:t>
            </a:r>
          </a:p>
          <a:p>
            <a:pPr marL="0" indent="0">
              <a:spcBef>
                <a:spcPts val="600"/>
              </a:spcBef>
              <a:buNone/>
            </a:pPr>
            <a:r>
              <a:rPr lang="en-IN" sz="1800" dirty="0">
                <a:latin typeface="Times New Roman" panose="02020603050405020304" pitchFamily="18" charset="0"/>
                <a:cs typeface="Times New Roman" panose="02020603050405020304" pitchFamily="18" charset="0"/>
              </a:rPr>
              <a:t>for (</a:t>
            </a:r>
            <a:r>
              <a:rPr lang="en-IN" sz="1800" dirty="0" err="1">
                <a:latin typeface="Times New Roman" panose="02020603050405020304" pitchFamily="18" charset="0"/>
                <a:cs typeface="Times New Roman" panose="02020603050405020304" pitchFamily="18" charset="0"/>
              </a:rPr>
              <a:t>Map.Entry</a:t>
            </a:r>
            <a:r>
              <a:rPr lang="en-IN" sz="1800" dirty="0">
                <a:latin typeface="Times New Roman" panose="02020603050405020304" pitchFamily="18" charset="0"/>
                <a:cs typeface="Times New Roman" panose="02020603050405020304" pitchFamily="18" charset="0"/>
              </a:rPr>
              <a:t>&lt;Integer, String&gt; e : </a:t>
            </a:r>
            <a:r>
              <a:rPr lang="en-IN" sz="1800" dirty="0" err="1">
                <a:latin typeface="Times New Roman" panose="02020603050405020304" pitchFamily="18" charset="0"/>
                <a:cs typeface="Times New Roman" panose="02020603050405020304" pitchFamily="18" charset="0"/>
              </a:rPr>
              <a:t>hm.entrySet</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e.getKey</a:t>
            </a:r>
            <a:r>
              <a:rPr lang="en-IN" sz="1800" dirty="0">
                <a:latin typeface="Times New Roman" panose="02020603050405020304" pitchFamily="18" charset="0"/>
                <a:cs typeface="Times New Roman" panose="02020603050405020304" pitchFamily="18" charset="0"/>
              </a:rPr>
              <a:t>() + " " + </a:t>
            </a:r>
            <a:r>
              <a:rPr lang="en-IN" sz="1800" dirty="0" err="1">
                <a:latin typeface="Times New Roman" panose="02020603050405020304" pitchFamily="18" charset="0"/>
                <a:cs typeface="Times New Roman" panose="02020603050405020304" pitchFamily="18" charset="0"/>
              </a:rPr>
              <a:t>e.getValue</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 }</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US" sz="1800" dirty="0">
                <a:latin typeface="Times New Roman" panose="02020603050405020304" pitchFamily="18" charset="0"/>
                <a:cs typeface="Times New Roman" panose="02020603050405020304" pitchFamily="18" charset="0"/>
              </a:rPr>
              <a:t>Output</a:t>
            </a:r>
          </a:p>
          <a:p>
            <a:pPr marL="0" indent="0">
              <a:spcBef>
                <a:spcPts val="600"/>
              </a:spcBef>
              <a:buNone/>
            </a:pPr>
            <a:r>
              <a:rPr lang="en-US" sz="1800" dirty="0">
                <a:latin typeface="Times New Roman" panose="02020603050405020304" pitchFamily="18" charset="0"/>
                <a:cs typeface="Times New Roman" panose="02020603050405020304" pitchFamily="18" charset="0"/>
              </a:rPr>
              <a:t>Value for 1 is Java</a:t>
            </a:r>
          </a:p>
          <a:p>
            <a:pPr marL="0" indent="0">
              <a:spcBef>
                <a:spcPts val="600"/>
              </a:spcBef>
              <a:buNone/>
            </a:pPr>
            <a:r>
              <a:rPr lang="en-US" sz="1800" dirty="0">
                <a:latin typeface="Times New Roman" panose="02020603050405020304" pitchFamily="18" charset="0"/>
                <a:cs typeface="Times New Roman" panose="02020603050405020304" pitchFamily="18" charset="0"/>
              </a:rPr>
              <a:t>1 Java</a:t>
            </a:r>
          </a:p>
          <a:p>
            <a:pPr marL="0" indent="0">
              <a:spcBef>
                <a:spcPts val="600"/>
              </a:spcBef>
              <a:buNone/>
            </a:pPr>
            <a:r>
              <a:rPr lang="en-US" sz="1800" dirty="0">
                <a:latin typeface="Times New Roman" panose="02020603050405020304" pitchFamily="18" charset="0"/>
                <a:cs typeface="Times New Roman" panose="02020603050405020304" pitchFamily="18" charset="0"/>
              </a:rPr>
              <a:t>2 Programming</a:t>
            </a:r>
          </a:p>
          <a:p>
            <a:pPr marL="0" indent="0">
              <a:spcBef>
                <a:spcPts val="600"/>
              </a:spcBef>
              <a:buNone/>
            </a:pPr>
            <a:r>
              <a:rPr lang="en-US" sz="1800" dirty="0">
                <a:latin typeface="Times New Roman" panose="02020603050405020304" pitchFamily="18" charset="0"/>
                <a:cs typeface="Times New Roman" panose="02020603050405020304" pitchFamily="18" charset="0"/>
              </a:rPr>
              <a:t>3 Java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59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0A2BD-94F0-46C6-876B-BC4434B28493}"/>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LinkedHashMap</a:t>
            </a:r>
            <a:r>
              <a:rPr lang="en-US" sz="2000" dirty="0">
                <a:latin typeface="Times New Roman" panose="02020603050405020304" pitchFamily="18" charset="0"/>
                <a:cs typeface="Times New Roman" panose="02020603050405020304" pitchFamily="18" charset="0"/>
              </a:rPr>
              <a:t> Class is just like HashMap with an additional feature of maintaining an order of elements inserted into it. HashMap provided the advantage of quick insertion, search, and deletion but it never maintained the track and order of insertion which the </a:t>
            </a:r>
            <a:r>
              <a:rPr lang="en-US" sz="2000" dirty="0" err="1">
                <a:latin typeface="Times New Roman" panose="02020603050405020304" pitchFamily="18" charset="0"/>
                <a:cs typeface="Times New Roman" panose="02020603050405020304" pitchFamily="18" charset="0"/>
              </a:rPr>
              <a:t>LinkedHashMap</a:t>
            </a:r>
            <a:r>
              <a:rPr lang="en-US" sz="2000" dirty="0">
                <a:latin typeface="Times New Roman" panose="02020603050405020304" pitchFamily="18" charset="0"/>
                <a:cs typeface="Times New Roman" panose="02020603050405020304" pitchFamily="18" charset="0"/>
              </a:rPr>
              <a:t> provides where the elements can be accessed in their insertion order.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B98BD5-BE08-4A9C-873A-0EB733A76DBE}"/>
              </a:ext>
            </a:extLst>
          </p:cNvPr>
          <p:cNvPicPr>
            <a:picLocks noGrp="1" noChangeAspect="1"/>
          </p:cNvPicPr>
          <p:nvPr>
            <p:ph idx="1"/>
          </p:nvPr>
        </p:nvPicPr>
        <p:blipFill>
          <a:blip r:embed="rId2"/>
          <a:stretch>
            <a:fillRect/>
          </a:stretch>
        </p:blipFill>
        <p:spPr>
          <a:xfrm>
            <a:off x="248933" y="443345"/>
            <a:ext cx="11398122" cy="5938982"/>
          </a:xfrm>
          <a:prstGeom prst="rect">
            <a:avLst/>
          </a:prstGeom>
        </p:spPr>
      </p:pic>
      <p:sp>
        <p:nvSpPr>
          <p:cNvPr id="5" name="TextBox 4">
            <a:extLst>
              <a:ext uri="{FF2B5EF4-FFF2-40B4-BE49-F238E27FC236}">
                <a16:creationId xmlns:a16="http://schemas.microsoft.com/office/drawing/2014/main" id="{B39DB1F4-52F1-4E0F-8F61-6860B990F073}"/>
              </a:ext>
            </a:extLst>
          </p:cNvPr>
          <p:cNvSpPr txBox="1"/>
          <p:nvPr/>
        </p:nvSpPr>
        <p:spPr>
          <a:xfrm>
            <a:off x="3140363" y="221673"/>
            <a:ext cx="360218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Hierarchy of Collection framework</a:t>
            </a:r>
          </a:p>
        </p:txBody>
      </p:sp>
    </p:spTree>
    <p:extLst>
      <p:ext uri="{BB962C8B-B14F-4D97-AF65-F5344CB8AC3E}">
        <p14:creationId xmlns:p14="http://schemas.microsoft.com/office/powerpoint/2010/main" val="231102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CC101-7E42-4AFD-B9FE-2EBD07F4034A}"/>
              </a:ext>
            </a:extLst>
          </p:cNvPr>
          <p:cNvSpPr>
            <a:spLocks noGrp="1"/>
          </p:cNvSpPr>
          <p:nvPr>
            <p:ph idx="1"/>
          </p:nvPr>
        </p:nvSpPr>
        <p:spPr>
          <a:xfrm>
            <a:off x="683491" y="230909"/>
            <a:ext cx="10670309" cy="6493164"/>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Methods in collection interface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add(Object)	 This method is used to add an object to the collection.</a:t>
            </a:r>
          </a:p>
          <a:p>
            <a:r>
              <a:rPr lang="en-US" sz="1400" dirty="0" err="1">
                <a:latin typeface="Times New Roman" panose="02020603050405020304" pitchFamily="18" charset="0"/>
                <a:cs typeface="Times New Roman" panose="02020603050405020304" pitchFamily="18" charset="0"/>
              </a:rPr>
              <a:t>addAll</a:t>
            </a:r>
            <a:r>
              <a:rPr lang="en-US" sz="1400" dirty="0">
                <a:latin typeface="Times New Roman" panose="02020603050405020304" pitchFamily="18" charset="0"/>
                <a:cs typeface="Times New Roman" panose="02020603050405020304" pitchFamily="18" charset="0"/>
              </a:rPr>
              <a:t>(Collection c)	 This method adds all the elements in the given collection to this collection.</a:t>
            </a:r>
          </a:p>
          <a:p>
            <a:r>
              <a:rPr lang="en-US" sz="1400" dirty="0">
                <a:latin typeface="Times New Roman" panose="02020603050405020304" pitchFamily="18" charset="0"/>
                <a:cs typeface="Times New Roman" panose="02020603050405020304" pitchFamily="18" charset="0"/>
              </a:rPr>
              <a:t>clear()		 This method removes all of the elements from this collection.</a:t>
            </a:r>
          </a:p>
          <a:p>
            <a:r>
              <a:rPr lang="en-US" sz="1400" dirty="0">
                <a:latin typeface="Times New Roman" panose="02020603050405020304" pitchFamily="18" charset="0"/>
                <a:cs typeface="Times New Roman" panose="02020603050405020304" pitchFamily="18" charset="0"/>
              </a:rPr>
              <a:t>contains(Object o)	 This method returns true if the collection contains the specified element.</a:t>
            </a:r>
          </a:p>
          <a:p>
            <a:r>
              <a:rPr lang="en-US" sz="1400" dirty="0" err="1">
                <a:latin typeface="Times New Roman" panose="02020603050405020304" pitchFamily="18" charset="0"/>
                <a:cs typeface="Times New Roman" panose="02020603050405020304" pitchFamily="18" charset="0"/>
              </a:rPr>
              <a:t>containsAll</a:t>
            </a:r>
            <a:r>
              <a:rPr lang="en-US" sz="1400" dirty="0">
                <a:latin typeface="Times New Roman" panose="02020603050405020304" pitchFamily="18" charset="0"/>
                <a:cs typeface="Times New Roman" panose="02020603050405020304" pitchFamily="18" charset="0"/>
              </a:rPr>
              <a:t>(Collection c) This method returns true if the collection contains all of the elements in the given collection.</a:t>
            </a:r>
          </a:p>
          <a:p>
            <a:r>
              <a:rPr lang="en-US" sz="1400" dirty="0">
                <a:latin typeface="Times New Roman" panose="02020603050405020304" pitchFamily="18" charset="0"/>
                <a:cs typeface="Times New Roman" panose="02020603050405020304" pitchFamily="18" charset="0"/>
              </a:rPr>
              <a:t>equals(Object o)	 This method compares the specified object with this collection for equality.</a:t>
            </a:r>
          </a:p>
          <a:p>
            <a:r>
              <a:rPr lang="en-US" sz="14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This method is used to return the hash code value for this collection.</a:t>
            </a:r>
          </a:p>
          <a:p>
            <a:r>
              <a:rPr lang="en-US" sz="1400" dirty="0" err="1">
                <a:latin typeface="Times New Roman" panose="02020603050405020304" pitchFamily="18" charset="0"/>
                <a:cs typeface="Times New Roman" panose="02020603050405020304" pitchFamily="18" charset="0"/>
              </a:rPr>
              <a:t>isEmpty</a:t>
            </a:r>
            <a:r>
              <a:rPr lang="en-US" sz="1400" dirty="0">
                <a:latin typeface="Times New Roman" panose="02020603050405020304" pitchFamily="18" charset="0"/>
                <a:cs typeface="Times New Roman" panose="02020603050405020304" pitchFamily="18" charset="0"/>
              </a:rPr>
              <a:t>()	 This method returns true if this collection contains no elements.</a:t>
            </a:r>
          </a:p>
          <a:p>
            <a:r>
              <a:rPr lang="en-US" sz="1400" dirty="0">
                <a:latin typeface="Times New Roman" panose="02020603050405020304" pitchFamily="18" charset="0"/>
                <a:cs typeface="Times New Roman" panose="02020603050405020304" pitchFamily="18" charset="0"/>
              </a:rPr>
              <a:t>iterator()		 This method returns an iterator over the elements in this collection.</a:t>
            </a:r>
          </a:p>
          <a:p>
            <a:r>
              <a:rPr lang="en-US" sz="1400" dirty="0">
                <a:latin typeface="Times New Roman" panose="02020603050405020304" pitchFamily="18" charset="0"/>
                <a:cs typeface="Times New Roman" panose="02020603050405020304" pitchFamily="18" charset="0"/>
              </a:rPr>
              <a:t>max()           	 This method is used to return the maximum value present in the collection.</a:t>
            </a:r>
          </a:p>
          <a:p>
            <a:r>
              <a:rPr lang="en-US" sz="1400" dirty="0">
                <a:latin typeface="Times New Roman" panose="02020603050405020304" pitchFamily="18" charset="0"/>
                <a:cs typeface="Times New Roman" panose="02020603050405020304" pitchFamily="18" charset="0"/>
              </a:rPr>
              <a:t>remove(Object o)	 This method is used to remove the given object from the collection. If there are duplicate values, then this method 			removes the first occurrence of the object.</a:t>
            </a:r>
          </a:p>
          <a:p>
            <a:r>
              <a:rPr lang="en-US" sz="1400" dirty="0" err="1">
                <a:latin typeface="Times New Roman" panose="02020603050405020304" pitchFamily="18" charset="0"/>
                <a:cs typeface="Times New Roman" panose="02020603050405020304" pitchFamily="18" charset="0"/>
              </a:rPr>
              <a:t>removeAll</a:t>
            </a:r>
            <a:r>
              <a:rPr lang="en-US" sz="1400" dirty="0">
                <a:latin typeface="Times New Roman" panose="02020603050405020304" pitchFamily="18" charset="0"/>
                <a:cs typeface="Times New Roman" panose="02020603050405020304" pitchFamily="18" charset="0"/>
              </a:rPr>
              <a:t>(Collection c)  This method is used to remove all the objects mentioned in the given collection from the collection.</a:t>
            </a:r>
          </a:p>
          <a:p>
            <a:r>
              <a:rPr lang="en-US" sz="1400" dirty="0" err="1">
                <a:latin typeface="Times New Roman" panose="02020603050405020304" pitchFamily="18" charset="0"/>
                <a:cs typeface="Times New Roman" panose="02020603050405020304" pitchFamily="18" charset="0"/>
              </a:rPr>
              <a:t>removeIf</a:t>
            </a:r>
            <a:r>
              <a:rPr lang="en-US" sz="1400" dirty="0">
                <a:latin typeface="Times New Roman" panose="02020603050405020304" pitchFamily="18" charset="0"/>
                <a:cs typeface="Times New Roman" panose="02020603050405020304" pitchFamily="18" charset="0"/>
              </a:rPr>
              <a:t>(Predicate filter) This method is used to remove all the elements of this collection that satisfy the given predicate.</a:t>
            </a:r>
          </a:p>
          <a:p>
            <a:r>
              <a:rPr lang="en-US" sz="1400" dirty="0" err="1">
                <a:latin typeface="Times New Roman" panose="02020603050405020304" pitchFamily="18" charset="0"/>
                <a:cs typeface="Times New Roman" panose="02020603050405020304" pitchFamily="18" charset="0"/>
              </a:rPr>
              <a:t>retainAll</a:t>
            </a:r>
            <a:r>
              <a:rPr lang="en-US" sz="1400" dirty="0">
                <a:latin typeface="Times New Roman" panose="02020603050405020304" pitchFamily="18" charset="0"/>
                <a:cs typeface="Times New Roman" panose="02020603050405020304" pitchFamily="18" charset="0"/>
              </a:rPr>
              <a:t>(Collection c)  This method is used to retain only the elements in this collection that are contained in the specified collection.</a:t>
            </a:r>
          </a:p>
          <a:p>
            <a:r>
              <a:rPr lang="en-US" sz="1400" dirty="0">
                <a:latin typeface="Times New Roman" panose="02020603050405020304" pitchFamily="18" charset="0"/>
                <a:cs typeface="Times New Roman" panose="02020603050405020304" pitchFamily="18" charset="0"/>
              </a:rPr>
              <a:t>size()		 This method is used to return the number of elements in the collection.</a:t>
            </a:r>
          </a:p>
          <a:p>
            <a:r>
              <a:rPr lang="en-US" sz="1400" dirty="0" err="1">
                <a:latin typeface="Times New Roman" panose="02020603050405020304" pitchFamily="18" charset="0"/>
                <a:cs typeface="Times New Roman" panose="02020603050405020304" pitchFamily="18" charset="0"/>
              </a:rPr>
              <a:t>toArray</a:t>
            </a:r>
            <a:r>
              <a:rPr lang="en-US" sz="1400" dirty="0">
                <a:latin typeface="Times New Roman" panose="02020603050405020304" pitchFamily="18" charset="0"/>
                <a:cs typeface="Times New Roman" panose="02020603050405020304" pitchFamily="18" charset="0"/>
              </a:rPr>
              <a:t>()		 This method is used to return an array containing all of the elements in this collection.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20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ACC4B-38B0-4248-A027-53A61EAB745F}"/>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 List Interface: This is a child interface of the collection interface. This interface is dedicated to the data of the list type in which we can store all the ordered collection of the objects. This also allows duplicate data to be present in it. This list interface is implemented by various classes like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Vector, Stack, etc. Since all the subclasses implement the list, we can instantiate a list object with any of these classes. For example, </a:t>
            </a:r>
          </a:p>
          <a:p>
            <a:pPr algn="just"/>
            <a:r>
              <a:rPr lang="en-US" dirty="0">
                <a:latin typeface="Times New Roman" panose="02020603050405020304" pitchFamily="18" charset="0"/>
                <a:cs typeface="Times New Roman" panose="02020603050405020304" pitchFamily="18" charset="0"/>
              </a:rPr>
              <a:t>List &lt;T&gt; al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&lt;&gt; (); </a:t>
            </a:r>
          </a:p>
          <a:p>
            <a:pPr algn="just"/>
            <a:r>
              <a:rPr lang="en-US" dirty="0">
                <a:latin typeface="Times New Roman" panose="02020603050405020304" pitchFamily="18" charset="0"/>
                <a:cs typeface="Times New Roman" panose="02020603050405020304" pitchFamily="18" charset="0"/>
              </a:rPr>
              <a:t>List &lt;T&gt; </a:t>
            </a:r>
            <a:r>
              <a:rPr lang="en-US" dirty="0" err="1">
                <a:latin typeface="Times New Roman" panose="02020603050405020304" pitchFamily="18" charset="0"/>
                <a:cs typeface="Times New Roman" panose="02020603050405020304" pitchFamily="18" charset="0"/>
              </a:rPr>
              <a:t>ll</a:t>
            </a:r>
            <a:r>
              <a:rPr lang="en-US" dirty="0">
                <a:latin typeface="Times New Roman" panose="02020603050405020304" pitchFamily="18" charset="0"/>
                <a:cs typeface="Times New Roman" panose="02020603050405020304" pitchFamily="18" charset="0"/>
              </a:rPr>
              <a:t> = new LinkedList&lt;&gt; (); </a:t>
            </a:r>
          </a:p>
          <a:p>
            <a:pPr algn="just"/>
            <a:r>
              <a:rPr lang="en-US" dirty="0">
                <a:latin typeface="Times New Roman" panose="02020603050405020304" pitchFamily="18" charset="0"/>
                <a:cs typeface="Times New Roman" panose="02020603050405020304" pitchFamily="18" charset="0"/>
              </a:rPr>
              <a:t>List &lt;T&gt; v = new Vector&lt;&gt; ();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Where T is the type of the object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72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1169F-82CB-4BB0-8B1C-AE4F23A5BDA7}"/>
              </a:ext>
            </a:extLst>
          </p:cNvPr>
          <p:cNvSpPr>
            <a:spLocks noGrp="1"/>
          </p:cNvSpPr>
          <p:nvPr>
            <p:ph idx="1"/>
          </p:nvPr>
        </p:nvSpPr>
        <p:spPr>
          <a:xfrm>
            <a:off x="838200" y="1696316"/>
            <a:ext cx="10515600" cy="4351338"/>
          </a:xfrm>
        </p:spPr>
        <p:txBody>
          <a:bodyPr/>
          <a:lstStyle/>
          <a:p>
            <a:pPr algn="just"/>
            <a:r>
              <a:rPr lang="en-US" dirty="0"/>
              <a:t>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provides us with dynamic arrays in Java. Though, it may be slower than standard arrays but can be helpful in programs where lots of manipulation in the array is needed. The size of an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is increased automatically if the collection grows or shrinks if the objects are removed from the collection. Java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allows us to randomly access the list.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can not be used for primitive types, like int, char, etc. We will need a wrapper class for such cases.</a:t>
            </a:r>
          </a:p>
          <a:p>
            <a:pPr algn="just"/>
            <a:r>
              <a:rPr lang="en-US" b="1" i="0" dirty="0">
                <a:solidFill>
                  <a:srgbClr val="273239"/>
                </a:solidFill>
                <a:effectLst/>
                <a:latin typeface="urw-din"/>
              </a:rPr>
              <a:t> </a:t>
            </a:r>
            <a:r>
              <a:rPr lang="en-US" sz="2000" dirty="0">
                <a:latin typeface="Times New Roman" panose="02020603050405020304" pitchFamily="18" charset="0"/>
                <a:cs typeface="Times New Roman" panose="02020603050405020304" pitchFamily="18" charset="0"/>
              </a:rPr>
              <a:t>LinkedList: LinkedList class is an implementation of the LinkedList data structure which is a linear data structure where the elements are not stored in contiguous locations and every element is a separate object with a data part and address part. The elements are linked using pointers and addresses. Each element is known as a node.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98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55936-E348-4958-86D7-2E8FF25C3C74}"/>
              </a:ext>
            </a:extLst>
          </p:cNvPr>
          <p:cNvSpPr>
            <a:spLocks noGrp="1"/>
          </p:cNvSpPr>
          <p:nvPr>
            <p:ph idx="1"/>
          </p:nvPr>
        </p:nvSpPr>
        <p:spPr>
          <a:xfrm>
            <a:off x="646545" y="0"/>
            <a:ext cx="10707255" cy="6742545"/>
          </a:xfrm>
        </p:spPr>
        <p:txBody>
          <a:bodyPr>
            <a:noAutofit/>
          </a:bodyPr>
          <a:lstStyle/>
          <a:p>
            <a:pPr marL="0" indent="0">
              <a:spcBef>
                <a:spcPts val="600"/>
              </a:spcBef>
              <a:buNone/>
            </a:pPr>
            <a:r>
              <a:rPr lang="en-IN" sz="1400" dirty="0">
                <a:latin typeface="Times New Roman" panose="02020603050405020304" pitchFamily="18" charset="0"/>
                <a:cs typeface="Times New Roman" panose="02020603050405020304" pitchFamily="18" charset="0"/>
              </a:rPr>
              <a:t>import java.io.*;</a:t>
            </a:r>
          </a:p>
          <a:p>
            <a:pPr marL="0" indent="0">
              <a:spcBef>
                <a:spcPts val="600"/>
              </a:spcBef>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a:t>
            </a:r>
            <a:r>
              <a:rPr lang="en-IN" sz="1400" dirty="0">
                <a:latin typeface="Times New Roman" panose="02020603050405020304" pitchFamily="18" charset="0"/>
                <a:cs typeface="Times New Roman" panose="02020603050405020304" pitchFamily="18" charset="0"/>
              </a:rPr>
              <a:t>.*;</a:t>
            </a:r>
          </a:p>
          <a:p>
            <a:pPr marL="0" indent="0">
              <a:spcBef>
                <a:spcPts val="600"/>
              </a:spcBef>
              <a:buNone/>
            </a:pPr>
            <a:endParaRPr lang="en-IN" sz="1400" dirty="0">
              <a:latin typeface="Times New Roman" panose="02020603050405020304" pitchFamily="18" charset="0"/>
              <a:cs typeface="Times New Roman" panose="02020603050405020304" pitchFamily="18" charset="0"/>
            </a:endParaRPr>
          </a:p>
          <a:p>
            <a:pPr marL="0" indent="0">
              <a:spcBef>
                <a:spcPts val="600"/>
              </a:spcBef>
              <a:buNone/>
            </a:pPr>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CoDemo</a:t>
            </a:r>
            <a:r>
              <a:rPr lang="en-IN" sz="1400" dirty="0">
                <a:latin typeface="Times New Roman" panose="02020603050405020304" pitchFamily="18" charset="0"/>
                <a:cs typeface="Times New Roman" panose="02020603050405020304" pitchFamily="18" charset="0"/>
              </a:rPr>
              <a:t> {</a:t>
            </a:r>
          </a:p>
          <a:p>
            <a:pPr marL="0" indent="0">
              <a:spcBef>
                <a:spcPts val="600"/>
              </a:spcBef>
              <a:buNone/>
            </a:pPr>
            <a:r>
              <a:rPr lang="en-IN" sz="1400" dirty="0">
                <a:latin typeface="Times New Roman" panose="02020603050405020304" pitchFamily="18" charset="0"/>
                <a:cs typeface="Times New Roman" panose="02020603050405020304" pitchFamily="18" charset="0"/>
              </a:rPr>
              <a:t>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ArrayList</a:t>
            </a:r>
            <a:r>
              <a:rPr lang="en-IN" sz="1400" dirty="0">
                <a:latin typeface="Times New Roman" panose="02020603050405020304" pitchFamily="18" charset="0"/>
                <a:cs typeface="Times New Roman" panose="02020603050405020304" pitchFamily="18" charset="0"/>
              </a:rPr>
              <a:t>&lt;Integer&gt; al = new </a:t>
            </a:r>
            <a:r>
              <a:rPr lang="en-IN" sz="1400" dirty="0" err="1">
                <a:latin typeface="Times New Roman" panose="02020603050405020304" pitchFamily="18" charset="0"/>
                <a:cs typeface="Times New Roman" panose="02020603050405020304" pitchFamily="18" charset="0"/>
              </a:rPr>
              <a:t>ArrayList</a:t>
            </a:r>
            <a:r>
              <a:rPr lang="en-IN" sz="1400" dirty="0">
                <a:latin typeface="Times New Roman" panose="02020603050405020304" pitchFamily="18" charset="0"/>
                <a:cs typeface="Times New Roman" panose="02020603050405020304" pitchFamily="18" charset="0"/>
              </a:rPr>
              <a:t>&lt;Integer&gt;();</a:t>
            </a:r>
          </a:p>
          <a:p>
            <a:pPr marL="0" indent="0">
              <a:spcBef>
                <a:spcPts val="600"/>
              </a:spcBef>
              <a:buNone/>
            </a:pPr>
            <a:r>
              <a:rPr lang="en-IN" sz="1400" dirty="0">
                <a:latin typeface="Times New Roman" panose="02020603050405020304" pitchFamily="18" charset="0"/>
                <a:cs typeface="Times New Roman" panose="02020603050405020304" pitchFamily="18" charset="0"/>
              </a:rPr>
              <a:t>  // Appending new elements at the end of the list</a:t>
            </a:r>
          </a:p>
          <a:p>
            <a:pPr marL="0" indent="0">
              <a:spcBef>
                <a:spcPts val="600"/>
              </a:spcBef>
              <a:buNone/>
            </a:pPr>
            <a:r>
              <a:rPr lang="en-IN" sz="1400" dirty="0">
                <a:latin typeface="Times New Roman" panose="02020603050405020304" pitchFamily="18" charset="0"/>
                <a:cs typeface="Times New Roman" panose="02020603050405020304" pitchFamily="18" charset="0"/>
              </a:rPr>
              <a:t> for (int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1;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&lt;= 5;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(al);</a:t>
            </a:r>
          </a:p>
          <a:p>
            <a:pPr marL="0" indent="0">
              <a:spcBef>
                <a:spcPts val="600"/>
              </a:spcBef>
              <a:buNone/>
            </a:pPr>
            <a:r>
              <a:rPr lang="en-IN" sz="1400" dirty="0">
                <a:latin typeface="Times New Roman" panose="02020603050405020304" pitchFamily="18" charset="0"/>
                <a:cs typeface="Times New Roman" panose="02020603050405020304" pitchFamily="18" charset="0"/>
              </a:rPr>
              <a:t>// Remove element at index 3</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al.remove</a:t>
            </a:r>
            <a:r>
              <a:rPr lang="en-IN" sz="1400" dirty="0">
                <a:latin typeface="Times New Roman" panose="02020603050405020304" pitchFamily="18" charset="0"/>
                <a:cs typeface="Times New Roman" panose="02020603050405020304" pitchFamily="18" charset="0"/>
              </a:rPr>
              <a:t>(3);</a:t>
            </a:r>
          </a:p>
          <a:p>
            <a:pPr marL="0" indent="0">
              <a:spcBef>
                <a:spcPts val="600"/>
              </a:spcBef>
              <a:buNone/>
            </a:pPr>
            <a:r>
              <a:rPr lang="en-IN" sz="1400" dirty="0">
                <a:latin typeface="Times New Roman" panose="02020603050405020304" pitchFamily="18" charset="0"/>
                <a:cs typeface="Times New Roman" panose="02020603050405020304" pitchFamily="18" charset="0"/>
              </a:rPr>
              <a:t>  // Displaying the </a:t>
            </a:r>
            <a:r>
              <a:rPr lang="en-IN" sz="1400" dirty="0" err="1">
                <a:latin typeface="Times New Roman" panose="02020603050405020304" pitchFamily="18" charset="0"/>
                <a:cs typeface="Times New Roman" panose="02020603050405020304" pitchFamily="18" charset="0"/>
              </a:rPr>
              <a:t>ArrayList</a:t>
            </a:r>
            <a:r>
              <a:rPr lang="en-IN" sz="1400" dirty="0">
                <a:latin typeface="Times New Roman" panose="02020603050405020304" pitchFamily="18" charset="0"/>
                <a:cs typeface="Times New Roman" panose="02020603050405020304" pitchFamily="18" charset="0"/>
              </a:rPr>
              <a:t> after deletion</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(al);</a:t>
            </a:r>
          </a:p>
          <a:p>
            <a:pPr marL="0" indent="0">
              <a:spcBef>
                <a:spcPts val="600"/>
              </a:spcBef>
              <a:buNone/>
            </a:pPr>
            <a:r>
              <a:rPr lang="en-IN" sz="1400" dirty="0">
                <a:latin typeface="Times New Roman" panose="02020603050405020304" pitchFamily="18" charset="0"/>
                <a:cs typeface="Times New Roman" panose="02020603050405020304" pitchFamily="18" charset="0"/>
              </a:rPr>
              <a:t>// Printing elements one by one</a:t>
            </a:r>
          </a:p>
          <a:p>
            <a:pPr marL="0" indent="0">
              <a:spcBef>
                <a:spcPts val="600"/>
              </a:spcBef>
              <a:buNone/>
            </a:pPr>
            <a:r>
              <a:rPr lang="en-IN" sz="1400" dirty="0">
                <a:latin typeface="Times New Roman" panose="02020603050405020304" pitchFamily="18" charset="0"/>
                <a:cs typeface="Times New Roman" panose="02020603050405020304" pitchFamily="18" charset="0"/>
              </a:rPr>
              <a:t> for (int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0;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&lt; </a:t>
            </a:r>
            <a:r>
              <a:rPr lang="en-IN" sz="1400" dirty="0" err="1">
                <a:latin typeface="Times New Roman" panose="02020603050405020304" pitchFamily="18" charset="0"/>
                <a:cs typeface="Times New Roman" panose="02020603050405020304" pitchFamily="18" charset="0"/>
              </a:rPr>
              <a:t>al.size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al.get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 ");</a:t>
            </a:r>
          </a:p>
          <a:p>
            <a:pPr marL="0" indent="0">
              <a:spcBef>
                <a:spcPts val="600"/>
              </a:spcBef>
              <a:buNone/>
            </a:pPr>
            <a:r>
              <a:rPr lang="en-IN" sz="1400" dirty="0">
                <a:latin typeface="Times New Roman" panose="02020603050405020304" pitchFamily="18" charset="0"/>
                <a:cs typeface="Times New Roman" panose="02020603050405020304" pitchFamily="18" charset="0"/>
              </a:rPr>
              <a:t>  }</a:t>
            </a:r>
          </a:p>
          <a:p>
            <a:pPr marL="0" indent="0">
              <a:spcBef>
                <a:spcPts val="600"/>
              </a:spcBef>
              <a:buNone/>
            </a:pPr>
            <a:r>
              <a:rPr lang="en-IN" sz="1400" dirty="0">
                <a:latin typeface="Times New Roman" panose="02020603050405020304" pitchFamily="18" charset="0"/>
                <a:cs typeface="Times New Roman" panose="02020603050405020304" pitchFamily="18" charset="0"/>
              </a:rPr>
              <a:t>}</a:t>
            </a:r>
          </a:p>
          <a:p>
            <a:pPr marL="0" indent="0">
              <a:spcBef>
                <a:spcPts val="600"/>
              </a:spcBef>
              <a:buNone/>
            </a:pPr>
            <a:r>
              <a:rPr lang="en-IN" sz="1400" dirty="0">
                <a:latin typeface="Times New Roman" panose="02020603050405020304" pitchFamily="18" charset="0"/>
                <a:cs typeface="Times New Roman" panose="02020603050405020304" pitchFamily="18" charset="0"/>
              </a:rPr>
              <a:t>Output: </a:t>
            </a:r>
          </a:p>
          <a:p>
            <a:pPr marL="0" indent="0">
              <a:spcBef>
                <a:spcPts val="600"/>
              </a:spcBef>
              <a:buNone/>
            </a:pPr>
            <a:r>
              <a:rPr lang="en-IN" sz="1400" dirty="0">
                <a:latin typeface="Times New Roman" panose="02020603050405020304" pitchFamily="18" charset="0"/>
                <a:cs typeface="Times New Roman" panose="02020603050405020304" pitchFamily="18" charset="0"/>
              </a:rPr>
              <a:t>[1, 2, 3, 4, 5]</a:t>
            </a:r>
          </a:p>
          <a:p>
            <a:pPr marL="0" indent="0">
              <a:spcBef>
                <a:spcPts val="600"/>
              </a:spcBef>
              <a:buNone/>
            </a:pPr>
            <a:r>
              <a:rPr lang="en-IN" sz="1400" dirty="0">
                <a:latin typeface="Times New Roman" panose="02020603050405020304" pitchFamily="18" charset="0"/>
                <a:cs typeface="Times New Roman" panose="02020603050405020304" pitchFamily="18" charset="0"/>
              </a:rPr>
              <a:t>[1, 2, 3, 5]</a:t>
            </a:r>
          </a:p>
          <a:p>
            <a:pPr marL="0" indent="0">
              <a:spcBef>
                <a:spcPts val="600"/>
              </a:spcBef>
              <a:buNone/>
            </a:pPr>
            <a:r>
              <a:rPr lang="en-IN" sz="1400" dirty="0">
                <a:latin typeface="Times New Roman" panose="02020603050405020304" pitchFamily="18" charset="0"/>
                <a:cs typeface="Times New Roman" panose="02020603050405020304" pitchFamily="18" charset="0"/>
              </a:rPr>
              <a:t>1 2 3 5</a:t>
            </a:r>
          </a:p>
        </p:txBody>
      </p:sp>
    </p:spTree>
    <p:extLst>
      <p:ext uri="{BB962C8B-B14F-4D97-AF65-F5344CB8AC3E}">
        <p14:creationId xmlns:p14="http://schemas.microsoft.com/office/powerpoint/2010/main" val="12814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872C3-72DA-4892-A243-A0DF4500E4FE}"/>
              </a:ext>
            </a:extLst>
          </p:cNvPr>
          <p:cNvSpPr>
            <a:spLocks noGrp="1"/>
          </p:cNvSpPr>
          <p:nvPr>
            <p:ph idx="1"/>
          </p:nvPr>
        </p:nvSpPr>
        <p:spPr>
          <a:xfrm>
            <a:off x="350983" y="120073"/>
            <a:ext cx="5615708" cy="6474691"/>
          </a:xfrm>
        </p:spPr>
        <p:txBody>
          <a:bodyPr>
            <a:noAutofit/>
          </a:bodyPr>
          <a:lstStyle/>
          <a:p>
            <a:pPr marL="0" indent="0">
              <a:spcBef>
                <a:spcPts val="600"/>
              </a:spcBef>
              <a:buNone/>
            </a:pPr>
            <a:r>
              <a:rPr lang="en-IN" sz="1600" dirty="0">
                <a:latin typeface="Times New Roman" panose="02020603050405020304" pitchFamily="18" charset="0"/>
                <a:cs typeface="Times New Roman" panose="02020603050405020304" pitchFamily="18" charset="0"/>
              </a:rPr>
              <a:t>import java.io.*;</a:t>
            </a:r>
          </a:p>
          <a:p>
            <a:pPr marL="0" indent="0">
              <a:spcBef>
                <a:spcPts val="600"/>
              </a:spcBef>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java.util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endParaRPr lang="en-IN" sz="1600" dirty="0">
              <a:latin typeface="Times New Roman" panose="02020603050405020304" pitchFamily="18" charset="0"/>
              <a:cs typeface="Times New Roman" panose="02020603050405020304" pitchFamily="18" charset="0"/>
            </a:endParaRPr>
          </a:p>
          <a:p>
            <a:pPr marL="0" indent="0">
              <a:spcBef>
                <a:spcPts val="600"/>
              </a:spcBef>
              <a:buNone/>
            </a:pP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CoDemo</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a:latin typeface="Times New Roman" panose="02020603050405020304" pitchFamily="18" charset="0"/>
                <a:cs typeface="Times New Roman" panose="02020603050405020304" pitchFamily="18" charset="0"/>
              </a:rPr>
              <a:t>  LinkedList&lt;Integer&gt; </a:t>
            </a:r>
            <a:r>
              <a:rPr lang="en-IN" sz="1600" dirty="0" err="1">
                <a:latin typeface="Times New Roman" panose="02020603050405020304" pitchFamily="18" charset="0"/>
                <a:cs typeface="Times New Roman" panose="02020603050405020304" pitchFamily="18" charset="0"/>
              </a:rPr>
              <a:t>ll</a:t>
            </a:r>
            <a:r>
              <a:rPr lang="en-IN" sz="1600" dirty="0">
                <a:latin typeface="Times New Roman" panose="02020603050405020304" pitchFamily="18" charset="0"/>
                <a:cs typeface="Times New Roman" panose="02020603050405020304" pitchFamily="18" charset="0"/>
              </a:rPr>
              <a:t> = new LinkedList&lt;Integer&gt;();</a:t>
            </a:r>
          </a:p>
          <a:p>
            <a:pPr marL="0" indent="0">
              <a:spcBef>
                <a:spcPts val="600"/>
              </a:spcBef>
              <a:buNone/>
            </a:pPr>
            <a:r>
              <a:rPr lang="en-IN" sz="1600" dirty="0">
                <a:latin typeface="Times New Roman" panose="02020603050405020304" pitchFamily="18" charset="0"/>
                <a:cs typeface="Times New Roman" panose="02020603050405020304" pitchFamily="18" charset="0"/>
              </a:rPr>
              <a:t>        // Appending new elements at the end of the list</a:t>
            </a:r>
          </a:p>
          <a:p>
            <a:pPr marL="0" indent="0">
              <a:spcBef>
                <a:spcPts val="600"/>
              </a:spcBef>
              <a:buNone/>
            </a:pPr>
            <a:r>
              <a:rPr lang="en-IN" sz="1600" dirty="0">
                <a:latin typeface="Times New Roman" panose="02020603050405020304" pitchFamily="18" charset="0"/>
                <a:cs typeface="Times New Roman" panose="02020603050405020304" pitchFamily="18" charset="0"/>
              </a:rPr>
              <a:t>        for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1;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&lt;= 5;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ll.add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 Printing elements</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 Remove element at index 3</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ll.remove</a:t>
            </a:r>
            <a:r>
              <a:rPr lang="en-IN" sz="1600" dirty="0">
                <a:latin typeface="Times New Roman" panose="02020603050405020304" pitchFamily="18" charset="0"/>
                <a:cs typeface="Times New Roman" panose="02020603050405020304" pitchFamily="18" charset="0"/>
              </a:rPr>
              <a:t>(3);</a:t>
            </a:r>
          </a:p>
          <a:p>
            <a:pPr marL="0" indent="0">
              <a:spcBef>
                <a:spcPts val="600"/>
              </a:spcBef>
              <a:buNone/>
            </a:pPr>
            <a:r>
              <a:rPr lang="en-IN" sz="1600" dirty="0">
                <a:latin typeface="Times New Roman" panose="02020603050405020304" pitchFamily="18" charset="0"/>
                <a:cs typeface="Times New Roman" panose="02020603050405020304" pitchFamily="18" charset="0"/>
              </a:rPr>
              <a:t>        // Displaying the List after deletion</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ll</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 Printing elements one by one</a:t>
            </a:r>
          </a:p>
          <a:p>
            <a:pPr marL="0" indent="0">
              <a:spcBef>
                <a:spcPts val="600"/>
              </a:spcBef>
              <a:buNone/>
            </a:pPr>
            <a:r>
              <a:rPr lang="en-IN" sz="1600" dirty="0">
                <a:latin typeface="Times New Roman" panose="02020603050405020304" pitchFamily="18" charset="0"/>
                <a:cs typeface="Times New Roman" panose="02020603050405020304" pitchFamily="18" charset="0"/>
              </a:rPr>
              <a:t>        for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0;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&lt; </a:t>
            </a:r>
            <a:r>
              <a:rPr lang="en-IN" sz="1600" dirty="0" err="1">
                <a:latin typeface="Times New Roman" panose="02020603050405020304" pitchFamily="18" charset="0"/>
                <a:cs typeface="Times New Roman" panose="02020603050405020304" pitchFamily="18" charset="0"/>
              </a:rPr>
              <a:t>ll.size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ll.get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 ");</a:t>
            </a:r>
          </a:p>
          <a:p>
            <a:pPr marL="0" indent="0">
              <a:spcBef>
                <a:spcPts val="600"/>
              </a:spcBef>
              <a:buNone/>
            </a:pPr>
            <a:r>
              <a:rPr lang="en-IN" sz="1600" dirty="0">
                <a:latin typeface="Times New Roman" panose="02020603050405020304" pitchFamily="18" charset="0"/>
                <a:cs typeface="Times New Roman" panose="02020603050405020304" pitchFamily="18" charset="0"/>
              </a:rPr>
              <a:t>    }</a:t>
            </a:r>
          </a:p>
          <a:p>
            <a:pPr marL="0" indent="0">
              <a:spcBef>
                <a:spcPts val="600"/>
              </a:spcBef>
              <a:buNone/>
            </a:pPr>
            <a:r>
              <a:rPr lang="en-IN" sz="1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EA899E0B-2E4C-441E-B375-CB4BF03D39F1}"/>
              </a:ext>
            </a:extLst>
          </p:cNvPr>
          <p:cNvSpPr txBox="1"/>
          <p:nvPr/>
        </p:nvSpPr>
        <p:spPr>
          <a:xfrm>
            <a:off x="6677891" y="720436"/>
            <a:ext cx="3205018" cy="2062103"/>
          </a:xfrm>
          <a:prstGeom prst="rect">
            <a:avLst/>
          </a:prstGeom>
          <a:noFill/>
        </p:spPr>
        <p:txBody>
          <a:bodyPr wrap="square" rtlCol="0">
            <a:spAutoFit/>
          </a:bodyPr>
          <a:lstStyle/>
          <a:p>
            <a:pPr>
              <a:spcBef>
                <a:spcPts val="600"/>
              </a:spcBef>
            </a:pPr>
            <a:r>
              <a:rPr lang="en-IN" sz="1800" dirty="0">
                <a:latin typeface="Times New Roman" panose="02020603050405020304" pitchFamily="18" charset="0"/>
                <a:cs typeface="Times New Roman" panose="02020603050405020304" pitchFamily="18" charset="0"/>
              </a:rPr>
              <a:t>Output: </a:t>
            </a:r>
          </a:p>
          <a:p>
            <a:pPr marL="0" indent="0">
              <a:spcBef>
                <a:spcPts val="600"/>
              </a:spcBef>
              <a:buNone/>
            </a:pPr>
            <a:endParaRPr lang="en-IN" sz="1800" dirty="0">
              <a:latin typeface="Times New Roman" panose="02020603050405020304" pitchFamily="18" charset="0"/>
              <a:cs typeface="Times New Roman" panose="02020603050405020304" pitchFamily="18" charset="0"/>
            </a:endParaRPr>
          </a:p>
          <a:p>
            <a:pPr marL="0" indent="0">
              <a:spcBef>
                <a:spcPts val="600"/>
              </a:spcBef>
              <a:buNone/>
            </a:pPr>
            <a:r>
              <a:rPr lang="en-IN" sz="1800" dirty="0">
                <a:latin typeface="Times New Roman" panose="02020603050405020304" pitchFamily="18" charset="0"/>
                <a:cs typeface="Times New Roman" panose="02020603050405020304" pitchFamily="18" charset="0"/>
              </a:rPr>
              <a:t>[1, 2, 3, 4, 5]</a:t>
            </a:r>
          </a:p>
          <a:p>
            <a:pPr marL="0" indent="0">
              <a:spcBef>
                <a:spcPts val="600"/>
              </a:spcBef>
              <a:buNone/>
            </a:pPr>
            <a:r>
              <a:rPr lang="en-IN" sz="1800" dirty="0">
                <a:latin typeface="Times New Roman" panose="02020603050405020304" pitchFamily="18" charset="0"/>
                <a:cs typeface="Times New Roman" panose="02020603050405020304" pitchFamily="18" charset="0"/>
              </a:rPr>
              <a:t>[1, 2, 3, 5]</a:t>
            </a:r>
          </a:p>
          <a:p>
            <a:pPr marL="0" indent="0">
              <a:spcBef>
                <a:spcPts val="600"/>
              </a:spcBef>
              <a:buNone/>
            </a:pPr>
            <a:r>
              <a:rPr lang="en-IN" sz="1800" dirty="0">
                <a:latin typeface="Times New Roman" panose="02020603050405020304" pitchFamily="18" charset="0"/>
                <a:cs typeface="Times New Roman" panose="02020603050405020304" pitchFamily="18" charset="0"/>
              </a:rPr>
              <a:t>1 2 3 5</a:t>
            </a:r>
          </a:p>
          <a:p>
            <a:endParaRPr lang="en-IN" dirty="0"/>
          </a:p>
        </p:txBody>
      </p:sp>
    </p:spTree>
    <p:extLst>
      <p:ext uri="{BB962C8B-B14F-4D97-AF65-F5344CB8AC3E}">
        <p14:creationId xmlns:p14="http://schemas.microsoft.com/office/powerpoint/2010/main" val="290186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84689-87EE-4E34-BCD6-7B96054DA028}"/>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Queue Interface: As the name suggests, a queue interface maintains the FIFO(First In First Out) order similar to a real-world queue line. This interface is dedicated to storing all the elements where the order of the elements matter. For example, whenever we try to book a ticket, the tickets are sold on a first come first serve basis. Therefore, the person whose request arrives first into the queue gets the ticket. There are various classes like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ArrayDeque</a:t>
            </a:r>
            <a:r>
              <a:rPr lang="en-US" sz="2000" dirty="0">
                <a:latin typeface="Times New Roman" panose="02020603050405020304" pitchFamily="18" charset="0"/>
                <a:cs typeface="Times New Roman" panose="02020603050405020304" pitchFamily="18" charset="0"/>
              </a:rPr>
              <a:t>, etc. Since all these subclasses implement the queue, we can instantiate a queue object with any of these classes. </a:t>
            </a:r>
          </a:p>
          <a:p>
            <a:pPr algn="just"/>
            <a:r>
              <a:rPr lang="en-US" sz="2000" dirty="0">
                <a:latin typeface="Times New Roman" panose="02020603050405020304" pitchFamily="18" charset="0"/>
                <a:cs typeface="Times New Roman" panose="02020603050405020304" pitchFamily="18" charset="0"/>
              </a:rPr>
              <a:t>For example,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Queue &lt;T&gt; </a:t>
            </a:r>
            <a:r>
              <a:rPr lang="en-US" sz="2000" dirty="0" err="1">
                <a:latin typeface="Times New Roman" panose="02020603050405020304" pitchFamily="18" charset="0"/>
                <a:cs typeface="Times New Roman" panose="02020603050405020304" pitchFamily="18" charset="0"/>
              </a:rPr>
              <a:t>pq</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&lt;&gt; (); </a:t>
            </a:r>
          </a:p>
          <a:p>
            <a:pPr algn="just"/>
            <a:r>
              <a:rPr lang="en-US" sz="2000" dirty="0">
                <a:latin typeface="Times New Roman" panose="02020603050405020304" pitchFamily="18" charset="0"/>
                <a:cs typeface="Times New Roman" panose="02020603050405020304" pitchFamily="18" charset="0"/>
              </a:rPr>
              <a:t>Queue &lt;T&gt; ad = new </a:t>
            </a:r>
            <a:r>
              <a:rPr lang="en-US" sz="2000" dirty="0" err="1">
                <a:latin typeface="Times New Roman" panose="02020603050405020304" pitchFamily="18" charset="0"/>
                <a:cs typeface="Times New Roman" panose="02020603050405020304" pitchFamily="18" charset="0"/>
              </a:rPr>
              <a:t>ArrayDeque</a:t>
            </a:r>
            <a:r>
              <a:rPr lang="en-US" sz="2000" dirty="0">
                <a:latin typeface="Times New Roman" panose="02020603050405020304" pitchFamily="18" charset="0"/>
                <a:cs typeface="Times New Roman" panose="02020603050405020304" pitchFamily="18" charset="0"/>
              </a:rPr>
              <a:t>&lt;&gt; ();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 T is the type of the object.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6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2971</Words>
  <Application>Microsoft Office PowerPoint</Application>
  <PresentationFormat>Widescreen</PresentationFormat>
  <Paragraphs>263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urw-din</vt:lpstr>
      <vt:lpstr>Office Theme</vt:lpstr>
      <vt:lpstr>Collection Framework</vt:lpstr>
      <vt:lpstr>Collection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dc:title>
  <dc:creator>Swapnali Aitwade</dc:creator>
  <cp:lastModifiedBy>Swapnali Aitwade</cp:lastModifiedBy>
  <cp:revision>34</cp:revision>
  <dcterms:created xsi:type="dcterms:W3CDTF">2022-04-26T08:30:35Z</dcterms:created>
  <dcterms:modified xsi:type="dcterms:W3CDTF">2022-04-27T09:18:39Z</dcterms:modified>
</cp:coreProperties>
</file>