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2" r:id="rId6"/>
    <p:sldId id="260" r:id="rId7"/>
    <p:sldId id="261" r:id="rId8"/>
    <p:sldId id="262" r:id="rId9"/>
    <p:sldId id="263" r:id="rId10"/>
    <p:sldId id="264" r:id="rId11"/>
    <p:sldId id="273" r:id="rId12"/>
    <p:sldId id="265" r:id="rId13"/>
    <p:sldId id="266" r:id="rId14"/>
    <p:sldId id="267" r:id="rId15"/>
    <p:sldId id="268" r:id="rId16"/>
    <p:sldId id="269" r:id="rId17"/>
    <p:sldId id="270" r:id="rId18"/>
    <p:sldId id="274" r:id="rId19"/>
    <p:sldId id="271" r:id="rId20"/>
    <p:sldId id="276"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EBB77-6E4A-40D8-A88A-D8527D0573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D068A33-D013-48EC-8428-32FD42C9E3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B70C420-5D79-424C-BC17-EBD56B3DDCE7}"/>
              </a:ext>
            </a:extLst>
          </p:cNvPr>
          <p:cNvSpPr>
            <a:spLocks noGrp="1"/>
          </p:cNvSpPr>
          <p:nvPr>
            <p:ph type="dt" sz="half" idx="10"/>
          </p:nvPr>
        </p:nvSpPr>
        <p:spPr/>
        <p:txBody>
          <a:bodyPr/>
          <a:lstStyle/>
          <a:p>
            <a:fld id="{CC3451C6-4528-489F-A680-263F803CCB24}" type="datetimeFigureOut">
              <a:rPr lang="en-IN" smtClean="0"/>
              <a:t>30-03-2022</a:t>
            </a:fld>
            <a:endParaRPr lang="en-IN"/>
          </a:p>
        </p:txBody>
      </p:sp>
      <p:sp>
        <p:nvSpPr>
          <p:cNvPr id="5" name="Footer Placeholder 4">
            <a:extLst>
              <a:ext uri="{FF2B5EF4-FFF2-40B4-BE49-F238E27FC236}">
                <a16:creationId xmlns:a16="http://schemas.microsoft.com/office/drawing/2014/main" id="{989E1E7B-9E3D-471F-B45F-F375C3BC63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6C5C58-D4D3-4A77-A6AF-838FED2A8BF6}"/>
              </a:ext>
            </a:extLst>
          </p:cNvPr>
          <p:cNvSpPr>
            <a:spLocks noGrp="1"/>
          </p:cNvSpPr>
          <p:nvPr>
            <p:ph type="sldNum" sz="quarter" idx="12"/>
          </p:nvPr>
        </p:nvSpPr>
        <p:spPr/>
        <p:txBody>
          <a:bodyPr/>
          <a:lstStyle/>
          <a:p>
            <a:fld id="{00251FC3-F1D1-4E65-8E93-EDA5994BEC2E}" type="slidenum">
              <a:rPr lang="en-IN" smtClean="0"/>
              <a:t>‹#›</a:t>
            </a:fld>
            <a:endParaRPr lang="en-IN"/>
          </a:p>
        </p:txBody>
      </p:sp>
    </p:spTree>
    <p:extLst>
      <p:ext uri="{BB962C8B-B14F-4D97-AF65-F5344CB8AC3E}">
        <p14:creationId xmlns:p14="http://schemas.microsoft.com/office/powerpoint/2010/main" val="2465541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73DB5-E3D4-44F1-9BAE-483226F9921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72BB1A-770A-431E-B419-685646735E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00D81E-D340-4555-B376-D330DCA11C53}"/>
              </a:ext>
            </a:extLst>
          </p:cNvPr>
          <p:cNvSpPr>
            <a:spLocks noGrp="1"/>
          </p:cNvSpPr>
          <p:nvPr>
            <p:ph type="dt" sz="half" idx="10"/>
          </p:nvPr>
        </p:nvSpPr>
        <p:spPr/>
        <p:txBody>
          <a:bodyPr/>
          <a:lstStyle/>
          <a:p>
            <a:fld id="{CC3451C6-4528-489F-A680-263F803CCB24}" type="datetimeFigureOut">
              <a:rPr lang="en-IN" smtClean="0"/>
              <a:t>30-03-2022</a:t>
            </a:fld>
            <a:endParaRPr lang="en-IN"/>
          </a:p>
        </p:txBody>
      </p:sp>
      <p:sp>
        <p:nvSpPr>
          <p:cNvPr id="5" name="Footer Placeholder 4">
            <a:extLst>
              <a:ext uri="{FF2B5EF4-FFF2-40B4-BE49-F238E27FC236}">
                <a16:creationId xmlns:a16="http://schemas.microsoft.com/office/drawing/2014/main" id="{34D79D92-86E4-4F06-869F-3450B844B2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D79C5D-9AB5-4E44-81D7-7E942A169693}"/>
              </a:ext>
            </a:extLst>
          </p:cNvPr>
          <p:cNvSpPr>
            <a:spLocks noGrp="1"/>
          </p:cNvSpPr>
          <p:nvPr>
            <p:ph type="sldNum" sz="quarter" idx="12"/>
          </p:nvPr>
        </p:nvSpPr>
        <p:spPr/>
        <p:txBody>
          <a:bodyPr/>
          <a:lstStyle/>
          <a:p>
            <a:fld id="{00251FC3-F1D1-4E65-8E93-EDA5994BEC2E}" type="slidenum">
              <a:rPr lang="en-IN" smtClean="0"/>
              <a:t>‹#›</a:t>
            </a:fld>
            <a:endParaRPr lang="en-IN"/>
          </a:p>
        </p:txBody>
      </p:sp>
    </p:spTree>
    <p:extLst>
      <p:ext uri="{BB962C8B-B14F-4D97-AF65-F5344CB8AC3E}">
        <p14:creationId xmlns:p14="http://schemas.microsoft.com/office/powerpoint/2010/main" val="4186942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A122F1-8DC9-40AA-96EF-43F7FD0AC2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771039-B33D-4C5C-A2FB-8705835EF7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30BF66-EB0C-4EFA-968D-6D69CE4C9E8A}"/>
              </a:ext>
            </a:extLst>
          </p:cNvPr>
          <p:cNvSpPr>
            <a:spLocks noGrp="1"/>
          </p:cNvSpPr>
          <p:nvPr>
            <p:ph type="dt" sz="half" idx="10"/>
          </p:nvPr>
        </p:nvSpPr>
        <p:spPr/>
        <p:txBody>
          <a:bodyPr/>
          <a:lstStyle/>
          <a:p>
            <a:fld id="{CC3451C6-4528-489F-A680-263F803CCB24}" type="datetimeFigureOut">
              <a:rPr lang="en-IN" smtClean="0"/>
              <a:t>30-03-2022</a:t>
            </a:fld>
            <a:endParaRPr lang="en-IN"/>
          </a:p>
        </p:txBody>
      </p:sp>
      <p:sp>
        <p:nvSpPr>
          <p:cNvPr id="5" name="Footer Placeholder 4">
            <a:extLst>
              <a:ext uri="{FF2B5EF4-FFF2-40B4-BE49-F238E27FC236}">
                <a16:creationId xmlns:a16="http://schemas.microsoft.com/office/drawing/2014/main" id="{C0A86D34-363E-4D81-AB07-0401EC953C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06EC9D-42C9-4DB1-A529-535D4264E5CC}"/>
              </a:ext>
            </a:extLst>
          </p:cNvPr>
          <p:cNvSpPr>
            <a:spLocks noGrp="1"/>
          </p:cNvSpPr>
          <p:nvPr>
            <p:ph type="sldNum" sz="quarter" idx="12"/>
          </p:nvPr>
        </p:nvSpPr>
        <p:spPr/>
        <p:txBody>
          <a:bodyPr/>
          <a:lstStyle/>
          <a:p>
            <a:fld id="{00251FC3-F1D1-4E65-8E93-EDA5994BEC2E}" type="slidenum">
              <a:rPr lang="en-IN" smtClean="0"/>
              <a:t>‹#›</a:t>
            </a:fld>
            <a:endParaRPr lang="en-IN"/>
          </a:p>
        </p:txBody>
      </p:sp>
    </p:spTree>
    <p:extLst>
      <p:ext uri="{BB962C8B-B14F-4D97-AF65-F5344CB8AC3E}">
        <p14:creationId xmlns:p14="http://schemas.microsoft.com/office/powerpoint/2010/main" val="1146462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25750-593C-4181-B3F2-2D61AA41B3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59672E-CC5C-4A38-B59A-171C1767F8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437659-88EE-4FE4-B1FC-BA188F8D36A5}"/>
              </a:ext>
            </a:extLst>
          </p:cNvPr>
          <p:cNvSpPr>
            <a:spLocks noGrp="1"/>
          </p:cNvSpPr>
          <p:nvPr>
            <p:ph type="dt" sz="half" idx="10"/>
          </p:nvPr>
        </p:nvSpPr>
        <p:spPr/>
        <p:txBody>
          <a:bodyPr/>
          <a:lstStyle/>
          <a:p>
            <a:fld id="{CC3451C6-4528-489F-A680-263F803CCB24}" type="datetimeFigureOut">
              <a:rPr lang="en-IN" smtClean="0"/>
              <a:t>30-03-2022</a:t>
            </a:fld>
            <a:endParaRPr lang="en-IN"/>
          </a:p>
        </p:txBody>
      </p:sp>
      <p:sp>
        <p:nvSpPr>
          <p:cNvPr id="5" name="Footer Placeholder 4">
            <a:extLst>
              <a:ext uri="{FF2B5EF4-FFF2-40B4-BE49-F238E27FC236}">
                <a16:creationId xmlns:a16="http://schemas.microsoft.com/office/drawing/2014/main" id="{9C251416-CE45-4E26-952E-C2AE287CA3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389FA1-33BE-4F9B-A9E6-E005A7E2F30F}"/>
              </a:ext>
            </a:extLst>
          </p:cNvPr>
          <p:cNvSpPr>
            <a:spLocks noGrp="1"/>
          </p:cNvSpPr>
          <p:nvPr>
            <p:ph type="sldNum" sz="quarter" idx="12"/>
          </p:nvPr>
        </p:nvSpPr>
        <p:spPr/>
        <p:txBody>
          <a:bodyPr/>
          <a:lstStyle/>
          <a:p>
            <a:fld id="{00251FC3-F1D1-4E65-8E93-EDA5994BEC2E}" type="slidenum">
              <a:rPr lang="en-IN" smtClean="0"/>
              <a:t>‹#›</a:t>
            </a:fld>
            <a:endParaRPr lang="en-IN"/>
          </a:p>
        </p:txBody>
      </p:sp>
    </p:spTree>
    <p:extLst>
      <p:ext uri="{BB962C8B-B14F-4D97-AF65-F5344CB8AC3E}">
        <p14:creationId xmlns:p14="http://schemas.microsoft.com/office/powerpoint/2010/main" val="3096067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87C14-79CC-45FB-BA85-BD1A85216D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835D466-B912-4F7A-B210-9DA177A5B1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387B56-52D8-4873-B18E-38D2679075DF}"/>
              </a:ext>
            </a:extLst>
          </p:cNvPr>
          <p:cNvSpPr>
            <a:spLocks noGrp="1"/>
          </p:cNvSpPr>
          <p:nvPr>
            <p:ph type="dt" sz="half" idx="10"/>
          </p:nvPr>
        </p:nvSpPr>
        <p:spPr/>
        <p:txBody>
          <a:bodyPr/>
          <a:lstStyle/>
          <a:p>
            <a:fld id="{CC3451C6-4528-489F-A680-263F803CCB24}" type="datetimeFigureOut">
              <a:rPr lang="en-IN" smtClean="0"/>
              <a:t>30-03-2022</a:t>
            </a:fld>
            <a:endParaRPr lang="en-IN"/>
          </a:p>
        </p:txBody>
      </p:sp>
      <p:sp>
        <p:nvSpPr>
          <p:cNvPr id="5" name="Footer Placeholder 4">
            <a:extLst>
              <a:ext uri="{FF2B5EF4-FFF2-40B4-BE49-F238E27FC236}">
                <a16:creationId xmlns:a16="http://schemas.microsoft.com/office/drawing/2014/main" id="{7BB8174A-0039-476F-A3C3-B7F4E11B10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F837BC-3C58-4AD0-BD6E-674BFB4A305A}"/>
              </a:ext>
            </a:extLst>
          </p:cNvPr>
          <p:cNvSpPr>
            <a:spLocks noGrp="1"/>
          </p:cNvSpPr>
          <p:nvPr>
            <p:ph type="sldNum" sz="quarter" idx="12"/>
          </p:nvPr>
        </p:nvSpPr>
        <p:spPr/>
        <p:txBody>
          <a:bodyPr/>
          <a:lstStyle/>
          <a:p>
            <a:fld id="{00251FC3-F1D1-4E65-8E93-EDA5994BEC2E}" type="slidenum">
              <a:rPr lang="en-IN" smtClean="0"/>
              <a:t>‹#›</a:t>
            </a:fld>
            <a:endParaRPr lang="en-IN"/>
          </a:p>
        </p:txBody>
      </p:sp>
    </p:spTree>
    <p:extLst>
      <p:ext uri="{BB962C8B-B14F-4D97-AF65-F5344CB8AC3E}">
        <p14:creationId xmlns:p14="http://schemas.microsoft.com/office/powerpoint/2010/main" val="2715273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75104-666D-40BA-B248-0B6CD17175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185EBC-3BC7-4150-A410-E3CC2D4886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41D0139-C239-42FF-A367-995266C629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CD928F-3961-43EE-993D-C6F334DF05BB}"/>
              </a:ext>
            </a:extLst>
          </p:cNvPr>
          <p:cNvSpPr>
            <a:spLocks noGrp="1"/>
          </p:cNvSpPr>
          <p:nvPr>
            <p:ph type="dt" sz="half" idx="10"/>
          </p:nvPr>
        </p:nvSpPr>
        <p:spPr/>
        <p:txBody>
          <a:bodyPr/>
          <a:lstStyle/>
          <a:p>
            <a:fld id="{CC3451C6-4528-489F-A680-263F803CCB24}" type="datetimeFigureOut">
              <a:rPr lang="en-IN" smtClean="0"/>
              <a:t>30-03-2022</a:t>
            </a:fld>
            <a:endParaRPr lang="en-IN"/>
          </a:p>
        </p:txBody>
      </p:sp>
      <p:sp>
        <p:nvSpPr>
          <p:cNvPr id="6" name="Footer Placeholder 5">
            <a:extLst>
              <a:ext uri="{FF2B5EF4-FFF2-40B4-BE49-F238E27FC236}">
                <a16:creationId xmlns:a16="http://schemas.microsoft.com/office/drawing/2014/main" id="{0646E706-088B-4F1B-A382-CF9F4AD229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1FB9D0-EEE5-40FB-8631-C18D1B9DD41E}"/>
              </a:ext>
            </a:extLst>
          </p:cNvPr>
          <p:cNvSpPr>
            <a:spLocks noGrp="1"/>
          </p:cNvSpPr>
          <p:nvPr>
            <p:ph type="sldNum" sz="quarter" idx="12"/>
          </p:nvPr>
        </p:nvSpPr>
        <p:spPr/>
        <p:txBody>
          <a:bodyPr/>
          <a:lstStyle/>
          <a:p>
            <a:fld id="{00251FC3-F1D1-4E65-8E93-EDA5994BEC2E}" type="slidenum">
              <a:rPr lang="en-IN" smtClean="0"/>
              <a:t>‹#›</a:t>
            </a:fld>
            <a:endParaRPr lang="en-IN"/>
          </a:p>
        </p:txBody>
      </p:sp>
    </p:spTree>
    <p:extLst>
      <p:ext uri="{BB962C8B-B14F-4D97-AF65-F5344CB8AC3E}">
        <p14:creationId xmlns:p14="http://schemas.microsoft.com/office/powerpoint/2010/main" val="3741957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15902-09B5-4E46-A2E4-DCC24B4FB6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0AEE03-C426-43E4-9BBF-90AFE73383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15BB9E-D028-404E-95C0-DEBDA84C96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CC724EF-5144-42FE-AA2C-153BC9B8C7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C13E8C-2838-4323-8F87-028BA37E02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735C834-7E89-4A90-8858-F63E1CD0F928}"/>
              </a:ext>
            </a:extLst>
          </p:cNvPr>
          <p:cNvSpPr>
            <a:spLocks noGrp="1"/>
          </p:cNvSpPr>
          <p:nvPr>
            <p:ph type="dt" sz="half" idx="10"/>
          </p:nvPr>
        </p:nvSpPr>
        <p:spPr/>
        <p:txBody>
          <a:bodyPr/>
          <a:lstStyle/>
          <a:p>
            <a:fld id="{CC3451C6-4528-489F-A680-263F803CCB24}" type="datetimeFigureOut">
              <a:rPr lang="en-IN" smtClean="0"/>
              <a:t>30-03-2022</a:t>
            </a:fld>
            <a:endParaRPr lang="en-IN"/>
          </a:p>
        </p:txBody>
      </p:sp>
      <p:sp>
        <p:nvSpPr>
          <p:cNvPr id="8" name="Footer Placeholder 7">
            <a:extLst>
              <a:ext uri="{FF2B5EF4-FFF2-40B4-BE49-F238E27FC236}">
                <a16:creationId xmlns:a16="http://schemas.microsoft.com/office/drawing/2014/main" id="{2084C9FF-49EB-4539-A938-DA8FBD6E987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86DB21D-9A9D-4E26-B7D0-98ADCF72D8C0}"/>
              </a:ext>
            </a:extLst>
          </p:cNvPr>
          <p:cNvSpPr>
            <a:spLocks noGrp="1"/>
          </p:cNvSpPr>
          <p:nvPr>
            <p:ph type="sldNum" sz="quarter" idx="12"/>
          </p:nvPr>
        </p:nvSpPr>
        <p:spPr/>
        <p:txBody>
          <a:bodyPr/>
          <a:lstStyle/>
          <a:p>
            <a:fld id="{00251FC3-F1D1-4E65-8E93-EDA5994BEC2E}" type="slidenum">
              <a:rPr lang="en-IN" smtClean="0"/>
              <a:t>‹#›</a:t>
            </a:fld>
            <a:endParaRPr lang="en-IN"/>
          </a:p>
        </p:txBody>
      </p:sp>
    </p:spTree>
    <p:extLst>
      <p:ext uri="{BB962C8B-B14F-4D97-AF65-F5344CB8AC3E}">
        <p14:creationId xmlns:p14="http://schemas.microsoft.com/office/powerpoint/2010/main" val="347962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FF9A-D541-44D9-8268-50AC0ADC40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9BFA387-F3C1-4EDF-AC37-96C1AF3566F2}"/>
              </a:ext>
            </a:extLst>
          </p:cNvPr>
          <p:cNvSpPr>
            <a:spLocks noGrp="1"/>
          </p:cNvSpPr>
          <p:nvPr>
            <p:ph type="dt" sz="half" idx="10"/>
          </p:nvPr>
        </p:nvSpPr>
        <p:spPr/>
        <p:txBody>
          <a:bodyPr/>
          <a:lstStyle/>
          <a:p>
            <a:fld id="{CC3451C6-4528-489F-A680-263F803CCB24}" type="datetimeFigureOut">
              <a:rPr lang="en-IN" smtClean="0"/>
              <a:t>30-03-2022</a:t>
            </a:fld>
            <a:endParaRPr lang="en-IN"/>
          </a:p>
        </p:txBody>
      </p:sp>
      <p:sp>
        <p:nvSpPr>
          <p:cNvPr id="4" name="Footer Placeholder 3">
            <a:extLst>
              <a:ext uri="{FF2B5EF4-FFF2-40B4-BE49-F238E27FC236}">
                <a16:creationId xmlns:a16="http://schemas.microsoft.com/office/drawing/2014/main" id="{2C7BCFA2-5E3B-4C34-81DE-1603404F445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CB4CA20-5106-4A97-838D-DE83B4EBD318}"/>
              </a:ext>
            </a:extLst>
          </p:cNvPr>
          <p:cNvSpPr>
            <a:spLocks noGrp="1"/>
          </p:cNvSpPr>
          <p:nvPr>
            <p:ph type="sldNum" sz="quarter" idx="12"/>
          </p:nvPr>
        </p:nvSpPr>
        <p:spPr/>
        <p:txBody>
          <a:bodyPr/>
          <a:lstStyle/>
          <a:p>
            <a:fld id="{00251FC3-F1D1-4E65-8E93-EDA5994BEC2E}" type="slidenum">
              <a:rPr lang="en-IN" smtClean="0"/>
              <a:t>‹#›</a:t>
            </a:fld>
            <a:endParaRPr lang="en-IN"/>
          </a:p>
        </p:txBody>
      </p:sp>
    </p:spTree>
    <p:extLst>
      <p:ext uri="{BB962C8B-B14F-4D97-AF65-F5344CB8AC3E}">
        <p14:creationId xmlns:p14="http://schemas.microsoft.com/office/powerpoint/2010/main" val="2878233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2FF752-DF45-4753-AB86-8DB42D0D074D}"/>
              </a:ext>
            </a:extLst>
          </p:cNvPr>
          <p:cNvSpPr>
            <a:spLocks noGrp="1"/>
          </p:cNvSpPr>
          <p:nvPr>
            <p:ph type="dt" sz="half" idx="10"/>
          </p:nvPr>
        </p:nvSpPr>
        <p:spPr/>
        <p:txBody>
          <a:bodyPr/>
          <a:lstStyle/>
          <a:p>
            <a:fld id="{CC3451C6-4528-489F-A680-263F803CCB24}" type="datetimeFigureOut">
              <a:rPr lang="en-IN" smtClean="0"/>
              <a:t>30-03-2022</a:t>
            </a:fld>
            <a:endParaRPr lang="en-IN"/>
          </a:p>
        </p:txBody>
      </p:sp>
      <p:sp>
        <p:nvSpPr>
          <p:cNvPr id="3" name="Footer Placeholder 2">
            <a:extLst>
              <a:ext uri="{FF2B5EF4-FFF2-40B4-BE49-F238E27FC236}">
                <a16:creationId xmlns:a16="http://schemas.microsoft.com/office/drawing/2014/main" id="{5602BAA6-4692-456A-97BB-DDB26F8D1DF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D6756B4-21C0-4E6F-A8CA-1B89EB0D4FC0}"/>
              </a:ext>
            </a:extLst>
          </p:cNvPr>
          <p:cNvSpPr>
            <a:spLocks noGrp="1"/>
          </p:cNvSpPr>
          <p:nvPr>
            <p:ph type="sldNum" sz="quarter" idx="12"/>
          </p:nvPr>
        </p:nvSpPr>
        <p:spPr/>
        <p:txBody>
          <a:bodyPr/>
          <a:lstStyle/>
          <a:p>
            <a:fld id="{00251FC3-F1D1-4E65-8E93-EDA5994BEC2E}" type="slidenum">
              <a:rPr lang="en-IN" smtClean="0"/>
              <a:t>‹#›</a:t>
            </a:fld>
            <a:endParaRPr lang="en-IN"/>
          </a:p>
        </p:txBody>
      </p:sp>
    </p:spTree>
    <p:extLst>
      <p:ext uri="{BB962C8B-B14F-4D97-AF65-F5344CB8AC3E}">
        <p14:creationId xmlns:p14="http://schemas.microsoft.com/office/powerpoint/2010/main" val="482611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930EA-B905-45F4-B436-861C23E26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239EDBB-AF0D-4BF2-8662-A554BC0DF9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EB5D251-8EF3-4B46-8B76-5664AD2510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B27FBE-9FEA-4C89-9FE3-518A0A96FD4F}"/>
              </a:ext>
            </a:extLst>
          </p:cNvPr>
          <p:cNvSpPr>
            <a:spLocks noGrp="1"/>
          </p:cNvSpPr>
          <p:nvPr>
            <p:ph type="dt" sz="half" idx="10"/>
          </p:nvPr>
        </p:nvSpPr>
        <p:spPr/>
        <p:txBody>
          <a:bodyPr/>
          <a:lstStyle/>
          <a:p>
            <a:fld id="{CC3451C6-4528-489F-A680-263F803CCB24}" type="datetimeFigureOut">
              <a:rPr lang="en-IN" smtClean="0"/>
              <a:t>30-03-2022</a:t>
            </a:fld>
            <a:endParaRPr lang="en-IN"/>
          </a:p>
        </p:txBody>
      </p:sp>
      <p:sp>
        <p:nvSpPr>
          <p:cNvPr id="6" name="Footer Placeholder 5">
            <a:extLst>
              <a:ext uri="{FF2B5EF4-FFF2-40B4-BE49-F238E27FC236}">
                <a16:creationId xmlns:a16="http://schemas.microsoft.com/office/drawing/2014/main" id="{C8CFD734-CCA0-439A-B94B-93DF85B26A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88A1BA5-A89A-405D-B893-782673387EE1}"/>
              </a:ext>
            </a:extLst>
          </p:cNvPr>
          <p:cNvSpPr>
            <a:spLocks noGrp="1"/>
          </p:cNvSpPr>
          <p:nvPr>
            <p:ph type="sldNum" sz="quarter" idx="12"/>
          </p:nvPr>
        </p:nvSpPr>
        <p:spPr/>
        <p:txBody>
          <a:bodyPr/>
          <a:lstStyle/>
          <a:p>
            <a:fld id="{00251FC3-F1D1-4E65-8E93-EDA5994BEC2E}" type="slidenum">
              <a:rPr lang="en-IN" smtClean="0"/>
              <a:t>‹#›</a:t>
            </a:fld>
            <a:endParaRPr lang="en-IN"/>
          </a:p>
        </p:txBody>
      </p:sp>
    </p:spTree>
    <p:extLst>
      <p:ext uri="{BB962C8B-B14F-4D97-AF65-F5344CB8AC3E}">
        <p14:creationId xmlns:p14="http://schemas.microsoft.com/office/powerpoint/2010/main" val="561490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D24F8-7886-4017-95E2-7AEB0EA061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93069F1-0723-492E-BD3A-716C66250B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CED6F91-AD43-4254-8C96-4B0C5373CA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A651C1-21C5-41E6-901E-5399B2748D87}"/>
              </a:ext>
            </a:extLst>
          </p:cNvPr>
          <p:cNvSpPr>
            <a:spLocks noGrp="1"/>
          </p:cNvSpPr>
          <p:nvPr>
            <p:ph type="dt" sz="half" idx="10"/>
          </p:nvPr>
        </p:nvSpPr>
        <p:spPr/>
        <p:txBody>
          <a:bodyPr/>
          <a:lstStyle/>
          <a:p>
            <a:fld id="{CC3451C6-4528-489F-A680-263F803CCB24}" type="datetimeFigureOut">
              <a:rPr lang="en-IN" smtClean="0"/>
              <a:t>30-03-2022</a:t>
            </a:fld>
            <a:endParaRPr lang="en-IN"/>
          </a:p>
        </p:txBody>
      </p:sp>
      <p:sp>
        <p:nvSpPr>
          <p:cNvPr id="6" name="Footer Placeholder 5">
            <a:extLst>
              <a:ext uri="{FF2B5EF4-FFF2-40B4-BE49-F238E27FC236}">
                <a16:creationId xmlns:a16="http://schemas.microsoft.com/office/drawing/2014/main" id="{B63B7B2D-27F8-41AB-97DC-4298B5580E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3C3B65-DEE0-416F-A514-9846EFC8BB39}"/>
              </a:ext>
            </a:extLst>
          </p:cNvPr>
          <p:cNvSpPr>
            <a:spLocks noGrp="1"/>
          </p:cNvSpPr>
          <p:nvPr>
            <p:ph type="sldNum" sz="quarter" idx="12"/>
          </p:nvPr>
        </p:nvSpPr>
        <p:spPr/>
        <p:txBody>
          <a:bodyPr/>
          <a:lstStyle/>
          <a:p>
            <a:fld id="{00251FC3-F1D1-4E65-8E93-EDA5994BEC2E}" type="slidenum">
              <a:rPr lang="en-IN" smtClean="0"/>
              <a:t>‹#›</a:t>
            </a:fld>
            <a:endParaRPr lang="en-IN"/>
          </a:p>
        </p:txBody>
      </p:sp>
    </p:spTree>
    <p:extLst>
      <p:ext uri="{BB962C8B-B14F-4D97-AF65-F5344CB8AC3E}">
        <p14:creationId xmlns:p14="http://schemas.microsoft.com/office/powerpoint/2010/main" val="1015567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A16C83-8A9D-4231-9A6E-167917A1A6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DAE572-9E41-471D-830A-3008F6EAF7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E6204D-45E0-4DB5-A0F5-BC5166DFA2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3451C6-4528-489F-A680-263F803CCB24}" type="datetimeFigureOut">
              <a:rPr lang="en-IN" smtClean="0"/>
              <a:t>30-03-2022</a:t>
            </a:fld>
            <a:endParaRPr lang="en-IN"/>
          </a:p>
        </p:txBody>
      </p:sp>
      <p:sp>
        <p:nvSpPr>
          <p:cNvPr id="5" name="Footer Placeholder 4">
            <a:extLst>
              <a:ext uri="{FF2B5EF4-FFF2-40B4-BE49-F238E27FC236}">
                <a16:creationId xmlns:a16="http://schemas.microsoft.com/office/drawing/2014/main" id="{2714727A-E57C-4BB0-89F8-BFD83C48CD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07FFAA3-4E4A-45E9-9BA9-F22E5E31A6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251FC3-F1D1-4E65-8E93-EDA5994BEC2E}" type="slidenum">
              <a:rPr lang="en-IN" smtClean="0"/>
              <a:t>‹#›</a:t>
            </a:fld>
            <a:endParaRPr lang="en-IN"/>
          </a:p>
        </p:txBody>
      </p:sp>
    </p:spTree>
    <p:extLst>
      <p:ext uri="{BB962C8B-B14F-4D97-AF65-F5344CB8AC3E}">
        <p14:creationId xmlns:p14="http://schemas.microsoft.com/office/powerpoint/2010/main" val="31612379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3B69A-DC1B-4354-A5BF-54F69E7C5BED}"/>
              </a:ext>
            </a:extLst>
          </p:cNvPr>
          <p:cNvSpPr>
            <a:spLocks noGrp="1"/>
          </p:cNvSpPr>
          <p:nvPr>
            <p:ph type="ctrTitle"/>
          </p:nvPr>
        </p:nvSpPr>
        <p:spPr/>
        <p:txBody>
          <a:bodyPr/>
          <a:lstStyle/>
          <a:p>
            <a:r>
              <a:rPr lang="en-IN" dirty="0"/>
              <a:t>Exception handling</a:t>
            </a:r>
          </a:p>
        </p:txBody>
      </p:sp>
    </p:spTree>
    <p:extLst>
      <p:ext uri="{BB962C8B-B14F-4D97-AF65-F5344CB8AC3E}">
        <p14:creationId xmlns:p14="http://schemas.microsoft.com/office/powerpoint/2010/main" val="3952497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86368C-2A61-4A11-B2B4-637CD0762447}"/>
              </a:ext>
            </a:extLst>
          </p:cNvPr>
          <p:cNvSpPr>
            <a:spLocks noGrp="1"/>
          </p:cNvSpPr>
          <p:nvPr>
            <p:ph idx="1"/>
          </p:nvPr>
        </p:nvSpPr>
        <p:spPr>
          <a:xfrm>
            <a:off x="332509" y="73892"/>
            <a:ext cx="11021291" cy="6103072"/>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A finally block contains all the crucial statements that must be executed whether exception occurs or not. The statements present in this block will always execute regardless of whether exception occurs in try block or not such as closing a connection, stream etc.</a:t>
            </a:r>
            <a:endParaRPr lang="en-IN"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try</a:t>
            </a:r>
          </a:p>
          <a:p>
            <a:pPr marL="0" indent="0">
              <a:buNone/>
            </a:pP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catch()</a:t>
            </a:r>
          </a:p>
          <a:p>
            <a:pPr marL="0" indent="0">
              <a:buNone/>
            </a:pP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catch()</a:t>
            </a:r>
          </a:p>
          <a:p>
            <a:pPr marL="0" indent="0">
              <a:buNone/>
            </a:pP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finally</a:t>
            </a:r>
          </a:p>
          <a:p>
            <a:pPr marL="0" indent="0">
              <a:buNone/>
            </a:pP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 //used for clean up process, definitely executed</a:t>
            </a:r>
          </a:p>
          <a:p>
            <a:pPr marL="0" indent="0">
              <a:buNone/>
            </a:pPr>
            <a:r>
              <a:rPr lang="en-IN"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90909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18D83-53BD-4DCF-B5B6-505F931A09EF}"/>
              </a:ext>
            </a:extLst>
          </p:cNvPr>
          <p:cNvSpPr>
            <a:spLocks noGrp="1"/>
          </p:cNvSpPr>
          <p:nvPr>
            <p:ph type="title"/>
          </p:nvPr>
        </p:nvSpPr>
        <p:spPr>
          <a:xfrm>
            <a:off x="886690" y="365125"/>
            <a:ext cx="10467109" cy="854075"/>
          </a:xfrm>
        </p:spPr>
        <p:txBody>
          <a:bodyPr>
            <a:normAutofit/>
          </a:bodyPr>
          <a:lstStyle/>
          <a:p>
            <a:r>
              <a:rPr lang="en-IN" sz="3600" dirty="0">
                <a:latin typeface="Times New Roman" panose="02020603050405020304" pitchFamily="18" charset="0"/>
                <a:cs typeface="Times New Roman" panose="02020603050405020304" pitchFamily="18" charset="0"/>
              </a:rPr>
              <a:t>Exception Hierarchy</a:t>
            </a:r>
          </a:p>
        </p:txBody>
      </p:sp>
      <p:pic>
        <p:nvPicPr>
          <p:cNvPr id="4" name="Picture 2" descr="Exception Hierarchy in Java">
            <a:extLst>
              <a:ext uri="{FF2B5EF4-FFF2-40B4-BE49-F238E27FC236}">
                <a16:creationId xmlns:a16="http://schemas.microsoft.com/office/drawing/2014/main" id="{DEADBCA8-5431-49E5-8C0E-CC94ACD338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20837" y="2085803"/>
            <a:ext cx="6350326" cy="38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4944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A36BF-6056-4D98-8591-A9C6499AB1B6}"/>
              </a:ext>
            </a:extLst>
          </p:cNvPr>
          <p:cNvSpPr>
            <a:spLocks noGrp="1"/>
          </p:cNvSpPr>
          <p:nvPr>
            <p:ph type="title"/>
          </p:nvPr>
        </p:nvSpPr>
        <p:spPr>
          <a:xfrm>
            <a:off x="838200" y="365125"/>
            <a:ext cx="10515600" cy="863311"/>
          </a:xfrm>
        </p:spPr>
        <p:txBody>
          <a:bodyPr/>
          <a:lstStyle/>
          <a:p>
            <a:r>
              <a:rPr lang="en-IN" dirty="0">
                <a:latin typeface="Times New Roman" panose="02020603050405020304" pitchFamily="18" charset="0"/>
                <a:cs typeface="Times New Roman" panose="02020603050405020304" pitchFamily="18" charset="0"/>
              </a:rPr>
              <a:t>Built in Exceptions</a:t>
            </a:r>
          </a:p>
        </p:txBody>
      </p:sp>
      <p:sp>
        <p:nvSpPr>
          <p:cNvPr id="3" name="Content Placeholder 2">
            <a:extLst>
              <a:ext uri="{FF2B5EF4-FFF2-40B4-BE49-F238E27FC236}">
                <a16:creationId xmlns:a16="http://schemas.microsoft.com/office/drawing/2014/main" id="{91309112-63CF-4732-9BD2-DA88C8C43FDA}"/>
              </a:ext>
            </a:extLst>
          </p:cNvPr>
          <p:cNvSpPr>
            <a:spLocks noGrp="1"/>
          </p:cNvSpPr>
          <p:nvPr>
            <p:ph idx="1"/>
          </p:nvPr>
        </p:nvSpPr>
        <p:spPr>
          <a:xfrm>
            <a:off x="766618" y="1293091"/>
            <a:ext cx="10587182" cy="4883872"/>
          </a:xfrm>
        </p:spPr>
        <p:txBody>
          <a:bodyPr>
            <a:noAutofit/>
          </a:bodyPr>
          <a:lstStyle/>
          <a:p>
            <a:r>
              <a:rPr lang="en-IN" sz="1400" dirty="0">
                <a:latin typeface="Times New Roman" panose="02020603050405020304" pitchFamily="18" charset="0"/>
                <a:cs typeface="Times New Roman" panose="02020603050405020304" pitchFamily="18" charset="0"/>
              </a:rPr>
              <a:t>Object(super class for all java classes)</a:t>
            </a:r>
          </a:p>
          <a:p>
            <a:pPr marL="0" indent="0">
              <a:buNone/>
            </a:pPr>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Throwable(super for Exception and Error)</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Exception      Error(not much worry as it is handled by JVM)</a:t>
            </a:r>
          </a:p>
          <a:p>
            <a:r>
              <a:rPr lang="en-IN" sz="1400" dirty="0" err="1">
                <a:latin typeface="Times New Roman" panose="02020603050405020304" pitchFamily="18" charset="0"/>
                <a:cs typeface="Times New Roman" panose="02020603050405020304" pitchFamily="18" charset="0"/>
              </a:rPr>
              <a:t>ClassNotFoundException</a:t>
            </a:r>
            <a:endParaRPr lang="en-IN" sz="1400" dirty="0">
              <a:latin typeface="Times New Roman" panose="02020603050405020304" pitchFamily="18" charset="0"/>
              <a:cs typeface="Times New Roman" panose="02020603050405020304" pitchFamily="18" charset="0"/>
            </a:endParaRPr>
          </a:p>
          <a:p>
            <a:r>
              <a:rPr lang="en-IN" sz="1400" dirty="0" err="1">
                <a:latin typeface="Times New Roman" panose="02020603050405020304" pitchFamily="18" charset="0"/>
                <a:cs typeface="Times New Roman" panose="02020603050405020304" pitchFamily="18" charset="0"/>
              </a:rPr>
              <a:t>IOException</a:t>
            </a:r>
            <a:endParaRPr lang="en-IN" sz="1400" dirty="0">
              <a:latin typeface="Times New Roman" panose="02020603050405020304" pitchFamily="18" charset="0"/>
              <a:cs typeface="Times New Roman" panose="02020603050405020304" pitchFamily="18" charset="0"/>
            </a:endParaRPr>
          </a:p>
          <a:p>
            <a:r>
              <a:rPr lang="en-IN" sz="1400" dirty="0" err="1">
                <a:latin typeface="Times New Roman" panose="02020603050405020304" pitchFamily="18" charset="0"/>
                <a:cs typeface="Times New Roman" panose="02020603050405020304" pitchFamily="18" charset="0"/>
              </a:rPr>
              <a:t>SQLException</a:t>
            </a:r>
            <a:endParaRPr lang="en-IN" sz="1400" dirty="0">
              <a:latin typeface="Times New Roman" panose="02020603050405020304" pitchFamily="18" charset="0"/>
              <a:cs typeface="Times New Roman" panose="02020603050405020304" pitchFamily="18" charset="0"/>
            </a:endParaRPr>
          </a:p>
          <a:p>
            <a:r>
              <a:rPr lang="en-IN" sz="1400" dirty="0" err="1">
                <a:latin typeface="Times New Roman" panose="02020603050405020304" pitchFamily="18" charset="0"/>
                <a:cs typeface="Times New Roman" panose="02020603050405020304" pitchFamily="18" charset="0"/>
              </a:rPr>
              <a:t>InvocationTargetException</a:t>
            </a:r>
            <a:endParaRPr lang="en-IN" sz="1400" dirty="0">
              <a:latin typeface="Times New Roman" panose="02020603050405020304" pitchFamily="18" charset="0"/>
              <a:cs typeface="Times New Roman" panose="02020603050405020304" pitchFamily="18" charset="0"/>
            </a:endParaRPr>
          </a:p>
          <a:p>
            <a:r>
              <a:rPr lang="en-IN" sz="1400" dirty="0" err="1">
                <a:latin typeface="Times New Roman" panose="02020603050405020304" pitchFamily="18" charset="0"/>
                <a:cs typeface="Times New Roman" panose="02020603050405020304" pitchFamily="18" charset="0"/>
              </a:rPr>
              <a:t>InterruptedException</a:t>
            </a:r>
            <a:endParaRPr lang="en-IN" sz="1400" dirty="0">
              <a:latin typeface="Times New Roman" panose="02020603050405020304" pitchFamily="18" charset="0"/>
              <a:cs typeface="Times New Roman" panose="02020603050405020304" pitchFamily="18" charset="0"/>
            </a:endParaRPr>
          </a:p>
          <a:p>
            <a:r>
              <a:rPr lang="en-IN" sz="1400" dirty="0" err="1">
                <a:latin typeface="Times New Roman" panose="02020603050405020304" pitchFamily="18" charset="0"/>
                <a:cs typeface="Times New Roman" panose="02020603050405020304" pitchFamily="18" charset="0"/>
              </a:rPr>
              <a:t>RuntimeException</a:t>
            </a:r>
            <a:endParaRPr lang="en-IN" sz="1400" dirty="0">
              <a:latin typeface="Times New Roman" panose="02020603050405020304" pitchFamily="18" charset="0"/>
              <a:cs typeface="Times New Roman" panose="02020603050405020304" pitchFamily="18" charset="0"/>
            </a:endParaRPr>
          </a:p>
          <a:p>
            <a:pPr lvl="1"/>
            <a:r>
              <a:rPr lang="en-IN" sz="1400" dirty="0" err="1">
                <a:latin typeface="Times New Roman" panose="02020603050405020304" pitchFamily="18" charset="0"/>
                <a:cs typeface="Times New Roman" panose="02020603050405020304" pitchFamily="18" charset="0"/>
              </a:rPr>
              <a:t>ArithmeticException</a:t>
            </a:r>
            <a:endParaRPr lang="en-IN" sz="1400" dirty="0">
              <a:latin typeface="Times New Roman" panose="02020603050405020304" pitchFamily="18" charset="0"/>
              <a:cs typeface="Times New Roman" panose="02020603050405020304" pitchFamily="18" charset="0"/>
            </a:endParaRPr>
          </a:p>
          <a:p>
            <a:pPr lvl="1"/>
            <a:r>
              <a:rPr lang="en-IN" sz="1400" dirty="0" err="1">
                <a:latin typeface="Times New Roman" panose="02020603050405020304" pitchFamily="18" charset="0"/>
                <a:cs typeface="Times New Roman" panose="02020603050405020304" pitchFamily="18" charset="0"/>
              </a:rPr>
              <a:t>IndexOutOfBoundsException</a:t>
            </a:r>
            <a:endParaRPr lang="en-IN" sz="1400" dirty="0">
              <a:latin typeface="Times New Roman" panose="02020603050405020304" pitchFamily="18" charset="0"/>
              <a:cs typeface="Times New Roman" panose="02020603050405020304" pitchFamily="18" charset="0"/>
            </a:endParaRPr>
          </a:p>
          <a:p>
            <a:pPr lvl="1"/>
            <a:r>
              <a:rPr lang="en-IN" sz="1400" dirty="0" err="1">
                <a:latin typeface="Times New Roman" panose="02020603050405020304" pitchFamily="18" charset="0"/>
                <a:cs typeface="Times New Roman" panose="02020603050405020304" pitchFamily="18" charset="0"/>
              </a:rPr>
              <a:t>NullPointerException</a:t>
            </a:r>
            <a:endParaRPr lang="en-IN" sz="1400" dirty="0">
              <a:latin typeface="Times New Roman" panose="02020603050405020304" pitchFamily="18" charset="0"/>
              <a:cs typeface="Times New Roman" panose="02020603050405020304" pitchFamily="18" charset="0"/>
            </a:endParaRPr>
          </a:p>
          <a:p>
            <a:pPr lvl="1"/>
            <a:r>
              <a:rPr lang="en-IN" sz="1400" dirty="0" err="1">
                <a:latin typeface="Times New Roman" panose="02020603050405020304" pitchFamily="18" charset="0"/>
                <a:cs typeface="Times New Roman" panose="02020603050405020304" pitchFamily="18" charset="0"/>
              </a:rPr>
              <a:t>IllegalFormatException</a:t>
            </a:r>
            <a:endParaRPr lang="en-IN" sz="1400" dirty="0">
              <a:latin typeface="Times New Roman" panose="02020603050405020304" pitchFamily="18" charset="0"/>
              <a:cs typeface="Times New Roman" panose="02020603050405020304" pitchFamily="18" charset="0"/>
            </a:endParaRPr>
          </a:p>
          <a:p>
            <a:pPr lvl="1"/>
            <a:r>
              <a:rPr lang="en-IN" sz="1400" dirty="0" err="1">
                <a:latin typeface="Times New Roman" panose="02020603050405020304" pitchFamily="18" charset="0"/>
                <a:cs typeface="Times New Roman" panose="02020603050405020304" pitchFamily="18" charset="0"/>
              </a:rPr>
              <a:t>NumberFormatException</a:t>
            </a:r>
            <a:endParaRPr lang="en-IN" sz="1400" dirty="0">
              <a:latin typeface="Times New Roman" panose="02020603050405020304" pitchFamily="18" charset="0"/>
              <a:cs typeface="Times New Roman" panose="02020603050405020304" pitchFamily="18" charset="0"/>
            </a:endParaRPr>
          </a:p>
          <a:p>
            <a:pPr marL="457200" lvl="1" indent="0">
              <a:buNone/>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9957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A686F0-B37D-4E60-B3FD-50A1CE13FD8F}"/>
              </a:ext>
            </a:extLst>
          </p:cNvPr>
          <p:cNvSpPr>
            <a:spLocks noGrp="1"/>
          </p:cNvSpPr>
          <p:nvPr>
            <p:ph idx="1"/>
          </p:nvPr>
        </p:nvSpPr>
        <p:spPr>
          <a:xfrm>
            <a:off x="849744" y="674255"/>
            <a:ext cx="10504055" cy="5502708"/>
          </a:xfrm>
        </p:spPr>
        <p:txBody>
          <a:bodyPr/>
          <a:lstStyle/>
          <a:p>
            <a:r>
              <a:rPr lang="en-IN" dirty="0">
                <a:latin typeface="Times New Roman" panose="02020603050405020304" pitchFamily="18" charset="0"/>
                <a:cs typeface="Times New Roman" panose="02020603050405020304" pitchFamily="18" charset="0"/>
              </a:rPr>
              <a:t>Checked exception (must handle them by try and catch or </a:t>
            </a:r>
            <a:r>
              <a:rPr lang="en-US" dirty="0">
                <a:latin typeface="Times New Roman" panose="02020603050405020304" pitchFamily="18" charset="0"/>
                <a:cs typeface="Times New Roman" panose="02020603050405020304" pitchFamily="18" charset="0"/>
              </a:rPr>
              <a:t>declared the exception i.e. specified throws keyword with the method.</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Unchecked exception ( you can handle or don’t handle), (runtime exceptions are unchecked exception)</a:t>
            </a:r>
          </a:p>
          <a:p>
            <a:pPr marL="0" indent="0">
              <a:buNone/>
            </a:pPr>
            <a:r>
              <a:rPr lang="en-IN" dirty="0">
                <a:latin typeface="Times New Roman" panose="02020603050405020304" pitchFamily="18" charset="0"/>
                <a:cs typeface="Times New Roman" panose="02020603050405020304" pitchFamily="18" charset="0"/>
              </a:rPr>
              <a:t>Exception class Methods </a:t>
            </a:r>
          </a:p>
          <a:p>
            <a:r>
              <a:rPr lang="en-IN" dirty="0">
                <a:latin typeface="Times New Roman" panose="02020603050405020304" pitchFamily="18" charset="0"/>
                <a:cs typeface="Times New Roman" panose="02020603050405020304" pitchFamily="18" charset="0"/>
              </a:rPr>
              <a:t>String </a:t>
            </a:r>
            <a:r>
              <a:rPr lang="en-IN" dirty="0" err="1">
                <a:latin typeface="Times New Roman" panose="02020603050405020304" pitchFamily="18" charset="0"/>
                <a:cs typeface="Times New Roman" panose="02020603050405020304" pitchFamily="18" charset="0"/>
              </a:rPr>
              <a:t>getMessage</a:t>
            </a:r>
            <a:r>
              <a:rPr lang="en-IN" dirty="0">
                <a:latin typeface="Times New Roman" panose="02020603050405020304" pitchFamily="18" charset="0"/>
                <a:cs typeface="Times New Roman" panose="02020603050405020304" pitchFamily="18" charset="0"/>
              </a:rPr>
              <a:t>() (S.O.P.(</a:t>
            </a:r>
            <a:r>
              <a:rPr lang="en-IN" dirty="0" err="1">
                <a:latin typeface="Times New Roman" panose="02020603050405020304" pitchFamily="18" charset="0"/>
                <a:cs typeface="Times New Roman" panose="02020603050405020304" pitchFamily="18" charset="0"/>
              </a:rPr>
              <a:t>e.getMessage</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String </a:t>
            </a:r>
            <a:r>
              <a:rPr lang="en-IN" dirty="0" err="1">
                <a:latin typeface="Times New Roman" panose="02020603050405020304" pitchFamily="18" charset="0"/>
                <a:cs typeface="Times New Roman" panose="02020603050405020304" pitchFamily="18" charset="0"/>
              </a:rPr>
              <a:t>toString</a:t>
            </a:r>
            <a:r>
              <a:rPr lang="en-IN" dirty="0">
                <a:latin typeface="Times New Roman" panose="02020603050405020304" pitchFamily="18" charset="0"/>
                <a:cs typeface="Times New Roman" panose="02020603050405020304" pitchFamily="18" charset="0"/>
              </a:rPr>
              <a:t>() (S.O.P.(e);)</a:t>
            </a:r>
          </a:p>
          <a:p>
            <a:r>
              <a:rPr lang="en-IN" dirty="0">
                <a:latin typeface="Times New Roman" panose="02020603050405020304" pitchFamily="18" charset="0"/>
                <a:cs typeface="Times New Roman" panose="02020603050405020304" pitchFamily="18" charset="0"/>
              </a:rPr>
              <a:t>void </a:t>
            </a:r>
            <a:r>
              <a:rPr lang="en-IN" dirty="0" err="1">
                <a:latin typeface="Times New Roman" panose="02020603050405020304" pitchFamily="18" charset="0"/>
                <a:cs typeface="Times New Roman" panose="02020603050405020304" pitchFamily="18" charset="0"/>
              </a:rPr>
              <a:t>printStackTrace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e.printStackTrace</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15595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1E9E4-171F-4C7D-9A4B-BD60DA55B8AB}"/>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User defined exceptions</a:t>
            </a:r>
          </a:p>
        </p:txBody>
      </p:sp>
      <p:sp>
        <p:nvSpPr>
          <p:cNvPr id="3" name="Content Placeholder 2">
            <a:extLst>
              <a:ext uri="{FF2B5EF4-FFF2-40B4-BE49-F238E27FC236}">
                <a16:creationId xmlns:a16="http://schemas.microsoft.com/office/drawing/2014/main" id="{D4890168-557C-4C81-85DA-EF0043A11FEA}"/>
              </a:ext>
            </a:extLst>
          </p:cNvPr>
          <p:cNvSpPr>
            <a:spLocks noGrp="1"/>
          </p:cNvSpPr>
          <p:nvPr>
            <p:ph idx="1"/>
          </p:nvPr>
        </p:nvSpPr>
        <p:spPr/>
        <p:txBody>
          <a:bodyPr>
            <a:normAutofit/>
          </a:bodyPr>
          <a:lstStyle/>
          <a:p>
            <a:pPr marL="0" indent="0">
              <a:buNone/>
            </a:pPr>
            <a:r>
              <a:rPr lang="en-IN" sz="2400" dirty="0" err="1">
                <a:latin typeface="Times New Roman" panose="02020603050405020304" pitchFamily="18" charset="0"/>
                <a:cs typeface="Times New Roman" panose="02020603050405020304" pitchFamily="18" charset="0"/>
              </a:rPr>
              <a:t>Minbalance</a:t>
            </a:r>
            <a:r>
              <a:rPr lang="en-IN" sz="2400" dirty="0">
                <a:latin typeface="Times New Roman" panose="02020603050405020304" pitchFamily="18" charset="0"/>
                <a:cs typeface="Times New Roman" panose="02020603050405020304" pitchFamily="18" charset="0"/>
              </a:rPr>
              <a:t>=5000</a:t>
            </a:r>
          </a:p>
          <a:p>
            <a:pPr marL="0" indent="0">
              <a:buNone/>
            </a:pPr>
            <a:r>
              <a:rPr lang="en-IN" sz="2400" dirty="0">
                <a:latin typeface="Times New Roman" panose="02020603050405020304" pitchFamily="18" charset="0"/>
                <a:cs typeface="Times New Roman" panose="02020603050405020304" pitchFamily="18" charset="0"/>
              </a:rPr>
              <a:t>class </a:t>
            </a:r>
            <a:r>
              <a:rPr lang="en-IN" sz="2400" dirty="0" err="1">
                <a:latin typeface="Times New Roman" panose="02020603050405020304" pitchFamily="18" charset="0"/>
                <a:cs typeface="Times New Roman" panose="02020603050405020304" pitchFamily="18" charset="0"/>
              </a:rPr>
              <a:t>MinbalanceException</a:t>
            </a:r>
            <a:r>
              <a:rPr lang="en-IN" sz="2400" dirty="0">
                <a:latin typeface="Times New Roman" panose="02020603050405020304" pitchFamily="18" charset="0"/>
                <a:cs typeface="Times New Roman" panose="02020603050405020304" pitchFamily="18" charset="0"/>
              </a:rPr>
              <a:t> extends Exception</a:t>
            </a:r>
          </a:p>
          <a:p>
            <a:pPr marL="0" indent="0">
              <a:buNone/>
            </a:pPr>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public String </a:t>
            </a:r>
            <a:r>
              <a:rPr lang="en-IN" sz="2400" dirty="0" err="1">
                <a:latin typeface="Times New Roman" panose="02020603050405020304" pitchFamily="18" charset="0"/>
                <a:cs typeface="Times New Roman" panose="02020603050405020304" pitchFamily="18" charset="0"/>
              </a:rPr>
              <a:t>toString</a:t>
            </a:r>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return “minimum Balance must be 5000, try again with smaller amount” ;</a:t>
            </a:r>
          </a:p>
          <a:p>
            <a:pPr marL="0" indent="0">
              <a:buNone/>
            </a:pPr>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98238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9ABE36-997A-4622-9A8A-2BC5A188F8F4}"/>
              </a:ext>
            </a:extLst>
          </p:cNvPr>
          <p:cNvSpPr>
            <a:spLocks noGrp="1"/>
          </p:cNvSpPr>
          <p:nvPr>
            <p:ph idx="1"/>
          </p:nvPr>
        </p:nvSpPr>
        <p:spPr>
          <a:xfrm>
            <a:off x="526473" y="320040"/>
            <a:ext cx="10827327" cy="6293196"/>
          </a:xfrm>
        </p:spPr>
        <p:txBody>
          <a:bodyPr>
            <a:noAutofit/>
          </a:bodyPr>
          <a:lstStyle/>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Unchecked Exception</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public class </a:t>
            </a:r>
            <a:r>
              <a:rPr lang="en-IN" sz="1600" dirty="0" err="1">
                <a:latin typeface="Times New Roman" panose="02020603050405020304" pitchFamily="18" charset="0"/>
                <a:cs typeface="Times New Roman" panose="02020603050405020304" pitchFamily="18" charset="0"/>
              </a:rPr>
              <a:t>CheckedUnchecked</a:t>
            </a:r>
            <a:r>
              <a:rPr lang="en-IN" sz="16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static void fun1()</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try{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System.out.println</a:t>
            </a:r>
            <a:r>
              <a:rPr lang="en-IN" sz="1600" dirty="0">
                <a:latin typeface="Times New Roman" panose="02020603050405020304" pitchFamily="18" charset="0"/>
                <a:cs typeface="Times New Roman" panose="02020603050405020304" pitchFamily="18" charset="0"/>
              </a:rPr>
              <a:t>(10/0);</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catch(Exception e){</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System.out.println</a:t>
            </a:r>
            <a:r>
              <a:rPr lang="en-IN" sz="1600" dirty="0">
                <a:latin typeface="Times New Roman" panose="02020603050405020304" pitchFamily="18" charset="0"/>
                <a:cs typeface="Times New Roman" panose="02020603050405020304" pitchFamily="18" charset="0"/>
              </a:rPr>
              <a:t>(</a:t>
            </a:r>
            <a:r>
              <a:rPr lang="en-IN" sz="1600" dirty="0" err="1">
                <a:latin typeface="Times New Roman" panose="02020603050405020304" pitchFamily="18" charset="0"/>
                <a:cs typeface="Times New Roman" panose="02020603050405020304" pitchFamily="18" charset="0"/>
              </a:rPr>
              <a:t>e.getMessage</a:t>
            </a:r>
            <a:r>
              <a:rPr lang="en-IN" sz="16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static void fun2()</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fun1();</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static void fun3()</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fun2();</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public static void main(String </a:t>
            </a:r>
            <a:r>
              <a:rPr lang="en-IN" sz="1600" dirty="0" err="1">
                <a:latin typeface="Times New Roman" panose="02020603050405020304" pitchFamily="18" charset="0"/>
                <a:cs typeface="Times New Roman" panose="02020603050405020304" pitchFamily="18" charset="0"/>
              </a:rPr>
              <a:t>args</a:t>
            </a:r>
            <a:r>
              <a:rPr lang="en-IN" sz="1600" dirty="0">
                <a:latin typeface="Times New Roman" panose="02020603050405020304" pitchFamily="18" charset="0"/>
                <a:cs typeface="Times New Roman" panose="02020603050405020304" pitchFamily="18" charset="0"/>
              </a:rPr>
              <a:t>[])</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fun3();</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		}</a:t>
            </a:r>
          </a:p>
          <a:p>
            <a:pPr marL="0" indent="0">
              <a:lnSpc>
                <a:spcPct val="100000"/>
              </a:lnSpc>
              <a:spcBef>
                <a:spcPts val="0"/>
              </a:spcBef>
              <a:buNone/>
            </a:pPr>
            <a:r>
              <a:rPr lang="en-IN"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30775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2F8A5-D39E-46B1-A35D-AC447A6E6AA6}"/>
              </a:ext>
            </a:extLst>
          </p:cNvPr>
          <p:cNvSpPr>
            <a:spLocks noGrp="1"/>
          </p:cNvSpPr>
          <p:nvPr>
            <p:ph idx="1"/>
          </p:nvPr>
        </p:nvSpPr>
        <p:spPr>
          <a:xfrm>
            <a:off x="480060" y="594360"/>
            <a:ext cx="10873740" cy="5582603"/>
          </a:xfrm>
        </p:spPr>
        <p:txBody>
          <a:bodyPr>
            <a:normAutofit fontScale="55000" lnSpcReduction="20000"/>
          </a:bodyPr>
          <a:lstStyle/>
          <a:p>
            <a:pPr marL="0" indent="0">
              <a:buNone/>
            </a:pPr>
            <a:r>
              <a:rPr lang="en-IN" dirty="0"/>
              <a:t>Checked </a:t>
            </a:r>
            <a:r>
              <a:rPr lang="en-IN" dirty="0" err="1"/>
              <a:t>Exception:use</a:t>
            </a:r>
            <a:r>
              <a:rPr lang="en-IN" dirty="0"/>
              <a:t> throws or use try catch. Checked exceptions are not</a:t>
            </a:r>
            <a:r>
              <a:rPr lang="en-US" b="0" i="0" dirty="0">
                <a:solidFill>
                  <a:srgbClr val="333333"/>
                </a:solidFill>
                <a:effectLst/>
                <a:latin typeface="Arial" panose="020B0604020202020204" pitchFamily="34" charset="0"/>
              </a:rPr>
              <a:t> </a:t>
            </a:r>
            <a:r>
              <a:rPr lang="en-US" sz="2700" dirty="0"/>
              <a:t>forwarded in calling chain (propagated).</a:t>
            </a:r>
          </a:p>
          <a:p>
            <a:pPr marL="0" indent="0">
              <a:buNone/>
            </a:pPr>
            <a:endParaRPr lang="en-IN" dirty="0"/>
          </a:p>
          <a:p>
            <a:pPr marL="0" indent="0">
              <a:lnSpc>
                <a:spcPct val="100000"/>
              </a:lnSpc>
              <a:spcBef>
                <a:spcPts val="0"/>
              </a:spcBef>
              <a:buNone/>
            </a:pPr>
            <a:r>
              <a:rPr lang="en-IN" sz="2800" dirty="0"/>
              <a:t>public class </a:t>
            </a:r>
            <a:r>
              <a:rPr lang="en-IN" sz="2800" dirty="0" err="1"/>
              <a:t>CheckedUnchecked</a:t>
            </a:r>
            <a:r>
              <a:rPr lang="en-IN" sz="2800" dirty="0"/>
              <a:t>{</a:t>
            </a:r>
          </a:p>
          <a:p>
            <a:pPr marL="0" indent="0">
              <a:lnSpc>
                <a:spcPct val="100000"/>
              </a:lnSpc>
              <a:spcBef>
                <a:spcPts val="0"/>
              </a:spcBef>
              <a:buNone/>
            </a:pPr>
            <a:r>
              <a:rPr lang="en-IN" sz="2800" dirty="0"/>
              <a:t>	static void fun1(){</a:t>
            </a:r>
          </a:p>
          <a:p>
            <a:pPr marL="0" indent="0">
              <a:lnSpc>
                <a:spcPct val="100000"/>
              </a:lnSpc>
              <a:spcBef>
                <a:spcPts val="0"/>
              </a:spcBef>
              <a:buNone/>
            </a:pPr>
            <a:r>
              <a:rPr lang="en-IN" sz="2800" dirty="0"/>
              <a:t>		try{</a:t>
            </a:r>
          </a:p>
          <a:p>
            <a:pPr marL="0" indent="0">
              <a:lnSpc>
                <a:spcPct val="100000"/>
              </a:lnSpc>
              <a:spcBef>
                <a:spcPts val="0"/>
              </a:spcBef>
              <a:buNone/>
            </a:pPr>
            <a:r>
              <a:rPr lang="en-IN" sz="2800" dirty="0"/>
              <a:t>			</a:t>
            </a:r>
            <a:r>
              <a:rPr lang="en-IN" sz="2800" dirty="0" err="1"/>
              <a:t>fileInputStream</a:t>
            </a:r>
            <a:r>
              <a:rPr lang="en-IN" sz="2800" dirty="0"/>
              <a:t> fi=new </a:t>
            </a:r>
            <a:r>
              <a:rPr lang="en-IN" sz="2800" dirty="0" err="1"/>
              <a:t>FileInputStream</a:t>
            </a:r>
            <a:r>
              <a:rPr lang="en-IN" sz="2800" dirty="0"/>
              <a:t>(“My.txt”);</a:t>
            </a:r>
          </a:p>
          <a:p>
            <a:pPr marL="0" indent="0">
              <a:lnSpc>
                <a:spcPct val="100000"/>
              </a:lnSpc>
              <a:spcBef>
                <a:spcPts val="0"/>
              </a:spcBef>
              <a:buNone/>
            </a:pPr>
            <a:r>
              <a:rPr lang="en-IN" sz="2800" dirty="0"/>
              <a:t>		}</a:t>
            </a:r>
          </a:p>
          <a:p>
            <a:pPr marL="0" indent="0">
              <a:lnSpc>
                <a:spcPct val="100000"/>
              </a:lnSpc>
              <a:spcBef>
                <a:spcPts val="0"/>
              </a:spcBef>
              <a:buNone/>
            </a:pPr>
            <a:r>
              <a:rPr lang="en-IN" sz="2800" dirty="0"/>
              <a:t>		catch(Exception e){</a:t>
            </a:r>
          </a:p>
          <a:p>
            <a:pPr marL="0" indent="0">
              <a:lnSpc>
                <a:spcPct val="100000"/>
              </a:lnSpc>
              <a:spcBef>
                <a:spcPts val="0"/>
              </a:spcBef>
              <a:buNone/>
            </a:pPr>
            <a:r>
              <a:rPr lang="en-IN" sz="2800" dirty="0"/>
              <a:t>		</a:t>
            </a:r>
            <a:r>
              <a:rPr lang="en-IN" sz="2800" dirty="0" err="1"/>
              <a:t>System.out.println</a:t>
            </a:r>
            <a:r>
              <a:rPr lang="en-IN" sz="2800" dirty="0"/>
              <a:t>(</a:t>
            </a:r>
            <a:r>
              <a:rPr lang="en-IN" sz="2800" dirty="0" err="1"/>
              <a:t>e.getMessage</a:t>
            </a:r>
            <a:r>
              <a:rPr lang="en-IN" sz="2800" dirty="0"/>
              <a:t>());</a:t>
            </a:r>
          </a:p>
          <a:p>
            <a:pPr marL="0" indent="0">
              <a:lnSpc>
                <a:spcPct val="100000"/>
              </a:lnSpc>
              <a:spcBef>
                <a:spcPts val="0"/>
              </a:spcBef>
              <a:buNone/>
            </a:pPr>
            <a:r>
              <a:rPr lang="en-IN" sz="2800" dirty="0"/>
              <a:t>		}</a:t>
            </a:r>
          </a:p>
          <a:p>
            <a:pPr marL="0" indent="0">
              <a:lnSpc>
                <a:spcPct val="100000"/>
              </a:lnSpc>
              <a:spcBef>
                <a:spcPts val="0"/>
              </a:spcBef>
              <a:buNone/>
            </a:pPr>
            <a:r>
              <a:rPr lang="en-IN" sz="2800" dirty="0"/>
              <a:t>		}</a:t>
            </a:r>
          </a:p>
          <a:p>
            <a:pPr marL="0" indent="0">
              <a:lnSpc>
                <a:spcPct val="100000"/>
              </a:lnSpc>
              <a:spcBef>
                <a:spcPts val="0"/>
              </a:spcBef>
              <a:buNone/>
            </a:pPr>
            <a:r>
              <a:rPr lang="en-IN" sz="2800" dirty="0"/>
              <a:t>		static void fun2()</a:t>
            </a:r>
          </a:p>
          <a:p>
            <a:pPr marL="0" indent="0">
              <a:lnSpc>
                <a:spcPct val="100000"/>
              </a:lnSpc>
              <a:spcBef>
                <a:spcPts val="0"/>
              </a:spcBef>
              <a:buNone/>
            </a:pPr>
            <a:r>
              <a:rPr lang="en-IN" sz="2800" dirty="0"/>
              <a:t>		{</a:t>
            </a:r>
          </a:p>
          <a:p>
            <a:pPr marL="0" indent="0">
              <a:lnSpc>
                <a:spcPct val="100000"/>
              </a:lnSpc>
              <a:spcBef>
                <a:spcPts val="0"/>
              </a:spcBef>
              <a:buNone/>
            </a:pPr>
            <a:r>
              <a:rPr lang="en-IN" sz="2800" dirty="0"/>
              <a:t>			fun1();</a:t>
            </a:r>
          </a:p>
          <a:p>
            <a:pPr marL="0" indent="0">
              <a:lnSpc>
                <a:spcPct val="100000"/>
              </a:lnSpc>
              <a:spcBef>
                <a:spcPts val="0"/>
              </a:spcBef>
              <a:buNone/>
            </a:pPr>
            <a:r>
              <a:rPr lang="en-IN" sz="2800" dirty="0"/>
              <a:t>		}</a:t>
            </a:r>
          </a:p>
          <a:p>
            <a:pPr marL="0" indent="0">
              <a:lnSpc>
                <a:spcPct val="100000"/>
              </a:lnSpc>
              <a:spcBef>
                <a:spcPts val="0"/>
              </a:spcBef>
              <a:buNone/>
            </a:pPr>
            <a:r>
              <a:rPr lang="en-IN" sz="2800" dirty="0"/>
              <a:t>		static void fun3()</a:t>
            </a:r>
          </a:p>
          <a:p>
            <a:pPr marL="0" indent="0">
              <a:lnSpc>
                <a:spcPct val="100000"/>
              </a:lnSpc>
              <a:spcBef>
                <a:spcPts val="0"/>
              </a:spcBef>
              <a:buNone/>
            </a:pPr>
            <a:r>
              <a:rPr lang="en-IN" sz="2800" dirty="0"/>
              <a:t>		{</a:t>
            </a:r>
          </a:p>
          <a:p>
            <a:pPr marL="0" indent="0">
              <a:lnSpc>
                <a:spcPct val="100000"/>
              </a:lnSpc>
              <a:spcBef>
                <a:spcPts val="0"/>
              </a:spcBef>
              <a:buNone/>
            </a:pPr>
            <a:r>
              <a:rPr lang="en-IN" sz="2800" dirty="0"/>
              <a:t>			fun2();</a:t>
            </a:r>
          </a:p>
          <a:p>
            <a:pPr marL="0" indent="0">
              <a:lnSpc>
                <a:spcPct val="100000"/>
              </a:lnSpc>
              <a:spcBef>
                <a:spcPts val="0"/>
              </a:spcBef>
              <a:buNone/>
            </a:pPr>
            <a:r>
              <a:rPr lang="en-IN" sz="2800" dirty="0"/>
              <a:t>		}</a:t>
            </a:r>
          </a:p>
          <a:p>
            <a:pPr marL="0" indent="0">
              <a:lnSpc>
                <a:spcPct val="100000"/>
              </a:lnSpc>
              <a:spcBef>
                <a:spcPts val="0"/>
              </a:spcBef>
              <a:buNone/>
            </a:pPr>
            <a:r>
              <a:rPr lang="en-IN" sz="2800" dirty="0"/>
              <a:t>		public static void main(String </a:t>
            </a:r>
            <a:r>
              <a:rPr lang="en-IN" sz="2800" dirty="0" err="1"/>
              <a:t>args</a:t>
            </a:r>
            <a:r>
              <a:rPr lang="en-IN" sz="2800" dirty="0"/>
              <a:t>[])</a:t>
            </a:r>
          </a:p>
          <a:p>
            <a:pPr marL="0" indent="0">
              <a:lnSpc>
                <a:spcPct val="100000"/>
              </a:lnSpc>
              <a:spcBef>
                <a:spcPts val="0"/>
              </a:spcBef>
              <a:buNone/>
            </a:pPr>
            <a:r>
              <a:rPr lang="en-IN" sz="2800" dirty="0"/>
              <a:t>		{</a:t>
            </a:r>
          </a:p>
          <a:p>
            <a:pPr marL="0" indent="0">
              <a:lnSpc>
                <a:spcPct val="100000"/>
              </a:lnSpc>
              <a:spcBef>
                <a:spcPts val="0"/>
              </a:spcBef>
              <a:buNone/>
            </a:pPr>
            <a:r>
              <a:rPr lang="en-IN" sz="2800" dirty="0"/>
              <a:t>			fun3();</a:t>
            </a:r>
          </a:p>
          <a:p>
            <a:pPr marL="0" indent="0">
              <a:lnSpc>
                <a:spcPct val="100000"/>
              </a:lnSpc>
              <a:spcBef>
                <a:spcPts val="0"/>
              </a:spcBef>
              <a:buNone/>
            </a:pPr>
            <a:r>
              <a:rPr lang="en-IN" sz="2800" dirty="0"/>
              <a:t>		</a:t>
            </a:r>
          </a:p>
          <a:p>
            <a:pPr marL="0" indent="0">
              <a:lnSpc>
                <a:spcPct val="100000"/>
              </a:lnSpc>
              <a:spcBef>
                <a:spcPts val="0"/>
              </a:spcBef>
              <a:buNone/>
            </a:pPr>
            <a:r>
              <a:rPr lang="en-IN" sz="2800" dirty="0"/>
              <a:t>		}</a:t>
            </a:r>
          </a:p>
          <a:p>
            <a:pPr marL="0" indent="0">
              <a:lnSpc>
                <a:spcPct val="100000"/>
              </a:lnSpc>
              <a:spcBef>
                <a:spcPts val="0"/>
              </a:spcBef>
              <a:buNone/>
            </a:pPr>
            <a:r>
              <a:rPr lang="en-IN" sz="2800" dirty="0"/>
              <a:t>}</a:t>
            </a:r>
          </a:p>
          <a:p>
            <a:endParaRPr lang="en-IN" dirty="0"/>
          </a:p>
          <a:p>
            <a:endParaRPr lang="en-IN" dirty="0"/>
          </a:p>
        </p:txBody>
      </p:sp>
    </p:spTree>
    <p:extLst>
      <p:ext uri="{BB962C8B-B14F-4D97-AF65-F5344CB8AC3E}">
        <p14:creationId xmlns:p14="http://schemas.microsoft.com/office/powerpoint/2010/main" val="198236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FCBA116-7BDF-4810-AB25-76C2DAE5FD60}"/>
              </a:ext>
            </a:extLst>
          </p:cNvPr>
          <p:cNvSpPr>
            <a:spLocks noGrp="1"/>
          </p:cNvSpPr>
          <p:nvPr>
            <p:ph idx="1"/>
          </p:nvPr>
        </p:nvSpPr>
        <p:spPr>
          <a:xfrm>
            <a:off x="571500" y="274638"/>
            <a:ext cx="10782300" cy="5902325"/>
          </a:xfrm>
        </p:spPr>
        <p:txBody>
          <a:bodyPr>
            <a:normAutofit fontScale="55000" lnSpcReduction="20000"/>
          </a:bodyPr>
          <a:lstStyle/>
          <a:p>
            <a:pPr marL="0" indent="0">
              <a:spcBef>
                <a:spcPts val="0"/>
              </a:spcBef>
              <a:buNone/>
            </a:pPr>
            <a:endParaRPr lang="en-IN" dirty="0"/>
          </a:p>
          <a:p>
            <a:pPr marL="0" indent="0">
              <a:spcBef>
                <a:spcPts val="0"/>
              </a:spcBef>
              <a:buNone/>
            </a:pPr>
            <a:r>
              <a:rPr lang="en-IN" b="1" dirty="0"/>
              <a:t>User defined or custom Exceptions in java:</a:t>
            </a:r>
          </a:p>
          <a:p>
            <a:pPr marL="0" indent="0">
              <a:spcBef>
                <a:spcPts val="0"/>
              </a:spcBef>
              <a:buNone/>
            </a:pPr>
            <a:endParaRPr lang="en-IN" dirty="0"/>
          </a:p>
          <a:p>
            <a:pPr marL="0" indent="0">
              <a:spcBef>
                <a:spcPts val="0"/>
              </a:spcBef>
              <a:buNone/>
            </a:pPr>
            <a:r>
              <a:rPr lang="en-IN" dirty="0"/>
              <a:t>class </a:t>
            </a:r>
            <a:r>
              <a:rPr lang="en-IN" dirty="0" err="1"/>
              <a:t>LowBalanceException</a:t>
            </a:r>
            <a:r>
              <a:rPr lang="en-IN" dirty="0"/>
              <a:t> extends Exception</a:t>
            </a:r>
          </a:p>
          <a:p>
            <a:pPr marL="0" indent="0">
              <a:spcBef>
                <a:spcPts val="0"/>
              </a:spcBef>
              <a:buNone/>
            </a:pPr>
            <a:r>
              <a:rPr lang="en-IN" dirty="0"/>
              <a:t>{</a:t>
            </a:r>
          </a:p>
          <a:p>
            <a:pPr marL="0" indent="0">
              <a:spcBef>
                <a:spcPts val="0"/>
              </a:spcBef>
              <a:buNone/>
            </a:pPr>
            <a:r>
              <a:rPr lang="en-IN" dirty="0"/>
              <a:t>	public String </a:t>
            </a:r>
            <a:r>
              <a:rPr lang="en-IN" dirty="0" err="1"/>
              <a:t>toString</a:t>
            </a:r>
            <a:r>
              <a:rPr lang="en-IN" dirty="0"/>
              <a:t>()</a:t>
            </a:r>
          </a:p>
          <a:p>
            <a:pPr marL="0" indent="0">
              <a:spcBef>
                <a:spcPts val="0"/>
              </a:spcBef>
              <a:buNone/>
            </a:pPr>
            <a:r>
              <a:rPr lang="en-IN" dirty="0"/>
              <a:t>	{</a:t>
            </a:r>
          </a:p>
          <a:p>
            <a:pPr marL="0" indent="0">
              <a:spcBef>
                <a:spcPts val="0"/>
              </a:spcBef>
              <a:buNone/>
            </a:pPr>
            <a:r>
              <a:rPr lang="en-IN" dirty="0"/>
              <a:t>		return "Balance should not be less than 5000";</a:t>
            </a:r>
          </a:p>
          <a:p>
            <a:pPr marL="0" indent="0">
              <a:spcBef>
                <a:spcPts val="0"/>
              </a:spcBef>
              <a:buNone/>
            </a:pPr>
            <a:r>
              <a:rPr lang="en-IN" dirty="0"/>
              <a:t>	}</a:t>
            </a:r>
          </a:p>
          <a:p>
            <a:pPr marL="0" indent="0">
              <a:spcBef>
                <a:spcPts val="0"/>
              </a:spcBef>
              <a:buNone/>
            </a:pPr>
            <a:r>
              <a:rPr lang="en-IN" dirty="0"/>
              <a:t>}</a:t>
            </a:r>
          </a:p>
          <a:p>
            <a:pPr marL="0" indent="0">
              <a:spcBef>
                <a:spcPts val="0"/>
              </a:spcBef>
              <a:buNone/>
            </a:pPr>
            <a:r>
              <a:rPr lang="en-IN" dirty="0"/>
              <a:t>public class CheckedUnchecked1{</a:t>
            </a:r>
          </a:p>
          <a:p>
            <a:pPr marL="0" indent="0">
              <a:spcBef>
                <a:spcPts val="0"/>
              </a:spcBef>
              <a:buNone/>
            </a:pPr>
            <a:r>
              <a:rPr lang="en-IN" dirty="0"/>
              <a:t>	static void fun1()</a:t>
            </a:r>
          </a:p>
          <a:p>
            <a:pPr marL="0" indent="0">
              <a:spcBef>
                <a:spcPts val="0"/>
              </a:spcBef>
              <a:buNone/>
            </a:pPr>
            <a:r>
              <a:rPr lang="en-IN" dirty="0"/>
              <a:t>		{</a:t>
            </a:r>
          </a:p>
          <a:p>
            <a:pPr marL="0" indent="0">
              <a:spcBef>
                <a:spcPts val="0"/>
              </a:spcBef>
              <a:buNone/>
            </a:pPr>
            <a:r>
              <a:rPr lang="en-IN" dirty="0"/>
              <a:t>		try{</a:t>
            </a:r>
          </a:p>
          <a:p>
            <a:pPr marL="0" indent="0">
              <a:spcBef>
                <a:spcPts val="0"/>
              </a:spcBef>
              <a:buNone/>
            </a:pPr>
            <a:r>
              <a:rPr lang="en-IN" dirty="0"/>
              <a:t>			throw new </a:t>
            </a:r>
            <a:r>
              <a:rPr lang="en-IN" dirty="0" err="1"/>
              <a:t>LowBalanceException</a:t>
            </a:r>
            <a:r>
              <a:rPr lang="en-IN" dirty="0"/>
              <a:t>();</a:t>
            </a:r>
          </a:p>
          <a:p>
            <a:pPr marL="0" indent="0">
              <a:spcBef>
                <a:spcPts val="0"/>
              </a:spcBef>
              <a:buNone/>
            </a:pPr>
            <a:r>
              <a:rPr lang="en-IN" dirty="0"/>
              <a:t>		}</a:t>
            </a:r>
          </a:p>
          <a:p>
            <a:pPr marL="0" indent="0">
              <a:spcBef>
                <a:spcPts val="0"/>
              </a:spcBef>
              <a:buNone/>
            </a:pPr>
            <a:r>
              <a:rPr lang="en-IN" dirty="0"/>
              <a:t>		catch(</a:t>
            </a:r>
            <a:r>
              <a:rPr lang="en-IN" dirty="0" err="1"/>
              <a:t>LowBalanceException</a:t>
            </a:r>
            <a:r>
              <a:rPr lang="en-IN" dirty="0"/>
              <a:t> e){</a:t>
            </a:r>
          </a:p>
          <a:p>
            <a:pPr marL="0" indent="0">
              <a:spcBef>
                <a:spcPts val="0"/>
              </a:spcBef>
              <a:buNone/>
            </a:pPr>
            <a:r>
              <a:rPr lang="en-IN" dirty="0"/>
              <a:t>		</a:t>
            </a:r>
            <a:r>
              <a:rPr lang="en-IN" dirty="0" err="1"/>
              <a:t>System.out.println</a:t>
            </a:r>
            <a:r>
              <a:rPr lang="en-IN" dirty="0"/>
              <a:t>(e);</a:t>
            </a:r>
          </a:p>
          <a:p>
            <a:pPr marL="0" indent="0">
              <a:spcBef>
                <a:spcPts val="0"/>
              </a:spcBef>
              <a:buNone/>
            </a:pPr>
            <a:r>
              <a:rPr lang="en-IN" dirty="0"/>
              <a:t>		}</a:t>
            </a:r>
          </a:p>
          <a:p>
            <a:pPr marL="0" indent="0">
              <a:spcBef>
                <a:spcPts val="0"/>
              </a:spcBef>
              <a:buNone/>
            </a:pPr>
            <a:r>
              <a:rPr lang="en-IN" dirty="0"/>
              <a:t>		}</a:t>
            </a:r>
          </a:p>
          <a:p>
            <a:pPr marL="0" indent="0">
              <a:spcBef>
                <a:spcPts val="0"/>
              </a:spcBef>
              <a:buNone/>
            </a:pPr>
            <a:r>
              <a:rPr lang="en-IN" dirty="0"/>
              <a:t>		static void fun2()</a:t>
            </a:r>
          </a:p>
          <a:p>
            <a:pPr marL="0" indent="0">
              <a:spcBef>
                <a:spcPts val="0"/>
              </a:spcBef>
              <a:buNone/>
            </a:pPr>
            <a:r>
              <a:rPr lang="en-IN" dirty="0"/>
              <a:t>		{</a:t>
            </a:r>
          </a:p>
          <a:p>
            <a:pPr marL="0" indent="0">
              <a:spcBef>
                <a:spcPts val="0"/>
              </a:spcBef>
              <a:buNone/>
            </a:pPr>
            <a:r>
              <a:rPr lang="en-IN" dirty="0"/>
              <a:t>			fun1();</a:t>
            </a:r>
          </a:p>
          <a:p>
            <a:pPr marL="0" indent="0">
              <a:spcBef>
                <a:spcPts val="0"/>
              </a:spcBef>
              <a:buNone/>
            </a:pPr>
            <a:r>
              <a:rPr lang="en-IN" dirty="0"/>
              <a:t>		}</a:t>
            </a:r>
          </a:p>
          <a:p>
            <a:pPr marL="0" indent="0">
              <a:spcBef>
                <a:spcPts val="0"/>
              </a:spcBef>
              <a:buNone/>
            </a:pPr>
            <a:r>
              <a:rPr lang="en-IN" dirty="0"/>
              <a:t>		static void fun3()</a:t>
            </a:r>
          </a:p>
          <a:p>
            <a:pPr marL="0" indent="0">
              <a:spcBef>
                <a:spcPts val="0"/>
              </a:spcBef>
              <a:buNone/>
            </a:pPr>
            <a:r>
              <a:rPr lang="en-IN" dirty="0"/>
              <a:t>		{</a:t>
            </a:r>
          </a:p>
          <a:p>
            <a:pPr marL="0" indent="0">
              <a:spcBef>
                <a:spcPts val="0"/>
              </a:spcBef>
              <a:buNone/>
            </a:pPr>
            <a:r>
              <a:rPr lang="en-IN" dirty="0"/>
              <a:t>			fun2();</a:t>
            </a:r>
          </a:p>
          <a:p>
            <a:pPr marL="0" indent="0">
              <a:spcBef>
                <a:spcPts val="0"/>
              </a:spcBef>
              <a:buNone/>
            </a:pPr>
            <a:r>
              <a:rPr lang="en-IN" dirty="0"/>
              <a:t>		}</a:t>
            </a:r>
          </a:p>
          <a:p>
            <a:pPr marL="0" indent="0">
              <a:spcBef>
                <a:spcPts val="0"/>
              </a:spcBef>
              <a:buNone/>
            </a:pPr>
            <a:r>
              <a:rPr lang="en-IN" dirty="0"/>
              <a:t>		public static void main(String </a:t>
            </a:r>
            <a:r>
              <a:rPr lang="en-IN" dirty="0" err="1"/>
              <a:t>args</a:t>
            </a:r>
            <a:r>
              <a:rPr lang="en-IN" dirty="0"/>
              <a:t>[])</a:t>
            </a:r>
          </a:p>
          <a:p>
            <a:pPr marL="0" indent="0">
              <a:spcBef>
                <a:spcPts val="0"/>
              </a:spcBef>
              <a:buNone/>
            </a:pPr>
            <a:r>
              <a:rPr lang="en-IN" dirty="0"/>
              <a:t>		{</a:t>
            </a:r>
          </a:p>
          <a:p>
            <a:pPr marL="0" indent="0">
              <a:spcBef>
                <a:spcPts val="0"/>
              </a:spcBef>
              <a:buNone/>
            </a:pPr>
            <a:r>
              <a:rPr lang="en-IN" dirty="0"/>
              <a:t>			fun3();</a:t>
            </a:r>
          </a:p>
          <a:p>
            <a:pPr marL="0" indent="0">
              <a:spcBef>
                <a:spcPts val="0"/>
              </a:spcBef>
              <a:buNone/>
            </a:pPr>
            <a:r>
              <a:rPr lang="en-IN" dirty="0"/>
              <a:t>		</a:t>
            </a:r>
          </a:p>
          <a:p>
            <a:pPr marL="0" indent="0">
              <a:spcBef>
                <a:spcPts val="0"/>
              </a:spcBef>
              <a:buNone/>
            </a:pPr>
            <a:r>
              <a:rPr lang="en-IN" dirty="0"/>
              <a:t>		}</a:t>
            </a:r>
          </a:p>
          <a:p>
            <a:pPr marL="0" indent="0">
              <a:spcBef>
                <a:spcPts val="0"/>
              </a:spcBef>
              <a:buNone/>
            </a:pPr>
            <a:r>
              <a:rPr lang="en-IN" dirty="0"/>
              <a:t>}</a:t>
            </a:r>
          </a:p>
          <a:p>
            <a:pPr>
              <a:spcBef>
                <a:spcPts val="0"/>
              </a:spcBef>
            </a:pPr>
            <a:endParaRPr lang="en-IN" dirty="0"/>
          </a:p>
        </p:txBody>
      </p:sp>
    </p:spTree>
    <p:extLst>
      <p:ext uri="{BB962C8B-B14F-4D97-AF65-F5344CB8AC3E}">
        <p14:creationId xmlns:p14="http://schemas.microsoft.com/office/powerpoint/2010/main" val="2845268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ED97F4-5E84-4B5A-83EE-999BB7B4FC04}"/>
              </a:ext>
            </a:extLst>
          </p:cNvPr>
          <p:cNvSpPr>
            <a:spLocks noGrp="1"/>
          </p:cNvSpPr>
          <p:nvPr>
            <p:ph idx="1"/>
          </p:nvPr>
        </p:nvSpPr>
        <p:spPr>
          <a:xfrm>
            <a:off x="655783" y="323272"/>
            <a:ext cx="10698018" cy="6382327"/>
          </a:xfrm>
        </p:spPr>
        <p:txBody>
          <a:bodyPr>
            <a:normAutofit fontScale="92500" lnSpcReduction="10000"/>
          </a:bodyPr>
          <a:lstStyle/>
          <a:p>
            <a:pPr marL="0" indent="0">
              <a:spcBef>
                <a:spcPts val="0"/>
              </a:spcBef>
              <a:buNone/>
            </a:pPr>
            <a:r>
              <a:rPr lang="en-IN" sz="1500" dirty="0"/>
              <a:t>import </a:t>
            </a:r>
            <a:r>
              <a:rPr lang="en-IN" sz="1500" dirty="0" err="1"/>
              <a:t>java.util</a:t>
            </a:r>
            <a:r>
              <a:rPr lang="en-IN" sz="1500" dirty="0"/>
              <a:t>.*;</a:t>
            </a:r>
          </a:p>
          <a:p>
            <a:pPr marL="0" indent="0">
              <a:spcBef>
                <a:spcPts val="0"/>
              </a:spcBef>
              <a:buNone/>
            </a:pPr>
            <a:endParaRPr lang="en-IN" sz="1500" dirty="0"/>
          </a:p>
          <a:p>
            <a:pPr marL="0" indent="0">
              <a:spcBef>
                <a:spcPts val="0"/>
              </a:spcBef>
              <a:buNone/>
            </a:pPr>
            <a:r>
              <a:rPr lang="en-IN" sz="1500" dirty="0"/>
              <a:t>class </a:t>
            </a:r>
            <a:r>
              <a:rPr lang="en-IN" sz="1500" dirty="0" err="1"/>
              <a:t>IncorrectPasswordException</a:t>
            </a:r>
            <a:r>
              <a:rPr lang="en-IN" sz="1500" dirty="0"/>
              <a:t> extends Exception</a:t>
            </a:r>
          </a:p>
          <a:p>
            <a:pPr marL="0" indent="0">
              <a:spcBef>
                <a:spcPts val="0"/>
              </a:spcBef>
              <a:buNone/>
            </a:pPr>
            <a:r>
              <a:rPr lang="en-IN" sz="1500" dirty="0"/>
              <a:t>{</a:t>
            </a:r>
          </a:p>
          <a:p>
            <a:pPr marL="0" indent="0">
              <a:spcBef>
                <a:spcPts val="0"/>
              </a:spcBef>
              <a:buNone/>
            </a:pPr>
            <a:r>
              <a:rPr lang="en-IN" sz="1500" dirty="0"/>
              <a:t>	public String </a:t>
            </a:r>
            <a:r>
              <a:rPr lang="en-IN" sz="1500" dirty="0" err="1"/>
              <a:t>toString</a:t>
            </a:r>
            <a:r>
              <a:rPr lang="en-IN" sz="1500" dirty="0"/>
              <a:t>()</a:t>
            </a:r>
          </a:p>
          <a:p>
            <a:pPr marL="0" indent="0">
              <a:spcBef>
                <a:spcPts val="0"/>
              </a:spcBef>
              <a:buNone/>
            </a:pPr>
            <a:r>
              <a:rPr lang="en-IN" sz="1500" dirty="0"/>
              <a:t>	{</a:t>
            </a:r>
          </a:p>
          <a:p>
            <a:pPr marL="0" indent="0">
              <a:spcBef>
                <a:spcPts val="0"/>
              </a:spcBef>
              <a:buNone/>
            </a:pPr>
            <a:r>
              <a:rPr lang="en-IN" sz="1500" dirty="0"/>
              <a:t>		return “Password </a:t>
            </a:r>
            <a:r>
              <a:rPr lang="en-IN" sz="1500" dirty="0" err="1"/>
              <a:t>dosen’t</a:t>
            </a:r>
            <a:r>
              <a:rPr lang="en-IN" sz="1500" dirty="0"/>
              <a:t> match";</a:t>
            </a:r>
          </a:p>
          <a:p>
            <a:pPr marL="0" indent="0">
              <a:spcBef>
                <a:spcPts val="0"/>
              </a:spcBef>
              <a:buNone/>
            </a:pPr>
            <a:r>
              <a:rPr lang="en-IN" sz="1500" dirty="0"/>
              <a:t>	}</a:t>
            </a:r>
          </a:p>
          <a:p>
            <a:pPr marL="0" indent="0">
              <a:spcBef>
                <a:spcPts val="0"/>
              </a:spcBef>
              <a:buNone/>
            </a:pPr>
            <a:r>
              <a:rPr lang="en-IN" sz="1500" dirty="0"/>
              <a:t>}</a:t>
            </a:r>
          </a:p>
          <a:p>
            <a:pPr marL="0" indent="0">
              <a:spcBef>
                <a:spcPts val="0"/>
              </a:spcBef>
              <a:buNone/>
            </a:pPr>
            <a:r>
              <a:rPr lang="en-IN" sz="1500" dirty="0"/>
              <a:t>public class </a:t>
            </a:r>
            <a:r>
              <a:rPr lang="en-IN" sz="1500" dirty="0" err="1"/>
              <a:t>CheckPassword</a:t>
            </a:r>
            <a:r>
              <a:rPr lang="en-IN" sz="1500" dirty="0"/>
              <a:t>{</a:t>
            </a:r>
          </a:p>
          <a:p>
            <a:pPr marL="0" indent="0">
              <a:spcBef>
                <a:spcPts val="0"/>
              </a:spcBef>
              <a:buNone/>
            </a:pPr>
            <a:r>
              <a:rPr lang="en-IN" sz="1500" dirty="0"/>
              <a:t>	String password;</a:t>
            </a:r>
          </a:p>
          <a:p>
            <a:pPr marL="0" indent="0">
              <a:spcBef>
                <a:spcPts val="0"/>
              </a:spcBef>
              <a:buNone/>
            </a:pPr>
            <a:r>
              <a:rPr lang="en-IN" sz="1500" dirty="0"/>
              <a:t>	Scanner </a:t>
            </a:r>
            <a:r>
              <a:rPr lang="en-IN" sz="1500" dirty="0" err="1"/>
              <a:t>sc</a:t>
            </a:r>
            <a:r>
              <a:rPr lang="en-IN" sz="1500" dirty="0"/>
              <a:t>=new Scanner(System.in);</a:t>
            </a:r>
          </a:p>
          <a:p>
            <a:pPr marL="0" indent="0">
              <a:spcBef>
                <a:spcPts val="0"/>
              </a:spcBef>
              <a:buNone/>
            </a:pPr>
            <a:r>
              <a:rPr lang="en-IN" sz="1500" dirty="0"/>
              <a:t>	void fun1()</a:t>
            </a:r>
          </a:p>
          <a:p>
            <a:pPr marL="0" indent="0">
              <a:spcBef>
                <a:spcPts val="0"/>
              </a:spcBef>
              <a:buNone/>
            </a:pPr>
            <a:r>
              <a:rPr lang="en-IN" sz="1500" dirty="0"/>
              <a:t>	{</a:t>
            </a:r>
          </a:p>
          <a:p>
            <a:pPr marL="0" indent="0">
              <a:spcBef>
                <a:spcPts val="0"/>
              </a:spcBef>
              <a:buNone/>
            </a:pPr>
            <a:r>
              <a:rPr lang="en-IN" sz="1500" dirty="0"/>
              <a:t>		</a:t>
            </a:r>
            <a:r>
              <a:rPr lang="en-IN" sz="1500" dirty="0" err="1"/>
              <a:t>System.out.println</a:t>
            </a:r>
            <a:r>
              <a:rPr lang="en-IN" sz="1500" dirty="0"/>
              <a:t>("Enter Password");</a:t>
            </a:r>
          </a:p>
          <a:p>
            <a:pPr marL="0" indent="0">
              <a:spcBef>
                <a:spcPts val="0"/>
              </a:spcBef>
              <a:buNone/>
            </a:pPr>
            <a:r>
              <a:rPr lang="en-IN" sz="1500" dirty="0"/>
              <a:t>		password=</a:t>
            </a:r>
            <a:r>
              <a:rPr lang="en-IN" sz="1500" dirty="0" err="1"/>
              <a:t>sc.next</a:t>
            </a:r>
            <a:r>
              <a:rPr lang="en-IN" sz="1500" dirty="0"/>
              <a:t>();</a:t>
            </a:r>
          </a:p>
          <a:p>
            <a:pPr marL="0" indent="0">
              <a:spcBef>
                <a:spcPts val="0"/>
              </a:spcBef>
              <a:buNone/>
            </a:pPr>
            <a:r>
              <a:rPr lang="en-IN" sz="1500" dirty="0"/>
              <a:t>		if(!</a:t>
            </a:r>
            <a:r>
              <a:rPr lang="en-IN" sz="1500" dirty="0" err="1"/>
              <a:t>password.equals</a:t>
            </a:r>
            <a:r>
              <a:rPr lang="en-IN" sz="1500" dirty="0"/>
              <a:t>(“123456”)</a:t>
            </a:r>
          </a:p>
          <a:p>
            <a:pPr marL="0" indent="0">
              <a:spcBef>
                <a:spcPts val="0"/>
              </a:spcBef>
              <a:buNone/>
            </a:pPr>
            <a:r>
              <a:rPr lang="en-IN" sz="1500" dirty="0"/>
              <a:t>		{</a:t>
            </a:r>
          </a:p>
          <a:p>
            <a:pPr marL="0" indent="0">
              <a:spcBef>
                <a:spcPts val="0"/>
              </a:spcBef>
              <a:buNone/>
            </a:pPr>
            <a:r>
              <a:rPr lang="en-IN" sz="1500" dirty="0"/>
              <a:t>		try{</a:t>
            </a:r>
          </a:p>
          <a:p>
            <a:pPr marL="0" indent="0">
              <a:spcBef>
                <a:spcPts val="0"/>
              </a:spcBef>
              <a:buNone/>
            </a:pPr>
            <a:r>
              <a:rPr lang="en-IN" sz="1500" dirty="0"/>
              <a:t>			throw new </a:t>
            </a:r>
            <a:r>
              <a:rPr lang="en-IN" sz="1500" dirty="0" err="1"/>
              <a:t>IncorrectPasswordException</a:t>
            </a:r>
            <a:r>
              <a:rPr lang="en-IN" sz="1500" dirty="0"/>
              <a:t>();</a:t>
            </a:r>
          </a:p>
          <a:p>
            <a:pPr marL="0" indent="0">
              <a:spcBef>
                <a:spcPts val="0"/>
              </a:spcBef>
              <a:buNone/>
            </a:pPr>
            <a:r>
              <a:rPr lang="en-IN" sz="1500" dirty="0"/>
              <a:t>		}</a:t>
            </a:r>
          </a:p>
          <a:p>
            <a:pPr marL="0" indent="0">
              <a:spcBef>
                <a:spcPts val="0"/>
              </a:spcBef>
              <a:buNone/>
            </a:pPr>
            <a:r>
              <a:rPr lang="en-IN" sz="1500" dirty="0"/>
              <a:t>		catch(</a:t>
            </a:r>
            <a:r>
              <a:rPr lang="en-IN" sz="1500" dirty="0" err="1"/>
              <a:t>IncorrectPasswordException</a:t>
            </a:r>
            <a:r>
              <a:rPr lang="en-IN" sz="1500" dirty="0"/>
              <a:t> e){</a:t>
            </a:r>
          </a:p>
          <a:p>
            <a:pPr marL="0" indent="0">
              <a:spcBef>
                <a:spcPts val="0"/>
              </a:spcBef>
              <a:buNone/>
            </a:pPr>
            <a:r>
              <a:rPr lang="en-IN" sz="1500" dirty="0"/>
              <a:t>		</a:t>
            </a:r>
            <a:r>
              <a:rPr lang="en-IN" sz="1500" dirty="0" err="1"/>
              <a:t>System.out.println</a:t>
            </a:r>
            <a:r>
              <a:rPr lang="en-IN" sz="1500" dirty="0"/>
              <a:t>(e);</a:t>
            </a:r>
          </a:p>
          <a:p>
            <a:pPr marL="0" indent="0">
              <a:spcBef>
                <a:spcPts val="0"/>
              </a:spcBef>
              <a:buNone/>
            </a:pPr>
            <a:r>
              <a:rPr lang="en-IN" sz="1500" dirty="0"/>
              <a:t>		}</a:t>
            </a:r>
          </a:p>
          <a:p>
            <a:pPr marL="0" indent="0">
              <a:spcBef>
                <a:spcPts val="0"/>
              </a:spcBef>
              <a:buNone/>
            </a:pPr>
            <a:r>
              <a:rPr lang="en-IN" sz="1500" dirty="0"/>
              <a:t>		}</a:t>
            </a:r>
          </a:p>
          <a:p>
            <a:pPr marL="0" indent="0">
              <a:spcBef>
                <a:spcPts val="0"/>
              </a:spcBef>
              <a:buNone/>
            </a:pPr>
            <a:r>
              <a:rPr lang="en-IN" sz="1500" dirty="0"/>
              <a:t>		else{</a:t>
            </a:r>
          </a:p>
          <a:p>
            <a:pPr marL="0" indent="0">
              <a:spcBef>
                <a:spcPts val="0"/>
              </a:spcBef>
              <a:buNone/>
            </a:pPr>
            <a:r>
              <a:rPr lang="en-IN" sz="1500" dirty="0"/>
              <a:t>		</a:t>
            </a:r>
            <a:r>
              <a:rPr lang="en-IN" sz="1500" dirty="0" err="1"/>
              <a:t>System.out.println</a:t>
            </a:r>
            <a:r>
              <a:rPr lang="en-IN" sz="1500" dirty="0"/>
              <a:t>(“Authentication Successful");</a:t>
            </a:r>
          </a:p>
          <a:p>
            <a:pPr marL="0" indent="0">
              <a:spcBef>
                <a:spcPts val="0"/>
              </a:spcBef>
              <a:buNone/>
            </a:pPr>
            <a:r>
              <a:rPr lang="en-IN" sz="1500" dirty="0"/>
              <a:t>		}</a:t>
            </a:r>
          </a:p>
          <a:p>
            <a:pPr marL="0" indent="0">
              <a:spcBef>
                <a:spcPts val="0"/>
              </a:spcBef>
              <a:buNone/>
            </a:pPr>
            <a:r>
              <a:rPr lang="en-IN" sz="1500" dirty="0"/>
              <a:t>	}</a:t>
            </a:r>
          </a:p>
          <a:p>
            <a:pPr marL="0" indent="0">
              <a:spcBef>
                <a:spcPts val="0"/>
              </a:spcBef>
              <a:buNone/>
            </a:pPr>
            <a:r>
              <a:rPr lang="en-IN" sz="1500" dirty="0"/>
              <a:t>		public static void main(String </a:t>
            </a:r>
            <a:r>
              <a:rPr lang="en-IN" sz="1500" dirty="0" err="1"/>
              <a:t>args</a:t>
            </a:r>
            <a:r>
              <a:rPr lang="en-IN" sz="1500" dirty="0"/>
              <a:t>[])</a:t>
            </a:r>
          </a:p>
          <a:p>
            <a:pPr marL="0" indent="0">
              <a:spcBef>
                <a:spcPts val="0"/>
              </a:spcBef>
              <a:buNone/>
            </a:pPr>
            <a:r>
              <a:rPr lang="en-IN" sz="1500" dirty="0"/>
              <a:t>	{</a:t>
            </a:r>
          </a:p>
          <a:p>
            <a:pPr marL="0" indent="0">
              <a:spcBef>
                <a:spcPts val="0"/>
              </a:spcBef>
              <a:buNone/>
            </a:pPr>
            <a:r>
              <a:rPr lang="en-IN" sz="1500" dirty="0"/>
              <a:t>		</a:t>
            </a:r>
            <a:r>
              <a:rPr lang="en-IN" sz="1500" dirty="0" err="1"/>
              <a:t>CheckPassword</a:t>
            </a:r>
            <a:r>
              <a:rPr lang="en-IN" sz="1500" dirty="0"/>
              <a:t> s = new </a:t>
            </a:r>
            <a:r>
              <a:rPr lang="en-IN" sz="1500" dirty="0" err="1"/>
              <a:t>CheckPassword</a:t>
            </a:r>
            <a:r>
              <a:rPr lang="en-IN" sz="1500" dirty="0"/>
              <a:t>();</a:t>
            </a:r>
          </a:p>
          <a:p>
            <a:pPr marL="0" indent="0">
              <a:spcBef>
                <a:spcPts val="0"/>
              </a:spcBef>
              <a:buNone/>
            </a:pPr>
            <a:r>
              <a:rPr lang="en-IN" sz="1500" dirty="0"/>
              <a:t>		s.fun1();</a:t>
            </a:r>
          </a:p>
          <a:p>
            <a:pPr marL="0" indent="0">
              <a:spcBef>
                <a:spcPts val="0"/>
              </a:spcBef>
              <a:buNone/>
            </a:pPr>
            <a:r>
              <a:rPr lang="en-IN" sz="1500" dirty="0"/>
              <a:t>		</a:t>
            </a:r>
          </a:p>
          <a:p>
            <a:pPr marL="0" indent="0">
              <a:spcBef>
                <a:spcPts val="0"/>
              </a:spcBef>
              <a:buNone/>
            </a:pPr>
            <a:r>
              <a:rPr lang="en-IN" sz="1500" dirty="0"/>
              <a:t>	}</a:t>
            </a:r>
          </a:p>
          <a:p>
            <a:pPr marL="0" indent="0">
              <a:spcBef>
                <a:spcPts val="0"/>
              </a:spcBef>
              <a:buNone/>
            </a:pPr>
            <a:r>
              <a:rPr lang="en-IN" sz="1500" dirty="0"/>
              <a:t>}</a:t>
            </a:r>
          </a:p>
          <a:p>
            <a:pPr>
              <a:spcBef>
                <a:spcPts val="0"/>
              </a:spcBef>
            </a:pPr>
            <a:endParaRPr lang="en-IN" sz="1200" dirty="0"/>
          </a:p>
        </p:txBody>
      </p:sp>
    </p:spTree>
    <p:extLst>
      <p:ext uri="{BB962C8B-B14F-4D97-AF65-F5344CB8AC3E}">
        <p14:creationId xmlns:p14="http://schemas.microsoft.com/office/powerpoint/2010/main" val="3418544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27C0AB-7A3E-49C6-8810-F38C2B97DC9B}"/>
              </a:ext>
            </a:extLst>
          </p:cNvPr>
          <p:cNvSpPr>
            <a:spLocks noGrp="1"/>
          </p:cNvSpPr>
          <p:nvPr>
            <p:ph idx="1"/>
          </p:nvPr>
        </p:nvSpPr>
        <p:spPr>
          <a:xfrm>
            <a:off x="517237" y="138545"/>
            <a:ext cx="10836564" cy="6650182"/>
          </a:xfrm>
        </p:spPr>
        <p:txBody>
          <a:bodyPr>
            <a:noAutofit/>
          </a:bodyPr>
          <a:lstStyle/>
          <a:p>
            <a:pPr marL="0" indent="0">
              <a:lnSpc>
                <a:spcPct val="100000"/>
              </a:lnSpc>
              <a:spcBef>
                <a:spcPts val="0"/>
              </a:spcBef>
              <a:buNone/>
            </a:pPr>
            <a:r>
              <a:rPr lang="en-IN" sz="1600" dirty="0"/>
              <a:t>Throw vs Throws</a:t>
            </a:r>
          </a:p>
          <a:p>
            <a:pPr marL="0" indent="0">
              <a:lnSpc>
                <a:spcPct val="100000"/>
              </a:lnSpc>
              <a:spcBef>
                <a:spcPts val="0"/>
              </a:spcBef>
              <a:buNone/>
            </a:pPr>
            <a:r>
              <a:rPr lang="en-IN" sz="1600" dirty="0"/>
              <a:t>class </a:t>
            </a:r>
            <a:r>
              <a:rPr lang="en-IN" sz="1600" dirty="0" err="1"/>
              <a:t>NegativeDimensionException</a:t>
            </a:r>
            <a:r>
              <a:rPr lang="en-IN" sz="1600" dirty="0"/>
              <a:t> extends Exception{</a:t>
            </a:r>
          </a:p>
          <a:p>
            <a:pPr marL="0" indent="0">
              <a:lnSpc>
                <a:spcPct val="100000"/>
              </a:lnSpc>
              <a:spcBef>
                <a:spcPts val="0"/>
              </a:spcBef>
              <a:buNone/>
            </a:pPr>
            <a:r>
              <a:rPr lang="en-IN" sz="1600" dirty="0"/>
              <a:t>	public String </a:t>
            </a:r>
            <a:r>
              <a:rPr lang="en-IN" sz="1600" dirty="0" err="1"/>
              <a:t>toString</a:t>
            </a:r>
            <a:r>
              <a:rPr lang="en-IN" sz="1600" dirty="0"/>
              <a:t>()</a:t>
            </a:r>
          </a:p>
          <a:p>
            <a:pPr marL="0" indent="0">
              <a:lnSpc>
                <a:spcPct val="100000"/>
              </a:lnSpc>
              <a:spcBef>
                <a:spcPts val="0"/>
              </a:spcBef>
              <a:buNone/>
            </a:pPr>
            <a:r>
              <a:rPr lang="en-IN" sz="1600" dirty="0"/>
              <a:t>	{</a:t>
            </a:r>
          </a:p>
          <a:p>
            <a:pPr marL="0" indent="0">
              <a:lnSpc>
                <a:spcPct val="100000"/>
              </a:lnSpc>
              <a:spcBef>
                <a:spcPts val="0"/>
              </a:spcBef>
              <a:buNone/>
            </a:pPr>
            <a:r>
              <a:rPr lang="en-IN" sz="1600" dirty="0"/>
              <a:t>		return "Dimensions cannot be negative";</a:t>
            </a:r>
          </a:p>
          <a:p>
            <a:pPr marL="0" indent="0">
              <a:lnSpc>
                <a:spcPct val="100000"/>
              </a:lnSpc>
              <a:spcBef>
                <a:spcPts val="0"/>
              </a:spcBef>
              <a:buNone/>
            </a:pPr>
            <a:r>
              <a:rPr lang="en-IN" sz="1600" dirty="0"/>
              <a:t>	}</a:t>
            </a:r>
          </a:p>
          <a:p>
            <a:pPr marL="0" indent="0">
              <a:lnSpc>
                <a:spcPct val="100000"/>
              </a:lnSpc>
              <a:spcBef>
                <a:spcPts val="0"/>
              </a:spcBef>
              <a:buNone/>
            </a:pPr>
            <a:r>
              <a:rPr lang="en-IN" sz="1600" dirty="0"/>
              <a:t>}</a:t>
            </a:r>
          </a:p>
          <a:p>
            <a:pPr marL="0" indent="0">
              <a:lnSpc>
                <a:spcPct val="100000"/>
              </a:lnSpc>
              <a:spcBef>
                <a:spcPts val="0"/>
              </a:spcBef>
              <a:buNone/>
            </a:pPr>
            <a:r>
              <a:rPr lang="en-IN" sz="1600" dirty="0"/>
              <a:t> public class ThrowThrowsDemo1 {</a:t>
            </a:r>
          </a:p>
          <a:p>
            <a:pPr marL="0" indent="0">
              <a:lnSpc>
                <a:spcPct val="100000"/>
              </a:lnSpc>
              <a:spcBef>
                <a:spcPts val="0"/>
              </a:spcBef>
              <a:buNone/>
            </a:pPr>
            <a:r>
              <a:rPr lang="en-IN" sz="1600" dirty="0"/>
              <a:t>	int area(int </a:t>
            </a:r>
            <a:r>
              <a:rPr lang="en-IN" sz="1600" dirty="0" err="1"/>
              <a:t>l,int</a:t>
            </a:r>
            <a:r>
              <a:rPr lang="en-IN" sz="1600" dirty="0"/>
              <a:t> b)throws </a:t>
            </a:r>
            <a:r>
              <a:rPr lang="en-IN" sz="1600" dirty="0" err="1"/>
              <a:t>NegativeDimensionException</a:t>
            </a:r>
            <a:endParaRPr lang="en-IN" sz="1600" dirty="0"/>
          </a:p>
          <a:p>
            <a:pPr marL="0" indent="0">
              <a:lnSpc>
                <a:spcPct val="100000"/>
              </a:lnSpc>
              <a:spcBef>
                <a:spcPts val="0"/>
              </a:spcBef>
              <a:buNone/>
            </a:pPr>
            <a:r>
              <a:rPr lang="en-IN" sz="1600" dirty="0"/>
              <a:t>	{</a:t>
            </a:r>
          </a:p>
          <a:p>
            <a:pPr marL="0" indent="0">
              <a:lnSpc>
                <a:spcPct val="100000"/>
              </a:lnSpc>
              <a:spcBef>
                <a:spcPts val="0"/>
              </a:spcBef>
              <a:buNone/>
            </a:pPr>
            <a:r>
              <a:rPr lang="en-IN" sz="1600" dirty="0"/>
              <a:t>		if(l&lt;0||b&lt;0)</a:t>
            </a:r>
          </a:p>
          <a:p>
            <a:pPr marL="0" indent="0">
              <a:lnSpc>
                <a:spcPct val="100000"/>
              </a:lnSpc>
              <a:spcBef>
                <a:spcPts val="0"/>
              </a:spcBef>
              <a:buNone/>
            </a:pPr>
            <a:r>
              <a:rPr lang="en-IN" sz="1600" dirty="0"/>
              <a:t>			throw new </a:t>
            </a:r>
            <a:r>
              <a:rPr lang="en-IN" sz="1600" dirty="0" err="1"/>
              <a:t>NegativeDimensionException</a:t>
            </a:r>
            <a:r>
              <a:rPr lang="en-IN" sz="1600" dirty="0"/>
              <a:t>();</a:t>
            </a:r>
          </a:p>
          <a:p>
            <a:pPr marL="0" indent="0">
              <a:lnSpc>
                <a:spcPct val="100000"/>
              </a:lnSpc>
              <a:spcBef>
                <a:spcPts val="0"/>
              </a:spcBef>
              <a:buNone/>
            </a:pPr>
            <a:r>
              <a:rPr lang="en-IN" sz="1600" dirty="0"/>
              <a:t>			int a=l*b;</a:t>
            </a:r>
          </a:p>
          <a:p>
            <a:pPr marL="0" indent="0">
              <a:lnSpc>
                <a:spcPct val="100000"/>
              </a:lnSpc>
              <a:spcBef>
                <a:spcPts val="0"/>
              </a:spcBef>
              <a:buNone/>
            </a:pPr>
            <a:r>
              <a:rPr lang="en-IN" sz="1600" dirty="0"/>
              <a:t>		return a;</a:t>
            </a:r>
          </a:p>
          <a:p>
            <a:pPr marL="0" indent="0">
              <a:lnSpc>
                <a:spcPct val="100000"/>
              </a:lnSpc>
              <a:spcBef>
                <a:spcPts val="0"/>
              </a:spcBef>
              <a:buNone/>
            </a:pPr>
            <a:r>
              <a:rPr lang="en-IN" sz="1600" dirty="0"/>
              <a:t>	} </a:t>
            </a:r>
          </a:p>
          <a:p>
            <a:pPr marL="0" indent="0">
              <a:lnSpc>
                <a:spcPct val="100000"/>
              </a:lnSpc>
              <a:spcBef>
                <a:spcPts val="0"/>
              </a:spcBef>
              <a:buNone/>
            </a:pPr>
            <a:r>
              <a:rPr lang="en-IN" sz="1600" dirty="0"/>
              <a:t>	public static void main(String </a:t>
            </a:r>
            <a:r>
              <a:rPr lang="en-IN" sz="1600" dirty="0" err="1"/>
              <a:t>args</a:t>
            </a:r>
            <a:r>
              <a:rPr lang="en-IN" sz="1600" dirty="0"/>
              <a:t>[]) {</a:t>
            </a:r>
          </a:p>
          <a:p>
            <a:pPr marL="0" indent="0">
              <a:lnSpc>
                <a:spcPct val="100000"/>
              </a:lnSpc>
              <a:spcBef>
                <a:spcPts val="0"/>
              </a:spcBef>
              <a:buNone/>
            </a:pPr>
            <a:r>
              <a:rPr lang="en-IN" sz="1600" dirty="0"/>
              <a:t>		ThrowThrowsDemo1 t=new ThrowThrowsDemo1();</a:t>
            </a:r>
          </a:p>
          <a:p>
            <a:pPr marL="0" indent="0">
              <a:lnSpc>
                <a:spcPct val="100000"/>
              </a:lnSpc>
              <a:spcBef>
                <a:spcPts val="0"/>
              </a:spcBef>
              <a:buNone/>
            </a:pPr>
            <a:r>
              <a:rPr lang="en-IN" sz="1600" dirty="0"/>
              <a:t>		try{</a:t>
            </a:r>
          </a:p>
          <a:p>
            <a:pPr marL="0" indent="0">
              <a:lnSpc>
                <a:spcPct val="100000"/>
              </a:lnSpc>
              <a:spcBef>
                <a:spcPts val="0"/>
              </a:spcBef>
              <a:buNone/>
            </a:pPr>
            <a:r>
              <a:rPr lang="en-IN" sz="1600" dirty="0"/>
              <a:t>		</a:t>
            </a:r>
            <a:r>
              <a:rPr lang="en-IN" sz="1600" dirty="0" err="1"/>
              <a:t>System.out.println</a:t>
            </a:r>
            <a:r>
              <a:rPr lang="en-IN" sz="1600" dirty="0"/>
              <a:t>("Area is:"+</a:t>
            </a:r>
            <a:r>
              <a:rPr lang="en-IN" sz="1600" dirty="0" err="1"/>
              <a:t>t.area</a:t>
            </a:r>
            <a:r>
              <a:rPr lang="en-IN" sz="1600" dirty="0"/>
              <a:t>(1,-2));</a:t>
            </a:r>
          </a:p>
          <a:p>
            <a:pPr marL="0" indent="0">
              <a:lnSpc>
                <a:spcPct val="100000"/>
              </a:lnSpc>
              <a:spcBef>
                <a:spcPts val="0"/>
              </a:spcBef>
              <a:buNone/>
            </a:pPr>
            <a:r>
              <a:rPr lang="en-IN" sz="1600" dirty="0"/>
              <a:t>		}</a:t>
            </a:r>
          </a:p>
          <a:p>
            <a:pPr marL="0" indent="0">
              <a:lnSpc>
                <a:spcPct val="100000"/>
              </a:lnSpc>
              <a:spcBef>
                <a:spcPts val="0"/>
              </a:spcBef>
              <a:buNone/>
            </a:pPr>
            <a:r>
              <a:rPr lang="en-IN" sz="1600" dirty="0"/>
              <a:t>		catch(</a:t>
            </a:r>
            <a:r>
              <a:rPr lang="en-IN" sz="1600" dirty="0" err="1"/>
              <a:t>NegativeDimensionException</a:t>
            </a:r>
            <a:r>
              <a:rPr lang="en-IN" sz="1600" dirty="0"/>
              <a:t> e){</a:t>
            </a:r>
          </a:p>
          <a:p>
            <a:pPr marL="0" indent="0">
              <a:lnSpc>
                <a:spcPct val="100000"/>
              </a:lnSpc>
              <a:spcBef>
                <a:spcPts val="0"/>
              </a:spcBef>
              <a:buNone/>
            </a:pPr>
            <a:r>
              <a:rPr lang="en-IN" sz="1600" dirty="0"/>
              <a:t>		</a:t>
            </a:r>
            <a:r>
              <a:rPr lang="en-IN" sz="1600" dirty="0" err="1"/>
              <a:t>System.out.println</a:t>
            </a:r>
            <a:r>
              <a:rPr lang="en-IN" sz="1600" dirty="0"/>
              <a:t>(e);</a:t>
            </a:r>
          </a:p>
          <a:p>
            <a:pPr marL="0" indent="0">
              <a:lnSpc>
                <a:spcPct val="100000"/>
              </a:lnSpc>
              <a:spcBef>
                <a:spcPts val="0"/>
              </a:spcBef>
              <a:buNone/>
            </a:pPr>
            <a:r>
              <a:rPr lang="en-IN" sz="1600" dirty="0"/>
              <a:t>		}</a:t>
            </a:r>
          </a:p>
          <a:p>
            <a:pPr marL="0" indent="0">
              <a:lnSpc>
                <a:spcPct val="100000"/>
              </a:lnSpc>
              <a:spcBef>
                <a:spcPts val="0"/>
              </a:spcBef>
              <a:buNone/>
            </a:pPr>
            <a:r>
              <a:rPr lang="en-IN" sz="1600" dirty="0"/>
              <a:t>	}</a:t>
            </a:r>
          </a:p>
          <a:p>
            <a:pPr marL="0" indent="0">
              <a:lnSpc>
                <a:spcPct val="100000"/>
              </a:lnSpc>
              <a:spcBef>
                <a:spcPts val="0"/>
              </a:spcBef>
              <a:buNone/>
            </a:pPr>
            <a:r>
              <a:rPr lang="en-IN" sz="1600" dirty="0"/>
              <a:t>}</a:t>
            </a:r>
          </a:p>
          <a:p>
            <a:pPr marL="0" indent="0">
              <a:lnSpc>
                <a:spcPct val="100000"/>
              </a:lnSpc>
              <a:spcBef>
                <a:spcPts val="0"/>
              </a:spcBef>
              <a:buNone/>
            </a:pPr>
            <a:r>
              <a:rPr lang="en-IN" sz="1600" dirty="0"/>
              <a:t>Output</a:t>
            </a:r>
          </a:p>
          <a:p>
            <a:pPr marL="0" indent="0">
              <a:lnSpc>
                <a:spcPct val="100000"/>
              </a:lnSpc>
              <a:spcBef>
                <a:spcPts val="0"/>
              </a:spcBef>
              <a:buNone/>
            </a:pPr>
            <a:r>
              <a:rPr lang="en-IN" sz="1600" dirty="0"/>
              <a:t>Dimensions cannot be negative</a:t>
            </a:r>
          </a:p>
        </p:txBody>
      </p:sp>
    </p:spTree>
    <p:extLst>
      <p:ext uri="{BB962C8B-B14F-4D97-AF65-F5344CB8AC3E}">
        <p14:creationId xmlns:p14="http://schemas.microsoft.com/office/powerpoint/2010/main" val="1274475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6CF54A-B4A0-4C59-A90E-DB5EFFD04A58}"/>
              </a:ext>
            </a:extLst>
          </p:cNvPr>
          <p:cNvSpPr>
            <a:spLocks noGrp="1"/>
          </p:cNvSpPr>
          <p:nvPr>
            <p:ph idx="1"/>
          </p:nvPr>
        </p:nvSpPr>
        <p:spPr>
          <a:xfrm>
            <a:off x="563418" y="480291"/>
            <a:ext cx="10790382" cy="5696672"/>
          </a:xfrm>
        </p:spPr>
        <p:txBody>
          <a:bodyPr>
            <a:normAutofit/>
          </a:bodyPr>
          <a:lstStyle/>
          <a:p>
            <a:r>
              <a:rPr lang="en-IN" dirty="0">
                <a:latin typeface="Times New Roman" panose="02020603050405020304" pitchFamily="18" charset="0"/>
                <a:cs typeface="Times New Roman" panose="02020603050405020304" pitchFamily="18" charset="0"/>
              </a:rPr>
              <a:t>Exceptions are run time errors.</a:t>
            </a:r>
          </a:p>
          <a:p>
            <a:r>
              <a:rPr lang="en-IN" dirty="0">
                <a:latin typeface="Times New Roman" panose="02020603050405020304" pitchFamily="18" charset="0"/>
                <a:cs typeface="Times New Roman" panose="02020603050405020304" pitchFamily="18" charset="0"/>
              </a:rPr>
              <a:t>Types of errors</a:t>
            </a:r>
          </a:p>
          <a:p>
            <a:r>
              <a:rPr lang="en-IN" dirty="0">
                <a:latin typeface="Times New Roman" panose="02020603050405020304" pitchFamily="18" charset="0"/>
                <a:cs typeface="Times New Roman" panose="02020603050405020304" pitchFamily="18" charset="0"/>
              </a:rPr>
              <a:t>1. syntax errors: missing semicolon, z is used by not declared, using variables without initialization. typing mistakes</a:t>
            </a:r>
          </a:p>
          <a:p>
            <a:r>
              <a:rPr lang="en-IN" dirty="0">
                <a:latin typeface="Times New Roman" panose="02020603050405020304" pitchFamily="18" charset="0"/>
                <a:cs typeface="Times New Roman" panose="02020603050405020304" pitchFamily="18" charset="0"/>
              </a:rPr>
              <a:t>2. logical errors: not getting expected result,  e.g.-b/2*a needs to be written as –b/(2*a), difficult to remove, debuggers used to help to find out logical errors or tracing of program need to done</a:t>
            </a:r>
          </a:p>
          <a:p>
            <a:r>
              <a:rPr lang="en-IN" dirty="0">
                <a:latin typeface="Times New Roman" panose="02020603050405020304" pitchFamily="18" charset="0"/>
                <a:cs typeface="Times New Roman" panose="02020603050405020304" pitchFamily="18" charset="0"/>
              </a:rPr>
              <a:t>3. runtime errors: user can’t modify program so not able to remove them. Reason for runtime error, wrong input, file not found ,</a:t>
            </a:r>
          </a:p>
          <a:p>
            <a:r>
              <a:rPr lang="en-IN" dirty="0">
                <a:latin typeface="Times New Roman" panose="02020603050405020304" pitchFamily="18" charset="0"/>
                <a:cs typeface="Times New Roman" panose="02020603050405020304" pitchFamily="18" charset="0"/>
              </a:rPr>
              <a:t>1 &amp; 2 errors are faced by programmers</a:t>
            </a:r>
          </a:p>
          <a:p>
            <a:r>
              <a:rPr lang="en-IN" dirty="0">
                <a:latin typeface="Times New Roman" panose="02020603050405020304" pitchFamily="18" charset="0"/>
                <a:cs typeface="Times New Roman" panose="02020603050405020304" pitchFamily="18" charset="0"/>
              </a:rPr>
              <a:t>And 3 errors are faced by user.(these are exceptions)</a:t>
            </a:r>
          </a:p>
          <a:p>
            <a:r>
              <a:rPr lang="en-IN" dirty="0">
                <a:latin typeface="Times New Roman" panose="02020603050405020304" pitchFamily="18" charset="0"/>
                <a:cs typeface="Times New Roman" panose="02020603050405020304" pitchFamily="18" charset="0"/>
              </a:rPr>
              <a:t>Compilers finds out syntax errors.</a:t>
            </a:r>
          </a:p>
        </p:txBody>
      </p:sp>
    </p:spTree>
    <p:extLst>
      <p:ext uri="{BB962C8B-B14F-4D97-AF65-F5344CB8AC3E}">
        <p14:creationId xmlns:p14="http://schemas.microsoft.com/office/powerpoint/2010/main" val="1625396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5C80EB0A-8D45-4579-BCF8-E5FF618099B1}"/>
              </a:ext>
            </a:extLst>
          </p:cNvPr>
          <p:cNvGraphicFramePr>
            <a:graphicFrameLocks noGrp="1"/>
          </p:cNvGraphicFramePr>
          <p:nvPr>
            <p:ph idx="1"/>
            <p:extLst>
              <p:ext uri="{D42A27DB-BD31-4B8C-83A1-F6EECF244321}">
                <p14:modId xmlns:p14="http://schemas.microsoft.com/office/powerpoint/2010/main" val="1256050857"/>
              </p:ext>
            </p:extLst>
          </p:nvPr>
        </p:nvGraphicFramePr>
        <p:xfrm>
          <a:off x="838200" y="1825625"/>
          <a:ext cx="10515600" cy="4673600"/>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val="3835737984"/>
                    </a:ext>
                  </a:extLst>
                </a:gridCol>
                <a:gridCol w="5257800">
                  <a:extLst>
                    <a:ext uri="{9D8B030D-6E8A-4147-A177-3AD203B41FA5}">
                      <a16:colId xmlns:a16="http://schemas.microsoft.com/office/drawing/2014/main" val="1646977848"/>
                    </a:ext>
                  </a:extLst>
                </a:gridCol>
              </a:tblGrid>
              <a:tr h="370840">
                <a:tc>
                  <a:txBody>
                    <a:bodyPr/>
                    <a:lstStyle/>
                    <a:p>
                      <a:r>
                        <a:rPr lang="en-IN" dirty="0"/>
                        <a:t>throw</a:t>
                      </a:r>
                    </a:p>
                  </a:txBody>
                  <a:tcPr/>
                </a:tc>
                <a:tc>
                  <a:txBody>
                    <a:bodyPr/>
                    <a:lstStyle/>
                    <a:p>
                      <a:r>
                        <a:rPr lang="en-IN" dirty="0"/>
                        <a:t>Throws</a:t>
                      </a:r>
                    </a:p>
                  </a:txBody>
                  <a:tcPr/>
                </a:tc>
                <a:extLst>
                  <a:ext uri="{0D108BD9-81ED-4DB2-BD59-A6C34878D82A}">
                    <a16:rowId xmlns:a16="http://schemas.microsoft.com/office/drawing/2014/main" val="2345789218"/>
                  </a:ext>
                </a:extLst>
              </a:tr>
              <a:tr h="370840">
                <a:tc>
                  <a:txBody>
                    <a:bodyPr/>
                    <a:lstStyle/>
                    <a:p>
                      <a:r>
                        <a:rPr lang="en-US" sz="1800" b="0" i="0" kern="1200" dirty="0">
                          <a:solidFill>
                            <a:schemeClr val="tx1"/>
                          </a:solidFill>
                          <a:effectLst/>
                          <a:latin typeface="+mn-lt"/>
                          <a:ea typeface="+mn-ea"/>
                          <a:cs typeface="+mn-cs"/>
                        </a:rPr>
                        <a:t>Java throw keyword is used throw an exception explicitly in the code, inside the function or the block of code.</a:t>
                      </a:r>
                      <a:endParaRPr lang="en-IN" dirty="0"/>
                    </a:p>
                  </a:txBody>
                  <a:tcPr/>
                </a:tc>
                <a:tc>
                  <a:txBody>
                    <a:bodyPr/>
                    <a:lstStyle/>
                    <a:p>
                      <a:r>
                        <a:rPr lang="en-US" sz="1800" b="0" i="0" kern="1200" dirty="0">
                          <a:solidFill>
                            <a:schemeClr val="tx1"/>
                          </a:solidFill>
                          <a:effectLst/>
                          <a:latin typeface="+mn-lt"/>
                          <a:ea typeface="+mn-ea"/>
                          <a:cs typeface="+mn-cs"/>
                        </a:rPr>
                        <a:t>Java </a:t>
                      </a:r>
                    </a:p>
                    <a:p>
                      <a:r>
                        <a:rPr lang="en-US" sz="1800" b="0" i="0" kern="1200" dirty="0">
                          <a:solidFill>
                            <a:schemeClr val="tx1"/>
                          </a:solidFill>
                          <a:effectLst/>
                          <a:latin typeface="+mn-lt"/>
                          <a:ea typeface="+mn-ea"/>
                          <a:cs typeface="+mn-cs"/>
                        </a:rPr>
                        <a:t>throws keyword is used in the method signature to declare an exception which might be thrown by the function while the execution of the code.</a:t>
                      </a:r>
                      <a:endParaRPr lang="en-IN" dirty="0"/>
                    </a:p>
                  </a:txBody>
                  <a:tcPr/>
                </a:tc>
                <a:extLst>
                  <a:ext uri="{0D108BD9-81ED-4DB2-BD59-A6C34878D82A}">
                    <a16:rowId xmlns:a16="http://schemas.microsoft.com/office/drawing/2014/main" val="1898494251"/>
                  </a:ext>
                </a:extLst>
              </a:tr>
              <a:tr h="370840">
                <a:tc>
                  <a:txBody>
                    <a:bodyPr/>
                    <a:lstStyle/>
                    <a:p>
                      <a:r>
                        <a:rPr lang="en-US" sz="1800" b="0" i="0" kern="1200" dirty="0">
                          <a:solidFill>
                            <a:schemeClr val="tx1"/>
                          </a:solidFill>
                          <a:effectLst/>
                          <a:latin typeface="+mn-lt"/>
                          <a:ea typeface="+mn-ea"/>
                          <a:cs typeface="+mn-cs"/>
                        </a:rPr>
                        <a:t>Type of exception Using throw keyword, we can only propagate unchecked exception i.e., the checked exception cannot be propagated using throw only.</a:t>
                      </a:r>
                      <a:endParaRPr lang="en-IN" dirty="0"/>
                    </a:p>
                  </a:txBody>
                  <a:tcPr/>
                </a:tc>
                <a:tc>
                  <a:txBody>
                    <a:bodyPr/>
                    <a:lstStyle/>
                    <a:p>
                      <a:r>
                        <a:rPr lang="en-US" sz="1800" b="0" i="0" kern="1200" dirty="0">
                          <a:solidFill>
                            <a:schemeClr val="tx1"/>
                          </a:solidFill>
                          <a:effectLst/>
                          <a:latin typeface="+mn-lt"/>
                          <a:ea typeface="+mn-ea"/>
                          <a:cs typeface="+mn-cs"/>
                        </a:rPr>
                        <a:t>Using throws keyword, we can declare both checked and unchecked exceptions. However, the throws keyword can be used to propagate checked exceptions only.</a:t>
                      </a:r>
                      <a:endParaRPr lang="en-IN" dirty="0"/>
                    </a:p>
                  </a:txBody>
                  <a:tcPr/>
                </a:tc>
                <a:extLst>
                  <a:ext uri="{0D108BD9-81ED-4DB2-BD59-A6C34878D82A}">
                    <a16:rowId xmlns:a16="http://schemas.microsoft.com/office/drawing/2014/main" val="443052086"/>
                  </a:ext>
                </a:extLst>
              </a:tr>
              <a:tr h="370840">
                <a:tc>
                  <a:txBody>
                    <a:bodyPr/>
                    <a:lstStyle/>
                    <a:p>
                      <a:r>
                        <a:rPr lang="en-US" sz="1800" b="0" i="0" kern="1200" dirty="0">
                          <a:solidFill>
                            <a:schemeClr val="tx1"/>
                          </a:solidFill>
                          <a:effectLst/>
                          <a:latin typeface="+mn-lt"/>
                          <a:ea typeface="+mn-ea"/>
                          <a:cs typeface="+mn-cs"/>
                        </a:rPr>
                        <a:t>The throw keyword is followed by an instance of Exception to be thrown.</a:t>
                      </a:r>
                      <a:endParaRPr lang="en-IN" dirty="0"/>
                    </a:p>
                  </a:txBody>
                  <a:tcPr/>
                </a:tc>
                <a:tc>
                  <a:txBody>
                    <a:bodyPr/>
                    <a:lstStyle/>
                    <a:p>
                      <a:r>
                        <a:rPr lang="en-US" sz="1800" b="0" i="0" kern="1200" dirty="0">
                          <a:solidFill>
                            <a:schemeClr val="tx1"/>
                          </a:solidFill>
                          <a:effectLst/>
                          <a:latin typeface="+mn-lt"/>
                          <a:ea typeface="+mn-ea"/>
                          <a:cs typeface="+mn-cs"/>
                        </a:rPr>
                        <a:t>The throws keyword is followed by class names of Exceptions to be thrown.</a:t>
                      </a:r>
                      <a:endParaRPr lang="en-IN" dirty="0"/>
                    </a:p>
                  </a:txBody>
                  <a:tcPr/>
                </a:tc>
                <a:extLst>
                  <a:ext uri="{0D108BD9-81ED-4DB2-BD59-A6C34878D82A}">
                    <a16:rowId xmlns:a16="http://schemas.microsoft.com/office/drawing/2014/main" val="3603593458"/>
                  </a:ext>
                </a:extLst>
              </a:tr>
              <a:tr h="370840">
                <a:tc>
                  <a:txBody>
                    <a:bodyPr/>
                    <a:lstStyle/>
                    <a:p>
                      <a:r>
                        <a:rPr lang="en-US" sz="1800" b="0" i="0" kern="1200" dirty="0">
                          <a:solidFill>
                            <a:schemeClr val="tx1"/>
                          </a:solidFill>
                          <a:effectLst/>
                          <a:latin typeface="+mn-lt"/>
                          <a:ea typeface="+mn-ea"/>
                          <a:cs typeface="+mn-cs"/>
                        </a:rPr>
                        <a:t>throw is used within the method</a:t>
                      </a:r>
                      <a:endParaRPr lang="en-IN" dirty="0"/>
                    </a:p>
                  </a:txBody>
                  <a:tcPr/>
                </a:tc>
                <a:tc>
                  <a:txBody>
                    <a:bodyPr/>
                    <a:lstStyle/>
                    <a:p>
                      <a:r>
                        <a:rPr lang="en-US" sz="1800" b="0" i="0" kern="1200" dirty="0">
                          <a:solidFill>
                            <a:schemeClr val="tx1"/>
                          </a:solidFill>
                          <a:effectLst/>
                          <a:latin typeface="+mn-lt"/>
                          <a:ea typeface="+mn-ea"/>
                          <a:cs typeface="+mn-cs"/>
                        </a:rPr>
                        <a:t>throws is used with the method signature.</a:t>
                      </a:r>
                      <a:endParaRPr lang="en-IN" dirty="0"/>
                    </a:p>
                  </a:txBody>
                  <a:tcPr/>
                </a:tc>
                <a:extLst>
                  <a:ext uri="{0D108BD9-81ED-4DB2-BD59-A6C34878D82A}">
                    <a16:rowId xmlns:a16="http://schemas.microsoft.com/office/drawing/2014/main" val="2567191048"/>
                  </a:ext>
                </a:extLst>
              </a:tr>
              <a:tr h="370840">
                <a:tc>
                  <a:txBody>
                    <a:bodyPr/>
                    <a:lstStyle/>
                    <a:p>
                      <a:r>
                        <a:rPr lang="en-US" sz="1800" b="0" i="0" kern="1200" dirty="0">
                          <a:solidFill>
                            <a:schemeClr val="tx1"/>
                          </a:solidFill>
                          <a:effectLst/>
                          <a:latin typeface="+mn-lt"/>
                          <a:ea typeface="+mn-ea"/>
                          <a:cs typeface="+mn-cs"/>
                        </a:rPr>
                        <a:t>We are allowed to throw only one exception at a time i.e. we cannot throw multiple exceptions.</a:t>
                      </a:r>
                      <a:endParaRPr lang="en-IN" dirty="0"/>
                    </a:p>
                  </a:txBody>
                  <a:tcPr/>
                </a:tc>
                <a:tc>
                  <a:txBody>
                    <a:bodyPr/>
                    <a:lstStyle/>
                    <a:p>
                      <a:r>
                        <a:rPr lang="en-US" sz="1800" b="0" i="0" kern="1200" dirty="0">
                          <a:solidFill>
                            <a:schemeClr val="tx1"/>
                          </a:solidFill>
                          <a:effectLst/>
                          <a:latin typeface="+mn-lt"/>
                          <a:ea typeface="+mn-ea"/>
                          <a:cs typeface="+mn-cs"/>
                        </a:rPr>
                        <a:t>We can declare multiple exceptions using throws keyword that can be thrown by the method. For example, main() throws </a:t>
                      </a:r>
                      <a:r>
                        <a:rPr lang="en-US" sz="1800" b="0" i="0" kern="1200" dirty="0" err="1">
                          <a:solidFill>
                            <a:schemeClr val="tx1"/>
                          </a:solidFill>
                          <a:effectLst/>
                          <a:latin typeface="+mn-lt"/>
                          <a:ea typeface="+mn-ea"/>
                          <a:cs typeface="+mn-cs"/>
                        </a:rPr>
                        <a:t>IOException</a:t>
                      </a:r>
                      <a:r>
                        <a:rPr lang="en-US" sz="1800" b="0" i="0" kern="1200" dirty="0">
                          <a:solidFill>
                            <a:schemeClr val="tx1"/>
                          </a:solidFill>
                          <a:effectLst/>
                          <a:latin typeface="+mn-lt"/>
                          <a:ea typeface="+mn-ea"/>
                          <a:cs typeface="+mn-cs"/>
                        </a:rPr>
                        <a:t>, </a:t>
                      </a:r>
                      <a:r>
                        <a:rPr lang="en-US" sz="1800" b="0" i="0" kern="1200" dirty="0" err="1">
                          <a:solidFill>
                            <a:schemeClr val="tx1"/>
                          </a:solidFill>
                          <a:effectLst/>
                          <a:latin typeface="+mn-lt"/>
                          <a:ea typeface="+mn-ea"/>
                          <a:cs typeface="+mn-cs"/>
                        </a:rPr>
                        <a:t>SQLException</a:t>
                      </a:r>
                      <a:r>
                        <a:rPr lang="en-US" sz="1800" b="0" i="0" kern="1200" dirty="0">
                          <a:solidFill>
                            <a:schemeClr val="tx1"/>
                          </a:solidFill>
                          <a:effectLst/>
                          <a:latin typeface="+mn-lt"/>
                          <a:ea typeface="+mn-ea"/>
                          <a:cs typeface="+mn-cs"/>
                        </a:rPr>
                        <a:t>.</a:t>
                      </a:r>
                      <a:endParaRPr lang="en-IN" dirty="0"/>
                    </a:p>
                  </a:txBody>
                  <a:tcPr/>
                </a:tc>
                <a:extLst>
                  <a:ext uri="{0D108BD9-81ED-4DB2-BD59-A6C34878D82A}">
                    <a16:rowId xmlns:a16="http://schemas.microsoft.com/office/drawing/2014/main" val="2221238207"/>
                  </a:ext>
                </a:extLst>
              </a:tr>
            </a:tbl>
          </a:graphicData>
        </a:graphic>
      </p:graphicFrame>
    </p:spTree>
    <p:extLst>
      <p:ext uri="{BB962C8B-B14F-4D97-AF65-F5344CB8AC3E}">
        <p14:creationId xmlns:p14="http://schemas.microsoft.com/office/powerpoint/2010/main" val="1575246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11CF47-C17C-481B-9650-3A3AB6BC1830}"/>
              </a:ext>
            </a:extLst>
          </p:cNvPr>
          <p:cNvSpPr>
            <a:spLocks noGrp="1"/>
          </p:cNvSpPr>
          <p:nvPr>
            <p:ph idx="1"/>
          </p:nvPr>
        </p:nvSpPr>
        <p:spPr>
          <a:xfrm>
            <a:off x="415637" y="175490"/>
            <a:ext cx="10938164" cy="6373091"/>
          </a:xfrm>
        </p:spPr>
        <p:txBody>
          <a:bodyPr>
            <a:normAutofit fontScale="62500" lnSpcReduction="20000"/>
          </a:bodyPr>
          <a:lstStyle/>
          <a:p>
            <a:pPr marL="0" indent="0">
              <a:buNone/>
            </a:pPr>
            <a:r>
              <a:rPr lang="en-IN" dirty="0"/>
              <a:t>Finally:</a:t>
            </a:r>
          </a:p>
          <a:p>
            <a:pPr marL="0" indent="0">
              <a:buNone/>
            </a:pPr>
            <a:r>
              <a:rPr lang="en-IN" dirty="0"/>
              <a:t>public class </a:t>
            </a:r>
            <a:r>
              <a:rPr lang="en-IN" dirty="0" err="1"/>
              <a:t>FinallyDemo</a:t>
            </a:r>
            <a:r>
              <a:rPr lang="en-IN" dirty="0"/>
              <a:t> {</a:t>
            </a:r>
          </a:p>
          <a:p>
            <a:pPr marL="0" indent="0">
              <a:buNone/>
            </a:pPr>
            <a:r>
              <a:rPr lang="en-IN" dirty="0"/>
              <a:t>	static void meth1() throws Exception</a:t>
            </a:r>
          </a:p>
          <a:p>
            <a:pPr marL="0" indent="0">
              <a:buNone/>
            </a:pPr>
            <a:r>
              <a:rPr lang="en-IN" dirty="0"/>
              <a:t>	{</a:t>
            </a:r>
          </a:p>
          <a:p>
            <a:pPr marL="0" indent="0">
              <a:buNone/>
            </a:pPr>
            <a:r>
              <a:rPr lang="en-IN" dirty="0"/>
              <a:t>		try{</a:t>
            </a:r>
          </a:p>
          <a:p>
            <a:pPr marL="0" indent="0">
              <a:buNone/>
            </a:pPr>
            <a:r>
              <a:rPr lang="en-IN" dirty="0"/>
              <a:t>		throw new Exception();</a:t>
            </a:r>
          </a:p>
          <a:p>
            <a:pPr marL="0" indent="0">
              <a:buNone/>
            </a:pPr>
            <a:r>
              <a:rPr lang="en-IN" dirty="0"/>
              <a:t>		}</a:t>
            </a:r>
          </a:p>
          <a:p>
            <a:pPr marL="0" indent="0">
              <a:buNone/>
            </a:pPr>
            <a:r>
              <a:rPr lang="en-IN" dirty="0"/>
              <a:t>		finally{</a:t>
            </a:r>
          </a:p>
          <a:p>
            <a:pPr marL="0" indent="0">
              <a:buNone/>
            </a:pPr>
            <a:r>
              <a:rPr lang="en-IN" dirty="0"/>
              <a:t>			</a:t>
            </a:r>
            <a:r>
              <a:rPr lang="en-IN" dirty="0" err="1"/>
              <a:t>System.out.println</a:t>
            </a:r>
            <a:r>
              <a:rPr lang="en-IN" dirty="0"/>
              <a:t>("final Message");</a:t>
            </a:r>
          </a:p>
          <a:p>
            <a:pPr marL="0" indent="0">
              <a:buNone/>
            </a:pPr>
            <a:r>
              <a:rPr lang="en-IN" dirty="0"/>
              <a:t>		}</a:t>
            </a:r>
          </a:p>
          <a:p>
            <a:pPr marL="0" indent="0">
              <a:buNone/>
            </a:pPr>
            <a:r>
              <a:rPr lang="en-IN" dirty="0"/>
              <a:t>	}</a:t>
            </a:r>
          </a:p>
          <a:p>
            <a:pPr marL="0" indent="0">
              <a:buNone/>
            </a:pPr>
            <a:r>
              <a:rPr lang="en-IN" dirty="0"/>
              <a:t>	public static void main(String </a:t>
            </a:r>
            <a:r>
              <a:rPr lang="en-IN" dirty="0" err="1"/>
              <a:t>args</a:t>
            </a:r>
            <a:r>
              <a:rPr lang="en-IN" dirty="0"/>
              <a:t>[])// throws Exception {</a:t>
            </a:r>
          </a:p>
          <a:p>
            <a:pPr marL="0" indent="0">
              <a:buNone/>
            </a:pPr>
            <a:r>
              <a:rPr lang="en-IN" dirty="0"/>
              <a:t>		try{meth1();}catch(Exception e){}</a:t>
            </a:r>
          </a:p>
          <a:p>
            <a:pPr marL="0" indent="0">
              <a:buNone/>
            </a:pPr>
            <a:r>
              <a:rPr lang="en-IN" dirty="0"/>
              <a:t>	}</a:t>
            </a:r>
          </a:p>
          <a:p>
            <a:pPr marL="0" indent="0">
              <a:buNone/>
            </a:pPr>
            <a:r>
              <a:rPr lang="en-IN" dirty="0"/>
              <a:t>}</a:t>
            </a:r>
          </a:p>
          <a:p>
            <a:pPr marL="0" indent="0">
              <a:buNone/>
            </a:pPr>
            <a:r>
              <a:rPr lang="en-IN" dirty="0"/>
              <a:t>Output</a:t>
            </a:r>
          </a:p>
          <a:p>
            <a:pPr marL="0" indent="0">
              <a:buNone/>
            </a:pPr>
            <a:r>
              <a:rPr lang="en-IN" dirty="0"/>
              <a:t>final Message</a:t>
            </a:r>
          </a:p>
          <a:p>
            <a:pPr marL="0" indent="0">
              <a:buNone/>
            </a:pPr>
            <a:r>
              <a:rPr lang="en-IN" dirty="0"/>
              <a:t>Exception in thread "main" </a:t>
            </a:r>
            <a:r>
              <a:rPr lang="en-IN" dirty="0" err="1"/>
              <a:t>java.lang.Exception</a:t>
            </a:r>
            <a:endParaRPr lang="en-IN" dirty="0"/>
          </a:p>
          <a:p>
            <a:pPr marL="0" indent="0">
              <a:buNone/>
            </a:pPr>
            <a:r>
              <a:rPr lang="en-IN" dirty="0"/>
              <a:t>        at FinallyDemo.meth1(FinallyDemo.java:6)</a:t>
            </a:r>
          </a:p>
          <a:p>
            <a:pPr marL="0" indent="0">
              <a:buNone/>
            </a:pPr>
            <a:r>
              <a:rPr lang="en-IN" dirty="0"/>
              <a:t>        at </a:t>
            </a:r>
            <a:r>
              <a:rPr lang="en-IN" dirty="0" err="1"/>
              <a:t>FinallyDemo.main</a:t>
            </a:r>
            <a:r>
              <a:rPr lang="en-IN" dirty="0"/>
              <a:t>(FinallyDemo.java:15)</a:t>
            </a:r>
          </a:p>
        </p:txBody>
      </p:sp>
    </p:spTree>
    <p:extLst>
      <p:ext uri="{BB962C8B-B14F-4D97-AF65-F5344CB8AC3E}">
        <p14:creationId xmlns:p14="http://schemas.microsoft.com/office/powerpoint/2010/main" val="507504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BCEFDC-02A3-47D7-B6F5-38961B35D4B0}"/>
              </a:ext>
            </a:extLst>
          </p:cNvPr>
          <p:cNvSpPr>
            <a:spLocks noGrp="1"/>
          </p:cNvSpPr>
          <p:nvPr>
            <p:ph idx="1"/>
          </p:nvPr>
        </p:nvSpPr>
        <p:spPr>
          <a:xfrm>
            <a:off x="609600" y="203200"/>
            <a:ext cx="10744199" cy="5973763"/>
          </a:xfrm>
        </p:spPr>
        <p:txBody>
          <a:bodyPr>
            <a:normAutofit/>
          </a:bodyPr>
          <a:lstStyle/>
          <a:p>
            <a:r>
              <a:rPr lang="en-US" sz="2000" b="0" i="0" dirty="0">
                <a:effectLst/>
                <a:latin typeface="Times New Roman" panose="02020603050405020304" pitchFamily="18" charset="0"/>
                <a:cs typeface="Times New Roman" panose="02020603050405020304" pitchFamily="18" charset="0"/>
              </a:rPr>
              <a:t>An exception is an unexpected event that occurs during program execution. It affects the flow of the program instructions which can cause the program to terminate abnormally.</a:t>
            </a:r>
          </a:p>
          <a:p>
            <a:r>
              <a:rPr lang="en-IN" sz="2000" dirty="0">
                <a:latin typeface="Times New Roman" panose="02020603050405020304" pitchFamily="18" charset="0"/>
                <a:cs typeface="Times New Roman" panose="02020603050405020304" pitchFamily="18" charset="0"/>
              </a:rPr>
              <a:t>Exception  Hierarchy in Java</a:t>
            </a:r>
          </a:p>
        </p:txBody>
      </p:sp>
      <p:pic>
        <p:nvPicPr>
          <p:cNvPr id="1026" name="Picture 2" descr="Exception Hierarchy in Java">
            <a:extLst>
              <a:ext uri="{FF2B5EF4-FFF2-40B4-BE49-F238E27FC236}">
                <a16:creationId xmlns:a16="http://schemas.microsoft.com/office/drawing/2014/main" id="{D74A855E-752F-4CD9-ADFE-2BCADF59B3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0764" y="1513988"/>
            <a:ext cx="8152245" cy="4044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675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2C8B95-C0A7-46B8-B97D-72E922D5966C}"/>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Runtime error: bad input, resource unavailable so programs crash.</a:t>
            </a:r>
          </a:p>
          <a:p>
            <a:r>
              <a:rPr lang="en-IN" dirty="0">
                <a:latin typeface="Times New Roman" panose="02020603050405020304" pitchFamily="18" charset="0"/>
                <a:cs typeface="Times New Roman" panose="02020603050405020304" pitchFamily="18" charset="0"/>
              </a:rPr>
              <a:t>If error, programs stop, so solution is, inform users about program what should to done, programmer dose changes in program to give proper messages to user . This is called as exception handling.(program won’t stop in between)</a:t>
            </a:r>
          </a:p>
          <a:p>
            <a:r>
              <a:rPr lang="en-IN" dirty="0">
                <a:latin typeface="Times New Roman" panose="02020603050405020304" pitchFamily="18" charset="0"/>
                <a:cs typeface="Times New Roman" panose="02020603050405020304" pitchFamily="18" charset="0"/>
              </a:rPr>
              <a:t>In programs exceptions are identified and handled by programming for smooth running of program.</a:t>
            </a:r>
          </a:p>
        </p:txBody>
      </p:sp>
    </p:spTree>
    <p:extLst>
      <p:ext uri="{BB962C8B-B14F-4D97-AF65-F5344CB8AC3E}">
        <p14:creationId xmlns:p14="http://schemas.microsoft.com/office/powerpoint/2010/main" val="2477436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12B49-FC49-4AB2-ADCA-D733BAD5A6F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Exception Handling</a:t>
            </a:r>
          </a:p>
        </p:txBody>
      </p:sp>
      <p:sp>
        <p:nvSpPr>
          <p:cNvPr id="3" name="Content Placeholder 2">
            <a:extLst>
              <a:ext uri="{FF2B5EF4-FFF2-40B4-BE49-F238E27FC236}">
                <a16:creationId xmlns:a16="http://schemas.microsoft.com/office/drawing/2014/main" id="{389B1271-46EF-44C6-A758-7CF926839994}"/>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Try … catch block</a:t>
            </a:r>
          </a:p>
          <a:p>
            <a:r>
              <a:rPr lang="en-IN" dirty="0">
                <a:latin typeface="Times New Roman" panose="02020603050405020304" pitchFamily="18" charset="0"/>
                <a:cs typeface="Times New Roman" panose="02020603050405020304" pitchFamily="18" charset="0"/>
              </a:rPr>
              <a:t>Finally block</a:t>
            </a:r>
          </a:p>
          <a:p>
            <a:r>
              <a:rPr lang="en-IN" dirty="0">
                <a:latin typeface="Times New Roman" panose="02020603050405020304" pitchFamily="18" charset="0"/>
                <a:cs typeface="Times New Roman" panose="02020603050405020304" pitchFamily="18" charset="0"/>
              </a:rPr>
              <a:t>Throw and throws keyword</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7837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641B6F-7BFE-47A6-93D1-172ECB383A42}"/>
              </a:ext>
            </a:extLst>
          </p:cNvPr>
          <p:cNvSpPr>
            <a:spLocks noGrp="1"/>
          </p:cNvSpPr>
          <p:nvPr>
            <p:ph idx="1"/>
          </p:nvPr>
        </p:nvSpPr>
        <p:spPr>
          <a:xfrm>
            <a:off x="655782" y="434109"/>
            <a:ext cx="10698018" cy="5742854"/>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class Test</a:t>
            </a:r>
          </a:p>
          <a:p>
            <a:pPr marL="0" indent="0">
              <a:buNone/>
            </a:pPr>
            <a:r>
              <a:rPr lang="en-IN" sz="2000" dirty="0">
                <a:latin typeface="Times New Roman" panose="02020603050405020304" pitchFamily="18" charset="0"/>
                <a:cs typeface="Times New Roman" panose="02020603050405020304" pitchFamily="18" charset="0"/>
              </a:rPr>
              <a:t>{</a:t>
            </a:r>
          </a:p>
          <a:p>
            <a:pPr marL="0" indent="0">
              <a:buNone/>
            </a:pPr>
            <a:r>
              <a:rPr lang="en-IN" sz="2000" dirty="0">
                <a:latin typeface="Times New Roman" panose="02020603050405020304" pitchFamily="18" charset="0"/>
                <a:cs typeface="Times New Roman" panose="02020603050405020304" pitchFamily="18" charset="0"/>
              </a:rPr>
              <a:t>public static void main(String </a:t>
            </a:r>
            <a:r>
              <a:rPr lang="en-IN" sz="2000" dirty="0" err="1">
                <a:latin typeface="Times New Roman" panose="02020603050405020304" pitchFamily="18" charset="0"/>
                <a:cs typeface="Times New Roman" panose="02020603050405020304" pitchFamily="18" charset="0"/>
              </a:rPr>
              <a:t>args</a:t>
            </a:r>
            <a:r>
              <a:rPr lang="en-IN" sz="2000" dirty="0">
                <a:latin typeface="Times New Roman" panose="02020603050405020304" pitchFamily="18" charset="0"/>
                <a:cs typeface="Times New Roman" panose="02020603050405020304" pitchFamily="18" charset="0"/>
              </a:rPr>
              <a:t>[])</a:t>
            </a:r>
          </a:p>
          <a:p>
            <a:pPr marL="0" indent="0">
              <a:buNone/>
            </a:pPr>
            <a:r>
              <a:rPr lang="en-IN" sz="2000" dirty="0">
                <a:latin typeface="Times New Roman" panose="02020603050405020304" pitchFamily="18" charset="0"/>
                <a:cs typeface="Times New Roman" panose="02020603050405020304" pitchFamily="18" charset="0"/>
              </a:rPr>
              <a:t>{</a:t>
            </a:r>
          </a:p>
          <a:p>
            <a:pPr marL="0" indent="0">
              <a:buNone/>
            </a:pPr>
            <a:r>
              <a:rPr lang="en-IN" sz="2000" dirty="0">
                <a:latin typeface="Times New Roman" panose="02020603050405020304" pitchFamily="18" charset="0"/>
                <a:cs typeface="Times New Roman" panose="02020603050405020304" pitchFamily="18" charset="0"/>
              </a:rPr>
              <a:t>int </a:t>
            </a:r>
            <a:r>
              <a:rPr lang="en-IN" sz="2000" dirty="0" err="1">
                <a:latin typeface="Times New Roman" panose="02020603050405020304" pitchFamily="18" charset="0"/>
                <a:cs typeface="Times New Roman" panose="02020603050405020304" pitchFamily="18" charset="0"/>
              </a:rPr>
              <a:t>a,b,c</a:t>
            </a:r>
            <a:r>
              <a:rPr lang="en-IN" sz="2000" dirty="0">
                <a:latin typeface="Times New Roman" panose="02020603050405020304" pitchFamily="18" charset="0"/>
                <a:cs typeface="Times New Roman" panose="02020603050405020304" pitchFamily="18" charset="0"/>
              </a:rPr>
              <a:t>;</a:t>
            </a:r>
          </a:p>
          <a:p>
            <a:pPr marL="0" indent="0">
              <a:buNone/>
            </a:pPr>
            <a:r>
              <a:rPr lang="en-IN" sz="2000" dirty="0">
                <a:latin typeface="Times New Roman" panose="02020603050405020304" pitchFamily="18" charset="0"/>
                <a:cs typeface="Times New Roman" panose="02020603050405020304" pitchFamily="18" charset="0"/>
              </a:rPr>
              <a:t>a=5,b=0;</a:t>
            </a:r>
          </a:p>
          <a:p>
            <a:pPr marL="0" indent="0">
              <a:buNone/>
            </a:pPr>
            <a:r>
              <a:rPr lang="en-IN" sz="2000" dirty="0">
                <a:latin typeface="Times New Roman" panose="02020603050405020304" pitchFamily="18" charset="0"/>
                <a:cs typeface="Times New Roman" panose="02020603050405020304" pitchFamily="18" charset="0"/>
              </a:rPr>
              <a:t>c=a/b;</a:t>
            </a:r>
          </a:p>
          <a:p>
            <a:pPr marL="0" indent="0">
              <a:buNone/>
            </a:pP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 c );</a:t>
            </a:r>
          </a:p>
          <a:p>
            <a:pPr marL="0" indent="0">
              <a:buNone/>
            </a:pPr>
            <a:r>
              <a:rPr lang="en-IN" sz="2000" dirty="0" err="1">
                <a:latin typeface="Times New Roman" panose="02020603050405020304" pitchFamily="18" charset="0"/>
                <a:cs typeface="Times New Roman" panose="02020603050405020304" pitchFamily="18" charset="0"/>
              </a:rPr>
              <a:t>System.out.println</a:t>
            </a:r>
            <a:r>
              <a:rPr lang="en-IN" sz="2000" dirty="0">
                <a:latin typeface="Times New Roman" panose="02020603050405020304" pitchFamily="18" charset="0"/>
                <a:cs typeface="Times New Roman" panose="02020603050405020304" pitchFamily="18" charset="0"/>
              </a:rPr>
              <a:t> (“End of the program”);</a:t>
            </a:r>
          </a:p>
          <a:p>
            <a:pPr marL="0" indent="0">
              <a:buNone/>
            </a:pPr>
            <a:r>
              <a:rPr lang="en-IN" sz="2000" dirty="0">
                <a:latin typeface="Times New Roman" panose="02020603050405020304" pitchFamily="18" charset="0"/>
                <a:cs typeface="Times New Roman" panose="02020603050405020304" pitchFamily="18" charset="0"/>
              </a:rPr>
              <a:t>}</a:t>
            </a:r>
          </a:p>
          <a:p>
            <a:pPr marL="0" indent="0">
              <a:buNone/>
            </a:pPr>
            <a:r>
              <a:rPr lang="en-IN" sz="2000" dirty="0">
                <a:latin typeface="Times New Roman" panose="02020603050405020304" pitchFamily="18" charset="0"/>
                <a:cs typeface="Times New Roman" panose="02020603050405020304" pitchFamily="18" charset="0"/>
              </a:rPr>
              <a:t>}</a:t>
            </a:r>
          </a:p>
          <a:p>
            <a:pPr marL="0" indent="0">
              <a:buNone/>
            </a:pPr>
            <a:r>
              <a:rPr lang="en-IN" sz="2000" dirty="0">
                <a:latin typeface="Times New Roman" panose="02020603050405020304" pitchFamily="18" charset="0"/>
                <a:cs typeface="Times New Roman" panose="02020603050405020304" pitchFamily="18" charset="0"/>
              </a:rPr>
              <a:t>Output</a:t>
            </a:r>
          </a:p>
          <a:p>
            <a:pPr marL="0" indent="0">
              <a:buNone/>
            </a:pPr>
            <a:r>
              <a:rPr lang="en-US" sz="2000" dirty="0">
                <a:latin typeface="Times New Roman" panose="02020603050405020304" pitchFamily="18" charset="0"/>
                <a:cs typeface="Times New Roman" panose="02020603050405020304" pitchFamily="18" charset="0"/>
              </a:rPr>
              <a:t>Exception in thread "main" </a:t>
            </a:r>
            <a:r>
              <a:rPr lang="en-US" sz="2000" dirty="0" err="1">
                <a:latin typeface="Times New Roman" panose="02020603050405020304" pitchFamily="18" charset="0"/>
                <a:cs typeface="Times New Roman" panose="02020603050405020304" pitchFamily="18" charset="0"/>
              </a:rPr>
              <a:t>java.lang.ArithmeticException</a:t>
            </a:r>
            <a:r>
              <a:rPr lang="en-US" sz="2000" dirty="0">
                <a:latin typeface="Times New Roman" panose="02020603050405020304" pitchFamily="18" charset="0"/>
                <a:cs typeface="Times New Roman" panose="02020603050405020304" pitchFamily="18" charset="0"/>
              </a:rPr>
              <a:t>: / by zero</a:t>
            </a:r>
          </a:p>
          <a:p>
            <a:pPr marL="0" indent="0">
              <a:buNone/>
            </a:pPr>
            <a:r>
              <a:rPr lang="en-US" sz="2000" dirty="0">
                <a:latin typeface="Times New Roman" panose="02020603050405020304" pitchFamily="18" charset="0"/>
                <a:cs typeface="Times New Roman" panose="02020603050405020304" pitchFamily="18" charset="0"/>
              </a:rPr>
              <a:t>        at </a:t>
            </a:r>
            <a:r>
              <a:rPr lang="en-US" sz="2000" dirty="0" err="1">
                <a:latin typeface="Times New Roman" panose="02020603050405020304" pitchFamily="18" charset="0"/>
                <a:cs typeface="Times New Roman" panose="02020603050405020304" pitchFamily="18" charset="0"/>
              </a:rPr>
              <a:t>Test.main</a:t>
            </a:r>
            <a:r>
              <a:rPr lang="en-US" sz="2000" dirty="0">
                <a:latin typeface="Times New Roman" panose="02020603050405020304" pitchFamily="18" charset="0"/>
                <a:cs typeface="Times New Roman" panose="02020603050405020304" pitchFamily="18" charset="0"/>
              </a:rPr>
              <a:t>(Test.java:7)</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321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E02B89-FC51-4595-9421-1E4008B74D3E}"/>
              </a:ext>
            </a:extLst>
          </p:cNvPr>
          <p:cNvSpPr>
            <a:spLocks noGrp="1"/>
          </p:cNvSpPr>
          <p:nvPr>
            <p:ph idx="1"/>
          </p:nvPr>
        </p:nvSpPr>
        <p:spPr>
          <a:xfrm>
            <a:off x="452582" y="274320"/>
            <a:ext cx="10901218" cy="6505171"/>
          </a:xfrm>
        </p:spPr>
        <p:txBody>
          <a:bodyPr>
            <a:noAutofit/>
          </a:bodyPr>
          <a:lstStyle/>
          <a:p>
            <a:pPr marL="0" indent="0">
              <a:buNone/>
            </a:pPr>
            <a:r>
              <a:rPr lang="en-IN" sz="1800" dirty="0">
                <a:latin typeface="Times New Roman" panose="02020603050405020304" pitchFamily="18" charset="0"/>
                <a:cs typeface="Times New Roman" panose="02020603050405020304" pitchFamily="18" charset="0"/>
              </a:rPr>
              <a:t>By handling exception program don’t crash,  remaining part of program should run smoothly. To handle exception use try and catch.</a:t>
            </a:r>
          </a:p>
          <a:p>
            <a:pPr marL="0" indent="0">
              <a:spcBef>
                <a:spcPts val="600"/>
              </a:spcBef>
              <a:buNone/>
            </a:pPr>
            <a:r>
              <a:rPr lang="en-IN" sz="1800" dirty="0">
                <a:latin typeface="Times New Roman" panose="02020603050405020304" pitchFamily="18" charset="0"/>
                <a:cs typeface="Times New Roman" panose="02020603050405020304" pitchFamily="18" charset="0"/>
              </a:rPr>
              <a:t>class Test{</a:t>
            </a:r>
          </a:p>
          <a:p>
            <a:pPr marL="0" indent="0">
              <a:spcBef>
                <a:spcPts val="600"/>
              </a:spcBef>
              <a:buNone/>
            </a:pPr>
            <a:r>
              <a:rPr lang="en-IN" sz="1800" dirty="0">
                <a:latin typeface="Times New Roman" panose="02020603050405020304" pitchFamily="18" charset="0"/>
                <a:cs typeface="Times New Roman" panose="02020603050405020304" pitchFamily="18" charset="0"/>
              </a:rPr>
              <a:t>public static void main(String </a:t>
            </a:r>
            <a:r>
              <a:rPr lang="en-IN" sz="1800" dirty="0" err="1">
                <a:latin typeface="Times New Roman" panose="02020603050405020304" pitchFamily="18" charset="0"/>
                <a:cs typeface="Times New Roman" panose="02020603050405020304" pitchFamily="18" charset="0"/>
              </a:rPr>
              <a:t>args</a:t>
            </a:r>
            <a:r>
              <a:rPr lang="en-IN" sz="1800" dirty="0">
                <a:latin typeface="Times New Roman" panose="02020603050405020304" pitchFamily="18" charset="0"/>
                <a:cs typeface="Times New Roman" panose="02020603050405020304" pitchFamily="18" charset="0"/>
              </a:rPr>
              <a:t>[])</a:t>
            </a:r>
          </a:p>
          <a:p>
            <a:pPr marL="0" indent="0">
              <a:spcBef>
                <a:spcPts val="600"/>
              </a:spcBef>
              <a:buNone/>
            </a:pPr>
            <a:r>
              <a:rPr lang="en-IN" sz="1800" dirty="0">
                <a:latin typeface="Times New Roman" panose="02020603050405020304" pitchFamily="18" charset="0"/>
                <a:cs typeface="Times New Roman" panose="02020603050405020304" pitchFamily="18" charset="0"/>
              </a:rPr>
              <a:t>{</a:t>
            </a:r>
          </a:p>
          <a:p>
            <a:pPr marL="0" indent="0">
              <a:spcBef>
                <a:spcPts val="600"/>
              </a:spcBef>
              <a:buNone/>
            </a:pPr>
            <a:r>
              <a:rPr lang="en-IN" sz="1800" dirty="0">
                <a:latin typeface="Times New Roman" panose="02020603050405020304" pitchFamily="18" charset="0"/>
                <a:cs typeface="Times New Roman" panose="02020603050405020304" pitchFamily="18" charset="0"/>
              </a:rPr>
              <a:t>int </a:t>
            </a:r>
            <a:r>
              <a:rPr lang="en-IN" sz="1800" dirty="0" err="1">
                <a:latin typeface="Times New Roman" panose="02020603050405020304" pitchFamily="18" charset="0"/>
                <a:cs typeface="Times New Roman" panose="02020603050405020304" pitchFamily="18" charset="0"/>
              </a:rPr>
              <a:t>a,b,c</a:t>
            </a:r>
            <a:r>
              <a:rPr lang="en-IN" sz="1800" dirty="0">
                <a:latin typeface="Times New Roman" panose="02020603050405020304" pitchFamily="18" charset="0"/>
                <a:cs typeface="Times New Roman" panose="02020603050405020304" pitchFamily="18" charset="0"/>
              </a:rPr>
              <a:t>;</a:t>
            </a:r>
          </a:p>
          <a:p>
            <a:pPr marL="0" indent="0">
              <a:spcBef>
                <a:spcPts val="600"/>
              </a:spcBef>
              <a:buNone/>
            </a:pPr>
            <a:r>
              <a:rPr lang="en-IN" sz="1800" dirty="0">
                <a:latin typeface="Times New Roman" panose="02020603050405020304" pitchFamily="18" charset="0"/>
                <a:cs typeface="Times New Roman" panose="02020603050405020304" pitchFamily="18" charset="0"/>
              </a:rPr>
              <a:t>try{</a:t>
            </a:r>
          </a:p>
          <a:p>
            <a:pPr marL="0" indent="0">
              <a:spcBef>
                <a:spcPts val="600"/>
              </a:spcBef>
              <a:buNone/>
            </a:pPr>
            <a:r>
              <a:rPr lang="en-IN" sz="1800" dirty="0">
                <a:latin typeface="Times New Roman" panose="02020603050405020304" pitchFamily="18" charset="0"/>
                <a:cs typeface="Times New Roman" panose="02020603050405020304" pitchFamily="18" charset="0"/>
              </a:rPr>
              <a:t>a=10; b=0;</a:t>
            </a:r>
          </a:p>
          <a:p>
            <a:pPr marL="0" indent="0">
              <a:spcBef>
                <a:spcPts val="600"/>
              </a:spcBef>
              <a:buNone/>
            </a:pPr>
            <a:r>
              <a:rPr lang="en-IN" sz="1800" dirty="0">
                <a:latin typeface="Times New Roman" panose="02020603050405020304" pitchFamily="18" charset="0"/>
                <a:cs typeface="Times New Roman" panose="02020603050405020304" pitchFamily="18" charset="0"/>
              </a:rPr>
              <a:t>c=a/b;</a:t>
            </a:r>
          </a:p>
          <a:p>
            <a:pPr marL="0" indent="0">
              <a:spcBef>
                <a:spcPts val="600"/>
              </a:spcBef>
              <a:buNone/>
            </a:pPr>
            <a:r>
              <a:rPr lang="en-IN" sz="1800" dirty="0" err="1">
                <a:latin typeface="Times New Roman" panose="02020603050405020304" pitchFamily="18" charset="0"/>
                <a:cs typeface="Times New Roman" panose="02020603050405020304" pitchFamily="18" charset="0"/>
              </a:rPr>
              <a:t>System.out.println</a:t>
            </a:r>
            <a:r>
              <a:rPr lang="en-IN" sz="1800" dirty="0">
                <a:latin typeface="Times New Roman" panose="02020603050405020304" pitchFamily="18" charset="0"/>
                <a:cs typeface="Times New Roman" panose="02020603050405020304" pitchFamily="18" charset="0"/>
              </a:rPr>
              <a:t>(c);</a:t>
            </a:r>
          </a:p>
          <a:p>
            <a:pPr marL="0" indent="0">
              <a:spcBef>
                <a:spcPts val="600"/>
              </a:spcBef>
              <a:buNone/>
            </a:pPr>
            <a:r>
              <a:rPr lang="en-IN" sz="1800" dirty="0">
                <a:latin typeface="Times New Roman" panose="02020603050405020304" pitchFamily="18" charset="0"/>
                <a:cs typeface="Times New Roman" panose="02020603050405020304" pitchFamily="18" charset="0"/>
              </a:rPr>
              <a:t>}</a:t>
            </a:r>
          </a:p>
          <a:p>
            <a:pPr marL="0" indent="0">
              <a:spcBef>
                <a:spcPts val="600"/>
              </a:spcBef>
              <a:buNone/>
            </a:pPr>
            <a:r>
              <a:rPr lang="en-IN" sz="1800" dirty="0">
                <a:latin typeface="Times New Roman" panose="02020603050405020304" pitchFamily="18" charset="0"/>
                <a:cs typeface="Times New Roman" panose="02020603050405020304" pitchFamily="18" charset="0"/>
              </a:rPr>
              <a:t>catch(</a:t>
            </a:r>
            <a:r>
              <a:rPr lang="en-IN" sz="1800" dirty="0" err="1">
                <a:latin typeface="Times New Roman" panose="02020603050405020304" pitchFamily="18" charset="0"/>
                <a:cs typeface="Times New Roman" panose="02020603050405020304" pitchFamily="18" charset="0"/>
              </a:rPr>
              <a:t>ArithmeticException</a:t>
            </a:r>
            <a:r>
              <a:rPr lang="en-IN" sz="1800" dirty="0">
                <a:latin typeface="Times New Roman" panose="02020603050405020304" pitchFamily="18" charset="0"/>
                <a:cs typeface="Times New Roman" panose="02020603050405020304" pitchFamily="18" charset="0"/>
              </a:rPr>
              <a:t> e)</a:t>
            </a:r>
          </a:p>
          <a:p>
            <a:pPr marL="0" indent="0">
              <a:spcBef>
                <a:spcPts val="600"/>
              </a:spcBef>
              <a:buNone/>
            </a:pPr>
            <a:r>
              <a:rPr lang="en-IN" sz="1800" dirty="0">
                <a:latin typeface="Times New Roman" panose="02020603050405020304" pitchFamily="18" charset="0"/>
                <a:cs typeface="Times New Roman" panose="02020603050405020304" pitchFamily="18" charset="0"/>
              </a:rPr>
              <a:t>{</a:t>
            </a:r>
          </a:p>
          <a:p>
            <a:pPr marL="0" indent="0">
              <a:spcBef>
                <a:spcPts val="600"/>
              </a:spcBef>
              <a:buNone/>
            </a:pPr>
            <a:r>
              <a:rPr lang="en-IN" sz="1800" dirty="0" err="1">
                <a:latin typeface="Times New Roman" panose="02020603050405020304" pitchFamily="18" charset="0"/>
                <a:cs typeface="Times New Roman" panose="02020603050405020304" pitchFamily="18" charset="0"/>
              </a:rPr>
              <a:t>System.out.println</a:t>
            </a:r>
            <a:r>
              <a:rPr lang="en-IN" sz="1800" dirty="0">
                <a:latin typeface="Times New Roman" panose="02020603050405020304" pitchFamily="18" charset="0"/>
                <a:cs typeface="Times New Roman" panose="02020603050405020304" pitchFamily="18" charset="0"/>
              </a:rPr>
              <a:t>( “Division by 0 is not possible ”);</a:t>
            </a:r>
          </a:p>
          <a:p>
            <a:pPr marL="0" indent="0">
              <a:spcBef>
                <a:spcPts val="600"/>
              </a:spcBef>
              <a:buNone/>
            </a:pPr>
            <a:r>
              <a:rPr lang="en-IN" sz="1800" dirty="0">
                <a:latin typeface="Times New Roman" panose="02020603050405020304" pitchFamily="18" charset="0"/>
                <a:cs typeface="Times New Roman" panose="02020603050405020304" pitchFamily="18" charset="0"/>
              </a:rPr>
              <a:t>}</a:t>
            </a:r>
          </a:p>
          <a:p>
            <a:pPr marL="0" indent="0">
              <a:spcBef>
                <a:spcPts val="600"/>
              </a:spcBef>
              <a:buNone/>
            </a:pPr>
            <a:r>
              <a:rPr lang="en-IN" sz="1800" dirty="0" err="1">
                <a:latin typeface="Times New Roman" panose="02020603050405020304" pitchFamily="18" charset="0"/>
                <a:cs typeface="Times New Roman" panose="02020603050405020304" pitchFamily="18" charset="0"/>
              </a:rPr>
              <a:t>System.out.println</a:t>
            </a:r>
            <a:r>
              <a:rPr lang="en-IN" sz="1800" dirty="0">
                <a:latin typeface="Times New Roman" panose="02020603050405020304" pitchFamily="18" charset="0"/>
                <a:cs typeface="Times New Roman" panose="02020603050405020304" pitchFamily="18" charset="0"/>
              </a:rPr>
              <a:t> (“End of the program”);</a:t>
            </a:r>
          </a:p>
          <a:p>
            <a:pPr marL="0" indent="0">
              <a:spcBef>
                <a:spcPts val="600"/>
              </a:spcBef>
              <a:buNone/>
            </a:pP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OUTPUT:</a:t>
            </a:r>
          </a:p>
          <a:p>
            <a:pPr marL="0" indent="0">
              <a:buNone/>
            </a:pPr>
            <a:r>
              <a:rPr lang="en-US" sz="1800" dirty="0">
                <a:latin typeface="Times New Roman" panose="02020603050405020304" pitchFamily="18" charset="0"/>
                <a:cs typeface="Times New Roman" panose="02020603050405020304" pitchFamily="18" charset="0"/>
              </a:rPr>
              <a:t>Division by 0</a:t>
            </a:r>
          </a:p>
          <a:p>
            <a:pPr marL="0" indent="0">
              <a:buNone/>
            </a:pPr>
            <a:r>
              <a:rPr lang="en-US" sz="1800" dirty="0">
                <a:latin typeface="Times New Roman" panose="02020603050405020304" pitchFamily="18" charset="0"/>
                <a:cs typeface="Times New Roman" panose="02020603050405020304" pitchFamily="18" charset="0"/>
              </a:rPr>
              <a:t>End of Program</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0148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120651-1A96-45FB-8D1E-7506738815BB}"/>
              </a:ext>
            </a:extLst>
          </p:cNvPr>
          <p:cNvSpPr>
            <a:spLocks noGrp="1"/>
          </p:cNvSpPr>
          <p:nvPr>
            <p:ph idx="1"/>
          </p:nvPr>
        </p:nvSpPr>
        <p:spPr>
          <a:xfrm>
            <a:off x="471055" y="147782"/>
            <a:ext cx="10882745" cy="6483927"/>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More than one exception then use single try and multiple catch.</a:t>
            </a:r>
          </a:p>
          <a:p>
            <a:pPr marL="0" indent="0">
              <a:spcBef>
                <a:spcPts val="0"/>
              </a:spcBef>
              <a:buNone/>
            </a:pPr>
            <a:r>
              <a:rPr lang="en-IN" sz="2400" dirty="0">
                <a:latin typeface="Times New Roman" panose="02020603050405020304" pitchFamily="18" charset="0"/>
                <a:cs typeface="Times New Roman" panose="02020603050405020304" pitchFamily="18" charset="0"/>
              </a:rPr>
              <a:t>try {</a:t>
            </a:r>
          </a:p>
          <a:p>
            <a:pPr marL="0" indent="0">
              <a:spcBef>
                <a:spcPts val="0"/>
              </a:spcBef>
              <a:buNone/>
            </a:pPr>
            <a:r>
              <a:rPr lang="en-IN" sz="2400" dirty="0">
                <a:latin typeface="Times New Roman" panose="02020603050405020304" pitchFamily="18" charset="0"/>
                <a:cs typeface="Times New Roman" panose="02020603050405020304" pitchFamily="18" charset="0"/>
              </a:rPr>
              <a:t>int A[]={10,0,8,3,5};</a:t>
            </a:r>
          </a:p>
          <a:p>
            <a:pPr marL="0" indent="0">
              <a:spcBef>
                <a:spcPts val="0"/>
              </a:spcBef>
              <a:buNone/>
            </a:pPr>
            <a:r>
              <a:rPr lang="en-IN" sz="2400" dirty="0">
                <a:latin typeface="Times New Roman" panose="02020603050405020304" pitchFamily="18" charset="0"/>
                <a:cs typeface="Times New Roman" panose="02020603050405020304" pitchFamily="18" charset="0"/>
              </a:rPr>
              <a:t>int r;</a:t>
            </a:r>
          </a:p>
          <a:p>
            <a:pPr marL="0" indent="0">
              <a:spcBef>
                <a:spcPts val="0"/>
              </a:spcBef>
              <a:buNone/>
            </a:pPr>
            <a:r>
              <a:rPr lang="en-IN" sz="2400" dirty="0">
                <a:latin typeface="Times New Roman" panose="02020603050405020304" pitchFamily="18" charset="0"/>
                <a:cs typeface="Times New Roman" panose="02020603050405020304" pitchFamily="18" charset="0"/>
              </a:rPr>
              <a:t>r=a[0]/a[1];</a:t>
            </a:r>
          </a:p>
          <a:p>
            <a:pPr marL="0" indent="0">
              <a:spcBef>
                <a:spcPts val="0"/>
              </a:spcBef>
              <a:buNone/>
            </a:pPr>
            <a:r>
              <a:rPr lang="en-IN" sz="2400" dirty="0" err="1">
                <a:latin typeface="Times New Roman" panose="02020603050405020304" pitchFamily="18" charset="0"/>
                <a:cs typeface="Times New Roman" panose="02020603050405020304" pitchFamily="18" charset="0"/>
              </a:rPr>
              <a:t>System.out.println</a:t>
            </a:r>
            <a:r>
              <a:rPr lang="en-IN" sz="2400" dirty="0">
                <a:latin typeface="Times New Roman" panose="02020603050405020304" pitchFamily="18" charset="0"/>
                <a:cs typeface="Times New Roman" panose="02020603050405020304" pitchFamily="18" charset="0"/>
              </a:rPr>
              <a:t>(r);</a:t>
            </a:r>
          </a:p>
          <a:p>
            <a:pPr marL="0" indent="0">
              <a:spcBef>
                <a:spcPts val="0"/>
              </a:spcBef>
              <a:buNone/>
            </a:pPr>
            <a:r>
              <a:rPr lang="en-IN" sz="2400" dirty="0" err="1">
                <a:latin typeface="Times New Roman" panose="02020603050405020304" pitchFamily="18" charset="0"/>
                <a:cs typeface="Times New Roman" panose="02020603050405020304" pitchFamily="18" charset="0"/>
              </a:rPr>
              <a:t>System.out.println</a:t>
            </a:r>
            <a:r>
              <a:rPr lang="en-IN" sz="2400" dirty="0">
                <a:latin typeface="Times New Roman" panose="02020603050405020304" pitchFamily="18" charset="0"/>
                <a:cs typeface="Times New Roman" panose="02020603050405020304" pitchFamily="18" charset="0"/>
              </a:rPr>
              <a:t>(A[10]);</a:t>
            </a:r>
          </a:p>
          <a:p>
            <a:pPr marL="0" indent="0">
              <a:spcBef>
                <a:spcPts val="0"/>
              </a:spcBef>
              <a:buNone/>
            </a:pPr>
            <a:r>
              <a:rPr lang="en-IN" sz="2400" dirty="0">
                <a:latin typeface="Times New Roman" panose="02020603050405020304" pitchFamily="18" charset="0"/>
                <a:cs typeface="Times New Roman" panose="02020603050405020304" pitchFamily="18" charset="0"/>
              </a:rPr>
              <a:t>}</a:t>
            </a:r>
          </a:p>
          <a:p>
            <a:pPr marL="0" indent="0">
              <a:spcBef>
                <a:spcPts val="0"/>
              </a:spcBef>
              <a:buNone/>
            </a:pPr>
            <a:r>
              <a:rPr lang="en-IN" sz="2400" dirty="0">
                <a:latin typeface="Times New Roman" panose="02020603050405020304" pitchFamily="18" charset="0"/>
                <a:cs typeface="Times New Roman" panose="02020603050405020304" pitchFamily="18" charset="0"/>
              </a:rPr>
              <a:t>catch(</a:t>
            </a:r>
            <a:r>
              <a:rPr lang="en-IN" sz="2400" dirty="0" err="1">
                <a:latin typeface="Times New Roman" panose="02020603050405020304" pitchFamily="18" charset="0"/>
                <a:cs typeface="Times New Roman" panose="02020603050405020304" pitchFamily="18" charset="0"/>
              </a:rPr>
              <a:t>ArithmeticException</a:t>
            </a:r>
            <a:r>
              <a:rPr lang="en-IN" sz="2400" dirty="0">
                <a:latin typeface="Times New Roman" panose="02020603050405020304" pitchFamily="18" charset="0"/>
                <a:cs typeface="Times New Roman" panose="02020603050405020304" pitchFamily="18" charset="0"/>
              </a:rPr>
              <a:t> e)</a:t>
            </a:r>
          </a:p>
          <a:p>
            <a:pPr marL="0" indent="0">
              <a:spcBef>
                <a:spcPts val="0"/>
              </a:spcBef>
              <a:buNone/>
            </a:pPr>
            <a:r>
              <a:rPr lang="en-IN" sz="2400" dirty="0">
                <a:latin typeface="Times New Roman" panose="02020603050405020304" pitchFamily="18" charset="0"/>
                <a:cs typeface="Times New Roman" panose="02020603050405020304" pitchFamily="18" charset="0"/>
              </a:rPr>
              <a:t>{</a:t>
            </a:r>
          </a:p>
          <a:p>
            <a:pPr marL="0" indent="0">
              <a:spcBef>
                <a:spcPts val="0"/>
              </a:spcBef>
              <a:buNone/>
            </a:pPr>
            <a:r>
              <a:rPr lang="en-IN" sz="2400" dirty="0" err="1">
                <a:latin typeface="Times New Roman" panose="02020603050405020304" pitchFamily="18" charset="0"/>
                <a:cs typeface="Times New Roman" panose="02020603050405020304" pitchFamily="18" charset="0"/>
              </a:rPr>
              <a:t>System.out.println</a:t>
            </a:r>
            <a:r>
              <a:rPr lang="en-IN" sz="2400" dirty="0">
                <a:latin typeface="Times New Roman" panose="02020603050405020304" pitchFamily="18" charset="0"/>
                <a:cs typeface="Times New Roman" panose="02020603050405020304" pitchFamily="18" charset="0"/>
              </a:rPr>
              <a:t>(e);</a:t>
            </a:r>
          </a:p>
          <a:p>
            <a:pPr marL="0" indent="0">
              <a:spcBef>
                <a:spcPts val="0"/>
              </a:spcBef>
              <a:buNone/>
            </a:pPr>
            <a:r>
              <a:rPr lang="en-IN" sz="2400" dirty="0">
                <a:latin typeface="Times New Roman" panose="02020603050405020304" pitchFamily="18" charset="0"/>
                <a:cs typeface="Times New Roman" panose="02020603050405020304" pitchFamily="18" charset="0"/>
              </a:rPr>
              <a:t>}</a:t>
            </a:r>
          </a:p>
          <a:p>
            <a:pPr marL="0" indent="0">
              <a:spcBef>
                <a:spcPts val="0"/>
              </a:spcBef>
              <a:buNone/>
            </a:pPr>
            <a:r>
              <a:rPr lang="en-IN" sz="2400" dirty="0">
                <a:latin typeface="Times New Roman" panose="02020603050405020304" pitchFamily="18" charset="0"/>
                <a:cs typeface="Times New Roman" panose="02020603050405020304" pitchFamily="18" charset="0"/>
              </a:rPr>
              <a:t>catch(</a:t>
            </a:r>
            <a:r>
              <a:rPr lang="en-IN" sz="2400" dirty="0" err="1">
                <a:latin typeface="Times New Roman" panose="02020603050405020304" pitchFamily="18" charset="0"/>
                <a:cs typeface="Times New Roman" panose="02020603050405020304" pitchFamily="18" charset="0"/>
              </a:rPr>
              <a:t>ArrayIndexOutOfBoundsException</a:t>
            </a:r>
            <a:r>
              <a:rPr lang="en-IN" sz="2400" dirty="0">
                <a:latin typeface="Times New Roman" panose="02020603050405020304" pitchFamily="18" charset="0"/>
                <a:cs typeface="Times New Roman" panose="02020603050405020304" pitchFamily="18" charset="0"/>
              </a:rPr>
              <a:t> e)</a:t>
            </a:r>
          </a:p>
          <a:p>
            <a:pPr marL="0" indent="0">
              <a:spcBef>
                <a:spcPts val="0"/>
              </a:spcBef>
              <a:buNone/>
            </a:pPr>
            <a:r>
              <a:rPr lang="en-IN" sz="2400" dirty="0">
                <a:latin typeface="Times New Roman" panose="02020603050405020304" pitchFamily="18" charset="0"/>
                <a:cs typeface="Times New Roman" panose="02020603050405020304" pitchFamily="18" charset="0"/>
              </a:rPr>
              <a:t>{</a:t>
            </a:r>
          </a:p>
          <a:p>
            <a:pPr marL="0" indent="0">
              <a:spcBef>
                <a:spcPts val="0"/>
              </a:spcBef>
              <a:buNone/>
            </a:pPr>
            <a:r>
              <a:rPr lang="en-IN" sz="2400" dirty="0" err="1">
                <a:latin typeface="Times New Roman" panose="02020603050405020304" pitchFamily="18" charset="0"/>
                <a:cs typeface="Times New Roman" panose="02020603050405020304" pitchFamily="18" charset="0"/>
              </a:rPr>
              <a:t>System.out.println</a:t>
            </a:r>
            <a:r>
              <a:rPr lang="en-IN" sz="2400" dirty="0">
                <a:latin typeface="Times New Roman" panose="02020603050405020304" pitchFamily="18" charset="0"/>
                <a:cs typeface="Times New Roman" panose="02020603050405020304" pitchFamily="18" charset="0"/>
              </a:rPr>
              <a:t>( e );</a:t>
            </a:r>
          </a:p>
          <a:p>
            <a:pPr marL="0" indent="0">
              <a:spcBef>
                <a:spcPts val="0"/>
              </a:spcBef>
              <a:buNone/>
            </a:pPr>
            <a:r>
              <a:rPr lang="en-IN" sz="2400" dirty="0">
                <a:latin typeface="Times New Roman" panose="02020603050405020304" pitchFamily="18" charset="0"/>
                <a:cs typeface="Times New Roman" panose="02020603050405020304" pitchFamily="18" charset="0"/>
              </a:rPr>
              <a:t>}</a:t>
            </a:r>
          </a:p>
          <a:p>
            <a:pPr marL="0" indent="0">
              <a:spcBef>
                <a:spcPts val="0"/>
              </a:spcBef>
              <a:buNone/>
            </a:pPr>
            <a:r>
              <a:rPr lang="en-IN" sz="2400" dirty="0">
                <a:latin typeface="Times New Roman" panose="02020603050405020304" pitchFamily="18" charset="0"/>
                <a:cs typeface="Times New Roman" panose="02020603050405020304" pitchFamily="18" charset="0"/>
              </a:rPr>
              <a:t>Output</a:t>
            </a:r>
          </a:p>
          <a:p>
            <a:pPr marL="0" indent="0">
              <a:spcBef>
                <a:spcPts val="0"/>
              </a:spcBef>
              <a:buNone/>
            </a:pPr>
            <a:r>
              <a:rPr lang="en-US" sz="2400" dirty="0" err="1">
                <a:latin typeface="Times New Roman" panose="02020603050405020304" pitchFamily="18" charset="0"/>
                <a:cs typeface="Times New Roman" panose="02020603050405020304" pitchFamily="18" charset="0"/>
              </a:rPr>
              <a:t>java.lang.ArithmeticException</a:t>
            </a:r>
            <a:r>
              <a:rPr lang="en-US" sz="2400" dirty="0">
                <a:latin typeface="Times New Roman" panose="02020603050405020304" pitchFamily="18" charset="0"/>
                <a:cs typeface="Times New Roman" panose="02020603050405020304" pitchFamily="18" charset="0"/>
              </a:rPr>
              <a:t>: / by zero</a:t>
            </a:r>
          </a:p>
          <a:p>
            <a:pPr marL="0" indent="0">
              <a:spcBef>
                <a:spcPts val="0"/>
              </a:spcBef>
              <a:buNone/>
            </a:pPr>
            <a:r>
              <a:rPr lang="en-US" sz="2400" dirty="0">
                <a:latin typeface="Times New Roman" panose="02020603050405020304" pitchFamily="18" charset="0"/>
                <a:cs typeface="Times New Roman" panose="02020603050405020304" pitchFamily="18" charset="0"/>
              </a:rPr>
              <a:t>End of Program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1593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61805C-934A-49F8-920C-1846EA65AA98}"/>
              </a:ext>
            </a:extLst>
          </p:cNvPr>
          <p:cNvSpPr>
            <a:spLocks noGrp="1"/>
          </p:cNvSpPr>
          <p:nvPr>
            <p:ph idx="1"/>
          </p:nvPr>
        </p:nvSpPr>
        <p:spPr>
          <a:xfrm>
            <a:off x="434340" y="320040"/>
            <a:ext cx="10919460" cy="5856923"/>
          </a:xfrm>
        </p:spPr>
        <p:txBody>
          <a:bodyPr>
            <a:noAutofit/>
          </a:bodyPr>
          <a:lstStyle/>
          <a:p>
            <a:pPr marL="0" indent="0">
              <a:spcBef>
                <a:spcPts val="0"/>
              </a:spcBef>
              <a:buNone/>
            </a:pPr>
            <a:r>
              <a:rPr lang="en-IN" sz="1600" dirty="0">
                <a:latin typeface="Times New Roman" panose="02020603050405020304" pitchFamily="18" charset="0"/>
                <a:cs typeface="Times New Roman" panose="02020603050405020304" pitchFamily="18" charset="0"/>
              </a:rPr>
              <a:t>try</a:t>
            </a:r>
          </a:p>
          <a:p>
            <a:pPr marL="0" indent="0">
              <a:spcBef>
                <a:spcPts val="0"/>
              </a:spcBef>
              <a:buNone/>
            </a:pPr>
            <a:r>
              <a:rPr lang="en-IN" sz="1600" dirty="0">
                <a:latin typeface="Times New Roman" panose="02020603050405020304" pitchFamily="18" charset="0"/>
                <a:cs typeface="Times New Roman" panose="02020603050405020304" pitchFamily="18" charset="0"/>
              </a:rPr>
              <a:t>{</a:t>
            </a:r>
          </a:p>
          <a:p>
            <a:pPr marL="0" indent="0">
              <a:spcBef>
                <a:spcPts val="0"/>
              </a:spcBef>
              <a:buNone/>
            </a:pPr>
            <a:r>
              <a:rPr lang="en-IN" sz="1600" dirty="0">
                <a:latin typeface="Times New Roman" panose="02020603050405020304" pitchFamily="18" charset="0"/>
                <a:cs typeface="Times New Roman" panose="02020603050405020304" pitchFamily="18" charset="0"/>
              </a:rPr>
              <a:t>int A[]={10,0,8,3,5};</a:t>
            </a:r>
          </a:p>
          <a:p>
            <a:pPr marL="0" indent="0">
              <a:spcBef>
                <a:spcPts val="0"/>
              </a:spcBef>
              <a:buNone/>
            </a:pPr>
            <a:r>
              <a:rPr lang="en-IN" sz="1600" dirty="0">
                <a:latin typeface="Times New Roman" panose="02020603050405020304" pitchFamily="18" charset="0"/>
                <a:cs typeface="Times New Roman" panose="02020603050405020304" pitchFamily="18" charset="0"/>
              </a:rPr>
              <a:t>try</a:t>
            </a:r>
          </a:p>
          <a:p>
            <a:pPr marL="0" indent="0">
              <a:spcBef>
                <a:spcPts val="0"/>
              </a:spcBef>
              <a:buNone/>
            </a:pPr>
            <a:r>
              <a:rPr lang="en-IN" sz="1600" dirty="0">
                <a:latin typeface="Times New Roman" panose="02020603050405020304" pitchFamily="18" charset="0"/>
                <a:cs typeface="Times New Roman" panose="02020603050405020304" pitchFamily="18" charset="0"/>
              </a:rPr>
              <a:t>{</a:t>
            </a:r>
          </a:p>
          <a:p>
            <a:pPr marL="0" indent="0">
              <a:spcBef>
                <a:spcPts val="0"/>
              </a:spcBef>
              <a:buNone/>
            </a:pPr>
            <a:endParaRPr lang="en-IN" sz="1600" dirty="0">
              <a:latin typeface="Times New Roman" panose="02020603050405020304" pitchFamily="18" charset="0"/>
              <a:cs typeface="Times New Roman" panose="02020603050405020304" pitchFamily="18" charset="0"/>
            </a:endParaRPr>
          </a:p>
          <a:p>
            <a:pPr marL="0" indent="0">
              <a:spcBef>
                <a:spcPts val="0"/>
              </a:spcBef>
              <a:buNone/>
            </a:pPr>
            <a:r>
              <a:rPr lang="en-IN" sz="1600" dirty="0">
                <a:latin typeface="Times New Roman" panose="02020603050405020304" pitchFamily="18" charset="0"/>
                <a:cs typeface="Times New Roman" panose="02020603050405020304" pitchFamily="18" charset="0"/>
              </a:rPr>
              <a:t>try</a:t>
            </a:r>
          </a:p>
          <a:p>
            <a:pPr marL="0" indent="0">
              <a:spcBef>
                <a:spcPts val="0"/>
              </a:spcBef>
              <a:buNone/>
            </a:pPr>
            <a:r>
              <a:rPr lang="en-IN" sz="1600" dirty="0">
                <a:latin typeface="Times New Roman" panose="02020603050405020304" pitchFamily="18" charset="0"/>
                <a:cs typeface="Times New Roman" panose="02020603050405020304" pitchFamily="18" charset="0"/>
              </a:rPr>
              <a:t>{</a:t>
            </a:r>
          </a:p>
          <a:p>
            <a:pPr marL="0" indent="0">
              <a:spcBef>
                <a:spcPts val="0"/>
              </a:spcBef>
              <a:buNone/>
            </a:pPr>
            <a:r>
              <a:rPr lang="en-IN" sz="1600" dirty="0" err="1">
                <a:latin typeface="Times New Roman" panose="02020603050405020304" pitchFamily="18" charset="0"/>
                <a:cs typeface="Times New Roman" panose="02020603050405020304" pitchFamily="18" charset="0"/>
              </a:rPr>
              <a:t>System.out.println</a:t>
            </a:r>
            <a:r>
              <a:rPr lang="en-IN" sz="1600" dirty="0">
                <a:latin typeface="Times New Roman" panose="02020603050405020304" pitchFamily="18" charset="0"/>
                <a:cs typeface="Times New Roman" panose="02020603050405020304" pitchFamily="18" charset="0"/>
              </a:rPr>
              <a:t>(A[10]);</a:t>
            </a:r>
          </a:p>
          <a:p>
            <a:pPr marL="0" indent="0">
              <a:spcBef>
                <a:spcPts val="0"/>
              </a:spcBef>
              <a:buNone/>
            </a:pPr>
            <a:r>
              <a:rPr lang="en-IN" sz="1600" dirty="0">
                <a:latin typeface="Times New Roman" panose="02020603050405020304" pitchFamily="18" charset="0"/>
                <a:cs typeface="Times New Roman" panose="02020603050405020304" pitchFamily="18" charset="0"/>
              </a:rPr>
              <a:t>int r=A[0]/A[1];</a:t>
            </a:r>
          </a:p>
          <a:p>
            <a:pPr marL="0" indent="0">
              <a:spcBef>
                <a:spcPts val="0"/>
              </a:spcBef>
              <a:buNone/>
            </a:pPr>
            <a:r>
              <a:rPr lang="en-IN" sz="1600" dirty="0" err="1">
                <a:latin typeface="Times New Roman" panose="02020603050405020304" pitchFamily="18" charset="0"/>
                <a:cs typeface="Times New Roman" panose="02020603050405020304" pitchFamily="18" charset="0"/>
              </a:rPr>
              <a:t>System.out.println</a:t>
            </a:r>
            <a:r>
              <a:rPr lang="en-IN" sz="1600" dirty="0">
                <a:latin typeface="Times New Roman" panose="02020603050405020304" pitchFamily="18" charset="0"/>
                <a:cs typeface="Times New Roman" panose="02020603050405020304" pitchFamily="18" charset="0"/>
              </a:rPr>
              <a:t>( r);</a:t>
            </a:r>
          </a:p>
          <a:p>
            <a:pPr marL="0" indent="0">
              <a:spcBef>
                <a:spcPts val="0"/>
              </a:spcBef>
              <a:buNone/>
            </a:pPr>
            <a:endParaRPr lang="en-IN" sz="1600" dirty="0">
              <a:latin typeface="Times New Roman" panose="02020603050405020304" pitchFamily="18" charset="0"/>
              <a:cs typeface="Times New Roman" panose="02020603050405020304" pitchFamily="18" charset="0"/>
            </a:endParaRPr>
          </a:p>
          <a:p>
            <a:pPr marL="0" indent="0">
              <a:spcBef>
                <a:spcPts val="0"/>
              </a:spcBef>
              <a:buNone/>
            </a:pPr>
            <a:r>
              <a:rPr lang="en-IN" sz="1600" dirty="0">
                <a:latin typeface="Times New Roman" panose="02020603050405020304" pitchFamily="18" charset="0"/>
                <a:cs typeface="Times New Roman" panose="02020603050405020304" pitchFamily="18" charset="0"/>
              </a:rPr>
              <a:t>}</a:t>
            </a:r>
          </a:p>
          <a:p>
            <a:pPr marL="0" indent="0">
              <a:spcBef>
                <a:spcPts val="0"/>
              </a:spcBef>
              <a:buNone/>
            </a:pPr>
            <a:r>
              <a:rPr lang="en-IN" sz="1600" dirty="0">
                <a:latin typeface="Times New Roman" panose="02020603050405020304" pitchFamily="18" charset="0"/>
                <a:cs typeface="Times New Roman" panose="02020603050405020304" pitchFamily="18" charset="0"/>
              </a:rPr>
              <a:t>catch(</a:t>
            </a:r>
            <a:r>
              <a:rPr lang="en-IN" sz="1600" dirty="0" err="1">
                <a:latin typeface="Times New Roman" panose="02020603050405020304" pitchFamily="18" charset="0"/>
                <a:cs typeface="Times New Roman" panose="02020603050405020304" pitchFamily="18" charset="0"/>
              </a:rPr>
              <a:t>ArrayIndexOutOfBoundsException</a:t>
            </a:r>
            <a:r>
              <a:rPr lang="en-IN" sz="1600" dirty="0">
                <a:latin typeface="Times New Roman" panose="02020603050405020304" pitchFamily="18" charset="0"/>
                <a:cs typeface="Times New Roman" panose="02020603050405020304" pitchFamily="18" charset="0"/>
              </a:rPr>
              <a:t> e)</a:t>
            </a:r>
          </a:p>
          <a:p>
            <a:pPr marL="0" indent="0">
              <a:spcBef>
                <a:spcPts val="0"/>
              </a:spcBef>
              <a:buNone/>
            </a:pPr>
            <a:r>
              <a:rPr lang="en-IN" sz="1600" dirty="0">
                <a:latin typeface="Times New Roman" panose="02020603050405020304" pitchFamily="18" charset="0"/>
                <a:cs typeface="Times New Roman" panose="02020603050405020304" pitchFamily="18" charset="0"/>
              </a:rPr>
              <a:t>{</a:t>
            </a:r>
          </a:p>
          <a:p>
            <a:pPr marL="0" indent="0">
              <a:spcBef>
                <a:spcPts val="0"/>
              </a:spcBef>
              <a:buNone/>
            </a:pPr>
            <a:r>
              <a:rPr lang="en-IN" sz="1600" dirty="0" err="1">
                <a:latin typeface="Times New Roman" panose="02020603050405020304" pitchFamily="18" charset="0"/>
                <a:cs typeface="Times New Roman" panose="02020603050405020304" pitchFamily="18" charset="0"/>
              </a:rPr>
              <a:t>System.out.println</a:t>
            </a:r>
            <a:r>
              <a:rPr lang="en-IN" sz="1600" dirty="0">
                <a:latin typeface="Times New Roman" panose="02020603050405020304" pitchFamily="18" charset="0"/>
                <a:cs typeface="Times New Roman" panose="02020603050405020304" pitchFamily="18" charset="0"/>
              </a:rPr>
              <a:t>( e );</a:t>
            </a:r>
          </a:p>
          <a:p>
            <a:pPr marL="0" indent="0">
              <a:spcBef>
                <a:spcPts val="0"/>
              </a:spcBef>
              <a:buNone/>
            </a:pPr>
            <a:r>
              <a:rPr lang="en-IN" sz="1600" dirty="0">
                <a:latin typeface="Times New Roman" panose="02020603050405020304" pitchFamily="18" charset="0"/>
                <a:cs typeface="Times New Roman" panose="02020603050405020304" pitchFamily="18" charset="0"/>
              </a:rPr>
              <a:t>}</a:t>
            </a:r>
          </a:p>
          <a:p>
            <a:pPr marL="0" indent="0">
              <a:spcBef>
                <a:spcPts val="0"/>
              </a:spcBef>
              <a:buNone/>
            </a:pPr>
            <a:r>
              <a:rPr lang="en-IN" sz="1600" dirty="0">
                <a:latin typeface="Times New Roman" panose="02020603050405020304" pitchFamily="18" charset="0"/>
                <a:cs typeface="Times New Roman" panose="02020603050405020304" pitchFamily="18" charset="0"/>
              </a:rPr>
              <a:t>}</a:t>
            </a:r>
          </a:p>
          <a:p>
            <a:pPr marL="0" indent="0">
              <a:spcBef>
                <a:spcPts val="0"/>
              </a:spcBef>
              <a:buNone/>
            </a:pPr>
            <a:r>
              <a:rPr lang="en-IN" sz="1600" dirty="0">
                <a:latin typeface="Times New Roman" panose="02020603050405020304" pitchFamily="18" charset="0"/>
                <a:cs typeface="Times New Roman" panose="02020603050405020304" pitchFamily="18" charset="0"/>
              </a:rPr>
              <a:t>catch(</a:t>
            </a:r>
            <a:r>
              <a:rPr lang="en-IN" sz="1600" dirty="0" err="1">
                <a:latin typeface="Times New Roman" panose="02020603050405020304" pitchFamily="18" charset="0"/>
                <a:cs typeface="Times New Roman" panose="02020603050405020304" pitchFamily="18" charset="0"/>
              </a:rPr>
              <a:t>ArithmeticException</a:t>
            </a:r>
            <a:r>
              <a:rPr lang="en-IN" sz="1600" dirty="0">
                <a:latin typeface="Times New Roman" panose="02020603050405020304" pitchFamily="18" charset="0"/>
                <a:cs typeface="Times New Roman" panose="02020603050405020304" pitchFamily="18" charset="0"/>
              </a:rPr>
              <a:t> e)</a:t>
            </a:r>
          </a:p>
          <a:p>
            <a:pPr marL="0" indent="0">
              <a:spcBef>
                <a:spcPts val="0"/>
              </a:spcBef>
              <a:buNone/>
            </a:pPr>
            <a:r>
              <a:rPr lang="en-IN" sz="1600" dirty="0">
                <a:latin typeface="Times New Roman" panose="02020603050405020304" pitchFamily="18" charset="0"/>
                <a:cs typeface="Times New Roman" panose="02020603050405020304" pitchFamily="18" charset="0"/>
              </a:rPr>
              <a:t>{</a:t>
            </a:r>
          </a:p>
          <a:p>
            <a:pPr marL="0" indent="0">
              <a:spcBef>
                <a:spcPts val="0"/>
              </a:spcBef>
              <a:buNone/>
            </a:pP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System.out.println</a:t>
            </a:r>
            <a:r>
              <a:rPr lang="en-IN" sz="1600" dirty="0">
                <a:latin typeface="Times New Roman" panose="02020603050405020304" pitchFamily="18" charset="0"/>
                <a:cs typeface="Times New Roman" panose="02020603050405020304" pitchFamily="18" charset="0"/>
              </a:rPr>
              <a:t>( e );</a:t>
            </a:r>
          </a:p>
          <a:p>
            <a:pPr marL="0" indent="0">
              <a:spcBef>
                <a:spcPts val="0"/>
              </a:spcBef>
              <a:buNone/>
            </a:pPr>
            <a:r>
              <a:rPr lang="en-IN" sz="1600" dirty="0">
                <a:latin typeface="Times New Roman" panose="02020603050405020304" pitchFamily="18" charset="0"/>
                <a:cs typeface="Times New Roman" panose="02020603050405020304" pitchFamily="18" charset="0"/>
              </a:rPr>
              <a:t>}</a:t>
            </a:r>
          </a:p>
          <a:p>
            <a:pPr marL="0" indent="0">
              <a:spcBef>
                <a:spcPts val="0"/>
              </a:spcBef>
              <a:buNone/>
            </a:pPr>
            <a:r>
              <a:rPr lang="en-IN" sz="1600" dirty="0">
                <a:latin typeface="Times New Roman" panose="02020603050405020304" pitchFamily="18" charset="0"/>
                <a:cs typeface="Times New Roman" panose="02020603050405020304" pitchFamily="18" charset="0"/>
              </a:rPr>
              <a:t>output</a:t>
            </a:r>
          </a:p>
          <a:p>
            <a:pPr marL="0" indent="0">
              <a:spcBef>
                <a:spcPts val="0"/>
              </a:spcBef>
              <a:buNone/>
            </a:pPr>
            <a:r>
              <a:rPr lang="en-IN" sz="1600" dirty="0" err="1">
                <a:latin typeface="Times New Roman" panose="02020603050405020304" pitchFamily="18" charset="0"/>
                <a:cs typeface="Times New Roman" panose="02020603050405020304" pitchFamily="18" charset="0"/>
              </a:rPr>
              <a:t>java.lang.ArithmeticException</a:t>
            </a:r>
            <a:r>
              <a:rPr lang="en-IN" sz="1600" dirty="0">
                <a:latin typeface="Times New Roman" panose="02020603050405020304" pitchFamily="18" charset="0"/>
                <a:cs typeface="Times New Roman" panose="02020603050405020304" pitchFamily="18" charset="0"/>
              </a:rPr>
              <a:t>: / by zero</a:t>
            </a:r>
          </a:p>
          <a:p>
            <a:pPr marL="0" indent="0">
              <a:spcBef>
                <a:spcPts val="0"/>
              </a:spcBef>
              <a:buNone/>
            </a:pPr>
            <a:r>
              <a:rPr lang="en-IN" sz="1600" dirty="0" err="1">
                <a:latin typeface="Times New Roman" panose="02020603050405020304" pitchFamily="18" charset="0"/>
                <a:cs typeface="Times New Roman" panose="02020603050405020304" pitchFamily="18" charset="0"/>
              </a:rPr>
              <a:t>java.lang.ArrayIndexOutOfBoundsException</a:t>
            </a:r>
            <a:r>
              <a:rPr lang="en-IN" sz="1600" dirty="0">
                <a:latin typeface="Times New Roman" panose="02020603050405020304" pitchFamily="18" charset="0"/>
                <a:cs typeface="Times New Roman" panose="02020603050405020304" pitchFamily="18" charset="0"/>
              </a:rPr>
              <a:t>: Index 10 out of bounds for length 5</a:t>
            </a:r>
          </a:p>
        </p:txBody>
      </p:sp>
    </p:spTree>
    <p:extLst>
      <p:ext uri="{BB962C8B-B14F-4D97-AF65-F5344CB8AC3E}">
        <p14:creationId xmlns:p14="http://schemas.microsoft.com/office/powerpoint/2010/main" val="3297229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1038</TotalTime>
  <Words>1891</Words>
  <Application>Microsoft Office PowerPoint</Application>
  <PresentationFormat>Widescreen</PresentationFormat>
  <Paragraphs>325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Exception handling</vt:lpstr>
      <vt:lpstr>PowerPoint Presentation</vt:lpstr>
      <vt:lpstr>PowerPoint Presentation</vt:lpstr>
      <vt:lpstr>PowerPoint Presentation</vt:lpstr>
      <vt:lpstr>Exception Handling</vt:lpstr>
      <vt:lpstr>PowerPoint Presentation</vt:lpstr>
      <vt:lpstr>PowerPoint Presentation</vt:lpstr>
      <vt:lpstr>PowerPoint Presentation</vt:lpstr>
      <vt:lpstr>PowerPoint Presentation</vt:lpstr>
      <vt:lpstr>PowerPoint Presentation</vt:lpstr>
      <vt:lpstr>Exception Hierarchy</vt:lpstr>
      <vt:lpstr>Built in Exceptions</vt:lpstr>
      <vt:lpstr>PowerPoint Presentation</vt:lpstr>
      <vt:lpstr>User defined exceptions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Exception handling</dc:title>
  <dc:creator>Swapnali Aitwade</dc:creator>
  <cp:lastModifiedBy>Swapnali Aitwade</cp:lastModifiedBy>
  <cp:revision>60</cp:revision>
  <dcterms:created xsi:type="dcterms:W3CDTF">2022-03-25T09:15:30Z</dcterms:created>
  <dcterms:modified xsi:type="dcterms:W3CDTF">2022-03-30T11:16:44Z</dcterms:modified>
</cp:coreProperties>
</file>