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6" r:id="rId5"/>
    <p:sldId id="257" r:id="rId6"/>
    <p:sldId id="258" r:id="rId7"/>
    <p:sldId id="261" r:id="rId8"/>
    <p:sldId id="259" r:id="rId9"/>
    <p:sldId id="260"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FFB1-1E93-5ED7-EF39-3465049FAD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B93857-5D3E-BF96-3754-718649E75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1E6869-083B-115A-7089-C92AD902C457}"/>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5" name="Footer Placeholder 4">
            <a:extLst>
              <a:ext uri="{FF2B5EF4-FFF2-40B4-BE49-F238E27FC236}">
                <a16:creationId xmlns:a16="http://schemas.microsoft.com/office/drawing/2014/main" id="{7EB51547-FC76-478A-E18E-0850EA1A4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734C3-E2BF-39BB-2D79-D47DC23484DC}"/>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355301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AF04-AA65-78D4-1CA0-4975A38244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A7FC4A-3FF1-D83A-51E6-2C1F218EB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478A6-D3F5-A274-89B6-0E121411EBAD}"/>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5" name="Footer Placeholder 4">
            <a:extLst>
              <a:ext uri="{FF2B5EF4-FFF2-40B4-BE49-F238E27FC236}">
                <a16:creationId xmlns:a16="http://schemas.microsoft.com/office/drawing/2014/main" id="{E80BFD7D-5CA3-E587-03AF-87CC36E8C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F56A4-7535-4CA3-ADFF-204947B5F6A3}"/>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216368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9A409-188E-BD08-87A7-9CCD3D8D4F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279740-EC9E-B72F-7815-8E09BFF8AB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37420-2C15-4754-FA6D-203CE5B8F91E}"/>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5" name="Footer Placeholder 4">
            <a:extLst>
              <a:ext uri="{FF2B5EF4-FFF2-40B4-BE49-F238E27FC236}">
                <a16:creationId xmlns:a16="http://schemas.microsoft.com/office/drawing/2014/main" id="{A80E3661-8975-410F-AA87-1A14715A9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5D563-C2A3-5D6B-3D29-96BD4832ABA6}"/>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34731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AC6E-DF54-1599-9744-B9CA42BA69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6159A9-815B-9768-ECB4-DD7F85E890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15ED9-3039-1482-8142-ACFD7AB96E12}"/>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5" name="Footer Placeholder 4">
            <a:extLst>
              <a:ext uri="{FF2B5EF4-FFF2-40B4-BE49-F238E27FC236}">
                <a16:creationId xmlns:a16="http://schemas.microsoft.com/office/drawing/2014/main" id="{91ED0259-8839-CCE2-1586-6B9B83DAE8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94CCA-E3DC-2C68-70B2-AF0FFDDD1FCB}"/>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256880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4331-F974-5C96-38BF-E53F77B7D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758338-5BE7-A797-093F-E3E743B0A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2E5E3-3CF9-98BE-8E18-FAEE9239427F}"/>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5" name="Footer Placeholder 4">
            <a:extLst>
              <a:ext uri="{FF2B5EF4-FFF2-40B4-BE49-F238E27FC236}">
                <a16:creationId xmlns:a16="http://schemas.microsoft.com/office/drawing/2014/main" id="{E7E6E647-B3BE-6244-D266-7B99912223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1775C4-1EDD-CF65-FB0C-30E8EC38D893}"/>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286150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6BBC-FFF7-E062-DE3C-89C4CF51A4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24B5ED-172F-74C1-65AB-1DDFAFDF68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146A89-99B5-B580-459B-EF314A363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DE86C0-C247-4BDB-4AB4-C511419B17E3}"/>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6" name="Footer Placeholder 5">
            <a:extLst>
              <a:ext uri="{FF2B5EF4-FFF2-40B4-BE49-F238E27FC236}">
                <a16:creationId xmlns:a16="http://schemas.microsoft.com/office/drawing/2014/main" id="{D722B187-A28D-AAA4-F848-43EA04FD8D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C6486F-A5EB-4402-8228-66141EFEEBFD}"/>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240241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EE86-8257-853C-5BEB-B560D5FED7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7053A7-8ABA-0231-99F5-3B2316CE61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4C56E7-4052-135E-B41D-AF6D97C8E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652ACE-4F6A-98B4-3201-C74B891FA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84D00-2486-2BE6-F9FB-21431A400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7E7B5F-FDD6-560D-91C2-61F853A8222C}"/>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8" name="Footer Placeholder 7">
            <a:extLst>
              <a:ext uri="{FF2B5EF4-FFF2-40B4-BE49-F238E27FC236}">
                <a16:creationId xmlns:a16="http://schemas.microsoft.com/office/drawing/2014/main" id="{ACB12FE5-E860-1A66-9654-4F49783CD7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1A4B7C-B4AE-CF21-2EC6-89FA992477D5}"/>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261476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101-8F42-2A87-2A3D-BD5E3399E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E86DCA-8E2A-1967-168C-8DCD3263E0ED}"/>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4" name="Footer Placeholder 3">
            <a:extLst>
              <a:ext uri="{FF2B5EF4-FFF2-40B4-BE49-F238E27FC236}">
                <a16:creationId xmlns:a16="http://schemas.microsoft.com/office/drawing/2014/main" id="{C19B9F5B-4A71-E6C5-424F-C9CF5DDA25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B6E35C-B62A-8436-0F4F-49BE0E9392FD}"/>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243458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63F0F-6300-6C6A-3F6C-6D647488980B}"/>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3" name="Footer Placeholder 2">
            <a:extLst>
              <a:ext uri="{FF2B5EF4-FFF2-40B4-BE49-F238E27FC236}">
                <a16:creationId xmlns:a16="http://schemas.microsoft.com/office/drawing/2014/main" id="{A1FF30B4-1E59-40FE-BA4C-EFB71FB841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609DCE-606F-6640-6E61-6F32308CEB9C}"/>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277084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C905-E053-3DCD-3567-BBA3714C5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9E9BF2-9C4F-DDD2-D82C-E3931DAFE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E27627-A3D3-3B47-2D87-EFF2AB250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DF243-545C-82E4-D697-D9674B8E20D5}"/>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6" name="Footer Placeholder 5">
            <a:extLst>
              <a:ext uri="{FF2B5EF4-FFF2-40B4-BE49-F238E27FC236}">
                <a16:creationId xmlns:a16="http://schemas.microsoft.com/office/drawing/2014/main" id="{5EDC40DD-A405-F9A0-4B68-05158A5A61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240BAD-8622-75C0-FCF5-5C2906A2F648}"/>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366233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3420-7B2C-9AAF-2913-A93D3C336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441019-E551-C6E1-4A6C-82E5CA264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EE6702-3F8F-40B7-50DD-A199EE4D1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5D160-50D2-917E-F9EB-E75F1D40FBEE}"/>
              </a:ext>
            </a:extLst>
          </p:cNvPr>
          <p:cNvSpPr>
            <a:spLocks noGrp="1"/>
          </p:cNvSpPr>
          <p:nvPr>
            <p:ph type="dt" sz="half" idx="10"/>
          </p:nvPr>
        </p:nvSpPr>
        <p:spPr/>
        <p:txBody>
          <a:bodyPr/>
          <a:lstStyle/>
          <a:p>
            <a:fld id="{146843AF-535E-475C-B5E9-6E19D98B073E}" type="datetimeFigureOut">
              <a:rPr lang="en-IN" smtClean="0"/>
              <a:t>11-05-2022</a:t>
            </a:fld>
            <a:endParaRPr lang="en-IN"/>
          </a:p>
        </p:txBody>
      </p:sp>
      <p:sp>
        <p:nvSpPr>
          <p:cNvPr id="6" name="Footer Placeholder 5">
            <a:extLst>
              <a:ext uri="{FF2B5EF4-FFF2-40B4-BE49-F238E27FC236}">
                <a16:creationId xmlns:a16="http://schemas.microsoft.com/office/drawing/2014/main" id="{9146E4E3-9408-2458-2A98-BB91EC27E2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001CA3-04B6-A672-5514-D1064F7B41B6}"/>
              </a:ext>
            </a:extLst>
          </p:cNvPr>
          <p:cNvSpPr>
            <a:spLocks noGrp="1"/>
          </p:cNvSpPr>
          <p:nvPr>
            <p:ph type="sldNum" sz="quarter" idx="12"/>
          </p:nvPr>
        </p:nvSpPr>
        <p:spPr/>
        <p:txBody>
          <a:bodyPr/>
          <a:lstStyle/>
          <a:p>
            <a:fld id="{70E5622D-DCE8-4734-9BC2-1CE072F9EE9D}" type="slidenum">
              <a:rPr lang="en-IN" smtClean="0"/>
              <a:t>‹#›</a:t>
            </a:fld>
            <a:endParaRPr lang="en-IN"/>
          </a:p>
        </p:txBody>
      </p:sp>
    </p:spTree>
    <p:extLst>
      <p:ext uri="{BB962C8B-B14F-4D97-AF65-F5344CB8AC3E}">
        <p14:creationId xmlns:p14="http://schemas.microsoft.com/office/powerpoint/2010/main" val="165426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7BD5D-AF07-DCD8-29BF-89452C249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8133F-2B6B-BD10-27BD-5C1996B5A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1FB20-30E3-B031-A827-67286F429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843AF-535E-475C-B5E9-6E19D98B073E}" type="datetimeFigureOut">
              <a:rPr lang="en-IN" smtClean="0"/>
              <a:t>11-05-2022</a:t>
            </a:fld>
            <a:endParaRPr lang="en-IN"/>
          </a:p>
        </p:txBody>
      </p:sp>
      <p:sp>
        <p:nvSpPr>
          <p:cNvPr id="5" name="Footer Placeholder 4">
            <a:extLst>
              <a:ext uri="{FF2B5EF4-FFF2-40B4-BE49-F238E27FC236}">
                <a16:creationId xmlns:a16="http://schemas.microsoft.com/office/drawing/2014/main" id="{0D6F7CB0-826F-40F7-651A-26F38C681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59C569-58FF-B7B6-77A1-1F09F2927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5622D-DCE8-4734-9BC2-1CE072F9EE9D}" type="slidenum">
              <a:rPr lang="en-IN" smtClean="0"/>
              <a:t>‹#›</a:t>
            </a:fld>
            <a:endParaRPr lang="en-IN"/>
          </a:p>
        </p:txBody>
      </p:sp>
    </p:spTree>
    <p:extLst>
      <p:ext uri="{BB962C8B-B14F-4D97-AF65-F5344CB8AC3E}">
        <p14:creationId xmlns:p14="http://schemas.microsoft.com/office/powerpoint/2010/main" val="277818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E272-273F-3313-1750-FFE2A9B9CAEC}"/>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Multithreading</a:t>
            </a:r>
          </a:p>
        </p:txBody>
      </p:sp>
      <p:sp>
        <p:nvSpPr>
          <p:cNvPr id="3" name="Subtitle 2">
            <a:extLst>
              <a:ext uri="{FF2B5EF4-FFF2-40B4-BE49-F238E27FC236}">
                <a16:creationId xmlns:a16="http://schemas.microsoft.com/office/drawing/2014/main" id="{B2B2D0C7-1C3B-04AA-E474-77C835E91A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9638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B0C4D-A1AC-14B8-01EC-14E64647826B}"/>
              </a:ext>
            </a:extLst>
          </p:cNvPr>
          <p:cNvSpPr>
            <a:spLocks noGrp="1"/>
          </p:cNvSpPr>
          <p:nvPr>
            <p:ph idx="1"/>
          </p:nvPr>
        </p:nvSpPr>
        <p:spPr>
          <a:xfrm>
            <a:off x="766916" y="167148"/>
            <a:ext cx="4886632" cy="6607278"/>
          </a:xfrm>
        </p:spPr>
        <p:txBody>
          <a:bodyPr>
            <a:noAutofit/>
          </a:bodyPr>
          <a:lstStyle/>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class </a:t>
            </a:r>
            <a:r>
              <a:rPr lang="en-IN" sz="1050" dirty="0" err="1">
                <a:latin typeface="Times New Roman" panose="02020603050405020304" pitchFamily="18" charset="0"/>
                <a:cs typeface="Times New Roman" panose="02020603050405020304" pitchFamily="18" charset="0"/>
              </a:rPr>
              <a:t>MyData</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synchronized void display(String str)</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for(int </a:t>
            </a:r>
            <a:r>
              <a:rPr lang="en-IN" sz="1050" dirty="0" err="1">
                <a:latin typeface="Times New Roman" panose="02020603050405020304" pitchFamily="18" charset="0"/>
                <a:cs typeface="Times New Roman" panose="02020603050405020304" pitchFamily="18" charset="0"/>
              </a:rPr>
              <a:t>i</a:t>
            </a:r>
            <a:r>
              <a:rPr lang="en-IN" sz="1050" dirty="0">
                <a:latin typeface="Times New Roman" panose="02020603050405020304" pitchFamily="18" charset="0"/>
                <a:cs typeface="Times New Roman" panose="02020603050405020304" pitchFamily="18" charset="0"/>
              </a:rPr>
              <a:t>=0;i&lt;</a:t>
            </a:r>
            <a:r>
              <a:rPr lang="en-IN" sz="1050" dirty="0" err="1">
                <a:latin typeface="Times New Roman" panose="02020603050405020304" pitchFamily="18" charset="0"/>
                <a:cs typeface="Times New Roman" panose="02020603050405020304" pitchFamily="18" charset="0"/>
              </a:rPr>
              <a:t>str.length</a:t>
            </a:r>
            <a:r>
              <a:rPr lang="en-IN" sz="1050" dirty="0">
                <a:latin typeface="Times New Roman" panose="02020603050405020304" pitchFamily="18" charset="0"/>
                <a:cs typeface="Times New Roman" panose="02020603050405020304" pitchFamily="18" charset="0"/>
              </a:rPr>
              <a:t>();</a:t>
            </a:r>
            <a:r>
              <a:rPr lang="en-IN" sz="1050" dirty="0" err="1">
                <a:latin typeface="Times New Roman" panose="02020603050405020304" pitchFamily="18" charset="0"/>
                <a:cs typeface="Times New Roman" panose="02020603050405020304" pitchFamily="18" charset="0"/>
              </a:rPr>
              <a:t>i</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System.out.println</a:t>
            </a:r>
            <a:r>
              <a:rPr lang="en-IN" sz="1050" dirty="0">
                <a:latin typeface="Times New Roman" panose="02020603050405020304" pitchFamily="18" charset="0"/>
                <a:cs typeface="Times New Roman" panose="02020603050405020304" pitchFamily="18" charset="0"/>
              </a:rPr>
              <a:t>(</a:t>
            </a:r>
            <a:r>
              <a:rPr lang="en-IN" sz="1050" dirty="0" err="1">
                <a:latin typeface="Times New Roman" panose="02020603050405020304" pitchFamily="18" charset="0"/>
                <a:cs typeface="Times New Roman" panose="02020603050405020304" pitchFamily="18" charset="0"/>
              </a:rPr>
              <a:t>str.charAt</a:t>
            </a:r>
            <a:r>
              <a:rPr lang="en-IN" sz="1050" dirty="0">
                <a:latin typeface="Times New Roman" panose="02020603050405020304" pitchFamily="18" charset="0"/>
                <a:cs typeface="Times New Roman" panose="02020603050405020304" pitchFamily="18" charset="0"/>
              </a:rPr>
              <a:t>(</a:t>
            </a:r>
            <a:r>
              <a:rPr lang="en-IN" sz="1050" dirty="0" err="1">
                <a:latin typeface="Times New Roman" panose="02020603050405020304" pitchFamily="18" charset="0"/>
                <a:cs typeface="Times New Roman" panose="02020603050405020304" pitchFamily="18" charset="0"/>
              </a:rPr>
              <a:t>i</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class MyThread1 extends Thread{	</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MyData</a:t>
            </a:r>
            <a:r>
              <a:rPr lang="en-IN" sz="1050" dirty="0">
                <a:latin typeface="Times New Roman" panose="02020603050405020304" pitchFamily="18" charset="0"/>
                <a:cs typeface="Times New Roman" panose="02020603050405020304" pitchFamily="18" charset="0"/>
              </a:rPr>
              <a:t> d;</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MyThread1(</a:t>
            </a:r>
            <a:r>
              <a:rPr lang="en-IN" sz="1050" dirty="0" err="1">
                <a:latin typeface="Times New Roman" panose="02020603050405020304" pitchFamily="18" charset="0"/>
                <a:cs typeface="Times New Roman" panose="02020603050405020304" pitchFamily="18" charset="0"/>
              </a:rPr>
              <a:t>MyData</a:t>
            </a: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dat</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 d=</a:t>
            </a:r>
            <a:r>
              <a:rPr lang="en-IN" sz="1050" dirty="0" err="1">
                <a:latin typeface="Times New Roman" panose="02020603050405020304" pitchFamily="18" charset="0"/>
                <a:cs typeface="Times New Roman" panose="02020603050405020304" pitchFamily="18" charset="0"/>
              </a:rPr>
              <a:t>dat</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public void run()</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d.display</a:t>
            </a:r>
            <a:r>
              <a:rPr lang="en-IN" sz="1050" dirty="0">
                <a:latin typeface="Times New Roman" panose="02020603050405020304" pitchFamily="18" charset="0"/>
                <a:cs typeface="Times New Roman" panose="02020603050405020304" pitchFamily="18" charset="0"/>
              </a:rPr>
              <a:t>("Hello World");</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class MyThread2 extends Thread</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MyData</a:t>
            </a:r>
            <a:r>
              <a:rPr lang="en-IN" sz="1050" dirty="0">
                <a:latin typeface="Times New Roman" panose="02020603050405020304" pitchFamily="18" charset="0"/>
                <a:cs typeface="Times New Roman" panose="02020603050405020304" pitchFamily="18" charset="0"/>
              </a:rPr>
              <a:t> da;</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MyThread2(</a:t>
            </a:r>
            <a:r>
              <a:rPr lang="en-IN" sz="1050" dirty="0" err="1">
                <a:latin typeface="Times New Roman" panose="02020603050405020304" pitchFamily="18" charset="0"/>
                <a:cs typeface="Times New Roman" panose="02020603050405020304" pitchFamily="18" charset="0"/>
              </a:rPr>
              <a:t>MyData</a:t>
            </a:r>
            <a:r>
              <a:rPr lang="en-IN" sz="1050" dirty="0">
                <a:latin typeface="Times New Roman" panose="02020603050405020304" pitchFamily="18" charset="0"/>
                <a:cs typeface="Times New Roman" panose="02020603050405020304" pitchFamily="18" charset="0"/>
              </a:rPr>
              <a:t> data)</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 da=data;}</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public void run()</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da.display</a:t>
            </a:r>
            <a:r>
              <a:rPr lang="en-IN" sz="1050" dirty="0">
                <a:latin typeface="Times New Roman" panose="02020603050405020304" pitchFamily="18" charset="0"/>
                <a:cs typeface="Times New Roman" panose="02020603050405020304" pitchFamily="18" charset="0"/>
              </a:rPr>
              <a:t>("Welcome to Java");</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class </a:t>
            </a:r>
            <a:r>
              <a:rPr lang="en-IN" sz="1050" dirty="0" err="1">
                <a:latin typeface="Times New Roman" panose="02020603050405020304" pitchFamily="18" charset="0"/>
                <a:cs typeface="Times New Roman" panose="02020603050405020304" pitchFamily="18" charset="0"/>
              </a:rPr>
              <a:t>SynDemo</a:t>
            </a:r>
            <a:endParaRPr lang="en-IN" sz="105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public static void main(String[] </a:t>
            </a:r>
            <a:r>
              <a:rPr lang="en-IN" sz="1050" dirty="0" err="1">
                <a:latin typeface="Times New Roman" panose="02020603050405020304" pitchFamily="18" charset="0"/>
                <a:cs typeface="Times New Roman" panose="02020603050405020304" pitchFamily="18" charset="0"/>
              </a:rPr>
              <a:t>args</a:t>
            </a:r>
            <a:r>
              <a:rPr lang="en-IN" sz="1050" dirty="0">
                <a:latin typeface="Times New Roman" panose="02020603050405020304" pitchFamily="18" charset="0"/>
                <a:cs typeface="Times New Roman" panose="02020603050405020304" pitchFamily="18" charset="0"/>
              </a:rPr>
              <a:t>) throws Exception</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MyData</a:t>
            </a:r>
            <a:r>
              <a:rPr lang="en-IN" sz="1050" dirty="0">
                <a:latin typeface="Times New Roman" panose="02020603050405020304" pitchFamily="18" charset="0"/>
                <a:cs typeface="Times New Roman" panose="02020603050405020304" pitchFamily="18" charset="0"/>
              </a:rPr>
              <a:t> d=new </a:t>
            </a:r>
            <a:r>
              <a:rPr lang="en-IN" sz="1050" dirty="0" err="1">
                <a:latin typeface="Times New Roman" panose="02020603050405020304" pitchFamily="18" charset="0"/>
                <a:cs typeface="Times New Roman" panose="02020603050405020304" pitchFamily="18" charset="0"/>
              </a:rPr>
              <a:t>MyData</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MyThread1 p=new MyThread1(d);</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MyThread2 co=new MyThread2(d);</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co.start</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p.start</a:t>
            </a:r>
            <a:r>
              <a:rPr lang="en-IN" sz="105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05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84B00E3-5FC9-A89B-ED69-A463E81C885B}"/>
              </a:ext>
            </a:extLst>
          </p:cNvPr>
          <p:cNvSpPr txBox="1"/>
          <p:nvPr/>
        </p:nvSpPr>
        <p:spPr>
          <a:xfrm>
            <a:off x="6794090" y="717755"/>
            <a:ext cx="2212258" cy="5632311"/>
          </a:xfrm>
          <a:prstGeom prst="rect">
            <a:avLst/>
          </a:prstGeom>
          <a:noFill/>
        </p:spPr>
        <p:txBody>
          <a:bodyPr wrap="square" rtlCol="0">
            <a:spAutoFit/>
          </a:bodyPr>
          <a:lstStyle/>
          <a:p>
            <a:r>
              <a:rPr lang="pt-BR" sz="1200" dirty="0">
                <a:latin typeface="Times New Roman" panose="02020603050405020304" pitchFamily="18" charset="0"/>
                <a:cs typeface="Times New Roman" panose="02020603050405020304" pitchFamily="18" charset="0"/>
              </a:rPr>
              <a:t>Output:</a:t>
            </a:r>
          </a:p>
          <a:p>
            <a:r>
              <a:rPr lang="pt-BR" sz="1200" dirty="0">
                <a:latin typeface="Times New Roman" panose="02020603050405020304" pitchFamily="18" charset="0"/>
                <a:cs typeface="Times New Roman" panose="02020603050405020304" pitchFamily="18" charset="0"/>
              </a:rPr>
              <a:t>W</a:t>
            </a:r>
          </a:p>
          <a:p>
            <a:r>
              <a:rPr lang="pt-BR" sz="1200" dirty="0">
                <a:latin typeface="Times New Roman" panose="02020603050405020304" pitchFamily="18" charset="0"/>
                <a:cs typeface="Times New Roman" panose="02020603050405020304" pitchFamily="18" charset="0"/>
              </a:rPr>
              <a:t>e</a:t>
            </a:r>
          </a:p>
          <a:p>
            <a:r>
              <a:rPr lang="pt-BR" sz="1200" dirty="0">
                <a:latin typeface="Times New Roman" panose="02020603050405020304" pitchFamily="18" charset="0"/>
                <a:cs typeface="Times New Roman" panose="02020603050405020304" pitchFamily="18" charset="0"/>
              </a:rPr>
              <a:t>l</a:t>
            </a:r>
          </a:p>
          <a:p>
            <a:r>
              <a:rPr lang="pt-BR" sz="1200" dirty="0">
                <a:latin typeface="Times New Roman" panose="02020603050405020304" pitchFamily="18" charset="0"/>
                <a:cs typeface="Times New Roman" panose="02020603050405020304" pitchFamily="18" charset="0"/>
              </a:rPr>
              <a:t>c</a:t>
            </a:r>
          </a:p>
          <a:p>
            <a:r>
              <a:rPr lang="pt-BR" sz="1200" dirty="0">
                <a:latin typeface="Times New Roman" panose="02020603050405020304" pitchFamily="18" charset="0"/>
                <a:cs typeface="Times New Roman" panose="02020603050405020304" pitchFamily="18" charset="0"/>
              </a:rPr>
              <a:t>o</a:t>
            </a:r>
          </a:p>
          <a:p>
            <a:r>
              <a:rPr lang="pt-BR" sz="1200" dirty="0">
                <a:latin typeface="Times New Roman" panose="02020603050405020304" pitchFamily="18" charset="0"/>
                <a:cs typeface="Times New Roman" panose="02020603050405020304" pitchFamily="18" charset="0"/>
              </a:rPr>
              <a:t>m</a:t>
            </a:r>
          </a:p>
          <a:p>
            <a:r>
              <a:rPr lang="pt-BR" sz="1200" dirty="0">
                <a:latin typeface="Times New Roman" panose="02020603050405020304" pitchFamily="18" charset="0"/>
                <a:cs typeface="Times New Roman" panose="02020603050405020304" pitchFamily="18" charset="0"/>
              </a:rPr>
              <a:t>e</a:t>
            </a:r>
          </a:p>
          <a:p>
            <a:endParaRPr lang="pt-BR" sz="1200" dirty="0">
              <a:latin typeface="Times New Roman" panose="02020603050405020304" pitchFamily="18" charset="0"/>
              <a:cs typeface="Times New Roman" panose="02020603050405020304" pitchFamily="18" charset="0"/>
            </a:endParaRPr>
          </a:p>
          <a:p>
            <a:r>
              <a:rPr lang="pt-BR" sz="1200" dirty="0">
                <a:latin typeface="Times New Roman" panose="02020603050405020304" pitchFamily="18" charset="0"/>
                <a:cs typeface="Times New Roman" panose="02020603050405020304" pitchFamily="18" charset="0"/>
              </a:rPr>
              <a:t>t</a:t>
            </a:r>
          </a:p>
          <a:p>
            <a:r>
              <a:rPr lang="pt-BR" sz="1200" dirty="0">
                <a:latin typeface="Times New Roman" panose="02020603050405020304" pitchFamily="18" charset="0"/>
                <a:cs typeface="Times New Roman" panose="02020603050405020304" pitchFamily="18" charset="0"/>
              </a:rPr>
              <a:t>o</a:t>
            </a:r>
          </a:p>
          <a:p>
            <a:endParaRPr lang="pt-BR" sz="1200" dirty="0">
              <a:latin typeface="Times New Roman" panose="02020603050405020304" pitchFamily="18" charset="0"/>
              <a:cs typeface="Times New Roman" panose="02020603050405020304" pitchFamily="18" charset="0"/>
            </a:endParaRPr>
          </a:p>
          <a:p>
            <a:r>
              <a:rPr lang="pt-BR" sz="1200" dirty="0">
                <a:latin typeface="Times New Roman" panose="02020603050405020304" pitchFamily="18" charset="0"/>
                <a:cs typeface="Times New Roman" panose="02020603050405020304" pitchFamily="18" charset="0"/>
              </a:rPr>
              <a:t>J</a:t>
            </a:r>
          </a:p>
          <a:p>
            <a:r>
              <a:rPr lang="pt-BR" sz="1200" dirty="0">
                <a:latin typeface="Times New Roman" panose="02020603050405020304" pitchFamily="18" charset="0"/>
                <a:cs typeface="Times New Roman" panose="02020603050405020304" pitchFamily="18" charset="0"/>
              </a:rPr>
              <a:t>a</a:t>
            </a:r>
          </a:p>
          <a:p>
            <a:r>
              <a:rPr lang="pt-BR" sz="1200" dirty="0">
                <a:latin typeface="Times New Roman" panose="02020603050405020304" pitchFamily="18" charset="0"/>
                <a:cs typeface="Times New Roman" panose="02020603050405020304" pitchFamily="18" charset="0"/>
              </a:rPr>
              <a:t>v</a:t>
            </a:r>
          </a:p>
          <a:p>
            <a:r>
              <a:rPr lang="pt-BR" sz="1200" dirty="0">
                <a:latin typeface="Times New Roman" panose="02020603050405020304" pitchFamily="18" charset="0"/>
                <a:cs typeface="Times New Roman" panose="02020603050405020304" pitchFamily="18" charset="0"/>
              </a:rPr>
              <a:t>a</a:t>
            </a:r>
          </a:p>
          <a:p>
            <a:r>
              <a:rPr lang="pt-BR" sz="1200" dirty="0">
                <a:latin typeface="Times New Roman" panose="02020603050405020304" pitchFamily="18" charset="0"/>
                <a:cs typeface="Times New Roman" panose="02020603050405020304" pitchFamily="18" charset="0"/>
              </a:rPr>
              <a:t>H</a:t>
            </a:r>
          </a:p>
          <a:p>
            <a:r>
              <a:rPr lang="pt-BR" sz="1200" dirty="0">
                <a:latin typeface="Times New Roman" panose="02020603050405020304" pitchFamily="18" charset="0"/>
                <a:cs typeface="Times New Roman" panose="02020603050405020304" pitchFamily="18" charset="0"/>
              </a:rPr>
              <a:t>e</a:t>
            </a:r>
          </a:p>
          <a:p>
            <a:r>
              <a:rPr lang="pt-BR" sz="1200" dirty="0">
                <a:latin typeface="Times New Roman" panose="02020603050405020304" pitchFamily="18" charset="0"/>
                <a:cs typeface="Times New Roman" panose="02020603050405020304" pitchFamily="18" charset="0"/>
              </a:rPr>
              <a:t>l</a:t>
            </a:r>
          </a:p>
          <a:p>
            <a:r>
              <a:rPr lang="pt-BR" sz="1200" dirty="0">
                <a:latin typeface="Times New Roman" panose="02020603050405020304" pitchFamily="18" charset="0"/>
                <a:cs typeface="Times New Roman" panose="02020603050405020304" pitchFamily="18" charset="0"/>
              </a:rPr>
              <a:t>l</a:t>
            </a:r>
          </a:p>
          <a:p>
            <a:r>
              <a:rPr lang="pt-BR" sz="1200" dirty="0">
                <a:latin typeface="Times New Roman" panose="02020603050405020304" pitchFamily="18" charset="0"/>
                <a:cs typeface="Times New Roman" panose="02020603050405020304" pitchFamily="18" charset="0"/>
              </a:rPr>
              <a:t>o</a:t>
            </a:r>
          </a:p>
          <a:p>
            <a:endParaRPr lang="pt-BR" sz="1200" dirty="0">
              <a:latin typeface="Times New Roman" panose="02020603050405020304" pitchFamily="18" charset="0"/>
              <a:cs typeface="Times New Roman" panose="02020603050405020304" pitchFamily="18" charset="0"/>
            </a:endParaRPr>
          </a:p>
          <a:p>
            <a:r>
              <a:rPr lang="pt-BR" sz="1200" dirty="0">
                <a:latin typeface="Times New Roman" panose="02020603050405020304" pitchFamily="18" charset="0"/>
                <a:cs typeface="Times New Roman" panose="02020603050405020304" pitchFamily="18" charset="0"/>
              </a:rPr>
              <a:t>W</a:t>
            </a:r>
          </a:p>
          <a:p>
            <a:r>
              <a:rPr lang="pt-BR" sz="1200" dirty="0">
                <a:latin typeface="Times New Roman" panose="02020603050405020304" pitchFamily="18" charset="0"/>
                <a:cs typeface="Times New Roman" panose="02020603050405020304" pitchFamily="18" charset="0"/>
              </a:rPr>
              <a:t>o</a:t>
            </a:r>
          </a:p>
          <a:p>
            <a:r>
              <a:rPr lang="pt-BR" sz="1200" dirty="0">
                <a:latin typeface="Times New Roman" panose="02020603050405020304" pitchFamily="18" charset="0"/>
                <a:cs typeface="Times New Roman" panose="02020603050405020304" pitchFamily="18" charset="0"/>
              </a:rPr>
              <a:t>r</a:t>
            </a:r>
          </a:p>
          <a:p>
            <a:r>
              <a:rPr lang="pt-BR" sz="1200" dirty="0">
                <a:latin typeface="Times New Roman" panose="02020603050405020304" pitchFamily="18" charset="0"/>
                <a:cs typeface="Times New Roman" panose="02020603050405020304" pitchFamily="18" charset="0"/>
              </a:rPr>
              <a:t>l</a:t>
            </a:r>
          </a:p>
          <a:p>
            <a:r>
              <a:rPr lang="pt-BR" sz="1200" dirty="0">
                <a:latin typeface="Times New Roman" panose="02020603050405020304" pitchFamily="18" charset="0"/>
                <a:cs typeface="Times New Roman" panose="02020603050405020304" pitchFamily="18" charset="0"/>
              </a:rPr>
              <a:t>d</a:t>
            </a:r>
          </a:p>
          <a:p>
            <a:endParaRPr lang="pt-BR" sz="1200" dirty="0">
              <a:latin typeface="Times New Roman" panose="02020603050405020304" pitchFamily="18" charset="0"/>
              <a:cs typeface="Times New Roman" panose="02020603050405020304" pitchFamily="18" charset="0"/>
            </a:endParaRPr>
          </a:p>
          <a:p>
            <a:endParaRPr lang="pt-BR"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//Hello </a:t>
            </a:r>
            <a:r>
              <a:rPr lang="en-IN" sz="1200" dirty="0" err="1">
                <a:latin typeface="Times New Roman" panose="02020603050405020304" pitchFamily="18" charset="0"/>
                <a:cs typeface="Times New Roman" panose="02020603050405020304" pitchFamily="18" charset="0"/>
              </a:rPr>
              <a:t>WorWelcome</a:t>
            </a:r>
            <a:r>
              <a:rPr lang="en-IN" sz="1200" dirty="0">
                <a:latin typeface="Times New Roman" panose="02020603050405020304" pitchFamily="18" charset="0"/>
                <a:cs typeface="Times New Roman" panose="02020603050405020304" pitchFamily="18" charset="0"/>
              </a:rPr>
              <a:t> to </a:t>
            </a:r>
            <a:r>
              <a:rPr lang="en-IN" sz="1200" dirty="0" err="1">
                <a:latin typeface="Times New Roman" panose="02020603050405020304" pitchFamily="18" charset="0"/>
                <a:cs typeface="Times New Roman" panose="02020603050405020304" pitchFamily="18" charset="0"/>
              </a:rPr>
              <a:t>Javald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26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44D4-9C29-C4F5-EF20-3641DAB9144C}"/>
              </a:ext>
            </a:extLst>
          </p:cNvPr>
          <p:cNvSpPr>
            <a:spLocks noGrp="1"/>
          </p:cNvSpPr>
          <p:nvPr>
            <p:ph type="title"/>
          </p:nvPr>
        </p:nvSpPr>
        <p:spPr>
          <a:xfrm>
            <a:off x="943896" y="365126"/>
            <a:ext cx="10409903" cy="315912"/>
          </a:xfrm>
        </p:spPr>
        <p:txBody>
          <a:bodyPr>
            <a:normAutofit fontScale="90000"/>
          </a:bodyPr>
          <a:lstStyle/>
          <a:p>
            <a:r>
              <a:rPr lang="en-IN" sz="2000" dirty="0">
                <a:latin typeface="Times New Roman" panose="02020603050405020304" pitchFamily="18" charset="0"/>
                <a:cs typeface="Times New Roman" panose="02020603050405020304" pitchFamily="18" charset="0"/>
              </a:rPr>
              <a:t>Interthread</a:t>
            </a:r>
            <a:r>
              <a:rPr lang="en-IN" sz="2000" dirty="0"/>
              <a:t> </a:t>
            </a:r>
            <a:r>
              <a:rPr lang="en-IN" sz="2000" dirty="0">
                <a:latin typeface="Times New Roman" panose="02020603050405020304" pitchFamily="18" charset="0"/>
                <a:cs typeface="Times New Roman" panose="02020603050405020304" pitchFamily="18" charset="0"/>
              </a:rPr>
              <a:t>Communication</a:t>
            </a:r>
          </a:p>
        </p:txBody>
      </p:sp>
      <p:sp>
        <p:nvSpPr>
          <p:cNvPr id="3" name="Content Placeholder 2">
            <a:extLst>
              <a:ext uri="{FF2B5EF4-FFF2-40B4-BE49-F238E27FC236}">
                <a16:creationId xmlns:a16="http://schemas.microsoft.com/office/drawing/2014/main" id="{B331070E-9C5D-AD87-C5FE-95A97C0CDCD0}"/>
              </a:ext>
            </a:extLst>
          </p:cNvPr>
          <p:cNvSpPr>
            <a:spLocks noGrp="1"/>
          </p:cNvSpPr>
          <p:nvPr>
            <p:ph idx="1"/>
          </p:nvPr>
        </p:nvSpPr>
        <p:spPr>
          <a:xfrm>
            <a:off x="838200" y="681038"/>
            <a:ext cx="5346290" cy="5975401"/>
          </a:xfrm>
        </p:spPr>
        <p:txBody>
          <a:bodyPr>
            <a:noAutofit/>
          </a:bodyPr>
          <a:lstStyle/>
          <a:p>
            <a:pPr marL="0" indent="0">
              <a:spcBef>
                <a:spcPts val="0"/>
              </a:spcBef>
              <a:buNone/>
            </a:pPr>
            <a:r>
              <a:rPr lang="en-IN" sz="1100" dirty="0">
                <a:latin typeface="Times New Roman" panose="02020603050405020304" pitchFamily="18" charset="0"/>
                <a:cs typeface="Times New Roman" panose="02020603050405020304" pitchFamily="18" charset="0"/>
              </a:rPr>
              <a:t>class </a:t>
            </a:r>
            <a:r>
              <a:rPr lang="en-IN" sz="1100" dirty="0" err="1">
                <a:latin typeface="Times New Roman" panose="02020603050405020304" pitchFamily="18" charset="0"/>
                <a:cs typeface="Times New Roman" panose="02020603050405020304" pitchFamily="18" charset="0"/>
              </a:rPr>
              <a:t>MyData</a:t>
            </a:r>
            <a:r>
              <a:rPr lang="en-IN" sz="1100" dirty="0">
                <a:latin typeface="Times New Roman" panose="02020603050405020304" pitchFamily="18" charset="0"/>
                <a:cs typeface="Times New Roman" panose="02020603050405020304" pitchFamily="18" charset="0"/>
              </a:rPr>
              <a:t>{</a:t>
            </a:r>
          </a:p>
          <a:p>
            <a:pPr marL="0" indent="0">
              <a:spcBef>
                <a:spcPts val="0"/>
              </a:spcBef>
              <a:buNone/>
            </a:pPr>
            <a:r>
              <a:rPr lang="en-IN" sz="1100" dirty="0">
                <a:latin typeface="Times New Roman" panose="02020603050405020304" pitchFamily="18" charset="0"/>
                <a:cs typeface="Times New Roman" panose="02020603050405020304" pitchFamily="18" charset="0"/>
              </a:rPr>
              <a:t>	int value;</a:t>
            </a:r>
          </a:p>
          <a:p>
            <a:pPr marL="0" indent="0">
              <a:spcBef>
                <a:spcPts val="0"/>
              </a:spcBef>
              <a:buNone/>
            </a:pP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boolean</a:t>
            </a:r>
            <a:r>
              <a:rPr lang="en-IN" sz="1100" dirty="0">
                <a:latin typeface="Times New Roman" panose="02020603050405020304" pitchFamily="18" charset="0"/>
                <a:cs typeface="Times New Roman" panose="02020603050405020304" pitchFamily="18" charset="0"/>
              </a:rPr>
              <a:t> flag=true;</a:t>
            </a:r>
          </a:p>
          <a:p>
            <a:pPr marL="0" indent="0">
              <a:spcBef>
                <a:spcPts val="0"/>
              </a:spcBef>
              <a:buNone/>
            </a:pPr>
            <a:r>
              <a:rPr lang="en-IN" sz="1100" dirty="0">
                <a:latin typeface="Times New Roman" panose="02020603050405020304" pitchFamily="18" charset="0"/>
                <a:cs typeface="Times New Roman" panose="02020603050405020304" pitchFamily="18" charset="0"/>
              </a:rPr>
              <a:t>	synchronized public void set(int v)</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while(flag!=true)</a:t>
            </a:r>
          </a:p>
          <a:p>
            <a:pPr marL="0" indent="0">
              <a:spcBef>
                <a:spcPts val="0"/>
              </a:spcBef>
              <a:buNone/>
            </a:pPr>
            <a:r>
              <a:rPr lang="en-IN" sz="1100" dirty="0">
                <a:latin typeface="Times New Roman" panose="02020603050405020304" pitchFamily="18" charset="0"/>
                <a:cs typeface="Times New Roman" panose="02020603050405020304" pitchFamily="18" charset="0"/>
              </a:rPr>
              <a:t>		try{ wait(); } catch(Exception ex){}</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value=v;</a:t>
            </a:r>
          </a:p>
          <a:p>
            <a:pPr marL="0" indent="0">
              <a:spcBef>
                <a:spcPts val="0"/>
              </a:spcBef>
              <a:buNone/>
            </a:pPr>
            <a:r>
              <a:rPr lang="en-IN" sz="1100" dirty="0">
                <a:latin typeface="Times New Roman" panose="02020603050405020304" pitchFamily="18" charset="0"/>
                <a:cs typeface="Times New Roman" panose="02020603050405020304" pitchFamily="18" charset="0"/>
              </a:rPr>
              <a:t>		flag=false;</a:t>
            </a:r>
          </a:p>
          <a:p>
            <a:pPr marL="0" indent="0">
              <a:spcBef>
                <a:spcPts val="0"/>
              </a:spcBef>
              <a:buNone/>
            </a:pPr>
            <a:r>
              <a:rPr lang="en-IN" sz="1100" dirty="0">
                <a:latin typeface="Times New Roman" panose="02020603050405020304" pitchFamily="18" charset="0"/>
                <a:cs typeface="Times New Roman" panose="02020603050405020304" pitchFamily="18" charset="0"/>
              </a:rPr>
              <a:t>		notify();</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synchronized public int get()</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int x=0;</a:t>
            </a:r>
          </a:p>
          <a:p>
            <a:pPr marL="0" indent="0">
              <a:spcBef>
                <a:spcPts val="0"/>
              </a:spcBef>
              <a:buNone/>
            </a:pPr>
            <a:r>
              <a:rPr lang="en-IN" sz="1100" dirty="0">
                <a:latin typeface="Times New Roman" panose="02020603050405020304" pitchFamily="18" charset="0"/>
                <a:cs typeface="Times New Roman" panose="02020603050405020304" pitchFamily="18" charset="0"/>
              </a:rPr>
              <a:t>		while(flag!=false)</a:t>
            </a:r>
          </a:p>
          <a:p>
            <a:pPr marL="0" indent="0">
              <a:spcBef>
                <a:spcPts val="0"/>
              </a:spcBef>
              <a:buNone/>
            </a:pPr>
            <a:r>
              <a:rPr lang="en-IN" sz="1100" dirty="0">
                <a:latin typeface="Times New Roman" panose="02020603050405020304" pitchFamily="18" charset="0"/>
                <a:cs typeface="Times New Roman" panose="02020603050405020304" pitchFamily="18" charset="0"/>
              </a:rPr>
              <a:t>			try{ wait(); } catch(Exception ex){}</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x=value;</a:t>
            </a:r>
          </a:p>
          <a:p>
            <a:pPr marL="0" indent="0">
              <a:spcBef>
                <a:spcPts val="0"/>
              </a:spcBef>
              <a:buNone/>
            </a:pPr>
            <a:r>
              <a:rPr lang="en-IN" sz="1100" dirty="0">
                <a:latin typeface="Times New Roman" panose="02020603050405020304" pitchFamily="18" charset="0"/>
                <a:cs typeface="Times New Roman" panose="02020603050405020304" pitchFamily="18" charset="0"/>
              </a:rPr>
              <a:t>			flag=true;</a:t>
            </a:r>
          </a:p>
          <a:p>
            <a:pPr marL="0" indent="0">
              <a:spcBef>
                <a:spcPts val="0"/>
              </a:spcBef>
              <a:buNone/>
            </a:pPr>
            <a:r>
              <a:rPr lang="en-IN" sz="1100" dirty="0">
                <a:latin typeface="Times New Roman" panose="02020603050405020304" pitchFamily="18" charset="0"/>
                <a:cs typeface="Times New Roman" panose="02020603050405020304" pitchFamily="18" charset="0"/>
              </a:rPr>
              <a:t>			notify();</a:t>
            </a:r>
          </a:p>
          <a:p>
            <a:pPr marL="0" indent="0">
              <a:spcBef>
                <a:spcPts val="0"/>
              </a:spcBef>
              <a:buNone/>
            </a:pPr>
            <a:r>
              <a:rPr lang="en-IN" sz="1100" dirty="0">
                <a:latin typeface="Times New Roman" panose="02020603050405020304" pitchFamily="18" charset="0"/>
                <a:cs typeface="Times New Roman" panose="02020603050405020304" pitchFamily="18" charset="0"/>
              </a:rPr>
              <a:t>		return x;</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a:t>
            </a:r>
          </a:p>
          <a:p>
            <a:pPr marL="0" indent="0">
              <a:spcBef>
                <a:spcPts val="0"/>
              </a:spcBef>
              <a:buNone/>
            </a:pPr>
            <a:r>
              <a:rPr lang="en-IN" sz="1100" dirty="0">
                <a:latin typeface="Times New Roman" panose="02020603050405020304" pitchFamily="18" charset="0"/>
                <a:cs typeface="Times New Roman" panose="02020603050405020304" pitchFamily="18" charset="0"/>
              </a:rPr>
              <a:t>class Producer extends Thread{	</a:t>
            </a:r>
            <a:r>
              <a:rPr lang="en-IN" sz="1100" dirty="0" err="1">
                <a:latin typeface="Times New Roman" panose="02020603050405020304" pitchFamily="18" charset="0"/>
                <a:cs typeface="Times New Roman" panose="02020603050405020304" pitchFamily="18" charset="0"/>
              </a:rPr>
              <a:t>MyData</a:t>
            </a:r>
            <a:r>
              <a:rPr lang="en-IN" sz="1100" dirty="0">
                <a:latin typeface="Times New Roman" panose="02020603050405020304" pitchFamily="18" charset="0"/>
                <a:cs typeface="Times New Roman" panose="02020603050405020304" pitchFamily="18" charset="0"/>
              </a:rPr>
              <a:t> d;</a:t>
            </a:r>
          </a:p>
          <a:p>
            <a:pPr marL="0" indent="0">
              <a:spcBef>
                <a:spcPts val="0"/>
              </a:spcBef>
              <a:buNone/>
            </a:pPr>
            <a:r>
              <a:rPr lang="en-IN" sz="1100" dirty="0">
                <a:latin typeface="Times New Roman" panose="02020603050405020304" pitchFamily="18" charset="0"/>
                <a:cs typeface="Times New Roman" panose="02020603050405020304" pitchFamily="18" charset="0"/>
              </a:rPr>
              <a:t>	public Producer(</a:t>
            </a:r>
            <a:r>
              <a:rPr lang="en-IN" sz="1100" dirty="0" err="1">
                <a:latin typeface="Times New Roman" panose="02020603050405020304" pitchFamily="18" charset="0"/>
                <a:cs typeface="Times New Roman" panose="02020603050405020304" pitchFamily="18" charset="0"/>
              </a:rPr>
              <a:t>MyData</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dat</a:t>
            </a:r>
            <a:r>
              <a:rPr lang="en-IN" sz="1100" dirty="0">
                <a:latin typeface="Times New Roman" panose="02020603050405020304" pitchFamily="18" charset="0"/>
                <a:cs typeface="Times New Roman" panose="02020603050405020304" pitchFamily="18" charset="0"/>
              </a:rPr>
              <a:t>)</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d=</a:t>
            </a:r>
            <a:r>
              <a:rPr lang="en-IN" sz="1100" dirty="0" err="1">
                <a:latin typeface="Times New Roman" panose="02020603050405020304" pitchFamily="18" charset="0"/>
                <a:cs typeface="Times New Roman" panose="02020603050405020304" pitchFamily="18" charset="0"/>
              </a:rPr>
              <a:t>dat</a:t>
            </a:r>
            <a:r>
              <a:rPr lang="en-IN" sz="1100" dirty="0">
                <a:latin typeface="Times New Roman" panose="02020603050405020304" pitchFamily="18" charset="0"/>
                <a:cs typeface="Times New Roman" panose="02020603050405020304" pitchFamily="18" charset="0"/>
              </a:rPr>
              <a:t>;</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public void run()</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int count=1;</a:t>
            </a:r>
          </a:p>
          <a:p>
            <a:pPr marL="0" indent="0">
              <a:spcBef>
                <a:spcPts val="0"/>
              </a:spcBef>
              <a:buNone/>
            </a:pPr>
            <a:r>
              <a:rPr lang="en-IN" sz="1100" dirty="0">
                <a:latin typeface="Times New Roman" panose="02020603050405020304" pitchFamily="18" charset="0"/>
                <a:cs typeface="Times New Roman" panose="02020603050405020304" pitchFamily="18" charset="0"/>
              </a:rPr>
              <a:t>		while(true){</a:t>
            </a:r>
          </a:p>
          <a:p>
            <a:pPr marL="0" indent="0">
              <a:spcBef>
                <a:spcPts val="0"/>
              </a:spcBef>
              <a:buNone/>
            </a:pP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d.set</a:t>
            </a:r>
            <a:r>
              <a:rPr lang="en-IN" sz="1100" dirty="0">
                <a:latin typeface="Times New Roman" panose="02020603050405020304" pitchFamily="18" charset="0"/>
                <a:cs typeface="Times New Roman" panose="02020603050405020304" pitchFamily="18" charset="0"/>
              </a:rPr>
              <a:t>(count);</a:t>
            </a:r>
          </a:p>
          <a:p>
            <a:pPr marL="0" indent="0">
              <a:spcBef>
                <a:spcPts val="0"/>
              </a:spcBef>
              <a:buNone/>
            </a:pP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System.out.println</a:t>
            </a:r>
            <a:r>
              <a:rPr lang="en-IN" sz="1100" dirty="0">
                <a:latin typeface="Times New Roman" panose="02020603050405020304" pitchFamily="18" charset="0"/>
                <a:cs typeface="Times New Roman" panose="02020603050405020304" pitchFamily="18" charset="0"/>
              </a:rPr>
              <a:t>("Producer:"+count);</a:t>
            </a:r>
          </a:p>
          <a:p>
            <a:pPr marL="0" indent="0">
              <a:spcBef>
                <a:spcPts val="0"/>
              </a:spcBef>
              <a:buNone/>
            </a:pPr>
            <a:r>
              <a:rPr lang="en-IN" sz="1100" dirty="0">
                <a:latin typeface="Times New Roman" panose="02020603050405020304" pitchFamily="18" charset="0"/>
                <a:cs typeface="Times New Roman" panose="02020603050405020304" pitchFamily="18" charset="0"/>
              </a:rPr>
              <a:t>			count++;</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	}</a:t>
            </a:r>
          </a:p>
          <a:p>
            <a:pPr marL="0" indent="0">
              <a:spcBef>
                <a:spcPts val="0"/>
              </a:spcBef>
              <a:buNone/>
            </a:pPr>
            <a:r>
              <a:rPr lang="en-IN" sz="1100" dirty="0">
                <a:latin typeface="Times New Roman" panose="02020603050405020304" pitchFamily="18" charset="0"/>
                <a:cs typeface="Times New Roman" panose="02020603050405020304" pitchFamily="18" charset="0"/>
              </a:rPr>
              <a:t>}</a:t>
            </a:r>
          </a:p>
          <a:p>
            <a:pPr>
              <a:spcBef>
                <a:spcPts val="0"/>
              </a:spcBef>
            </a:pPr>
            <a:endParaRPr lang="en-IN" sz="1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4BCC684-71F8-A435-6C02-1DB834DD1A08}"/>
              </a:ext>
            </a:extLst>
          </p:cNvPr>
          <p:cNvSpPr txBox="1"/>
          <p:nvPr/>
        </p:nvSpPr>
        <p:spPr>
          <a:xfrm>
            <a:off x="6919450" y="838354"/>
            <a:ext cx="4756355" cy="5170646"/>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class Consumer extends Thread</a:t>
            </a:r>
          </a:p>
          <a:p>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MyData</a:t>
            </a:r>
            <a:r>
              <a:rPr lang="en-IN" sz="1100" dirty="0">
                <a:latin typeface="Times New Roman" panose="02020603050405020304" pitchFamily="18" charset="0"/>
                <a:cs typeface="Times New Roman" panose="02020603050405020304" pitchFamily="18" charset="0"/>
              </a:rPr>
              <a:t> da;</a:t>
            </a:r>
          </a:p>
          <a:p>
            <a:r>
              <a:rPr lang="en-IN" sz="1100" dirty="0">
                <a:latin typeface="Times New Roman" panose="02020603050405020304" pitchFamily="18" charset="0"/>
                <a:cs typeface="Times New Roman" panose="02020603050405020304" pitchFamily="18" charset="0"/>
              </a:rPr>
              <a:t>	public Consumer(</a:t>
            </a:r>
            <a:r>
              <a:rPr lang="en-IN" sz="1100" dirty="0" err="1">
                <a:latin typeface="Times New Roman" panose="02020603050405020304" pitchFamily="18" charset="0"/>
                <a:cs typeface="Times New Roman" panose="02020603050405020304" pitchFamily="18" charset="0"/>
              </a:rPr>
              <a:t>MyData</a:t>
            </a:r>
            <a:r>
              <a:rPr lang="en-IN" sz="1100" dirty="0">
                <a:latin typeface="Times New Roman" panose="02020603050405020304" pitchFamily="18" charset="0"/>
                <a:cs typeface="Times New Roman" panose="02020603050405020304" pitchFamily="18" charset="0"/>
              </a:rPr>
              <a:t> data)</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		da=data;</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	public void run()</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		int value;</a:t>
            </a:r>
          </a:p>
          <a:p>
            <a:r>
              <a:rPr lang="en-IN" sz="1100" dirty="0">
                <a:latin typeface="Times New Roman" panose="02020603050405020304" pitchFamily="18" charset="0"/>
                <a:cs typeface="Times New Roman" panose="02020603050405020304" pitchFamily="18" charset="0"/>
              </a:rPr>
              <a:t>		while(true)</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		value=</a:t>
            </a:r>
            <a:r>
              <a:rPr lang="en-IN" sz="1100" dirty="0" err="1">
                <a:latin typeface="Times New Roman" panose="02020603050405020304" pitchFamily="18" charset="0"/>
                <a:cs typeface="Times New Roman" panose="02020603050405020304" pitchFamily="18" charset="0"/>
              </a:rPr>
              <a:t>da.get</a:t>
            </a:r>
            <a:r>
              <a:rPr lang="en-IN" sz="1100" dirty="0">
                <a:latin typeface="Times New Roman" panose="02020603050405020304" pitchFamily="18" charset="0"/>
                <a:cs typeface="Times New Roman" panose="02020603050405020304" pitchFamily="18" charset="0"/>
              </a:rPr>
              <a:t>();</a:t>
            </a:r>
          </a:p>
          <a:p>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System.out.println</a:t>
            </a:r>
            <a:r>
              <a:rPr lang="en-IN" sz="1100" dirty="0">
                <a:latin typeface="Times New Roman" panose="02020603050405020304" pitchFamily="18" charset="0"/>
                <a:cs typeface="Times New Roman" panose="02020603050405020304" pitchFamily="18" charset="0"/>
              </a:rPr>
              <a:t>("Consumer:"+value);</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a:t>
            </a:r>
          </a:p>
          <a:p>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class SynDemo1</a:t>
            </a:r>
          </a:p>
          <a:p>
            <a:r>
              <a:rPr lang="en-IN" sz="1100" dirty="0">
                <a:latin typeface="Times New Roman" panose="02020603050405020304" pitchFamily="18" charset="0"/>
                <a:cs typeface="Times New Roman" panose="02020603050405020304" pitchFamily="18" charset="0"/>
              </a:rPr>
              <a:t>{</a:t>
            </a:r>
          </a:p>
          <a:p>
            <a:r>
              <a:rPr lang="en-IN" sz="1100" dirty="0">
                <a:latin typeface="Times New Roman" panose="02020603050405020304" pitchFamily="18" charset="0"/>
                <a:cs typeface="Times New Roman" panose="02020603050405020304" pitchFamily="18" charset="0"/>
              </a:rPr>
              <a:t>	public static void main(String[] </a:t>
            </a:r>
            <a:r>
              <a:rPr lang="en-IN" sz="1100" dirty="0" err="1">
                <a:latin typeface="Times New Roman" panose="02020603050405020304" pitchFamily="18" charset="0"/>
                <a:cs typeface="Times New Roman" panose="02020603050405020304" pitchFamily="18" charset="0"/>
              </a:rPr>
              <a:t>args</a:t>
            </a:r>
            <a:r>
              <a:rPr lang="en-IN" sz="1100" dirty="0">
                <a:latin typeface="Times New Roman" panose="02020603050405020304" pitchFamily="18" charset="0"/>
                <a:cs typeface="Times New Roman" panose="02020603050405020304" pitchFamily="18" charset="0"/>
              </a:rPr>
              <a:t>) //throws Exception</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MyData</a:t>
            </a:r>
            <a:r>
              <a:rPr lang="en-IN" sz="1100" dirty="0">
                <a:latin typeface="Times New Roman" panose="02020603050405020304" pitchFamily="18" charset="0"/>
                <a:cs typeface="Times New Roman" panose="02020603050405020304" pitchFamily="18" charset="0"/>
              </a:rPr>
              <a:t> data1=new </a:t>
            </a:r>
            <a:r>
              <a:rPr lang="en-IN" sz="1100" dirty="0" err="1">
                <a:latin typeface="Times New Roman" panose="02020603050405020304" pitchFamily="18" charset="0"/>
                <a:cs typeface="Times New Roman" panose="02020603050405020304" pitchFamily="18" charset="0"/>
              </a:rPr>
              <a:t>MyData</a:t>
            </a:r>
            <a:r>
              <a:rPr lang="en-IN" sz="1100" dirty="0">
                <a:latin typeface="Times New Roman" panose="02020603050405020304" pitchFamily="18" charset="0"/>
                <a:cs typeface="Times New Roman" panose="02020603050405020304" pitchFamily="18" charset="0"/>
              </a:rPr>
              <a:t>();</a:t>
            </a:r>
          </a:p>
          <a:p>
            <a:r>
              <a:rPr lang="en-IN" sz="1100" dirty="0">
                <a:latin typeface="Times New Roman" panose="02020603050405020304" pitchFamily="18" charset="0"/>
                <a:cs typeface="Times New Roman" panose="02020603050405020304" pitchFamily="18" charset="0"/>
              </a:rPr>
              <a:t>		Producer p=new Producer(data1);</a:t>
            </a:r>
          </a:p>
          <a:p>
            <a:r>
              <a:rPr lang="en-IN" sz="1100" dirty="0">
                <a:latin typeface="Times New Roman" panose="02020603050405020304" pitchFamily="18" charset="0"/>
                <a:cs typeface="Times New Roman" panose="02020603050405020304" pitchFamily="18" charset="0"/>
              </a:rPr>
              <a:t>		Consumer co=new Consumer(data1);</a:t>
            </a:r>
          </a:p>
          <a:p>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p.start</a:t>
            </a:r>
            <a:r>
              <a:rPr lang="en-IN" sz="1100" dirty="0">
                <a:latin typeface="Times New Roman" panose="02020603050405020304" pitchFamily="18" charset="0"/>
                <a:cs typeface="Times New Roman" panose="02020603050405020304" pitchFamily="18" charset="0"/>
              </a:rPr>
              <a:t>();</a:t>
            </a:r>
          </a:p>
          <a:p>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co.start</a:t>
            </a:r>
            <a:r>
              <a:rPr lang="en-IN" sz="1100" dirty="0">
                <a:latin typeface="Times New Roman" panose="02020603050405020304" pitchFamily="18" charset="0"/>
                <a:cs typeface="Times New Roman" panose="02020603050405020304" pitchFamily="18" charset="0"/>
              </a:rPr>
              <a:t>();</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	}</a:t>
            </a:r>
          </a:p>
          <a:p>
            <a:r>
              <a:rPr lang="en-IN" sz="1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349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6849-6042-71DB-45C5-20721D05D7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Multithreading</a:t>
            </a:r>
          </a:p>
        </p:txBody>
      </p:sp>
      <p:sp>
        <p:nvSpPr>
          <p:cNvPr id="3" name="Content Placeholder 2">
            <a:extLst>
              <a:ext uri="{FF2B5EF4-FFF2-40B4-BE49-F238E27FC236}">
                <a16:creationId xmlns:a16="http://schemas.microsoft.com/office/drawing/2014/main" id="{6D56BCF1-FCC8-3301-49F0-D1F964855123}"/>
              </a:ext>
            </a:extLst>
          </p:cNvPr>
          <p:cNvSpPr>
            <a:spLocks noGrp="1"/>
          </p:cNvSpPr>
          <p:nvPr>
            <p:ph idx="1"/>
          </p:nvPr>
        </p:nvSpPr>
        <p:spPr/>
        <p:txBody>
          <a:bodyPr>
            <a:normAutofit/>
          </a:bodyPr>
          <a:lstStyle/>
          <a:p>
            <a:pPr algn="just"/>
            <a:r>
              <a:rPr lang="en-US" sz="2000" i="0" dirty="0">
                <a:effectLst/>
                <a:latin typeface="Times New Roman" panose="02020603050405020304" pitchFamily="18" charset="0"/>
                <a:cs typeface="Times New Roman" panose="02020603050405020304" pitchFamily="18" charset="0"/>
              </a:rPr>
              <a:t>Multithreading in </a:t>
            </a:r>
            <a:r>
              <a:rPr lang="en-US" sz="2000" i="0" strike="noStrike" dirty="0">
                <a:effectLst/>
                <a:latin typeface="Times New Roman" panose="02020603050405020304" pitchFamily="18" charset="0"/>
                <a:cs typeface="Times New Roman" panose="02020603050405020304" pitchFamily="18" charset="0"/>
              </a:rPr>
              <a:t>Java</a:t>
            </a:r>
            <a:r>
              <a:rPr lang="en-US" sz="2000" i="0" dirty="0">
                <a:effectLst/>
                <a:latin typeface="Times New Roman" panose="02020603050405020304" pitchFamily="18" charset="0"/>
                <a:cs typeface="Times New Roman" panose="02020603050405020304" pitchFamily="18" charset="0"/>
              </a:rPr>
              <a:t> is a process of executing multiple threads simultaneously.</a:t>
            </a:r>
          </a:p>
          <a:p>
            <a:pPr algn="just"/>
            <a:r>
              <a:rPr lang="en-US" sz="2000" i="0" dirty="0">
                <a:effectLst/>
                <a:latin typeface="Times New Roman" panose="02020603050405020304" pitchFamily="18" charset="0"/>
                <a:cs typeface="Times New Roman" panose="02020603050405020304" pitchFamily="18" charset="0"/>
              </a:rPr>
              <a:t>A thread is a lightweight sub-process, the smallest unit of processing. Multiprocessing and multithreading, both are used to achieve multitasking.</a:t>
            </a:r>
          </a:p>
          <a:p>
            <a:pPr algn="just"/>
            <a:r>
              <a:rPr lang="en-US" sz="2000" i="0" dirty="0">
                <a:effectLst/>
                <a:latin typeface="Times New Roman" panose="02020603050405020304" pitchFamily="18" charset="0"/>
                <a:cs typeface="Times New Roman" panose="02020603050405020304" pitchFamily="18" charset="0"/>
              </a:rPr>
              <a:t>However, we use multithreading than multiprocessing because threads use a shared memory area. They don't allocate separate memory area so saves memory, and context-switching between the threads takes less time than process.</a:t>
            </a:r>
          </a:p>
          <a:p>
            <a:pPr algn="just"/>
            <a:r>
              <a:rPr lang="en-US" sz="2000" i="0" dirty="0">
                <a:effectLst/>
                <a:latin typeface="Times New Roman" panose="02020603050405020304" pitchFamily="18" charset="0"/>
                <a:cs typeface="Times New Roman" panose="02020603050405020304" pitchFamily="18" charset="0"/>
              </a:rPr>
              <a:t>Java Multithreading is mostly used in games, animation, etc.</a:t>
            </a:r>
          </a:p>
          <a:p>
            <a:pPr algn="just"/>
            <a:r>
              <a:rPr lang="en-US" sz="2000" dirty="0">
                <a:latin typeface="Times New Roman" panose="02020603050405020304" pitchFamily="18" charset="0"/>
                <a:cs typeface="Times New Roman" panose="02020603050405020304" pitchFamily="18" charset="0"/>
              </a:rPr>
              <a:t>Threads are independent. If there occurs exception in one thread, it doesn't affect other threads. It uses a shared memory area.</a:t>
            </a:r>
          </a:p>
          <a:p>
            <a:pPr marL="0" indent="0" algn="just">
              <a:buNone/>
            </a:pPr>
            <a:r>
              <a:rPr lang="en-US" sz="2100" dirty="0">
                <a:latin typeface="Times New Roman" panose="02020603050405020304" pitchFamily="18" charset="0"/>
                <a:cs typeface="Times New Roman" panose="02020603050405020304" pitchFamily="18" charset="0"/>
              </a:rPr>
              <a:t>There are two ways to create a thread:</a:t>
            </a:r>
          </a:p>
          <a:p>
            <a:pPr algn="just"/>
            <a:r>
              <a:rPr lang="en-US" sz="2100" dirty="0">
                <a:latin typeface="Times New Roman" panose="02020603050405020304" pitchFamily="18" charset="0"/>
                <a:cs typeface="Times New Roman" panose="02020603050405020304" pitchFamily="18" charset="0"/>
              </a:rPr>
              <a:t>By extending Thread class</a:t>
            </a:r>
          </a:p>
          <a:p>
            <a:pPr algn="just"/>
            <a:r>
              <a:rPr lang="en-US" sz="2100" dirty="0">
                <a:latin typeface="Times New Roman" panose="02020603050405020304" pitchFamily="18" charset="0"/>
                <a:cs typeface="Times New Roman" panose="02020603050405020304" pitchFamily="18" charset="0"/>
              </a:rPr>
              <a:t>By implementing Runnable interface.</a:t>
            </a:r>
          </a:p>
          <a:p>
            <a:pPr algn="just"/>
            <a:endParaRPr lang="en-IN" dirty="0"/>
          </a:p>
        </p:txBody>
      </p:sp>
    </p:spTree>
    <p:extLst>
      <p:ext uri="{BB962C8B-B14F-4D97-AF65-F5344CB8AC3E}">
        <p14:creationId xmlns:p14="http://schemas.microsoft.com/office/powerpoint/2010/main" val="346882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7C0-8FAC-5967-3E4F-585B479E183D}"/>
              </a:ext>
            </a:extLst>
          </p:cNvPr>
          <p:cNvSpPr>
            <a:spLocks noGrp="1"/>
          </p:cNvSpPr>
          <p:nvPr>
            <p:ph type="title"/>
          </p:nvPr>
        </p:nvSpPr>
        <p:spPr>
          <a:xfrm>
            <a:off x="973394" y="365126"/>
            <a:ext cx="10380406" cy="893404"/>
          </a:xfrm>
        </p:spPr>
        <p:txBody>
          <a:bodyPr>
            <a:normAutofit/>
          </a:bodyPr>
          <a:lstStyle/>
          <a:p>
            <a:r>
              <a:rPr lang="en-IN" sz="2800" dirty="0">
                <a:latin typeface="Times New Roman" panose="02020603050405020304" pitchFamily="18" charset="0"/>
                <a:cs typeface="Times New Roman" panose="02020603050405020304" pitchFamily="18" charset="0"/>
              </a:rPr>
              <a:t>Life cycle of Thread</a:t>
            </a:r>
          </a:p>
        </p:txBody>
      </p:sp>
      <p:pic>
        <p:nvPicPr>
          <p:cNvPr id="5" name="Content Placeholder 4">
            <a:extLst>
              <a:ext uri="{FF2B5EF4-FFF2-40B4-BE49-F238E27FC236}">
                <a16:creationId xmlns:a16="http://schemas.microsoft.com/office/drawing/2014/main" id="{D3A10D79-E24E-EDBC-43B8-BA0D83ED2D5A}"/>
              </a:ext>
            </a:extLst>
          </p:cNvPr>
          <p:cNvPicPr>
            <a:picLocks noGrp="1" noChangeAspect="1"/>
          </p:cNvPicPr>
          <p:nvPr>
            <p:ph idx="1"/>
          </p:nvPr>
        </p:nvPicPr>
        <p:blipFill>
          <a:blip r:embed="rId2"/>
          <a:stretch>
            <a:fillRect/>
          </a:stretch>
        </p:blipFill>
        <p:spPr>
          <a:xfrm>
            <a:off x="2708235" y="1825625"/>
            <a:ext cx="6775530" cy="4351338"/>
          </a:xfrm>
        </p:spPr>
      </p:pic>
    </p:spTree>
    <p:extLst>
      <p:ext uri="{BB962C8B-B14F-4D97-AF65-F5344CB8AC3E}">
        <p14:creationId xmlns:p14="http://schemas.microsoft.com/office/powerpoint/2010/main" val="372155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249C7-D3D9-0CB3-6A04-EC73D9888B41}"/>
              </a:ext>
            </a:extLst>
          </p:cNvPr>
          <p:cNvSpPr>
            <a:spLocks noGrp="1"/>
          </p:cNvSpPr>
          <p:nvPr>
            <p:ph idx="1"/>
          </p:nvPr>
        </p:nvSpPr>
        <p:spPr>
          <a:xfrm>
            <a:off x="521110" y="137652"/>
            <a:ext cx="11297264" cy="6636774"/>
          </a:xfrm>
        </p:spPr>
        <p:txBody>
          <a:bodyPr>
            <a:noAutofit/>
          </a:bodyPr>
          <a:lstStyle/>
          <a:p>
            <a:pPr algn="just">
              <a:spcBef>
                <a:spcPts val="300"/>
              </a:spcBef>
            </a:pPr>
            <a:r>
              <a:rPr lang="en-US" sz="1800" b="0" i="0" dirty="0">
                <a:effectLst/>
                <a:latin typeface="Times New Roman" panose="02020603050405020304" pitchFamily="18" charset="0"/>
                <a:cs typeface="Times New Roman" panose="02020603050405020304" pitchFamily="18" charset="0"/>
              </a:rPr>
              <a:t>Thread class: Thread class provide constructors and methods to create and perform operations on a thread. Thread class extends Object class and implements Runnable interface.</a:t>
            </a:r>
          </a:p>
          <a:p>
            <a:pPr marL="0" indent="0" algn="just">
              <a:spcBef>
                <a:spcPts val="300"/>
              </a:spcBef>
              <a:buNone/>
            </a:pPr>
            <a:r>
              <a:rPr lang="en-US" sz="1800" b="0" i="0" dirty="0">
                <a:effectLst/>
                <a:latin typeface="Times New Roman" panose="02020603050405020304" pitchFamily="18" charset="0"/>
                <a:cs typeface="Times New Roman" panose="02020603050405020304" pitchFamily="18" charset="0"/>
              </a:rPr>
              <a:t>Commonly used Constructors of Thread class:</a:t>
            </a:r>
          </a:p>
          <a:p>
            <a:pPr algn="just">
              <a:spcBef>
                <a:spcPts val="300"/>
              </a:spcBef>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Thread()</a:t>
            </a:r>
          </a:p>
          <a:p>
            <a:pPr algn="just">
              <a:spcBef>
                <a:spcPts val="300"/>
              </a:spcBef>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Thread(String name)</a:t>
            </a:r>
          </a:p>
          <a:p>
            <a:pPr algn="just">
              <a:spcBef>
                <a:spcPts val="300"/>
              </a:spcBef>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Thread(Runnable r)</a:t>
            </a:r>
          </a:p>
          <a:p>
            <a:pPr algn="just">
              <a:spcBef>
                <a:spcPts val="300"/>
              </a:spcBef>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Thread(Runnable r, String name)</a:t>
            </a:r>
          </a:p>
          <a:p>
            <a:pPr marL="0" indent="0" algn="just">
              <a:spcBef>
                <a:spcPts val="300"/>
              </a:spcBef>
              <a:buNone/>
            </a:pPr>
            <a:r>
              <a:rPr lang="en-US" sz="1800" b="0" i="0" dirty="0">
                <a:effectLst/>
                <a:latin typeface="Times New Roman" panose="02020603050405020304" pitchFamily="18" charset="0"/>
                <a:cs typeface="Times New Roman" panose="02020603050405020304" pitchFamily="18" charset="0"/>
              </a:rPr>
              <a:t>Commonly used methods of Thread class:</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void run():</a:t>
            </a:r>
            <a:r>
              <a:rPr lang="en-US" sz="1800" b="0" i="0" dirty="0">
                <a:effectLst/>
                <a:latin typeface="Times New Roman" panose="02020603050405020304" pitchFamily="18" charset="0"/>
                <a:cs typeface="Times New Roman" panose="02020603050405020304" pitchFamily="18" charset="0"/>
              </a:rPr>
              <a:t> is used to perform action for a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void start():</a:t>
            </a:r>
            <a:r>
              <a:rPr lang="en-US" sz="1800" b="0" i="0" dirty="0">
                <a:effectLst/>
                <a:latin typeface="Times New Roman" panose="02020603050405020304" pitchFamily="18" charset="0"/>
                <a:cs typeface="Times New Roman" panose="02020603050405020304" pitchFamily="18" charset="0"/>
              </a:rPr>
              <a:t> starts the execution of the thread. JVM calls the run() method on the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void sleep(long milliseconds):</a:t>
            </a:r>
            <a:r>
              <a:rPr lang="en-US" sz="1800" b="0" i="0" dirty="0">
                <a:effectLst/>
                <a:latin typeface="Times New Roman" panose="02020603050405020304" pitchFamily="18" charset="0"/>
                <a:cs typeface="Times New Roman" panose="02020603050405020304" pitchFamily="18" charset="0"/>
              </a:rPr>
              <a:t> Causes the currently executing thread to sleep (temporarily cease execution) for the specified number of milliseconds.</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void join():</a:t>
            </a:r>
            <a:r>
              <a:rPr lang="en-US" sz="1800" b="0" i="0" dirty="0">
                <a:effectLst/>
                <a:latin typeface="Times New Roman" panose="02020603050405020304" pitchFamily="18" charset="0"/>
                <a:cs typeface="Times New Roman" panose="02020603050405020304" pitchFamily="18" charset="0"/>
              </a:rPr>
              <a:t> waits for a thread to die.</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void join(long milliseconds):</a:t>
            </a:r>
            <a:r>
              <a:rPr lang="en-US" sz="1800" b="0" i="0" dirty="0">
                <a:effectLst/>
                <a:latin typeface="Times New Roman" panose="02020603050405020304" pitchFamily="18" charset="0"/>
                <a:cs typeface="Times New Roman" panose="02020603050405020304" pitchFamily="18" charset="0"/>
              </a:rPr>
              <a:t> waits for a thread to die for the specified milliseconds.</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int </a:t>
            </a:r>
            <a:r>
              <a:rPr lang="en-US" sz="1800" b="1" i="0" dirty="0" err="1">
                <a:effectLst/>
                <a:latin typeface="Times New Roman" panose="02020603050405020304" pitchFamily="18" charset="0"/>
                <a:cs typeface="Times New Roman" panose="02020603050405020304" pitchFamily="18" charset="0"/>
              </a:rPr>
              <a:t>getPriority</a:t>
            </a:r>
            <a:r>
              <a:rPr lang="en-US" sz="1800" b="1" i="0" dirty="0">
                <a:effectLst/>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returns the priority of the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int </a:t>
            </a:r>
            <a:r>
              <a:rPr lang="en-US" sz="1800" b="1" i="0" dirty="0" err="1">
                <a:effectLst/>
                <a:latin typeface="Times New Roman" panose="02020603050405020304" pitchFamily="18" charset="0"/>
                <a:cs typeface="Times New Roman" panose="02020603050405020304" pitchFamily="18" charset="0"/>
              </a:rPr>
              <a:t>setPriority</a:t>
            </a:r>
            <a:r>
              <a:rPr lang="en-US" sz="1800" b="1" i="0" dirty="0">
                <a:effectLst/>
                <a:latin typeface="Times New Roman" panose="02020603050405020304" pitchFamily="18" charset="0"/>
                <a:cs typeface="Times New Roman" panose="02020603050405020304" pitchFamily="18" charset="0"/>
              </a:rPr>
              <a:t>(int priority):</a:t>
            </a:r>
            <a:r>
              <a:rPr lang="en-US" sz="1800" b="0" i="0" dirty="0">
                <a:effectLst/>
                <a:latin typeface="Times New Roman" panose="02020603050405020304" pitchFamily="18" charset="0"/>
                <a:cs typeface="Times New Roman" panose="02020603050405020304" pitchFamily="18" charset="0"/>
              </a:rPr>
              <a:t> changes the priority of the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String </a:t>
            </a:r>
            <a:r>
              <a:rPr lang="en-US" sz="1800" b="1" i="0" dirty="0" err="1">
                <a:effectLst/>
                <a:latin typeface="Times New Roman" panose="02020603050405020304" pitchFamily="18" charset="0"/>
                <a:cs typeface="Times New Roman" panose="02020603050405020304" pitchFamily="18" charset="0"/>
              </a:rPr>
              <a:t>getName</a:t>
            </a:r>
            <a:r>
              <a:rPr lang="en-US" sz="1800" b="1" i="0" dirty="0">
                <a:effectLst/>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returns the name of the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void </a:t>
            </a:r>
            <a:r>
              <a:rPr lang="en-US" sz="1800" b="1" i="0" dirty="0" err="1">
                <a:effectLst/>
                <a:latin typeface="Times New Roman" panose="02020603050405020304" pitchFamily="18" charset="0"/>
                <a:cs typeface="Times New Roman" panose="02020603050405020304" pitchFamily="18" charset="0"/>
              </a:rPr>
              <a:t>setName</a:t>
            </a:r>
            <a:r>
              <a:rPr lang="en-US" sz="1800" b="1" i="0" dirty="0">
                <a:effectLst/>
                <a:latin typeface="Times New Roman" panose="02020603050405020304" pitchFamily="18" charset="0"/>
                <a:cs typeface="Times New Roman" panose="02020603050405020304" pitchFamily="18" charset="0"/>
              </a:rPr>
              <a:t>(String name):</a:t>
            </a:r>
            <a:r>
              <a:rPr lang="en-US" sz="1800" b="0" i="0" dirty="0">
                <a:effectLst/>
                <a:latin typeface="Times New Roman" panose="02020603050405020304" pitchFamily="18" charset="0"/>
                <a:cs typeface="Times New Roman" panose="02020603050405020304" pitchFamily="18" charset="0"/>
              </a:rPr>
              <a:t> changes the name of the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Thread </a:t>
            </a:r>
            <a:r>
              <a:rPr lang="en-US" sz="1800" b="1" i="0" dirty="0" err="1">
                <a:effectLst/>
                <a:latin typeface="Times New Roman" panose="02020603050405020304" pitchFamily="18" charset="0"/>
                <a:cs typeface="Times New Roman" panose="02020603050405020304" pitchFamily="18" charset="0"/>
              </a:rPr>
              <a:t>currentThread</a:t>
            </a:r>
            <a:r>
              <a:rPr lang="en-US" sz="1800" b="1" i="0" dirty="0">
                <a:effectLst/>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returns the reference of currently executing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int </a:t>
            </a:r>
            <a:r>
              <a:rPr lang="en-US" sz="1800" b="1" i="0" dirty="0" err="1">
                <a:effectLst/>
                <a:latin typeface="Times New Roman" panose="02020603050405020304" pitchFamily="18" charset="0"/>
                <a:cs typeface="Times New Roman" panose="02020603050405020304" pitchFamily="18" charset="0"/>
              </a:rPr>
              <a:t>getId</a:t>
            </a:r>
            <a:r>
              <a:rPr lang="en-US" sz="1800" b="1" i="0" dirty="0">
                <a:effectLst/>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returns the id of the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a:t>
            </a:r>
            <a:r>
              <a:rPr lang="en-US" sz="1800" b="1" i="0" dirty="0" err="1">
                <a:effectLst/>
                <a:latin typeface="Times New Roman" panose="02020603050405020304" pitchFamily="18" charset="0"/>
                <a:cs typeface="Times New Roman" panose="02020603050405020304" pitchFamily="18" charset="0"/>
              </a:rPr>
              <a:t>Thread.State</a:t>
            </a:r>
            <a:r>
              <a:rPr lang="en-US" sz="1800" b="1" i="0" dirty="0">
                <a:effectLst/>
                <a:latin typeface="Times New Roman" panose="02020603050405020304" pitchFamily="18" charset="0"/>
                <a:cs typeface="Times New Roman" panose="02020603050405020304" pitchFamily="18" charset="0"/>
              </a:rPr>
              <a:t> </a:t>
            </a:r>
            <a:r>
              <a:rPr lang="en-US" sz="1800" b="1" i="0" dirty="0" err="1">
                <a:effectLst/>
                <a:latin typeface="Times New Roman" panose="02020603050405020304" pitchFamily="18" charset="0"/>
                <a:cs typeface="Times New Roman" panose="02020603050405020304" pitchFamily="18" charset="0"/>
              </a:rPr>
              <a:t>getState</a:t>
            </a:r>
            <a:r>
              <a:rPr lang="en-US" sz="1800" b="1" i="0" dirty="0">
                <a:effectLst/>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returns the state of the thread.</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a:t>
            </a:r>
            <a:r>
              <a:rPr lang="en-US" sz="1800" b="1" i="0" dirty="0" err="1">
                <a:effectLst/>
                <a:latin typeface="Times New Roman" panose="02020603050405020304" pitchFamily="18" charset="0"/>
                <a:cs typeface="Times New Roman" panose="02020603050405020304" pitchFamily="18" charset="0"/>
              </a:rPr>
              <a:t>boolean</a:t>
            </a:r>
            <a:r>
              <a:rPr lang="en-US" sz="1800" b="1" i="0" dirty="0">
                <a:effectLst/>
                <a:latin typeface="Times New Roman" panose="02020603050405020304" pitchFamily="18" charset="0"/>
                <a:cs typeface="Times New Roman" panose="02020603050405020304" pitchFamily="18" charset="0"/>
              </a:rPr>
              <a:t> </a:t>
            </a:r>
            <a:r>
              <a:rPr lang="en-US" sz="1800" b="1" i="0" dirty="0" err="1">
                <a:effectLst/>
                <a:latin typeface="Times New Roman" panose="02020603050405020304" pitchFamily="18" charset="0"/>
                <a:cs typeface="Times New Roman" panose="02020603050405020304" pitchFamily="18" charset="0"/>
              </a:rPr>
              <a:t>isAlive</a:t>
            </a:r>
            <a:r>
              <a:rPr lang="en-US" sz="1800" b="1" i="0" dirty="0">
                <a:effectLst/>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tests if the thread is alive.</a:t>
            </a:r>
          </a:p>
          <a:p>
            <a:pPr algn="just">
              <a:spcBef>
                <a:spcPts val="300"/>
              </a:spcBef>
              <a:buFont typeface="+mj-lt"/>
              <a:buAutoNum type="arabicPeriod"/>
            </a:pPr>
            <a:r>
              <a:rPr lang="en-US" sz="1800" b="1" i="0" dirty="0">
                <a:effectLst/>
                <a:latin typeface="Times New Roman" panose="02020603050405020304" pitchFamily="18" charset="0"/>
                <a:cs typeface="Times New Roman" panose="02020603050405020304" pitchFamily="18" charset="0"/>
              </a:rPr>
              <a:t>public void yield():</a:t>
            </a:r>
            <a:r>
              <a:rPr lang="en-US" sz="1800" b="0" i="0" dirty="0">
                <a:effectLst/>
                <a:latin typeface="Times New Roman" panose="02020603050405020304" pitchFamily="18" charset="0"/>
                <a:cs typeface="Times New Roman" panose="02020603050405020304" pitchFamily="18" charset="0"/>
              </a:rPr>
              <a:t> causes the currently executing thread object to temporarily pause and allow other threads to execute.</a:t>
            </a:r>
          </a:p>
          <a:p>
            <a:pPr>
              <a:spcBef>
                <a:spcPts val="30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4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21222-84AD-5EE9-D723-316037809647}"/>
              </a:ext>
            </a:extLst>
          </p:cNvPr>
          <p:cNvSpPr>
            <a:spLocks noGrp="1"/>
          </p:cNvSpPr>
          <p:nvPr>
            <p:ph idx="1"/>
          </p:nvPr>
        </p:nvSpPr>
        <p:spPr>
          <a:xfrm>
            <a:off x="511277" y="875071"/>
            <a:ext cx="6430297" cy="5830528"/>
          </a:xfrm>
        </p:spPr>
        <p:txBody>
          <a:bodyPr>
            <a:noAutofit/>
          </a:bodyPr>
          <a:lstStyle/>
          <a:p>
            <a:pPr marL="0" indent="0">
              <a:spcBef>
                <a:spcPts val="0"/>
              </a:spcBef>
              <a:buNone/>
            </a:pPr>
            <a:r>
              <a:rPr lang="en-IN" sz="1800" dirty="0">
                <a:latin typeface="Times New Roman" panose="02020603050405020304" pitchFamily="18" charset="0"/>
                <a:cs typeface="Times New Roman" panose="02020603050405020304" pitchFamily="18" charset="0"/>
              </a:rPr>
              <a:t>class </a:t>
            </a:r>
            <a:r>
              <a:rPr lang="en-IN" sz="1800" dirty="0" err="1">
                <a:latin typeface="Times New Roman" panose="02020603050405020304" pitchFamily="18" charset="0"/>
                <a:cs typeface="Times New Roman" panose="02020603050405020304" pitchFamily="18" charset="0"/>
              </a:rPr>
              <a:t>ThreadTest</a:t>
            </a:r>
            <a:r>
              <a:rPr lang="en-IN" sz="1800" dirty="0">
                <a:latin typeface="Times New Roman" panose="02020603050405020304" pitchFamily="18" charset="0"/>
                <a:cs typeface="Times New Roman" panose="02020603050405020304" pitchFamily="18" charset="0"/>
              </a:rPr>
              <a:t> extends Thread</a:t>
            </a:r>
          </a:p>
          <a:p>
            <a:pPr marL="0" indent="0">
              <a:spcBef>
                <a:spcPts val="0"/>
              </a:spcBef>
              <a:buNone/>
            </a:pP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public void run()</a:t>
            </a:r>
          </a:p>
          <a:p>
            <a:pPr marL="0" indent="0">
              <a:spcBef>
                <a:spcPts val="0"/>
              </a:spcBef>
              <a:buNone/>
            </a:pPr>
            <a:r>
              <a:rPr lang="en-IN" sz="1800" dirty="0">
                <a:latin typeface="Times New Roman" panose="02020603050405020304" pitchFamily="18" charset="0"/>
                <a:cs typeface="Times New Roman" panose="02020603050405020304" pitchFamily="18" charset="0"/>
              </a:rPr>
              <a:t>	{		</a:t>
            </a:r>
          </a:p>
          <a:p>
            <a:pPr marL="0" indent="0">
              <a:spcBef>
                <a:spcPts val="0"/>
              </a:spcBef>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=1;</a:t>
            </a:r>
          </a:p>
          <a:p>
            <a:pPr marL="0" indent="0">
              <a:spcBef>
                <a:spcPts val="0"/>
              </a:spcBef>
              <a:buNone/>
            </a:pPr>
            <a:r>
              <a:rPr lang="en-IN" sz="1800" dirty="0">
                <a:latin typeface="Times New Roman" panose="02020603050405020304" pitchFamily="18" charset="0"/>
                <a:cs typeface="Times New Roman" panose="02020603050405020304" pitchFamily="18" charset="0"/>
              </a:rPr>
              <a:t>	while(</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&lt;=5)</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Hello");</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	</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ThreadTest</a:t>
            </a:r>
            <a:r>
              <a:rPr lang="en-IN" sz="1800" dirty="0">
                <a:latin typeface="Times New Roman" panose="02020603050405020304" pitchFamily="18" charset="0"/>
                <a:cs typeface="Times New Roman" panose="02020603050405020304" pitchFamily="18" charset="0"/>
              </a:rPr>
              <a:t> t=new </a:t>
            </a:r>
            <a:r>
              <a:rPr lang="en-IN" sz="1800" dirty="0" err="1">
                <a:latin typeface="Times New Roman" panose="02020603050405020304" pitchFamily="18" charset="0"/>
                <a:cs typeface="Times New Roman" panose="02020603050405020304" pitchFamily="18" charset="0"/>
              </a:rPr>
              <a:t>ThreadTest</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t.start</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=1;</a:t>
            </a:r>
          </a:p>
          <a:p>
            <a:pPr marL="0" indent="0">
              <a:spcBef>
                <a:spcPts val="0"/>
              </a:spcBef>
              <a:buNone/>
            </a:pPr>
            <a:r>
              <a:rPr lang="en-IN" sz="1800" dirty="0">
                <a:latin typeface="Times New Roman" panose="02020603050405020304" pitchFamily="18" charset="0"/>
                <a:cs typeface="Times New Roman" panose="02020603050405020304" pitchFamily="18" charset="0"/>
              </a:rPr>
              <a:t>		while(</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&lt;=5)</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 World");</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363DAD8A-9FF7-97BB-11D4-83337E88DA2B}"/>
              </a:ext>
            </a:extLst>
          </p:cNvPr>
          <p:cNvSpPr txBox="1"/>
          <p:nvPr/>
        </p:nvSpPr>
        <p:spPr>
          <a:xfrm>
            <a:off x="8288594" y="1071716"/>
            <a:ext cx="2261419" cy="313932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1 World</a:t>
            </a:r>
          </a:p>
          <a:p>
            <a:r>
              <a:rPr lang="en-US" dirty="0">
                <a:latin typeface="Times New Roman" panose="02020603050405020304" pitchFamily="18" charset="0"/>
                <a:cs typeface="Times New Roman" panose="02020603050405020304" pitchFamily="18" charset="0"/>
              </a:rPr>
              <a:t>1 Hello</a:t>
            </a:r>
          </a:p>
          <a:p>
            <a:r>
              <a:rPr lang="en-US" dirty="0">
                <a:latin typeface="Times New Roman" panose="02020603050405020304" pitchFamily="18" charset="0"/>
                <a:cs typeface="Times New Roman" panose="02020603050405020304" pitchFamily="18" charset="0"/>
              </a:rPr>
              <a:t>2 Hello</a:t>
            </a:r>
          </a:p>
          <a:p>
            <a:r>
              <a:rPr lang="en-US" dirty="0">
                <a:latin typeface="Times New Roman" panose="02020603050405020304" pitchFamily="18" charset="0"/>
                <a:cs typeface="Times New Roman" panose="02020603050405020304" pitchFamily="18" charset="0"/>
              </a:rPr>
              <a:t>2 World</a:t>
            </a:r>
          </a:p>
          <a:p>
            <a:r>
              <a:rPr lang="en-US" dirty="0">
                <a:latin typeface="Times New Roman" panose="02020603050405020304" pitchFamily="18" charset="0"/>
                <a:cs typeface="Times New Roman" panose="02020603050405020304" pitchFamily="18" charset="0"/>
              </a:rPr>
              <a:t>3 Hello</a:t>
            </a:r>
          </a:p>
          <a:p>
            <a:r>
              <a:rPr lang="en-US" dirty="0">
                <a:latin typeface="Times New Roman" panose="02020603050405020304" pitchFamily="18" charset="0"/>
                <a:cs typeface="Times New Roman" panose="02020603050405020304" pitchFamily="18" charset="0"/>
              </a:rPr>
              <a:t>4 Hello</a:t>
            </a:r>
          </a:p>
          <a:p>
            <a:r>
              <a:rPr lang="en-US" dirty="0">
                <a:latin typeface="Times New Roman" panose="02020603050405020304" pitchFamily="18" charset="0"/>
                <a:cs typeface="Times New Roman" panose="02020603050405020304" pitchFamily="18" charset="0"/>
              </a:rPr>
              <a:t>5 Hello</a:t>
            </a:r>
          </a:p>
          <a:p>
            <a:r>
              <a:rPr lang="en-US" dirty="0">
                <a:latin typeface="Times New Roman" panose="02020603050405020304" pitchFamily="18" charset="0"/>
                <a:cs typeface="Times New Roman" panose="02020603050405020304" pitchFamily="18" charset="0"/>
              </a:rPr>
              <a:t>3 World</a:t>
            </a:r>
          </a:p>
          <a:p>
            <a:r>
              <a:rPr lang="en-US" dirty="0">
                <a:latin typeface="Times New Roman" panose="02020603050405020304" pitchFamily="18" charset="0"/>
                <a:cs typeface="Times New Roman" panose="02020603050405020304" pitchFamily="18" charset="0"/>
              </a:rPr>
              <a:t>4 World</a:t>
            </a:r>
          </a:p>
          <a:p>
            <a:r>
              <a:rPr lang="en-US" dirty="0">
                <a:latin typeface="Times New Roman" panose="02020603050405020304" pitchFamily="18" charset="0"/>
                <a:cs typeface="Times New Roman" panose="02020603050405020304" pitchFamily="18" charset="0"/>
              </a:rPr>
              <a:t>5 World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41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6367E-88DD-12E8-929E-C874C1AE76B4}"/>
              </a:ext>
            </a:extLst>
          </p:cNvPr>
          <p:cNvSpPr>
            <a:spLocks noGrp="1"/>
          </p:cNvSpPr>
          <p:nvPr>
            <p:ph idx="1"/>
          </p:nvPr>
        </p:nvSpPr>
        <p:spPr>
          <a:xfrm>
            <a:off x="580103" y="294967"/>
            <a:ext cx="7197213" cy="6312309"/>
          </a:xfrm>
        </p:spPr>
        <p:txBody>
          <a:bodyPr>
            <a:normAutofit/>
          </a:bodyPr>
          <a:lstStyle/>
          <a:p>
            <a:pPr marL="0" indent="0">
              <a:spcBef>
                <a:spcPts val="0"/>
              </a:spcBef>
              <a:buNone/>
            </a:pPr>
            <a:r>
              <a:rPr lang="en-IN" sz="1800" dirty="0">
                <a:latin typeface="Times New Roman" panose="02020603050405020304" pitchFamily="18" charset="0"/>
                <a:cs typeface="Times New Roman" panose="02020603050405020304" pitchFamily="18" charset="0"/>
              </a:rPr>
              <a:t>class </a:t>
            </a:r>
            <a:r>
              <a:rPr lang="en-IN" sz="1800" dirty="0" err="1">
                <a:latin typeface="Times New Roman" panose="02020603050405020304" pitchFamily="18" charset="0"/>
                <a:cs typeface="Times New Roman" panose="02020603050405020304" pitchFamily="18" charset="0"/>
              </a:rPr>
              <a:t>ThreadTest</a:t>
            </a:r>
            <a:r>
              <a:rPr lang="en-IN" sz="1800" dirty="0">
                <a:latin typeface="Times New Roman" panose="02020603050405020304" pitchFamily="18" charset="0"/>
                <a:cs typeface="Times New Roman" panose="02020603050405020304" pitchFamily="18" charset="0"/>
              </a:rPr>
              <a:t> implements Runnable</a:t>
            </a:r>
          </a:p>
          <a:p>
            <a:pPr marL="0" indent="0">
              <a:spcBef>
                <a:spcPts val="0"/>
              </a:spcBef>
              <a:buNone/>
            </a:pP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public void run()</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=1;</a:t>
            </a:r>
          </a:p>
          <a:p>
            <a:pPr marL="0" indent="0">
              <a:spcBef>
                <a:spcPts val="0"/>
              </a:spcBef>
              <a:buNone/>
            </a:pPr>
            <a:r>
              <a:rPr lang="en-IN" sz="1800" dirty="0">
                <a:latin typeface="Times New Roman" panose="02020603050405020304" pitchFamily="18" charset="0"/>
                <a:cs typeface="Times New Roman" panose="02020603050405020304" pitchFamily="18" charset="0"/>
              </a:rPr>
              <a:t>		while(</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&lt;=5)</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Hello");</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	</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ThreadTest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tt</a:t>
            </a:r>
            <a:r>
              <a:rPr lang="en-IN" sz="1800" dirty="0">
                <a:latin typeface="Times New Roman" panose="02020603050405020304" pitchFamily="18" charset="0"/>
                <a:cs typeface="Times New Roman" panose="02020603050405020304" pitchFamily="18" charset="0"/>
              </a:rPr>
              <a:t>=new </a:t>
            </a:r>
            <a:r>
              <a:rPr lang="en-IN" sz="1800" dirty="0" err="1">
                <a:latin typeface="Times New Roman" panose="02020603050405020304" pitchFamily="18" charset="0"/>
                <a:cs typeface="Times New Roman" panose="02020603050405020304" pitchFamily="18" charset="0"/>
              </a:rPr>
              <a:t>ThreadTest</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Thread t=new Thread(</a:t>
            </a:r>
            <a:r>
              <a:rPr lang="en-IN" sz="1800" dirty="0" err="1">
                <a:latin typeface="Times New Roman" panose="02020603050405020304" pitchFamily="18" charset="0"/>
                <a:cs typeface="Times New Roman" panose="02020603050405020304" pitchFamily="18" charset="0"/>
              </a:rPr>
              <a:t>tt</a:t>
            </a: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t.start</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=1;</a:t>
            </a:r>
          </a:p>
          <a:p>
            <a:pPr marL="0" indent="0">
              <a:spcBef>
                <a:spcPts val="0"/>
              </a:spcBef>
              <a:buNone/>
            </a:pPr>
            <a:r>
              <a:rPr lang="en-IN" sz="1800" dirty="0">
                <a:latin typeface="Times New Roman" panose="02020603050405020304" pitchFamily="18" charset="0"/>
                <a:cs typeface="Times New Roman" panose="02020603050405020304" pitchFamily="18" charset="0"/>
              </a:rPr>
              <a:t>		while(</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&lt;=5)</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 World");</a:t>
            </a:r>
          </a:p>
          <a:p>
            <a:pPr marL="0" indent="0">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3205D6C5-5B01-AA0E-B6A5-F5244411546D}"/>
              </a:ext>
            </a:extLst>
          </p:cNvPr>
          <p:cNvSpPr txBox="1"/>
          <p:nvPr/>
        </p:nvSpPr>
        <p:spPr>
          <a:xfrm>
            <a:off x="8679425" y="1451999"/>
            <a:ext cx="2703871"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1 World</a:t>
            </a:r>
          </a:p>
          <a:p>
            <a:r>
              <a:rPr lang="en-IN" dirty="0">
                <a:latin typeface="Times New Roman" panose="02020603050405020304" pitchFamily="18" charset="0"/>
                <a:cs typeface="Times New Roman" panose="02020603050405020304" pitchFamily="18" charset="0"/>
              </a:rPr>
              <a:t>2 World</a:t>
            </a:r>
          </a:p>
          <a:p>
            <a:r>
              <a:rPr lang="en-IN" dirty="0">
                <a:latin typeface="Times New Roman" panose="02020603050405020304" pitchFamily="18" charset="0"/>
                <a:cs typeface="Times New Roman" panose="02020603050405020304" pitchFamily="18" charset="0"/>
              </a:rPr>
              <a:t>3 World</a:t>
            </a:r>
          </a:p>
          <a:p>
            <a:r>
              <a:rPr lang="en-IN" dirty="0">
                <a:latin typeface="Times New Roman" panose="02020603050405020304" pitchFamily="18" charset="0"/>
                <a:cs typeface="Times New Roman" panose="02020603050405020304" pitchFamily="18" charset="0"/>
              </a:rPr>
              <a:t>4 World</a:t>
            </a:r>
          </a:p>
          <a:p>
            <a:r>
              <a:rPr lang="en-IN" dirty="0">
                <a:latin typeface="Times New Roman" panose="02020603050405020304" pitchFamily="18" charset="0"/>
                <a:cs typeface="Times New Roman" panose="02020603050405020304" pitchFamily="18" charset="0"/>
              </a:rPr>
              <a:t>1 Hello</a:t>
            </a:r>
          </a:p>
          <a:p>
            <a:r>
              <a:rPr lang="en-IN" dirty="0">
                <a:latin typeface="Times New Roman" panose="02020603050405020304" pitchFamily="18" charset="0"/>
                <a:cs typeface="Times New Roman" panose="02020603050405020304" pitchFamily="18" charset="0"/>
              </a:rPr>
              <a:t>2 Hello</a:t>
            </a:r>
          </a:p>
          <a:p>
            <a:r>
              <a:rPr lang="en-IN" dirty="0">
                <a:latin typeface="Times New Roman" panose="02020603050405020304" pitchFamily="18" charset="0"/>
                <a:cs typeface="Times New Roman" panose="02020603050405020304" pitchFamily="18" charset="0"/>
              </a:rPr>
              <a:t>5 World</a:t>
            </a:r>
          </a:p>
          <a:p>
            <a:r>
              <a:rPr lang="en-IN" dirty="0">
                <a:latin typeface="Times New Roman" panose="02020603050405020304" pitchFamily="18" charset="0"/>
                <a:cs typeface="Times New Roman" panose="02020603050405020304" pitchFamily="18" charset="0"/>
              </a:rPr>
              <a:t>3 Hello</a:t>
            </a:r>
          </a:p>
          <a:p>
            <a:r>
              <a:rPr lang="en-IN" dirty="0">
                <a:latin typeface="Times New Roman" panose="02020603050405020304" pitchFamily="18" charset="0"/>
                <a:cs typeface="Times New Roman" panose="02020603050405020304" pitchFamily="18" charset="0"/>
              </a:rPr>
              <a:t>4 Hello</a:t>
            </a:r>
          </a:p>
          <a:p>
            <a:r>
              <a:rPr lang="en-IN" dirty="0">
                <a:latin typeface="Times New Roman" panose="02020603050405020304" pitchFamily="18" charset="0"/>
                <a:cs typeface="Times New Roman" panose="02020603050405020304" pitchFamily="18" charset="0"/>
              </a:rPr>
              <a:t>5 Hello</a:t>
            </a:r>
          </a:p>
        </p:txBody>
      </p:sp>
    </p:spTree>
    <p:extLst>
      <p:ext uri="{BB962C8B-B14F-4D97-AF65-F5344CB8AC3E}">
        <p14:creationId xmlns:p14="http://schemas.microsoft.com/office/powerpoint/2010/main" val="219164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17A-F36C-E6D0-7F5B-02D344D971F6}"/>
              </a:ext>
            </a:extLst>
          </p:cNvPr>
          <p:cNvSpPr>
            <a:spLocks noGrp="1"/>
          </p:cNvSpPr>
          <p:nvPr>
            <p:ph type="title"/>
          </p:nvPr>
        </p:nvSpPr>
        <p:spPr>
          <a:xfrm>
            <a:off x="806245" y="365126"/>
            <a:ext cx="10547555" cy="500114"/>
          </a:xfrm>
        </p:spPr>
        <p:txBody>
          <a:bodyPr>
            <a:normAutofit/>
          </a:bodyPr>
          <a:lstStyle/>
          <a:p>
            <a:r>
              <a:rPr lang="en-IN" sz="2800" dirty="0">
                <a:latin typeface="Times New Roman" panose="02020603050405020304" pitchFamily="18" charset="0"/>
                <a:cs typeface="Times New Roman" panose="02020603050405020304" pitchFamily="18" charset="0"/>
              </a:rPr>
              <a:t>Methods in Thread class</a:t>
            </a:r>
          </a:p>
        </p:txBody>
      </p:sp>
      <p:sp>
        <p:nvSpPr>
          <p:cNvPr id="3" name="Content Placeholder 2">
            <a:extLst>
              <a:ext uri="{FF2B5EF4-FFF2-40B4-BE49-F238E27FC236}">
                <a16:creationId xmlns:a16="http://schemas.microsoft.com/office/drawing/2014/main" id="{1B0C9653-4F1E-F026-1FE0-5F841C39C280}"/>
              </a:ext>
            </a:extLst>
          </p:cNvPr>
          <p:cNvSpPr>
            <a:spLocks noGrp="1"/>
          </p:cNvSpPr>
          <p:nvPr>
            <p:ph idx="1"/>
          </p:nvPr>
        </p:nvSpPr>
        <p:spPr>
          <a:xfrm>
            <a:off x="8032954" y="1936955"/>
            <a:ext cx="3320845" cy="424000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Output:</a:t>
            </a:r>
          </a:p>
          <a:p>
            <a:pPr marL="0" indent="0">
              <a:buNone/>
            </a:pPr>
            <a:r>
              <a:rPr lang="en-US" sz="1800" dirty="0">
                <a:latin typeface="Times New Roman" panose="02020603050405020304" pitchFamily="18" charset="0"/>
                <a:cs typeface="Times New Roman" panose="02020603050405020304" pitchFamily="18" charset="0"/>
              </a:rPr>
              <a:t>Id:14</a:t>
            </a:r>
          </a:p>
          <a:p>
            <a:pPr marL="0" indent="0">
              <a:buNone/>
            </a:pPr>
            <a:r>
              <a:rPr lang="en-US" sz="1800" dirty="0" err="1">
                <a:latin typeface="Times New Roman" panose="02020603050405020304" pitchFamily="18" charset="0"/>
                <a:cs typeface="Times New Roman" panose="02020603050405020304" pitchFamily="18" charset="0"/>
              </a:rPr>
              <a:t>Name:My</a:t>
            </a:r>
            <a:r>
              <a:rPr lang="en-US" sz="1800" dirty="0">
                <a:latin typeface="Times New Roman" panose="02020603050405020304" pitchFamily="18" charset="0"/>
                <a:cs typeface="Times New Roman" panose="02020603050405020304" pitchFamily="18" charset="0"/>
              </a:rPr>
              <a:t> Thread</a:t>
            </a:r>
          </a:p>
          <a:p>
            <a:pPr marL="0" indent="0">
              <a:buNone/>
            </a:pPr>
            <a:r>
              <a:rPr lang="en-US" sz="1800" dirty="0">
                <a:latin typeface="Times New Roman" panose="02020603050405020304" pitchFamily="18" charset="0"/>
                <a:cs typeface="Times New Roman" panose="02020603050405020304" pitchFamily="18" charset="0"/>
              </a:rPr>
              <a:t>Priority:10</a:t>
            </a:r>
          </a:p>
          <a:p>
            <a:pPr marL="0" indent="0">
              <a:buNone/>
            </a:pPr>
            <a:r>
              <a:rPr lang="en-US" sz="1800" dirty="0" err="1">
                <a:latin typeface="Times New Roman" panose="02020603050405020304" pitchFamily="18" charset="0"/>
                <a:cs typeface="Times New Roman" panose="02020603050405020304" pitchFamily="18" charset="0"/>
              </a:rPr>
              <a:t>State:NEW</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Alive:false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New Priority:5</a:t>
            </a:r>
          </a:p>
          <a:p>
            <a:pPr marL="0" indent="0">
              <a:buNone/>
            </a:pPr>
            <a:r>
              <a:rPr lang="en-US" sz="1800" dirty="0" err="1">
                <a:latin typeface="Times New Roman" panose="02020603050405020304" pitchFamily="18" charset="0"/>
                <a:cs typeface="Times New Roman" panose="02020603050405020304" pitchFamily="18" charset="0"/>
              </a:rPr>
              <a:t>State:RUNNABLE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Alive:true</a:t>
            </a: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F6F4CE-DBC6-E734-0912-E9D54BB5D956}"/>
              </a:ext>
            </a:extLst>
          </p:cNvPr>
          <p:cNvSpPr txBox="1"/>
          <p:nvPr/>
        </p:nvSpPr>
        <p:spPr>
          <a:xfrm>
            <a:off x="911942" y="1199536"/>
            <a:ext cx="6705600" cy="575542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Mythread</a:t>
            </a:r>
            <a:r>
              <a:rPr lang="en-IN" sz="1600" dirty="0">
                <a:latin typeface="Times New Roman" panose="02020603050405020304" pitchFamily="18" charset="0"/>
                <a:cs typeface="Times New Roman" panose="02020603050405020304" pitchFamily="18" charset="0"/>
              </a:rPr>
              <a:t> extends Thread{ </a:t>
            </a:r>
          </a:p>
          <a:p>
            <a:r>
              <a:rPr lang="en-IN" sz="1600" dirty="0">
                <a:latin typeface="Times New Roman" panose="02020603050405020304" pitchFamily="18" charset="0"/>
                <a:cs typeface="Times New Roman" panose="02020603050405020304" pitchFamily="18" charset="0"/>
              </a:rPr>
              <a:t>	public </a:t>
            </a:r>
            <a:r>
              <a:rPr lang="en-IN" sz="1600" dirty="0" err="1">
                <a:latin typeface="Times New Roman" panose="02020603050405020304" pitchFamily="18" charset="0"/>
                <a:cs typeface="Times New Roman" panose="02020603050405020304" pitchFamily="18" charset="0"/>
              </a:rPr>
              <a:t>Mythread</a:t>
            </a:r>
            <a:r>
              <a:rPr lang="en-IN" sz="1600" dirty="0">
                <a:latin typeface="Times New Roman" panose="02020603050405020304" pitchFamily="18" charset="0"/>
                <a:cs typeface="Times New Roman" panose="02020603050405020304" pitchFamily="18" charset="0"/>
              </a:rPr>
              <a:t>(String name){</a:t>
            </a:r>
          </a:p>
          <a:p>
            <a:r>
              <a:rPr lang="en-IN" sz="1600" dirty="0">
                <a:latin typeface="Times New Roman" panose="02020603050405020304" pitchFamily="18" charset="0"/>
                <a:cs typeface="Times New Roman" panose="02020603050405020304" pitchFamily="18" charset="0"/>
              </a:rPr>
              <a:t>		super(name);</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setPriority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Thread.MAX_PRIORITY</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ThreadDemo</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throws Exception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Mythread</a:t>
            </a:r>
            <a:r>
              <a:rPr lang="en-IN" sz="1600" dirty="0">
                <a:latin typeface="Times New Roman" panose="02020603050405020304" pitchFamily="18" charset="0"/>
                <a:cs typeface="Times New Roman" panose="02020603050405020304" pitchFamily="18" charset="0"/>
              </a:rPr>
              <a:t> t=new </a:t>
            </a:r>
            <a:r>
              <a:rPr lang="en-IN" sz="1600" dirty="0" err="1">
                <a:latin typeface="Times New Roman" panose="02020603050405020304" pitchFamily="18" charset="0"/>
                <a:cs typeface="Times New Roman" panose="02020603050405020304" pitchFamily="18" charset="0"/>
              </a:rPr>
              <a:t>Mythread</a:t>
            </a:r>
            <a:r>
              <a:rPr lang="en-IN" sz="1600" dirty="0">
                <a:latin typeface="Times New Roman" panose="02020603050405020304" pitchFamily="18" charset="0"/>
                <a:cs typeface="Times New Roman" panose="02020603050405020304" pitchFamily="18" charset="0"/>
              </a:rPr>
              <a:t>("My Thread");</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("Id:"+</a:t>
            </a:r>
            <a:r>
              <a:rPr lang="en-IN" sz="1600" dirty="0" err="1">
                <a:latin typeface="Times New Roman" panose="02020603050405020304" pitchFamily="18" charset="0"/>
                <a:cs typeface="Times New Roman" panose="02020603050405020304" pitchFamily="18" charset="0"/>
              </a:rPr>
              <a:t>t.getId</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("Name:"+</a:t>
            </a:r>
            <a:r>
              <a:rPr lang="en-IN" sz="1600" dirty="0" err="1">
                <a:latin typeface="Times New Roman" panose="02020603050405020304" pitchFamily="18" charset="0"/>
                <a:cs typeface="Times New Roman" panose="02020603050405020304" pitchFamily="18" charset="0"/>
              </a:rPr>
              <a:t>t.getName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("Priority:"+</a:t>
            </a:r>
            <a:r>
              <a:rPr lang="en-IN" sz="1600" dirty="0" err="1">
                <a:latin typeface="Times New Roman" panose="02020603050405020304" pitchFamily="18" charset="0"/>
                <a:cs typeface="Times New Roman" panose="02020603050405020304" pitchFamily="18" charset="0"/>
              </a:rPr>
              <a:t>t.getPriority</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("State:"+</a:t>
            </a:r>
            <a:r>
              <a:rPr lang="en-IN" sz="1600" dirty="0" err="1">
                <a:latin typeface="Times New Roman" panose="02020603050405020304" pitchFamily="18" charset="0"/>
                <a:cs typeface="Times New Roman" panose="02020603050405020304" pitchFamily="18" charset="0"/>
              </a:rPr>
              <a:t>t.getState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("Alive:"+</a:t>
            </a:r>
            <a:r>
              <a:rPr lang="en-IN" sz="1600" dirty="0" err="1">
                <a:latin typeface="Times New Roman" panose="02020603050405020304" pitchFamily="18" charset="0"/>
                <a:cs typeface="Times New Roman" panose="02020603050405020304" pitchFamily="18" charset="0"/>
              </a:rPr>
              <a:t>t.isAlive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t.setPriority</a:t>
            </a:r>
            <a:r>
              <a:rPr lang="en-IN" sz="1600" dirty="0">
                <a:latin typeface="Times New Roman" panose="02020603050405020304" pitchFamily="18" charset="0"/>
                <a:cs typeface="Times New Roman" panose="02020603050405020304" pitchFamily="18" charset="0"/>
              </a:rPr>
              <a:t>(5);</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("New Priority:"+</a:t>
            </a:r>
            <a:r>
              <a:rPr lang="en-IN" sz="1600" dirty="0" err="1">
                <a:latin typeface="Times New Roman" panose="02020603050405020304" pitchFamily="18" charset="0"/>
                <a:cs typeface="Times New Roman" panose="02020603050405020304" pitchFamily="18" charset="0"/>
              </a:rPr>
              <a:t>t.getPriority</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t.start</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("State:"+</a:t>
            </a:r>
            <a:r>
              <a:rPr lang="en-IN" sz="1600" dirty="0" err="1">
                <a:latin typeface="Times New Roman" panose="02020603050405020304" pitchFamily="18" charset="0"/>
                <a:cs typeface="Times New Roman" panose="02020603050405020304" pitchFamily="18" charset="0"/>
              </a:rPr>
              <a:t>t.getState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("Alive:"+</a:t>
            </a:r>
            <a:r>
              <a:rPr lang="en-IN" sz="1600" dirty="0" err="1">
                <a:latin typeface="Times New Roman" panose="02020603050405020304" pitchFamily="18" charset="0"/>
                <a:cs typeface="Times New Roman" panose="02020603050405020304" pitchFamily="18" charset="0"/>
              </a:rPr>
              <a:t>t.isAlive</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146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4597-2C34-668F-A2B1-57654280D2A0}"/>
              </a:ext>
            </a:extLst>
          </p:cNvPr>
          <p:cNvSpPr>
            <a:spLocks noGrp="1"/>
          </p:cNvSpPr>
          <p:nvPr>
            <p:ph type="title"/>
          </p:nvPr>
        </p:nvSpPr>
        <p:spPr>
          <a:xfrm>
            <a:off x="589934" y="46242"/>
            <a:ext cx="10400071" cy="386377"/>
          </a:xfrm>
        </p:spPr>
        <p:txBody>
          <a:bodyPr>
            <a:normAutofit fontScale="90000"/>
          </a:bodyPr>
          <a:lstStyle/>
          <a:p>
            <a:r>
              <a:rPr lang="en-IN" sz="2400" dirty="0" err="1">
                <a:latin typeface="Times New Roman" panose="02020603050405020304" pitchFamily="18" charset="0"/>
                <a:cs typeface="Times New Roman" panose="02020603050405020304" pitchFamily="18" charset="0"/>
              </a:rPr>
              <a:t>Sleep,Join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isAlive</a:t>
            </a:r>
            <a:r>
              <a:rPr lang="en-IN" sz="2400" dirty="0">
                <a:latin typeface="Times New Roman" panose="02020603050405020304" pitchFamily="18" charset="0"/>
                <a:cs typeface="Times New Roman" panose="02020603050405020304" pitchFamily="18" charset="0"/>
              </a:rPr>
              <a:t> method </a:t>
            </a:r>
          </a:p>
        </p:txBody>
      </p:sp>
      <p:sp>
        <p:nvSpPr>
          <p:cNvPr id="3" name="Content Placeholder 2">
            <a:extLst>
              <a:ext uri="{FF2B5EF4-FFF2-40B4-BE49-F238E27FC236}">
                <a16:creationId xmlns:a16="http://schemas.microsoft.com/office/drawing/2014/main" id="{D9599EDA-9159-2EEC-B99D-870978F2376A}"/>
              </a:ext>
            </a:extLst>
          </p:cNvPr>
          <p:cNvSpPr>
            <a:spLocks noGrp="1"/>
          </p:cNvSpPr>
          <p:nvPr>
            <p:ph idx="1"/>
          </p:nvPr>
        </p:nvSpPr>
        <p:spPr>
          <a:xfrm>
            <a:off x="511277" y="432619"/>
            <a:ext cx="6272981" cy="6902246"/>
          </a:xfrm>
        </p:spPr>
        <p:txBody>
          <a:bodyPr>
            <a:noAutofit/>
          </a:bodyPr>
          <a:lstStyle/>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class Even extends Thread{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public void run(){</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for(int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=1;i&lt;=20;i++){</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if(i%2==0)</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Even Thread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try{</a:t>
            </a:r>
            <a:r>
              <a:rPr lang="en-IN" sz="1200" dirty="0" err="1">
                <a:latin typeface="Times New Roman" panose="02020603050405020304" pitchFamily="18" charset="0"/>
                <a:cs typeface="Times New Roman" panose="02020603050405020304" pitchFamily="18" charset="0"/>
              </a:rPr>
              <a:t>Thread.sleep</a:t>
            </a:r>
            <a:r>
              <a:rPr lang="en-IN" sz="1200" dirty="0">
                <a:latin typeface="Times New Roman" panose="02020603050405020304" pitchFamily="18" charset="0"/>
                <a:cs typeface="Times New Roman" panose="02020603050405020304" pitchFamily="18" charset="0"/>
              </a:rPr>
              <a:t>(1000);}catch(Exception ex){}</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class Odd extends Thread{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public void run(){</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for(int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=1;i&lt;=20;i++){</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if(i%2!=0)</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Odd Thread");</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try{</a:t>
            </a:r>
            <a:r>
              <a:rPr lang="en-IN" sz="1200" dirty="0" err="1">
                <a:latin typeface="Times New Roman" panose="02020603050405020304" pitchFamily="18" charset="0"/>
                <a:cs typeface="Times New Roman" panose="02020603050405020304" pitchFamily="18" charset="0"/>
              </a:rPr>
              <a:t>Thread.sleep</a:t>
            </a:r>
            <a:r>
              <a:rPr lang="en-IN" sz="1200" dirty="0">
                <a:latin typeface="Times New Roman" panose="02020603050405020304" pitchFamily="18" charset="0"/>
                <a:cs typeface="Times New Roman" panose="02020603050405020304" pitchFamily="18" charset="0"/>
              </a:rPr>
              <a:t>(1000);}catch(Exception ex){}</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class ThreadTest1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public static void main(String[] </a:t>
            </a:r>
            <a:r>
              <a:rPr lang="en-IN" sz="1200" dirty="0" err="1">
                <a:latin typeface="Times New Roman" panose="02020603050405020304" pitchFamily="18" charset="0"/>
                <a:cs typeface="Times New Roman" panose="02020603050405020304" pitchFamily="18" charset="0"/>
              </a:rPr>
              <a:t>args</a:t>
            </a:r>
            <a:r>
              <a:rPr lang="en-IN" sz="1200" dirty="0">
                <a:latin typeface="Times New Roman" panose="02020603050405020304" pitchFamily="18" charset="0"/>
                <a:cs typeface="Times New Roman" panose="02020603050405020304" pitchFamily="18" charset="0"/>
              </a:rPr>
              <a:t>) throws Exception{</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Even e=new Even();</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Odd o=new Odd();</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e.start</a:t>
            </a:r>
            <a:r>
              <a:rPr lang="en-IN" sz="1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try{</a:t>
            </a:r>
            <a:r>
              <a:rPr lang="en-IN" sz="1200" dirty="0" err="1">
                <a:latin typeface="Times New Roman" panose="02020603050405020304" pitchFamily="18" charset="0"/>
                <a:cs typeface="Times New Roman" panose="02020603050405020304" pitchFamily="18" charset="0"/>
              </a:rPr>
              <a:t>Thread.sleep</a:t>
            </a:r>
            <a:r>
              <a:rPr lang="en-IN" sz="1200" dirty="0">
                <a:latin typeface="Times New Roman" panose="02020603050405020304" pitchFamily="18" charset="0"/>
                <a:cs typeface="Times New Roman" panose="02020603050405020304" pitchFamily="18" charset="0"/>
              </a:rPr>
              <a:t>(10);}catch(Exception ex){}</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o.start</a:t>
            </a:r>
            <a:r>
              <a:rPr lang="en-IN" sz="1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e.join</a:t>
            </a:r>
            <a:r>
              <a:rPr lang="en-IN" sz="1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o.join</a:t>
            </a:r>
            <a:r>
              <a:rPr lang="en-IN" sz="1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e.isAlive</a:t>
            </a:r>
            <a:r>
              <a:rPr lang="en-IN" sz="1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System.out.println</a:t>
            </a:r>
            <a:r>
              <a:rPr lang="en-IN" sz="1200" dirty="0">
                <a:latin typeface="Times New Roman" panose="02020603050405020304" pitchFamily="18" charset="0"/>
                <a:cs typeface="Times New Roman" panose="02020603050405020304" pitchFamily="18" charset="0"/>
              </a:rPr>
              <a:t>("Bye");</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2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1A7847F2-5CFA-F21E-B472-9CFFA4E10617}"/>
              </a:ext>
            </a:extLst>
          </p:cNvPr>
          <p:cNvSpPr txBox="1"/>
          <p:nvPr/>
        </p:nvSpPr>
        <p:spPr>
          <a:xfrm>
            <a:off x="7875640" y="1"/>
            <a:ext cx="3067664" cy="64633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1  Odd Thread</a:t>
            </a:r>
          </a:p>
          <a:p>
            <a:r>
              <a:rPr lang="en-US" dirty="0">
                <a:latin typeface="Times New Roman" panose="02020603050405020304" pitchFamily="18" charset="0"/>
                <a:cs typeface="Times New Roman" panose="02020603050405020304" pitchFamily="18" charset="0"/>
              </a:rPr>
              <a:t>2  Even Thread</a:t>
            </a:r>
          </a:p>
          <a:p>
            <a:r>
              <a:rPr lang="en-US" dirty="0">
                <a:latin typeface="Times New Roman" panose="02020603050405020304" pitchFamily="18" charset="0"/>
                <a:cs typeface="Times New Roman" panose="02020603050405020304" pitchFamily="18" charset="0"/>
              </a:rPr>
              <a:t>3  Odd Thread</a:t>
            </a:r>
          </a:p>
          <a:p>
            <a:r>
              <a:rPr lang="en-US" dirty="0">
                <a:latin typeface="Times New Roman" panose="02020603050405020304" pitchFamily="18" charset="0"/>
                <a:cs typeface="Times New Roman" panose="02020603050405020304" pitchFamily="18" charset="0"/>
              </a:rPr>
              <a:t>4  Even Thread</a:t>
            </a:r>
          </a:p>
          <a:p>
            <a:r>
              <a:rPr lang="en-US" dirty="0">
                <a:latin typeface="Times New Roman" panose="02020603050405020304" pitchFamily="18" charset="0"/>
                <a:cs typeface="Times New Roman" panose="02020603050405020304" pitchFamily="18" charset="0"/>
              </a:rPr>
              <a:t>5  Odd Thread</a:t>
            </a:r>
          </a:p>
          <a:p>
            <a:r>
              <a:rPr lang="en-US" dirty="0">
                <a:latin typeface="Times New Roman" panose="02020603050405020304" pitchFamily="18" charset="0"/>
                <a:cs typeface="Times New Roman" panose="02020603050405020304" pitchFamily="18" charset="0"/>
              </a:rPr>
              <a:t>6  Even Thread</a:t>
            </a:r>
          </a:p>
          <a:p>
            <a:r>
              <a:rPr lang="en-US" dirty="0">
                <a:latin typeface="Times New Roman" panose="02020603050405020304" pitchFamily="18" charset="0"/>
                <a:cs typeface="Times New Roman" panose="02020603050405020304" pitchFamily="18" charset="0"/>
              </a:rPr>
              <a:t>7  Odd Thread</a:t>
            </a:r>
          </a:p>
          <a:p>
            <a:r>
              <a:rPr lang="en-US" dirty="0">
                <a:latin typeface="Times New Roman" panose="02020603050405020304" pitchFamily="18" charset="0"/>
                <a:cs typeface="Times New Roman" panose="02020603050405020304" pitchFamily="18" charset="0"/>
              </a:rPr>
              <a:t>8  Even Thread</a:t>
            </a:r>
          </a:p>
          <a:p>
            <a:r>
              <a:rPr lang="en-US" dirty="0">
                <a:latin typeface="Times New Roman" panose="02020603050405020304" pitchFamily="18" charset="0"/>
                <a:cs typeface="Times New Roman" panose="02020603050405020304" pitchFamily="18" charset="0"/>
              </a:rPr>
              <a:t>9  Odd Thread</a:t>
            </a:r>
          </a:p>
          <a:p>
            <a:r>
              <a:rPr lang="en-US" dirty="0">
                <a:latin typeface="Times New Roman" panose="02020603050405020304" pitchFamily="18" charset="0"/>
                <a:cs typeface="Times New Roman" panose="02020603050405020304" pitchFamily="18" charset="0"/>
              </a:rPr>
              <a:t>10  Even Thread</a:t>
            </a:r>
          </a:p>
          <a:p>
            <a:r>
              <a:rPr lang="en-US" dirty="0">
                <a:latin typeface="Times New Roman" panose="02020603050405020304" pitchFamily="18" charset="0"/>
                <a:cs typeface="Times New Roman" panose="02020603050405020304" pitchFamily="18" charset="0"/>
              </a:rPr>
              <a:t>11  Odd Thread</a:t>
            </a:r>
          </a:p>
          <a:p>
            <a:r>
              <a:rPr lang="en-US" dirty="0">
                <a:latin typeface="Times New Roman" panose="02020603050405020304" pitchFamily="18" charset="0"/>
                <a:cs typeface="Times New Roman" panose="02020603050405020304" pitchFamily="18" charset="0"/>
              </a:rPr>
              <a:t>12  Even Thread</a:t>
            </a:r>
          </a:p>
          <a:p>
            <a:r>
              <a:rPr lang="en-US" dirty="0">
                <a:latin typeface="Times New Roman" panose="02020603050405020304" pitchFamily="18" charset="0"/>
                <a:cs typeface="Times New Roman" panose="02020603050405020304" pitchFamily="18" charset="0"/>
              </a:rPr>
              <a:t>13  Odd Thread</a:t>
            </a:r>
          </a:p>
          <a:p>
            <a:r>
              <a:rPr lang="en-US" dirty="0">
                <a:latin typeface="Times New Roman" panose="02020603050405020304" pitchFamily="18" charset="0"/>
                <a:cs typeface="Times New Roman" panose="02020603050405020304" pitchFamily="18" charset="0"/>
              </a:rPr>
              <a:t>14  Even Thread</a:t>
            </a:r>
          </a:p>
          <a:p>
            <a:r>
              <a:rPr lang="en-US" dirty="0">
                <a:latin typeface="Times New Roman" panose="02020603050405020304" pitchFamily="18" charset="0"/>
                <a:cs typeface="Times New Roman" panose="02020603050405020304" pitchFamily="18" charset="0"/>
              </a:rPr>
              <a:t>15  Odd Thread</a:t>
            </a:r>
          </a:p>
          <a:p>
            <a:r>
              <a:rPr lang="en-US" dirty="0">
                <a:latin typeface="Times New Roman" panose="02020603050405020304" pitchFamily="18" charset="0"/>
                <a:cs typeface="Times New Roman" panose="02020603050405020304" pitchFamily="18" charset="0"/>
              </a:rPr>
              <a:t>16  Even Thread</a:t>
            </a:r>
          </a:p>
          <a:p>
            <a:r>
              <a:rPr lang="en-US" dirty="0">
                <a:latin typeface="Times New Roman" panose="02020603050405020304" pitchFamily="18" charset="0"/>
                <a:cs typeface="Times New Roman" panose="02020603050405020304" pitchFamily="18" charset="0"/>
              </a:rPr>
              <a:t>17  Odd Thread</a:t>
            </a:r>
          </a:p>
          <a:p>
            <a:r>
              <a:rPr lang="en-US" dirty="0">
                <a:latin typeface="Times New Roman" panose="02020603050405020304" pitchFamily="18" charset="0"/>
                <a:cs typeface="Times New Roman" panose="02020603050405020304" pitchFamily="18" charset="0"/>
              </a:rPr>
              <a:t>18  Even Thread</a:t>
            </a:r>
          </a:p>
          <a:p>
            <a:r>
              <a:rPr lang="en-US" dirty="0">
                <a:latin typeface="Times New Roman" panose="02020603050405020304" pitchFamily="18" charset="0"/>
                <a:cs typeface="Times New Roman" panose="02020603050405020304" pitchFamily="18" charset="0"/>
              </a:rPr>
              <a:t>19  Odd Thread</a:t>
            </a:r>
          </a:p>
          <a:p>
            <a:r>
              <a:rPr lang="en-US" dirty="0">
                <a:latin typeface="Times New Roman" panose="02020603050405020304" pitchFamily="18" charset="0"/>
                <a:cs typeface="Times New Roman" panose="02020603050405020304" pitchFamily="18" charset="0"/>
              </a:rPr>
              <a:t>20  Even Thread</a:t>
            </a:r>
          </a:p>
          <a:p>
            <a:r>
              <a:rPr lang="en-US" dirty="0">
                <a:latin typeface="Times New Roman" panose="02020603050405020304" pitchFamily="18" charset="0"/>
                <a:cs typeface="Times New Roman" panose="02020603050405020304" pitchFamily="18" charset="0"/>
              </a:rPr>
              <a:t>false</a:t>
            </a:r>
          </a:p>
          <a:p>
            <a:r>
              <a:rPr lang="en-US" dirty="0">
                <a:latin typeface="Times New Roman" panose="02020603050405020304" pitchFamily="18" charset="0"/>
                <a:cs typeface="Times New Roman" panose="02020603050405020304" pitchFamily="18" charset="0"/>
              </a:rPr>
              <a:t>Bye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91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E9FE-5B6C-79A4-022C-D2E0A556D6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Synchronization</a:t>
            </a:r>
          </a:p>
        </p:txBody>
      </p:sp>
      <p:sp>
        <p:nvSpPr>
          <p:cNvPr id="3" name="Content Placeholder 2">
            <a:extLst>
              <a:ext uri="{FF2B5EF4-FFF2-40B4-BE49-F238E27FC236}">
                <a16:creationId xmlns:a16="http://schemas.microsoft.com/office/drawing/2014/main" id="{6C7DD279-F8CD-F7FD-E351-EE9AC03203C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Synchronization in java is the capacity to control the access of multiple threads to any shared resource. Java synchronization is better option where we want to allow only one thread to access the shared resources.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111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1837</Words>
  <Application>Microsoft Office PowerPoint</Application>
  <PresentationFormat>Widescreen</PresentationFormat>
  <Paragraphs>325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Multithreading</vt:lpstr>
      <vt:lpstr>Multithreading</vt:lpstr>
      <vt:lpstr>Life cycle of Thread</vt:lpstr>
      <vt:lpstr>PowerPoint Presentation</vt:lpstr>
      <vt:lpstr>PowerPoint Presentation</vt:lpstr>
      <vt:lpstr>PowerPoint Presentation</vt:lpstr>
      <vt:lpstr>Methods in Thread class</vt:lpstr>
      <vt:lpstr>Sleep,Join, isAlive method </vt:lpstr>
      <vt:lpstr>Synchronization</vt:lpstr>
      <vt:lpstr>PowerPoint Presentation</vt:lpstr>
      <vt:lpstr>Interthread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Swapnali Aitwade</dc:creator>
  <cp:lastModifiedBy>Swapnali Aitwade</cp:lastModifiedBy>
  <cp:revision>26</cp:revision>
  <dcterms:created xsi:type="dcterms:W3CDTF">2022-05-07T10:33:58Z</dcterms:created>
  <dcterms:modified xsi:type="dcterms:W3CDTF">2022-05-11T16:59:41Z</dcterms:modified>
</cp:coreProperties>
</file>