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301" r:id="rId7"/>
    <p:sldId id="302" r:id="rId8"/>
    <p:sldId id="303" r:id="rId9"/>
    <p:sldId id="307" r:id="rId10"/>
    <p:sldId id="262" r:id="rId11"/>
    <p:sldId id="263" r:id="rId12"/>
    <p:sldId id="265" r:id="rId13"/>
    <p:sldId id="264" r:id="rId14"/>
    <p:sldId id="30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6653C-5BE9-4A5A-9E42-6919A996ACF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3948-6F19-4D45-B2FB-51FC70847F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3948-6F19-4D45-B2FB-51FC70847F8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C122A9-B243-4649-8BFC-CB78A2D3F33B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786142-380D-414F-A85F-321DAA8C35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534400" cy="245745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Network Security- </a:t>
            </a:r>
            <a:r>
              <a:rPr lang="en-US" b="1" dirty="0" err="1" smtClean="0"/>
              <a:t>IPSec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By, </a:t>
            </a:r>
          </a:p>
          <a:p>
            <a:r>
              <a:rPr lang="en-US" dirty="0" err="1" smtClean="0"/>
              <a:t>M.K.Chavan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IPSec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endParaRPr lang="en-US" b="1" i="1" dirty="0" smtClean="0"/>
          </a:p>
          <a:p>
            <a:pPr lvl="1"/>
            <a:endParaRPr lang="en-US" b="1" i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4999"/>
            <a:ext cx="7924800" cy="361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Mode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0064"/>
            <a:ext cx="6981446" cy="556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Tunnel 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9377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i="1" dirty="0" smtClean="0"/>
              <a:t>2- Tunnel mode: </a:t>
            </a:r>
          </a:p>
          <a:p>
            <a:r>
              <a:rPr lang="en-US" dirty="0" smtClean="0"/>
              <a:t>IPSec is used to protect a completely encapsulated IP datagram after the IP header has already been applied to it.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IPSec in tunnel mode protects the original IP header.</a:t>
            </a:r>
          </a:p>
          <a:p>
            <a:endParaRPr lang="en-US" dirty="0" smtClean="0"/>
          </a:p>
          <a:p>
            <a:r>
              <a:rPr lang="en-US" dirty="0" smtClean="0"/>
              <a:t>It takes an IP packet, including the header, applies IPSec security methods to the entire packet, and then adds a new IP header.</a:t>
            </a:r>
          </a:p>
          <a:p>
            <a:endParaRPr lang="en-US" dirty="0" smtClean="0"/>
          </a:p>
          <a:p>
            <a:r>
              <a:rPr lang="en-US" dirty="0" smtClean="0"/>
              <a:t>It is used when either the sender or the receiver is not a host.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Tunnel Mode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3521" y="1219200"/>
            <a:ext cx="537695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IPSec Authentication Header (AH) 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1"/>
            <a:ext cx="897247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IPSec Authentication Header (AH) 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534" y="1371600"/>
            <a:ext cx="9048466" cy="5486400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Next header</a:t>
            </a:r>
            <a:r>
              <a:rPr lang="en-US" sz="2400" dirty="0" smtClean="0"/>
              <a:t>: the 8-bit next-header field defines the type of payload carried by the IP datagram (such as TCP, UDP, ICMP,..).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Payload length: </a:t>
            </a:r>
            <a:r>
              <a:rPr lang="en-US" sz="2400" dirty="0" smtClean="0"/>
              <a:t>it defines the length of the authentication header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Security Parameter index: </a:t>
            </a:r>
            <a:r>
              <a:rPr lang="en-US" sz="2400" dirty="0" smtClean="0"/>
              <a:t>the 32-bit security parameter index (SPI) is same for all packets sent during a connection called a security association.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Sequence number:</a:t>
            </a:r>
            <a:r>
              <a:rPr lang="en-US" sz="2400" dirty="0" smtClean="0"/>
              <a:t> the 32-bit sequence number provides ordering information for a sequence of datagram.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915400" cy="838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</a:rPr>
              <a:t>Authentication Header (AH) Protocol in transport mode</a:t>
            </a:r>
            <a:br>
              <a:rPr lang="en-US" sz="2800" b="1" dirty="0" smtClean="0">
                <a:latin typeface="Times New Roman" pitchFamily="18" charset="0"/>
              </a:rPr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686800" cy="5181600"/>
          </a:xfrm>
        </p:spPr>
        <p:txBody>
          <a:bodyPr>
            <a:noAutofit/>
          </a:bodyPr>
          <a:lstStyle/>
          <a:p>
            <a:endParaRPr lang="en-US" sz="2400" b="1" i="1" dirty="0" smtClean="0"/>
          </a:p>
          <a:p>
            <a:endParaRPr lang="en-US" sz="2400" b="1" i="1" dirty="0" smtClean="0"/>
          </a:p>
          <a:p>
            <a:r>
              <a:rPr lang="en-US" sz="2400" b="1" i="1" dirty="0" smtClean="0"/>
              <a:t>Authentication data: </a:t>
            </a:r>
            <a:r>
              <a:rPr lang="en-US" sz="2400" dirty="0" smtClean="0"/>
              <a:t>Authentication data field is the result of applying a hash function to the entire IP datagram except for the field that are changed during transit e.g. time-to-live.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Encapsulating Security Payload (ESP) Protocol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Since AH does not provide privacy, IPSec later define an alternative protocol that provides source authentication, integrity, and privacy called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Encapsulating Security Payload (ESP) Protocol.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ESP adds a header and trailer.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Encapsulating Security Payload (ESP)</a:t>
            </a:r>
            <a:endParaRPr lang="en-US" sz="2800" b="1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Encapsulating Security Payload (ESP) Protocol in transport mode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5105400"/>
          </a:xfrm>
        </p:spPr>
        <p:txBody>
          <a:bodyPr>
            <a:normAutofit lnSpcReduction="10000"/>
          </a:bodyPr>
          <a:lstStyle/>
          <a:p>
            <a:endParaRPr lang="en-US" b="1" i="1" dirty="0" smtClean="0"/>
          </a:p>
          <a:p>
            <a:r>
              <a:rPr lang="en-US" b="1" i="1" dirty="0" smtClean="0"/>
              <a:t>Security parameter index: </a:t>
            </a:r>
            <a:r>
              <a:rPr lang="en-US" dirty="0" smtClean="0"/>
              <a:t>the 32-bit security parameter index field is similar to that defined for the AH protocol.</a:t>
            </a:r>
          </a:p>
          <a:p>
            <a:endParaRPr lang="en-US" dirty="0" smtClean="0"/>
          </a:p>
          <a:p>
            <a:r>
              <a:rPr lang="en-US" b="1" i="1" dirty="0" smtClean="0"/>
              <a:t>Sequence number: </a:t>
            </a:r>
            <a:r>
              <a:rPr lang="en-US" dirty="0" smtClean="0"/>
              <a:t>the 32-bit sequence number field is similar to that defined for the AH protocol.</a:t>
            </a:r>
          </a:p>
          <a:p>
            <a:endParaRPr lang="en-US" b="1" i="1" dirty="0" smtClean="0"/>
          </a:p>
          <a:p>
            <a:r>
              <a:rPr lang="en-US" b="1" i="1" dirty="0" smtClean="0"/>
              <a:t>Padding: </a:t>
            </a:r>
            <a:r>
              <a:rPr lang="en-US" dirty="0" smtClean="0"/>
              <a:t>this variable-length field (0 to 255 bytes) of 0s serves as padding.</a:t>
            </a:r>
          </a:p>
          <a:p>
            <a:endParaRPr lang="en-US" dirty="0" smtClean="0"/>
          </a:p>
          <a:p>
            <a:r>
              <a:rPr lang="en-US" b="1" i="1" dirty="0" smtClean="0"/>
              <a:t>Pad length: </a:t>
            </a:r>
            <a:r>
              <a:rPr lang="en-US" dirty="0" smtClean="0"/>
              <a:t>the 8-bit pad length field defines the number of padding bytes</a:t>
            </a:r>
            <a:r>
              <a:rPr lang="en-US" b="1" i="1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64776"/>
            <a:ext cx="8229600" cy="51884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Internet was tiny and relatively private. Today it is enormous and truly public.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number of methods have evolved over the years to address the need for security. Most of them are focused on the higher layers of the OSI model. </a:t>
            </a:r>
          </a:p>
          <a:p>
            <a:r>
              <a:rPr lang="en-US" dirty="0" smtClean="0"/>
              <a:t>For example, SSL ( secure sockets layer) can be used for certain applications like world wide web or file transfer protocol (FTP).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IPSec is not a single protocol. It is a set of services and protocols that provide a complete security solution for an IP network.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AH Versus ESP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ESP Protocol was designed after AH Protocol was already in use.</a:t>
            </a:r>
          </a:p>
          <a:p>
            <a:endParaRPr lang="en-US" dirty="0"/>
          </a:p>
          <a:p>
            <a:r>
              <a:rPr lang="en-US" dirty="0" smtClean="0"/>
              <a:t>ESP does whatever AH does with additional functionality (privacy).</a:t>
            </a:r>
          </a:p>
          <a:p>
            <a:endParaRPr lang="en-US" dirty="0"/>
          </a:p>
          <a:p>
            <a:r>
              <a:rPr lang="en-US" dirty="0" smtClean="0"/>
              <a:t>Why do we need AH ?</a:t>
            </a:r>
          </a:p>
          <a:p>
            <a:pPr lvl="1"/>
            <a:r>
              <a:rPr lang="en-US" dirty="0" smtClean="0"/>
              <a:t>We don’t, but the implementation of AH is already included in some commercial products.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Services Provided by IPSec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two protocols AH and ESP can provide several security services for packets at the network layer as shown in the table below: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21" y="3429000"/>
            <a:ext cx="885957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Services Provided by IPSec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Access Control</a:t>
            </a:r>
            <a:r>
              <a:rPr lang="en-US" dirty="0" smtClean="0"/>
              <a:t>: IPSec provides access control indirectly by using a Security Association Database (SADB).</a:t>
            </a:r>
          </a:p>
          <a:p>
            <a:endParaRPr lang="en-US" dirty="0"/>
          </a:p>
          <a:p>
            <a:r>
              <a:rPr lang="en-US" b="1" i="1" dirty="0" smtClean="0"/>
              <a:t>Message Authentication</a:t>
            </a:r>
            <a:r>
              <a:rPr lang="en-US" dirty="0" smtClean="0"/>
              <a:t>: the integrity of the message is preserved in both AH and ESP by using the authentication data.</a:t>
            </a:r>
          </a:p>
          <a:p>
            <a:endParaRPr lang="en-US" dirty="0"/>
          </a:p>
          <a:p>
            <a:r>
              <a:rPr lang="en-US" b="1" i="1" dirty="0" smtClean="0"/>
              <a:t>Entity Authentication</a:t>
            </a:r>
            <a:r>
              <a:rPr lang="en-US" dirty="0" smtClean="0"/>
              <a:t>: The security association and the keyed-hashed digest of the data sent by the sender authenticate the sender in both AH and ESP.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Services Provided by IPSec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Confidentiality</a:t>
            </a:r>
            <a:r>
              <a:rPr lang="en-US" sz="2800" dirty="0" smtClean="0"/>
              <a:t>:  The encryption of the message in ESP provides confidentiality. AH doesn’t provide confidentiality.</a:t>
            </a:r>
          </a:p>
          <a:p>
            <a:endParaRPr lang="en-US" sz="2800" dirty="0"/>
          </a:p>
          <a:p>
            <a:r>
              <a:rPr lang="en-US" sz="2800" b="1" i="1" dirty="0" smtClean="0"/>
              <a:t>Replay Attack Protection</a:t>
            </a:r>
            <a:r>
              <a:rPr lang="en-US" sz="2800" dirty="0" smtClean="0"/>
              <a:t>: both protocols prevent replay attack by using sequence numbers.</a:t>
            </a:r>
          </a:p>
          <a:p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Association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mechanism that IPSec used to establish the security parameters.</a:t>
            </a:r>
          </a:p>
          <a:p>
            <a:endParaRPr lang="en-US" dirty="0" smtClean="0"/>
          </a:p>
          <a:p>
            <a:r>
              <a:rPr lang="en-US" dirty="0" smtClean="0"/>
              <a:t> IP is connectionless protocol ( each datagram is independent of others).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Association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A set of security parameters can be established between a sender and a particular receiver the first time they have communication.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It is called Security Association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Using Security Association , IPSec changes a connectionless protocol (IP) to a connection- oriented protocol.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</a:rPr>
              <a:t>Simple inbound and outbound security associations</a:t>
            </a:r>
            <a:endParaRPr lang="en-US" sz="3200" b="1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516929"/>
            <a:ext cx="8229600" cy="434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Security Association Database (SADB)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Alice needs to send to many people and receive from many people too.</a:t>
            </a:r>
          </a:p>
          <a:p>
            <a:endParaRPr lang="en-US" dirty="0" smtClean="0"/>
          </a:p>
          <a:p>
            <a:r>
              <a:rPr lang="en-US" dirty="0" smtClean="0"/>
              <a:t>She needs to have multiple inbound and outbound SAs.</a:t>
            </a:r>
          </a:p>
          <a:p>
            <a:endParaRPr lang="en-US" dirty="0" smtClean="0"/>
          </a:p>
          <a:p>
            <a:r>
              <a:rPr lang="en-US" dirty="0" smtClean="0"/>
              <a:t>Thus, SADB is needed to collect  those se of SAs.</a:t>
            </a:r>
          </a:p>
          <a:p>
            <a:endParaRPr lang="en-US" dirty="0" smtClean="0"/>
          </a:p>
          <a:p>
            <a:r>
              <a:rPr lang="en-US" dirty="0" smtClean="0"/>
              <a:t>SADB it is a two-dimensional table with each row defining a single SA.</a:t>
            </a:r>
          </a:p>
          <a:p>
            <a:endParaRPr lang="en-US" dirty="0"/>
          </a:p>
          <a:p>
            <a:r>
              <a:rPr lang="en-US" dirty="0" smtClean="0"/>
              <a:t>Normally, there are two SADBs one inbound and one outbound.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Parameter Index (SPI)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used to distinguish one association from the other.</a:t>
            </a:r>
          </a:p>
          <a:p>
            <a:endParaRPr lang="en-US" dirty="0" smtClean="0"/>
          </a:p>
          <a:p>
            <a:r>
              <a:rPr lang="en-US" dirty="0" smtClean="0"/>
              <a:t>Each association is defined by a parameter called the </a:t>
            </a:r>
            <a:r>
              <a:rPr lang="en-US" dirty="0"/>
              <a:t>S</a:t>
            </a:r>
            <a:r>
              <a:rPr lang="en-US" dirty="0" smtClean="0"/>
              <a:t>ecurity Parameter Index (SPI).</a:t>
            </a:r>
          </a:p>
          <a:p>
            <a:endParaRPr lang="en-US" dirty="0" smtClean="0"/>
          </a:p>
          <a:p>
            <a:r>
              <a:rPr lang="en-US" dirty="0" smtClean="0"/>
              <a:t>SPI contains the destination address ( outbound) or source address (inbound) and protocol (AH or ESP). </a:t>
            </a:r>
            <a:r>
              <a:rPr lang="en-US" dirty="0" smtClean="0">
                <a:sym typeface="Wingdings" pitchFamily="2" charset="2"/>
              </a:rPr>
              <a:t> uniquely identifies an association!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6142-380D-414F-A85F-321DAA8C358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IPSec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IP services and functions </a:t>
            </a:r>
          </a:p>
          <a:p>
            <a:pPr lvl="1"/>
            <a:r>
              <a:rPr lang="en-US" dirty="0" smtClean="0"/>
              <a:t>Encryption of user data and privacy.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Authentication of the integrity of a message to ensure that is not changed. </a:t>
            </a:r>
          </a:p>
          <a:p>
            <a:pPr lvl="1"/>
            <a:r>
              <a:rPr lang="en-US" dirty="0" smtClean="0"/>
              <a:t>Protection against certain types of security attacks such as replay attacks.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Ability for devices to negotiate the security algorithm and the required keys.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IPSec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IPSec operation </a:t>
            </a:r>
          </a:p>
          <a:p>
            <a:r>
              <a:rPr lang="en-US" sz="2800" dirty="0" smtClean="0"/>
              <a:t>When two devices (user hosts, or intermediate devices such as routers and firewalls) want to engage in a secure communication, they set up a secure path between themselves that may traverse across many insecure intermediate systems.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Devices must agree on a set of security protocols such that each one sends data in a format that the other can understand.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Devices must decide on an encryption algorithm.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Devices must exchange keys. </a:t>
            </a:r>
          </a:p>
          <a:p>
            <a:endParaRPr lang="en-US" sz="2800" dirty="0">
              <a:latin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</a:rPr>
              <a:t>IPSec provide confidentiality and authentication to the IP layer.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</a:rPr>
              <a:t>TCP/IP protocol suite and IPSec</a:t>
            </a:r>
            <a:endParaRPr lang="en-US" sz="3600" b="1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131481"/>
            <a:ext cx="8229600" cy="311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IPSec core protocols: </a:t>
            </a:r>
          </a:p>
          <a:p>
            <a:r>
              <a:rPr lang="en-US" dirty="0" smtClean="0"/>
              <a:t>A number of different components make up the total package known as IPSec.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1- IPSec </a:t>
            </a:r>
            <a:r>
              <a:rPr lang="en-US" dirty="0" err="1" smtClean="0"/>
              <a:t>authentification</a:t>
            </a:r>
            <a:r>
              <a:rPr lang="en-US" dirty="0" smtClean="0"/>
              <a:t> header (AH): allows to verify that the intermediate devices have not changed any of the data in the datagram.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2- Encapsulated security payload (ESP): AH ensures the integrity of the data in a datagram, but not its privacy. ESP allows encryption to ensure privacy of a message.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553965" cy="4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IPSec architecture: </a:t>
            </a:r>
          </a:p>
          <a:p>
            <a:pPr>
              <a:buNone/>
            </a:pPr>
            <a:r>
              <a:rPr lang="en-US" dirty="0" smtClean="0"/>
              <a:t>1.Host-host implementation: </a:t>
            </a:r>
          </a:p>
          <a:p>
            <a:pPr lvl="1"/>
            <a:r>
              <a:rPr lang="en-US" dirty="0" smtClean="0"/>
              <a:t> Putting all IPSec into all hosts devices. </a:t>
            </a:r>
          </a:p>
          <a:p>
            <a:pPr lvl="1"/>
            <a:r>
              <a:rPr lang="en-US" dirty="0" smtClean="0"/>
              <a:t> Enables end to end security between any two devices on the network. </a:t>
            </a:r>
          </a:p>
          <a:p>
            <a:pPr>
              <a:buNone/>
            </a:pPr>
            <a:r>
              <a:rPr lang="en-US" dirty="0" smtClean="0"/>
              <a:t>2- Router implementation: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Is much less work. You make changes to only a few routers instead of hundreds of clients. It provides protection only between pairs of routers.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90600"/>
          </a:xfrm>
        </p:spPr>
        <p:txBody>
          <a:bodyPr/>
          <a:lstStyle/>
          <a:p>
            <a:r>
              <a:rPr lang="en-US" dirty="0" smtClean="0"/>
              <a:t>IPSec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1- Transport mode: </a:t>
            </a:r>
          </a:p>
          <a:p>
            <a:r>
              <a:rPr lang="en-US" dirty="0" smtClean="0"/>
              <a:t>IPSec protects the message passed down to IP from the transport layer. The message is processed by AH and /or ESP and the appropriate headers are added.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IPSec in the transport mode does not protect the IP header; it only protects the information coming from the transport layer.</a:t>
            </a:r>
          </a:p>
          <a:p>
            <a:endParaRPr lang="en-US" dirty="0" smtClean="0"/>
          </a:p>
          <a:p>
            <a:r>
              <a:rPr lang="en-US" dirty="0" smtClean="0"/>
              <a:t>The transport mode is normally used when we need host-to-host protection of data.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57BAF17AA3149865209488220CEA5" ma:contentTypeVersion="2" ma:contentTypeDescription="Create a new document." ma:contentTypeScope="" ma:versionID="05c77de057e4eae8644031c38ee8141d">
  <xsd:schema xmlns:xsd="http://www.w3.org/2001/XMLSchema" xmlns:xs="http://www.w3.org/2001/XMLSchema" xmlns:p="http://schemas.microsoft.com/office/2006/metadata/properties" xmlns:ns2="48b3e99c-3bfd-45cc-b559-21906627c152" targetNamespace="http://schemas.microsoft.com/office/2006/metadata/properties" ma:root="true" ma:fieldsID="47bb118b0d49bb415702d064fbe49713" ns2:_="">
    <xsd:import namespace="48b3e99c-3bfd-45cc-b559-21906627c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3e99c-3bfd-45cc-b559-21906627c1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52EF46-02C0-4E3D-9090-B5E2E7B49669}"/>
</file>

<file path=customXml/itemProps2.xml><?xml version="1.0" encoding="utf-8"?>
<ds:datastoreItem xmlns:ds="http://schemas.openxmlformats.org/officeDocument/2006/customXml" ds:itemID="{43DF2655-9C5B-4904-BDFE-F40A373C4E1A}"/>
</file>

<file path=customXml/itemProps3.xml><?xml version="1.0" encoding="utf-8"?>
<ds:datastoreItem xmlns:ds="http://schemas.openxmlformats.org/officeDocument/2006/customXml" ds:itemID="{BD225729-3B63-49B9-AB2D-046EE4A00F09}"/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263</TotalTime>
  <Words>1214</Words>
  <Application>Microsoft Office PowerPoint</Application>
  <PresentationFormat>On-screen Show (4:3)</PresentationFormat>
  <Paragraphs>142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Network Security- IPSec </vt:lpstr>
      <vt:lpstr>Introduction</vt:lpstr>
      <vt:lpstr> IPSec</vt:lpstr>
      <vt:lpstr>IPSec</vt:lpstr>
      <vt:lpstr>TCP/IP protocol suite and IPSec</vt:lpstr>
      <vt:lpstr>IPsec</vt:lpstr>
      <vt:lpstr>IPSec</vt:lpstr>
      <vt:lpstr>IPSec</vt:lpstr>
      <vt:lpstr>IPSec Modes</vt:lpstr>
      <vt:lpstr>IPSec </vt:lpstr>
      <vt:lpstr>Transport Mode</vt:lpstr>
      <vt:lpstr>Tunnel Mode</vt:lpstr>
      <vt:lpstr>Tunnel Mode</vt:lpstr>
      <vt:lpstr>  IPSec Authentication Header (AH)  </vt:lpstr>
      <vt:lpstr>  IPSec Authentication Header (AH)  </vt:lpstr>
      <vt:lpstr> Authentication Header (AH) Protocol in transport mode </vt:lpstr>
      <vt:lpstr>Encapsulating Security Payload (ESP) Protocol</vt:lpstr>
      <vt:lpstr>Encapsulating Security Payload (ESP)</vt:lpstr>
      <vt:lpstr>Encapsulating Security Payload (ESP) Protocol in transport mode</vt:lpstr>
      <vt:lpstr>AH Versus ESP</vt:lpstr>
      <vt:lpstr>Services Provided by IPSec</vt:lpstr>
      <vt:lpstr>Services Provided by IPSec</vt:lpstr>
      <vt:lpstr>Services Provided by IPSec</vt:lpstr>
      <vt:lpstr>Security Association</vt:lpstr>
      <vt:lpstr>Security Association</vt:lpstr>
      <vt:lpstr>Simple inbound and outbound security associations</vt:lpstr>
      <vt:lpstr>Security Association Database (SADB)</vt:lpstr>
      <vt:lpstr>Security Parameter Index (SPI)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32  Security in the Internet: IPSec, SSL/TLS, PGP, VPN, and Firewalls</dc:title>
  <dc:creator>Shuroog</dc:creator>
  <cp:lastModifiedBy>DELL</cp:lastModifiedBy>
  <cp:revision>50</cp:revision>
  <dcterms:created xsi:type="dcterms:W3CDTF">2012-10-12T15:42:54Z</dcterms:created>
  <dcterms:modified xsi:type="dcterms:W3CDTF">2022-11-16T12:28:57Z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0x010100DC257BAF17AA3149865209488220CEA5</vt:lpwstr>
  </property>
</Properties>
</file>