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89" r:id="rId5"/>
    <p:sldId id="290" r:id="rId6"/>
    <p:sldId id="299" r:id="rId7"/>
    <p:sldId id="300" r:id="rId8"/>
    <p:sldId id="291" r:id="rId9"/>
    <p:sldId id="301" r:id="rId10"/>
    <p:sldId id="292" r:id="rId11"/>
    <p:sldId id="261" r:id="rId12"/>
    <p:sldId id="260" r:id="rId13"/>
    <p:sldId id="293" r:id="rId14"/>
    <p:sldId id="294" r:id="rId15"/>
    <p:sldId id="295" r:id="rId16"/>
    <p:sldId id="325" r:id="rId17"/>
    <p:sldId id="326" r:id="rId18"/>
    <p:sldId id="288" r:id="rId19"/>
    <p:sldId id="284" r:id="rId20"/>
    <p:sldId id="298" r:id="rId21"/>
    <p:sldId id="285" r:id="rId22"/>
    <p:sldId id="272" r:id="rId23"/>
    <p:sldId id="273" r:id="rId24"/>
    <p:sldId id="324" r:id="rId25"/>
    <p:sldId id="323" r:id="rId26"/>
    <p:sldId id="32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 varScale="1">
        <p:scale>
          <a:sx n="65" d="100"/>
          <a:sy n="65" d="100"/>
        </p:scale>
        <p:origin x="-16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1E303-AEF2-4BDD-B963-DF8EACB02A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F8F5679A-95D7-49F0-AD72-2AE0EF5E1E2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Precedent Logic</a:t>
          </a:r>
        </a:p>
      </dgm:t>
    </dgm:pt>
    <dgm:pt modelId="{76EA50AC-C318-48C5-8A03-C57BC6AF5B2B}" type="parTrans" cxnId="{6E1A95D7-29B0-4F0C-AF60-60EB0BFB02F1}">
      <dgm:prSet/>
      <dgm:spPr/>
    </dgm:pt>
    <dgm:pt modelId="{A9AA3466-6DAF-46EE-9027-4BE899A2FC5D}" type="sibTrans" cxnId="{6E1A95D7-29B0-4F0C-AF60-60EB0BFB02F1}">
      <dgm:prSet/>
      <dgm:spPr/>
    </dgm:pt>
    <dgm:pt modelId="{E9223BDB-E2A9-4DD8-8417-8DD3B0E2D35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Job logic	</a:t>
          </a:r>
        </a:p>
      </dgm:t>
    </dgm:pt>
    <dgm:pt modelId="{F414049C-7EE6-4232-8F4F-CC3980D3D3FB}" type="parTrans" cxnId="{37094F2C-ECD1-4725-A28A-D75CEA37DDDA}">
      <dgm:prSet/>
      <dgm:spPr/>
    </dgm:pt>
    <dgm:pt modelId="{35EB90E4-4149-4AA6-97F8-15DE48AEED8D}" type="sibTrans" cxnId="{37094F2C-ECD1-4725-A28A-D75CEA37DDDA}">
      <dgm:prSet/>
      <dgm:spPr/>
    </dgm:pt>
    <dgm:pt modelId="{A8479E20-FF66-4A10-97A6-34080CC60ED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Constraints logic</a:t>
          </a:r>
        </a:p>
      </dgm:t>
    </dgm:pt>
    <dgm:pt modelId="{F8D6B9B0-7323-46CF-B42C-38FDDDDDB7B3}" type="parTrans" cxnId="{3E6E73AC-F3DE-4E5C-8B7E-E70E769374F0}">
      <dgm:prSet/>
      <dgm:spPr/>
    </dgm:pt>
    <dgm:pt modelId="{9B6CE23C-1BDC-483F-B7E1-E954E4212889}" type="sibTrans" cxnId="{3E6E73AC-F3DE-4E5C-8B7E-E70E769374F0}">
      <dgm:prSet/>
      <dgm:spPr/>
    </dgm:pt>
    <dgm:pt modelId="{A4D4A5BF-B6FE-454F-8D25-50BC45B228E1}" type="pres">
      <dgm:prSet presAssocID="{7481E303-AEF2-4BDD-B963-DF8EACB02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81365C-4464-4185-8AAA-6F98073C2E9B}" type="pres">
      <dgm:prSet presAssocID="{F8F5679A-95D7-49F0-AD72-2AE0EF5E1E21}" presName="hierRoot1" presStyleCnt="0">
        <dgm:presLayoutVars>
          <dgm:hierBranch/>
        </dgm:presLayoutVars>
      </dgm:prSet>
      <dgm:spPr/>
    </dgm:pt>
    <dgm:pt modelId="{81DEFCFB-7169-461E-9D4F-E470B0B91A12}" type="pres">
      <dgm:prSet presAssocID="{F8F5679A-95D7-49F0-AD72-2AE0EF5E1E21}" presName="rootComposite1" presStyleCnt="0"/>
      <dgm:spPr/>
    </dgm:pt>
    <dgm:pt modelId="{24087A18-E706-49E9-991D-ECD1A1DAF760}" type="pres">
      <dgm:prSet presAssocID="{F8F5679A-95D7-49F0-AD72-2AE0EF5E1E2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6273C7-FA65-4634-84A7-6B9FEA3CDA1B}" type="pres">
      <dgm:prSet presAssocID="{F8F5679A-95D7-49F0-AD72-2AE0EF5E1E2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66C722-DB90-425F-99D5-3455E9CA1B97}" type="pres">
      <dgm:prSet presAssocID="{F8F5679A-95D7-49F0-AD72-2AE0EF5E1E21}" presName="hierChild2" presStyleCnt="0"/>
      <dgm:spPr/>
    </dgm:pt>
    <dgm:pt modelId="{C3124A17-6D94-4369-871D-B11FA7B6A3A1}" type="pres">
      <dgm:prSet presAssocID="{F414049C-7EE6-4232-8F4F-CC3980D3D3FB}" presName="Name35" presStyleLbl="parChTrans1D2" presStyleIdx="0" presStyleCnt="2"/>
      <dgm:spPr/>
    </dgm:pt>
    <dgm:pt modelId="{B46B019C-462E-48B8-8B46-B3EA42853CF2}" type="pres">
      <dgm:prSet presAssocID="{E9223BDB-E2A9-4DD8-8417-8DD3B0E2D351}" presName="hierRoot2" presStyleCnt="0">
        <dgm:presLayoutVars>
          <dgm:hierBranch/>
        </dgm:presLayoutVars>
      </dgm:prSet>
      <dgm:spPr/>
    </dgm:pt>
    <dgm:pt modelId="{A6E1E8DE-6866-480A-8AF5-E15BC9543A81}" type="pres">
      <dgm:prSet presAssocID="{E9223BDB-E2A9-4DD8-8417-8DD3B0E2D351}" presName="rootComposite" presStyleCnt="0"/>
      <dgm:spPr/>
    </dgm:pt>
    <dgm:pt modelId="{3ADBA059-04A2-4D45-8602-F9C06FBF9591}" type="pres">
      <dgm:prSet presAssocID="{E9223BDB-E2A9-4DD8-8417-8DD3B0E2D35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563D9-0D71-44A3-B33F-8EE1847DF2F1}" type="pres">
      <dgm:prSet presAssocID="{E9223BDB-E2A9-4DD8-8417-8DD3B0E2D351}" presName="rootConnector" presStyleLbl="node2" presStyleIdx="0" presStyleCnt="2"/>
      <dgm:spPr/>
      <dgm:t>
        <a:bodyPr/>
        <a:lstStyle/>
        <a:p>
          <a:endParaRPr lang="en-US"/>
        </a:p>
      </dgm:t>
    </dgm:pt>
    <dgm:pt modelId="{7A076938-7359-4E18-B0B9-CBB61B7969DA}" type="pres">
      <dgm:prSet presAssocID="{E9223BDB-E2A9-4DD8-8417-8DD3B0E2D351}" presName="hierChild4" presStyleCnt="0"/>
      <dgm:spPr/>
    </dgm:pt>
    <dgm:pt modelId="{BB7D696F-8599-42A3-8468-3E4C830573DD}" type="pres">
      <dgm:prSet presAssocID="{E9223BDB-E2A9-4DD8-8417-8DD3B0E2D351}" presName="hierChild5" presStyleCnt="0"/>
      <dgm:spPr/>
    </dgm:pt>
    <dgm:pt modelId="{88AA600F-2DDC-44D3-9E3C-E953E03FF25C}" type="pres">
      <dgm:prSet presAssocID="{F8D6B9B0-7323-46CF-B42C-38FDDDDDB7B3}" presName="Name35" presStyleLbl="parChTrans1D2" presStyleIdx="1" presStyleCnt="2"/>
      <dgm:spPr/>
    </dgm:pt>
    <dgm:pt modelId="{E3855A6E-655D-40E5-A724-87AC5834EA6C}" type="pres">
      <dgm:prSet presAssocID="{A8479E20-FF66-4A10-97A6-34080CC60ED3}" presName="hierRoot2" presStyleCnt="0">
        <dgm:presLayoutVars>
          <dgm:hierBranch/>
        </dgm:presLayoutVars>
      </dgm:prSet>
      <dgm:spPr/>
    </dgm:pt>
    <dgm:pt modelId="{1A5F457C-9CF6-4EEA-A9CF-5C250573D7ED}" type="pres">
      <dgm:prSet presAssocID="{A8479E20-FF66-4A10-97A6-34080CC60ED3}" presName="rootComposite" presStyleCnt="0"/>
      <dgm:spPr/>
    </dgm:pt>
    <dgm:pt modelId="{F87EC784-2CE4-4410-B6B2-BA960D1D2B5E}" type="pres">
      <dgm:prSet presAssocID="{A8479E20-FF66-4A10-97A6-34080CC60ED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D33ED1-AA3B-41F1-8E9C-6E8D207EBE59}" type="pres">
      <dgm:prSet presAssocID="{A8479E20-FF66-4A10-97A6-34080CC60ED3}" presName="rootConnector" presStyleLbl="node2" presStyleIdx="1" presStyleCnt="2"/>
      <dgm:spPr/>
      <dgm:t>
        <a:bodyPr/>
        <a:lstStyle/>
        <a:p>
          <a:endParaRPr lang="en-US"/>
        </a:p>
      </dgm:t>
    </dgm:pt>
    <dgm:pt modelId="{5E99FDFA-770E-4218-8353-4108D49C89BE}" type="pres">
      <dgm:prSet presAssocID="{A8479E20-FF66-4A10-97A6-34080CC60ED3}" presName="hierChild4" presStyleCnt="0"/>
      <dgm:spPr/>
    </dgm:pt>
    <dgm:pt modelId="{CA4C4DD9-5EB9-43F6-8E5B-6F60159D4FD8}" type="pres">
      <dgm:prSet presAssocID="{A8479E20-FF66-4A10-97A6-34080CC60ED3}" presName="hierChild5" presStyleCnt="0"/>
      <dgm:spPr/>
    </dgm:pt>
    <dgm:pt modelId="{7C8CFFAE-40F4-4F95-A340-C63FD997B0A1}" type="pres">
      <dgm:prSet presAssocID="{F8F5679A-95D7-49F0-AD72-2AE0EF5E1E21}" presName="hierChild3" presStyleCnt="0"/>
      <dgm:spPr/>
    </dgm:pt>
  </dgm:ptLst>
  <dgm:cxnLst>
    <dgm:cxn modelId="{6E1A95D7-29B0-4F0C-AF60-60EB0BFB02F1}" srcId="{7481E303-AEF2-4BDD-B963-DF8EACB02AD4}" destId="{F8F5679A-95D7-49F0-AD72-2AE0EF5E1E21}" srcOrd="0" destOrd="0" parTransId="{76EA50AC-C318-48C5-8A03-C57BC6AF5B2B}" sibTransId="{A9AA3466-6DAF-46EE-9027-4BE899A2FC5D}"/>
    <dgm:cxn modelId="{7F8AAC29-63A5-48E2-B630-99E205A95915}" type="presOf" srcId="{F414049C-7EE6-4232-8F4F-CC3980D3D3FB}" destId="{C3124A17-6D94-4369-871D-B11FA7B6A3A1}" srcOrd="0" destOrd="0" presId="urn:microsoft.com/office/officeart/2005/8/layout/orgChart1"/>
    <dgm:cxn modelId="{FE95857B-CDB0-47D6-BF6E-4723364FEE9B}" type="presOf" srcId="{F8D6B9B0-7323-46CF-B42C-38FDDDDDB7B3}" destId="{88AA600F-2DDC-44D3-9E3C-E953E03FF25C}" srcOrd="0" destOrd="0" presId="urn:microsoft.com/office/officeart/2005/8/layout/orgChart1"/>
    <dgm:cxn modelId="{B839CBF4-C8A9-421B-8017-0841B262F2FE}" type="presOf" srcId="{7481E303-AEF2-4BDD-B963-DF8EACB02AD4}" destId="{A4D4A5BF-B6FE-454F-8D25-50BC45B228E1}" srcOrd="0" destOrd="0" presId="urn:microsoft.com/office/officeart/2005/8/layout/orgChart1"/>
    <dgm:cxn modelId="{11D35249-D0DE-4B37-9357-A06A1DD3EBB2}" type="presOf" srcId="{A8479E20-FF66-4A10-97A6-34080CC60ED3}" destId="{F87EC784-2CE4-4410-B6B2-BA960D1D2B5E}" srcOrd="0" destOrd="0" presId="urn:microsoft.com/office/officeart/2005/8/layout/orgChart1"/>
    <dgm:cxn modelId="{3E6E73AC-F3DE-4E5C-8B7E-E70E769374F0}" srcId="{F8F5679A-95D7-49F0-AD72-2AE0EF5E1E21}" destId="{A8479E20-FF66-4A10-97A6-34080CC60ED3}" srcOrd="1" destOrd="0" parTransId="{F8D6B9B0-7323-46CF-B42C-38FDDDDDB7B3}" sibTransId="{9B6CE23C-1BDC-483F-B7E1-E954E4212889}"/>
    <dgm:cxn modelId="{0E66F323-E2F3-4CB3-A934-1EF4781EB8E0}" type="presOf" srcId="{E9223BDB-E2A9-4DD8-8417-8DD3B0E2D351}" destId="{3ADBA059-04A2-4D45-8602-F9C06FBF9591}" srcOrd="0" destOrd="0" presId="urn:microsoft.com/office/officeart/2005/8/layout/orgChart1"/>
    <dgm:cxn modelId="{B4B8FAC2-43D0-4512-B3FC-8D36C01199A5}" type="presOf" srcId="{F8F5679A-95D7-49F0-AD72-2AE0EF5E1E21}" destId="{3A6273C7-FA65-4634-84A7-6B9FEA3CDA1B}" srcOrd="1" destOrd="0" presId="urn:microsoft.com/office/officeart/2005/8/layout/orgChart1"/>
    <dgm:cxn modelId="{3E81E954-1BE6-471B-BDA4-5AA0C3ABB5ED}" type="presOf" srcId="{E9223BDB-E2A9-4DD8-8417-8DD3B0E2D351}" destId="{057563D9-0D71-44A3-B33F-8EE1847DF2F1}" srcOrd="1" destOrd="0" presId="urn:microsoft.com/office/officeart/2005/8/layout/orgChart1"/>
    <dgm:cxn modelId="{C1846048-B490-42DE-8D7C-D1BA9BACD214}" type="presOf" srcId="{F8F5679A-95D7-49F0-AD72-2AE0EF5E1E21}" destId="{24087A18-E706-49E9-991D-ECD1A1DAF760}" srcOrd="0" destOrd="0" presId="urn:microsoft.com/office/officeart/2005/8/layout/orgChart1"/>
    <dgm:cxn modelId="{37094F2C-ECD1-4725-A28A-D75CEA37DDDA}" srcId="{F8F5679A-95D7-49F0-AD72-2AE0EF5E1E21}" destId="{E9223BDB-E2A9-4DD8-8417-8DD3B0E2D351}" srcOrd="0" destOrd="0" parTransId="{F414049C-7EE6-4232-8F4F-CC3980D3D3FB}" sibTransId="{35EB90E4-4149-4AA6-97F8-15DE48AEED8D}"/>
    <dgm:cxn modelId="{AE6629CD-0ABA-41D8-9A75-AAE0D0369CC5}" type="presOf" srcId="{A8479E20-FF66-4A10-97A6-34080CC60ED3}" destId="{0BD33ED1-AA3B-41F1-8E9C-6E8D207EBE59}" srcOrd="1" destOrd="0" presId="urn:microsoft.com/office/officeart/2005/8/layout/orgChart1"/>
    <dgm:cxn modelId="{542A28D1-C21E-49B2-8C5D-C73D4E91A5F2}" type="presParOf" srcId="{A4D4A5BF-B6FE-454F-8D25-50BC45B228E1}" destId="{8981365C-4464-4185-8AAA-6F98073C2E9B}" srcOrd="0" destOrd="0" presId="urn:microsoft.com/office/officeart/2005/8/layout/orgChart1"/>
    <dgm:cxn modelId="{B6D26853-6DA3-4065-AFFB-4CE4787F4B96}" type="presParOf" srcId="{8981365C-4464-4185-8AAA-6F98073C2E9B}" destId="{81DEFCFB-7169-461E-9D4F-E470B0B91A12}" srcOrd="0" destOrd="0" presId="urn:microsoft.com/office/officeart/2005/8/layout/orgChart1"/>
    <dgm:cxn modelId="{0AD4C5B2-06A8-45CB-8F24-58CED57A7B85}" type="presParOf" srcId="{81DEFCFB-7169-461E-9D4F-E470B0B91A12}" destId="{24087A18-E706-49E9-991D-ECD1A1DAF760}" srcOrd="0" destOrd="0" presId="urn:microsoft.com/office/officeart/2005/8/layout/orgChart1"/>
    <dgm:cxn modelId="{E7D71785-151A-4501-9708-3F470F0ED488}" type="presParOf" srcId="{81DEFCFB-7169-461E-9D4F-E470B0B91A12}" destId="{3A6273C7-FA65-4634-84A7-6B9FEA3CDA1B}" srcOrd="1" destOrd="0" presId="urn:microsoft.com/office/officeart/2005/8/layout/orgChart1"/>
    <dgm:cxn modelId="{194BF04F-C642-4A7D-A023-86E893692AE6}" type="presParOf" srcId="{8981365C-4464-4185-8AAA-6F98073C2E9B}" destId="{E566C722-DB90-425F-99D5-3455E9CA1B97}" srcOrd="1" destOrd="0" presId="urn:microsoft.com/office/officeart/2005/8/layout/orgChart1"/>
    <dgm:cxn modelId="{E94330A4-B777-461F-9230-DBE788A10DCF}" type="presParOf" srcId="{E566C722-DB90-425F-99D5-3455E9CA1B97}" destId="{C3124A17-6D94-4369-871D-B11FA7B6A3A1}" srcOrd="0" destOrd="0" presId="urn:microsoft.com/office/officeart/2005/8/layout/orgChart1"/>
    <dgm:cxn modelId="{AD44238A-8253-40AC-B404-B8E85FAD79E5}" type="presParOf" srcId="{E566C722-DB90-425F-99D5-3455E9CA1B97}" destId="{B46B019C-462E-48B8-8B46-B3EA42853CF2}" srcOrd="1" destOrd="0" presId="urn:microsoft.com/office/officeart/2005/8/layout/orgChart1"/>
    <dgm:cxn modelId="{CF99AD06-9B65-49CC-B529-A5B5FBF2667D}" type="presParOf" srcId="{B46B019C-462E-48B8-8B46-B3EA42853CF2}" destId="{A6E1E8DE-6866-480A-8AF5-E15BC9543A81}" srcOrd="0" destOrd="0" presId="urn:microsoft.com/office/officeart/2005/8/layout/orgChart1"/>
    <dgm:cxn modelId="{5C9F5422-6252-4AB5-AEB1-B4D17A22F0AD}" type="presParOf" srcId="{A6E1E8DE-6866-480A-8AF5-E15BC9543A81}" destId="{3ADBA059-04A2-4D45-8602-F9C06FBF9591}" srcOrd="0" destOrd="0" presId="urn:microsoft.com/office/officeart/2005/8/layout/orgChart1"/>
    <dgm:cxn modelId="{3C229FC5-EDAA-477C-B8A6-676BF1B975E9}" type="presParOf" srcId="{A6E1E8DE-6866-480A-8AF5-E15BC9543A81}" destId="{057563D9-0D71-44A3-B33F-8EE1847DF2F1}" srcOrd="1" destOrd="0" presId="urn:microsoft.com/office/officeart/2005/8/layout/orgChart1"/>
    <dgm:cxn modelId="{64BDDCA1-FA4F-4256-B939-250D29A20707}" type="presParOf" srcId="{B46B019C-462E-48B8-8B46-B3EA42853CF2}" destId="{7A076938-7359-4E18-B0B9-CBB61B7969DA}" srcOrd="1" destOrd="0" presId="urn:microsoft.com/office/officeart/2005/8/layout/orgChart1"/>
    <dgm:cxn modelId="{78086FAE-CC20-48C0-9D5A-FD93E2712455}" type="presParOf" srcId="{B46B019C-462E-48B8-8B46-B3EA42853CF2}" destId="{BB7D696F-8599-42A3-8468-3E4C830573DD}" srcOrd="2" destOrd="0" presId="urn:microsoft.com/office/officeart/2005/8/layout/orgChart1"/>
    <dgm:cxn modelId="{CE7F0D1C-4260-4E62-97DD-95A6236730BB}" type="presParOf" srcId="{E566C722-DB90-425F-99D5-3455E9CA1B97}" destId="{88AA600F-2DDC-44D3-9E3C-E953E03FF25C}" srcOrd="2" destOrd="0" presId="urn:microsoft.com/office/officeart/2005/8/layout/orgChart1"/>
    <dgm:cxn modelId="{363A9B0D-5999-416C-842A-CABEDAE8E8C0}" type="presParOf" srcId="{E566C722-DB90-425F-99D5-3455E9CA1B97}" destId="{E3855A6E-655D-40E5-A724-87AC5834EA6C}" srcOrd="3" destOrd="0" presId="urn:microsoft.com/office/officeart/2005/8/layout/orgChart1"/>
    <dgm:cxn modelId="{699F4253-B477-4E18-9BDB-30740937F01B}" type="presParOf" srcId="{E3855A6E-655D-40E5-A724-87AC5834EA6C}" destId="{1A5F457C-9CF6-4EEA-A9CF-5C250573D7ED}" srcOrd="0" destOrd="0" presId="urn:microsoft.com/office/officeart/2005/8/layout/orgChart1"/>
    <dgm:cxn modelId="{1782F4B6-AB4A-450E-9430-FC72F2FB6178}" type="presParOf" srcId="{1A5F457C-9CF6-4EEA-A9CF-5C250573D7ED}" destId="{F87EC784-2CE4-4410-B6B2-BA960D1D2B5E}" srcOrd="0" destOrd="0" presId="urn:microsoft.com/office/officeart/2005/8/layout/orgChart1"/>
    <dgm:cxn modelId="{44435197-85F5-4CD0-85B6-93BCB3560091}" type="presParOf" srcId="{1A5F457C-9CF6-4EEA-A9CF-5C250573D7ED}" destId="{0BD33ED1-AA3B-41F1-8E9C-6E8D207EBE59}" srcOrd="1" destOrd="0" presId="urn:microsoft.com/office/officeart/2005/8/layout/orgChart1"/>
    <dgm:cxn modelId="{9A859A84-C235-4987-94D8-568E2AC95799}" type="presParOf" srcId="{E3855A6E-655D-40E5-A724-87AC5834EA6C}" destId="{5E99FDFA-770E-4218-8353-4108D49C89BE}" srcOrd="1" destOrd="0" presId="urn:microsoft.com/office/officeart/2005/8/layout/orgChart1"/>
    <dgm:cxn modelId="{4DBCF427-6BEF-4DAF-A0D0-3ED0E9D1961B}" type="presParOf" srcId="{E3855A6E-655D-40E5-A724-87AC5834EA6C}" destId="{CA4C4DD9-5EB9-43F6-8E5B-6F60159D4FD8}" srcOrd="2" destOrd="0" presId="urn:microsoft.com/office/officeart/2005/8/layout/orgChart1"/>
    <dgm:cxn modelId="{888E82E9-47C4-4AAA-9451-7958F7A1882B}" type="presParOf" srcId="{8981365C-4464-4185-8AAA-6F98073C2E9B}" destId="{7C8CFFAE-40F4-4F95-A340-C63FD997B0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A600F-2DDC-44D3-9E3C-E953E03FF25C}">
      <dsp:nvSpPr>
        <dsp:cNvPr id="0" name=""/>
        <dsp:cNvSpPr/>
      </dsp:nvSpPr>
      <dsp:spPr>
        <a:xfrm>
          <a:off x="2781299" y="913464"/>
          <a:ext cx="1103030" cy="38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35"/>
              </a:lnTo>
              <a:lnTo>
                <a:pt x="1103030" y="191435"/>
              </a:lnTo>
              <a:lnTo>
                <a:pt x="1103030" y="3828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24A17-6D94-4369-871D-B11FA7B6A3A1}">
      <dsp:nvSpPr>
        <dsp:cNvPr id="0" name=""/>
        <dsp:cNvSpPr/>
      </dsp:nvSpPr>
      <dsp:spPr>
        <a:xfrm>
          <a:off x="1678269" y="913464"/>
          <a:ext cx="1103030" cy="382870"/>
        </a:xfrm>
        <a:custGeom>
          <a:avLst/>
          <a:gdLst/>
          <a:ahLst/>
          <a:cxnLst/>
          <a:rect l="0" t="0" r="0" b="0"/>
          <a:pathLst>
            <a:path>
              <a:moveTo>
                <a:pt x="1103030" y="0"/>
              </a:moveTo>
              <a:lnTo>
                <a:pt x="1103030" y="191435"/>
              </a:lnTo>
              <a:lnTo>
                <a:pt x="0" y="191435"/>
              </a:lnTo>
              <a:lnTo>
                <a:pt x="0" y="3828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87A18-E706-49E9-991D-ECD1A1DAF760}">
      <dsp:nvSpPr>
        <dsp:cNvPr id="0" name=""/>
        <dsp:cNvSpPr/>
      </dsp:nvSpPr>
      <dsp:spPr>
        <a:xfrm>
          <a:off x="1869704" y="1869"/>
          <a:ext cx="1823191" cy="911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Precedent Logic</a:t>
          </a:r>
        </a:p>
      </dsp:txBody>
      <dsp:txXfrm>
        <a:off x="1869704" y="1869"/>
        <a:ext cx="1823191" cy="911595"/>
      </dsp:txXfrm>
    </dsp:sp>
    <dsp:sp modelId="{3ADBA059-04A2-4D45-8602-F9C06FBF9591}">
      <dsp:nvSpPr>
        <dsp:cNvPr id="0" name=""/>
        <dsp:cNvSpPr/>
      </dsp:nvSpPr>
      <dsp:spPr>
        <a:xfrm>
          <a:off x="766673" y="1296335"/>
          <a:ext cx="1823191" cy="911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Job logic	</a:t>
          </a:r>
        </a:p>
      </dsp:txBody>
      <dsp:txXfrm>
        <a:off x="766673" y="1296335"/>
        <a:ext cx="1823191" cy="911595"/>
      </dsp:txXfrm>
    </dsp:sp>
    <dsp:sp modelId="{F87EC784-2CE4-4410-B6B2-BA960D1D2B5E}">
      <dsp:nvSpPr>
        <dsp:cNvPr id="0" name=""/>
        <dsp:cNvSpPr/>
      </dsp:nvSpPr>
      <dsp:spPr>
        <a:xfrm>
          <a:off x="2972735" y="1296335"/>
          <a:ext cx="1823191" cy="911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7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Constraints logic</a:t>
          </a:r>
        </a:p>
      </dsp:txBody>
      <dsp:txXfrm>
        <a:off x="2972735" y="1296335"/>
        <a:ext cx="1823191" cy="911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B9EB9-6341-471B-A341-1702F6B6CABF}" type="datetimeFigureOut">
              <a:rPr lang="en-US" smtClean="0"/>
              <a:pPr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2E6E4-7CF5-4D7B-8481-A0EF3D8D1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278C6-9203-4059-9357-18D88235B1F6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03925-A3CC-4139-B36E-E6025482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AB661-B967-49E4-8AEB-75330D5DB23D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E80EC-BBCB-4210-AC72-9342F5764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AF5E3-48CE-41B6-9829-E27F419B2930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45954-ADC9-4EA4-917A-FD4270458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C567C-0C71-4A47-B69A-49AC57460EFB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32207-93D1-41CF-B3AB-D8B1DDBFE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C56C1-AF66-49F8-84CB-8B1190AA53F0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B11A5-7BF3-4D82-9B34-C22E69E9C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996A5-8DFD-497A-945E-70AE7CC057CC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85E2A-6551-428E-B55F-CC9D57401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47043-18DC-4444-875B-FA268BEAB1E7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2753D-DFEB-47D5-8882-131B6A2AB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2829E-890D-4F77-85D6-EDBCB6DB0B8F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84D68-969F-44F4-A940-924C1CA8A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1B163-4C7D-4808-B61B-148119488A02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20370-AA45-4FAA-890A-A9A1D4940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3E098-C15F-4E0D-BC65-62E6665E3E87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B104-A284-478A-9B05-4C77B89B1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8549B-8541-4390-ACA0-7615A46A7B29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47C5B-33A3-4FDD-9424-5BF6F9211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grpSp>
          <p:nvGrpSpPr>
            <p:cNvPr id="2058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05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0677582F-DBC9-42D8-8260-8A7B7F878F65}" type="datetimeFigureOut">
              <a:rPr lang="en-US"/>
              <a:pPr>
                <a:defRPr/>
              </a:pPr>
              <a:t>10/9/2017</a:t>
            </a:fld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</a:defRPr>
            </a:lvl1pPr>
          </a:lstStyle>
          <a:p>
            <a:pPr>
              <a:defRPr/>
            </a:pPr>
            <a:fld id="{B8B03518-EADD-43DB-8294-9EA5C45C2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752600" y="3733800"/>
            <a:ext cx="6629400" cy="2209800"/>
          </a:xfrm>
        </p:spPr>
        <p:txBody>
          <a:bodyPr/>
          <a:lstStyle/>
          <a:p>
            <a:pPr eaLnBrk="1" hangingPunct="1"/>
            <a:r>
              <a:rPr lang="en-US" dirty="0" smtClean="0"/>
              <a:t>PRECEDENCE NETWORK (PN)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752600" y="4038600"/>
            <a:ext cx="6858000" cy="1752600"/>
          </a:xfrm>
        </p:spPr>
        <p:txBody>
          <a:bodyPr/>
          <a:lstStyle/>
          <a:p>
            <a:pPr algn="r" eaLnBrk="1" hangingPunct="1"/>
            <a:endParaRPr lang="en-US" dirty="0" smtClean="0"/>
          </a:p>
          <a:p>
            <a:pPr algn="r" eaLnBrk="1" hangingPunct="1"/>
            <a:endParaRPr lang="en-US" sz="20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7387010" cy="295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Example.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eaLnBrk="1" hangingPunct="1"/>
            <a:r>
              <a:rPr lang="en-US" sz="2400" b="1" smtClean="0"/>
              <a:t>PN of raft foundation </a:t>
            </a:r>
            <a:r>
              <a:rPr lang="en-US" sz="2400" smtClean="0"/>
              <a:t>The various activities involved in the raft construction are as follows: </a:t>
            </a:r>
          </a:p>
        </p:txBody>
      </p:sp>
      <p:graphicFrame>
        <p:nvGraphicFramePr>
          <p:cNvPr id="8252" name="Group 60"/>
          <p:cNvGraphicFramePr>
            <a:graphicFrameLocks noGrp="1"/>
          </p:cNvGraphicFramePr>
          <p:nvPr>
            <p:ph sz="half" idx="4294967295"/>
          </p:nvPr>
        </p:nvGraphicFramePr>
        <p:xfrm>
          <a:off x="4343400" y="1447800"/>
          <a:ext cx="4495800" cy="5248593"/>
        </p:xfrm>
        <a:graphic>
          <a:graphicData uri="http://schemas.openxmlformats.org/drawingml/2006/table">
            <a:tbl>
              <a:tblPr/>
              <a:tblGrid>
                <a:gridCol w="1104900"/>
                <a:gridCol w="2579688"/>
                <a:gridCol w="811212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Dur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Excavation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Blinding base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Steel fabrication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Transportation of rebar steel to site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Formwork setting and rebar fixing Raft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concreting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 Pass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EST of starting activity = 0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Activity A, Node – 1</a:t>
            </a:r>
          </a:p>
          <a:p>
            <a:pPr lvl="3" eaLnBrk="1" hangingPunct="1"/>
            <a:r>
              <a:rPr lang="en-US" dirty="0" smtClean="0"/>
              <a:t>EST</a:t>
            </a:r>
            <a:r>
              <a:rPr lang="en-US" baseline="-25000" dirty="0" smtClean="0"/>
              <a:t>1</a:t>
            </a:r>
            <a:r>
              <a:rPr lang="en-US" dirty="0" smtClean="0"/>
              <a:t> = 0</a:t>
            </a:r>
          </a:p>
          <a:p>
            <a:pPr lvl="3" eaLnBrk="1" hangingPunct="1"/>
            <a:endParaRPr lang="en-US" dirty="0" smtClean="0"/>
          </a:p>
          <a:p>
            <a:pPr lvl="3" eaLnBrk="1" hangingPunct="1"/>
            <a:r>
              <a:rPr lang="en-US" dirty="0" smtClean="0"/>
              <a:t>EFT</a:t>
            </a:r>
            <a:r>
              <a:rPr lang="en-US" baseline="-25000" dirty="0" smtClean="0"/>
              <a:t>1</a:t>
            </a:r>
            <a:r>
              <a:rPr lang="en-US" dirty="0" smtClean="0"/>
              <a:t> = EST</a:t>
            </a:r>
            <a:r>
              <a:rPr lang="en-US" baseline="-25000" dirty="0" smtClean="0"/>
              <a:t>1</a:t>
            </a:r>
            <a:r>
              <a:rPr lang="en-US" dirty="0" smtClean="0"/>
              <a:t> + d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0 + 4 = 4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endParaRPr lang="en-US" baseline="-25000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Activity B, Node – 2</a:t>
            </a:r>
          </a:p>
          <a:p>
            <a:pPr lvl="3" eaLnBrk="1" hangingPunct="1"/>
            <a:r>
              <a:rPr lang="en-US" dirty="0" smtClean="0"/>
              <a:t>EST</a:t>
            </a:r>
            <a:r>
              <a:rPr lang="en-US" baseline="-25000" dirty="0" smtClean="0"/>
              <a:t>2</a:t>
            </a:r>
            <a:r>
              <a:rPr lang="en-US" dirty="0" smtClean="0"/>
              <a:t> = EFT</a:t>
            </a:r>
            <a:r>
              <a:rPr lang="en-US" baseline="-25000" dirty="0" smtClean="0"/>
              <a:t>1</a:t>
            </a:r>
            <a:r>
              <a:rPr lang="en-US" dirty="0" smtClean="0"/>
              <a:t> + delay = </a:t>
            </a:r>
            <a:r>
              <a:rPr lang="en-US" dirty="0" smtClean="0">
                <a:solidFill>
                  <a:srgbClr val="FF0000"/>
                </a:solidFill>
              </a:rPr>
              <a:t>4 + 2 = 6</a:t>
            </a:r>
          </a:p>
          <a:p>
            <a:pPr lvl="3" eaLnBrk="1" hangingPunct="1"/>
            <a:endParaRPr lang="en-US" dirty="0" smtClean="0"/>
          </a:p>
          <a:p>
            <a:pPr lvl="3" eaLnBrk="1" hangingPunct="1"/>
            <a:r>
              <a:rPr lang="en-US" dirty="0" smtClean="0"/>
              <a:t>EFT</a:t>
            </a:r>
            <a:r>
              <a:rPr lang="en-US" baseline="-25000" dirty="0" smtClean="0"/>
              <a:t>2</a:t>
            </a:r>
            <a:r>
              <a:rPr lang="en-US" dirty="0" smtClean="0"/>
              <a:t> =  EST</a:t>
            </a:r>
            <a:r>
              <a:rPr lang="en-US" baseline="-25000" dirty="0" smtClean="0"/>
              <a:t>2</a:t>
            </a:r>
            <a:r>
              <a:rPr lang="en-US" dirty="0" smtClean="0"/>
              <a:t> + d</a:t>
            </a:r>
            <a:r>
              <a:rPr lang="en-US" baseline="-25000" dirty="0" smtClean="0"/>
              <a:t>2</a:t>
            </a:r>
            <a:r>
              <a:rPr lang="en-US" dirty="0" smtClean="0"/>
              <a:t>   =   </a:t>
            </a:r>
            <a:r>
              <a:rPr lang="en-US" dirty="0" smtClean="0">
                <a:solidFill>
                  <a:srgbClr val="FF0000"/>
                </a:solidFill>
              </a:rPr>
              <a:t>6 + 2 = 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Activity C, Node – 3</a:t>
            </a:r>
          </a:p>
          <a:p>
            <a:pPr lvl="3" eaLnBrk="1" hangingPunct="1"/>
            <a:r>
              <a:rPr lang="en-US" smtClean="0"/>
              <a:t>EST</a:t>
            </a:r>
            <a:r>
              <a:rPr lang="en-US" baseline="-25000" smtClean="0"/>
              <a:t>3</a:t>
            </a:r>
            <a:r>
              <a:rPr lang="en-US" smtClean="0"/>
              <a:t> = 0</a:t>
            </a:r>
            <a:endParaRPr lang="en-US" smtClean="0">
              <a:solidFill>
                <a:srgbClr val="FF0000"/>
              </a:solidFill>
            </a:endParaRPr>
          </a:p>
          <a:p>
            <a:pPr lvl="3" eaLnBrk="1" hangingPunct="1"/>
            <a:endParaRPr lang="en-US" smtClean="0"/>
          </a:p>
          <a:p>
            <a:pPr lvl="3" eaLnBrk="1" hangingPunct="1"/>
            <a:r>
              <a:rPr lang="en-US" smtClean="0"/>
              <a:t>EFT</a:t>
            </a:r>
            <a:r>
              <a:rPr lang="en-US" baseline="-25000" smtClean="0"/>
              <a:t>3</a:t>
            </a:r>
            <a:r>
              <a:rPr lang="en-US" smtClean="0"/>
              <a:t> =  EST</a:t>
            </a:r>
            <a:r>
              <a:rPr lang="en-US" baseline="-25000" smtClean="0"/>
              <a:t>3</a:t>
            </a:r>
            <a:r>
              <a:rPr lang="en-US" smtClean="0"/>
              <a:t> + d</a:t>
            </a:r>
            <a:r>
              <a:rPr lang="en-US" baseline="-25000" smtClean="0"/>
              <a:t>3</a:t>
            </a:r>
            <a:r>
              <a:rPr lang="en-US" smtClean="0"/>
              <a:t>   =   </a:t>
            </a:r>
            <a:r>
              <a:rPr lang="en-US" smtClean="0">
                <a:solidFill>
                  <a:srgbClr val="FF0000"/>
                </a:solidFill>
              </a:rPr>
              <a:t>0 + 5 = 5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Activity D, Node – 4</a:t>
            </a:r>
          </a:p>
          <a:p>
            <a:pPr lvl="3" eaLnBrk="1" hangingPunct="1"/>
            <a:r>
              <a:rPr lang="en-US" smtClean="0"/>
              <a:t>EST</a:t>
            </a:r>
            <a:r>
              <a:rPr lang="en-US" baseline="-25000" smtClean="0"/>
              <a:t>4</a:t>
            </a:r>
            <a:r>
              <a:rPr lang="en-US" smtClean="0"/>
              <a:t> = 5</a:t>
            </a:r>
            <a:endParaRPr lang="en-US" smtClean="0">
              <a:solidFill>
                <a:srgbClr val="FF0000"/>
              </a:solidFill>
            </a:endParaRPr>
          </a:p>
          <a:p>
            <a:pPr lvl="3" eaLnBrk="1" hangingPunct="1"/>
            <a:endParaRPr lang="en-US" smtClean="0"/>
          </a:p>
          <a:p>
            <a:pPr lvl="3" eaLnBrk="1" hangingPunct="1"/>
            <a:r>
              <a:rPr lang="en-US" smtClean="0"/>
              <a:t>EFT</a:t>
            </a:r>
            <a:r>
              <a:rPr lang="en-US" baseline="-25000" smtClean="0"/>
              <a:t>4</a:t>
            </a:r>
            <a:r>
              <a:rPr lang="en-US" smtClean="0"/>
              <a:t> =  (EST</a:t>
            </a:r>
            <a:r>
              <a:rPr lang="en-US" baseline="-25000" smtClean="0"/>
              <a:t>4</a:t>
            </a:r>
            <a:r>
              <a:rPr lang="en-US" smtClean="0"/>
              <a:t> + d</a:t>
            </a:r>
            <a:r>
              <a:rPr lang="en-US" baseline="-25000" smtClean="0"/>
              <a:t>4</a:t>
            </a:r>
            <a:r>
              <a:rPr lang="en-US" smtClean="0"/>
              <a:t> ) or  (EST</a:t>
            </a:r>
            <a:r>
              <a:rPr lang="en-US" baseline="-25000" smtClean="0"/>
              <a:t>2</a:t>
            </a:r>
            <a:r>
              <a:rPr lang="en-US" smtClean="0"/>
              <a:t> + 1FS) Greater one     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           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		      = (5 + 1) or (6 + 1) = 7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baseline="-25000" smtClean="0"/>
              <a:t>  	          	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0" y="5562600"/>
            <a:ext cx="2133600" cy="9540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00B050"/>
                </a:solidFill>
                <a:latin typeface="Arial" pitchFamily="34" charset="0"/>
              </a:rPr>
              <a:t>Compute till 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Backward Pass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133600"/>
          <a:ext cx="8229600" cy="4191000"/>
        </p:xfrm>
        <a:graphic>
          <a:graphicData uri="http://schemas.openxmlformats.org/drawingml/2006/table">
            <a:tbl>
              <a:tblPr/>
              <a:tblGrid>
                <a:gridCol w="1660525"/>
                <a:gridCol w="2184400"/>
                <a:gridCol w="1552575"/>
                <a:gridCol w="1738313"/>
                <a:gridCol w="1093787"/>
              </a:tblGrid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 No.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Activity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Duration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LFT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87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LST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87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87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06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1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87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87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87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87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52575"/>
            <a:ext cx="87439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48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4425" y="389227"/>
            <a:ext cx="10258425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24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 Precedence network and analyze…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519" y="1981200"/>
            <a:ext cx="8732481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500" y="17145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Precedence Network Analysis (PNA)</a:t>
            </a:r>
          </a:p>
          <a:p>
            <a:pPr eaLnBrk="1" hangingPunct="1"/>
            <a:r>
              <a:rPr lang="en-US" sz="2400" dirty="0" smtClean="0"/>
              <a:t>Precedence Diagramming Method (PDM) or</a:t>
            </a:r>
          </a:p>
          <a:p>
            <a:pPr eaLnBrk="1" hangingPunct="1"/>
            <a:r>
              <a:rPr lang="en-US" sz="2400" dirty="0" smtClean="0"/>
              <a:t> Activity-on-node Network.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precedence network?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90" y="1295400"/>
            <a:ext cx="9199310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2"/>
            <a:ext cx="7772400" cy="1398587"/>
          </a:xfrm>
        </p:spPr>
        <p:txBody>
          <a:bodyPr/>
          <a:lstStyle/>
          <a:p>
            <a:r>
              <a:rPr lang="en-US" dirty="0" smtClean="0"/>
              <a:t>Why softwares are required?</a:t>
            </a:r>
            <a:br>
              <a:rPr lang="en-US" dirty="0" smtClean="0"/>
            </a:br>
            <a:r>
              <a:rPr lang="en-US" dirty="0" smtClean="0"/>
              <a:t>………..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to avoid tedious calculations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5799562" cy="520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Repetitive Works Network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The PNA technique can be usefully applied to prepare the network plan of projects involving repetitive works.. </a:t>
            </a:r>
          </a:p>
          <a:p>
            <a:pPr eaLnBrk="1" hangingPunct="1">
              <a:defRPr/>
            </a:pPr>
            <a:r>
              <a:rPr lang="en-US" sz="2400" dirty="0" smtClean="0"/>
              <a:t>Network for construction of subsequent rafts can be easily developed as follows:</a:t>
            </a:r>
          </a:p>
          <a:p>
            <a:pPr lvl="2" eaLnBrk="1" hangingPunct="1">
              <a:defRPr/>
            </a:pPr>
            <a:endParaRPr lang="en-US" sz="2000" dirty="0" smtClean="0"/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Decide the order of priorities of construction of rafts.</a:t>
            </a:r>
          </a:p>
          <a:p>
            <a:pPr lvl="2" eaLnBrk="1" hangingPunct="1">
              <a:defRPr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 each construction activity into a work-team with the assigned manpower, equipment and other resources required for its completion.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381000"/>
            <a:ext cx="85280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26" y="609600"/>
            <a:ext cx="8699131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410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 smtClean="0"/>
              <a:t>What we have learnt uptill now in Scheduling?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48768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Network analysis</a:t>
            </a:r>
          </a:p>
          <a:p>
            <a:pPr marL="1314450" lvl="2" indent="-514350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CPM</a:t>
            </a:r>
          </a:p>
          <a:p>
            <a:pPr marL="1771650" lvl="3" indent="-514350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AOA</a:t>
            </a:r>
          </a:p>
          <a:p>
            <a:pPr marL="1771650" lvl="3" indent="-514350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AON ( Precedence)</a:t>
            </a:r>
            <a:endParaRPr lang="en-US" sz="1800" dirty="0" smtClean="0"/>
          </a:p>
          <a:p>
            <a:pPr marL="1314450" lvl="2" indent="-514350"/>
            <a:r>
              <a:rPr lang="en-US" sz="2000" dirty="0" smtClean="0"/>
              <a:t>PERT</a:t>
            </a:r>
          </a:p>
          <a:p>
            <a:pPr marL="1314450" lvl="2" indent="-514350">
              <a:buNone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Resource leveling/ smoothening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Crashing CPM schedule for Cost / time optimization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Updating  CPM network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3733800"/>
            <a:ext cx="373380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…..Resource constraint scheduling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….Cost/ time optimized scheduling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219200"/>
            <a:ext cx="5378214" cy="161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45026"/>
            <a:ext cx="7772400" cy="314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7153275" cy="313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 CPM/PERT networks, activities are connected according to the finish-to-start logic,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 PN incorporates the concept of delays (lags) while depicting the relationship of various start and finish activities.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PN is best suited for planning complex construction projects.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2" name="Diagram 1"/>
          <p:cNvGraphicFramePr/>
          <p:nvPr/>
        </p:nvGraphicFramePr>
        <p:xfrm>
          <a:off x="1752600" y="1600200"/>
          <a:ext cx="5562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34" name="Text Box 18"/>
          <p:cNvSpPr txBox="1">
            <a:spLocks noChangeArrowheads="1"/>
          </p:cNvSpPr>
          <p:nvPr/>
        </p:nvSpPr>
        <p:spPr bwMode="auto">
          <a:xfrm>
            <a:off x="1752600" y="4038600"/>
            <a:ext cx="2514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Job dependency logic shows the sequence in which the jobs or activities progress  </a:t>
            </a:r>
          </a:p>
        </p:txBody>
      </p:sp>
      <p:sp>
        <p:nvSpPr>
          <p:cNvPr id="1035" name="Text Box 19"/>
          <p:cNvSpPr txBox="1">
            <a:spLocks noChangeArrowheads="1"/>
          </p:cNvSpPr>
          <p:nvPr/>
        </p:nvSpPr>
        <p:spPr bwMode="auto">
          <a:xfrm>
            <a:off x="4800600" y="39624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036" name="TextBox 5"/>
          <p:cNvSpPr txBox="1">
            <a:spLocks noChangeArrowheads="1"/>
          </p:cNvSpPr>
          <p:nvPr/>
        </p:nvSpPr>
        <p:spPr bwMode="auto">
          <a:xfrm>
            <a:off x="4876800" y="3962400"/>
            <a:ext cx="2438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arises from the restrain on start and completion of activities imposed due to construction process at 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2438400"/>
            <a:ext cx="9144000" cy="4114800"/>
            <a:chOff x="0" y="2971800"/>
            <a:chExt cx="9180852" cy="3886200"/>
          </a:xfrm>
        </p:grpSpPr>
        <p:pic>
          <p:nvPicPr>
            <p:cNvPr id="11268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971800"/>
              <a:ext cx="9180852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9" name="TextBox 5"/>
            <p:cNvSpPr txBox="1">
              <a:spLocks noChangeArrowheads="1"/>
            </p:cNvSpPr>
            <p:nvPr/>
          </p:nvSpPr>
          <p:spPr bwMode="auto">
            <a:xfrm>
              <a:off x="2133600" y="35052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FS</a:t>
              </a:r>
            </a:p>
          </p:txBody>
        </p:sp>
        <p:sp>
          <p:nvSpPr>
            <p:cNvPr id="11270" name="TextBox 6"/>
            <p:cNvSpPr txBox="1">
              <a:spLocks noChangeArrowheads="1"/>
            </p:cNvSpPr>
            <p:nvPr/>
          </p:nvSpPr>
          <p:spPr bwMode="auto">
            <a:xfrm>
              <a:off x="7010400" y="59436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SF</a:t>
              </a:r>
            </a:p>
          </p:txBody>
        </p:sp>
        <p:sp>
          <p:nvSpPr>
            <p:cNvPr id="11271" name="TextBox 7"/>
            <p:cNvSpPr txBox="1">
              <a:spLocks noChangeArrowheads="1"/>
            </p:cNvSpPr>
            <p:nvPr/>
          </p:nvSpPr>
          <p:spPr bwMode="auto">
            <a:xfrm>
              <a:off x="2133600" y="59436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SS</a:t>
              </a:r>
            </a:p>
          </p:txBody>
        </p:sp>
        <p:sp>
          <p:nvSpPr>
            <p:cNvPr id="11272" name="TextBox 8"/>
            <p:cNvSpPr txBox="1">
              <a:spLocks noChangeArrowheads="1"/>
            </p:cNvSpPr>
            <p:nvPr/>
          </p:nvSpPr>
          <p:spPr bwMode="auto">
            <a:xfrm>
              <a:off x="7010400" y="34290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FF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2238" y="914400"/>
            <a:ext cx="607704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"/>
            <a:ext cx="671171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343400"/>
            <a:ext cx="622877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1" y="225651"/>
            <a:ext cx="4343400" cy="645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PDM relationships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247846" cy="237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Layers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298</TotalTime>
  <Words>433</Words>
  <Application>Microsoft Office PowerPoint</Application>
  <PresentationFormat>On-screen Show (4:3)</PresentationFormat>
  <Paragraphs>134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Theme1</vt:lpstr>
      <vt:lpstr>PRECEDENCE NETWORK (PN)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PDM relationships</vt:lpstr>
      <vt:lpstr>PowerPoint Presentation</vt:lpstr>
      <vt:lpstr>Example.</vt:lpstr>
      <vt:lpstr>PowerPoint Presentation</vt:lpstr>
      <vt:lpstr>Forward Pass</vt:lpstr>
      <vt:lpstr>PowerPoint Presentation</vt:lpstr>
      <vt:lpstr>Backward Pass</vt:lpstr>
      <vt:lpstr>PowerPoint Presentation</vt:lpstr>
      <vt:lpstr>PowerPoint Presentation</vt:lpstr>
      <vt:lpstr>Draw a Precedence network and analyze…</vt:lpstr>
      <vt:lpstr>PowerPoint Presentation</vt:lpstr>
      <vt:lpstr>Is this a precedence network?</vt:lpstr>
      <vt:lpstr>Why softwares are required? ………..to avoid tedious calculations</vt:lpstr>
      <vt:lpstr>Repetitive Works Network</vt:lpstr>
      <vt:lpstr>PowerPoint Presentation</vt:lpstr>
      <vt:lpstr>PowerPoint Presentation</vt:lpstr>
      <vt:lpstr>What we have learnt uptill now in Scheduling?</vt:lpstr>
      <vt:lpstr>PowerPoint Presentation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A K Kokane</cp:lastModifiedBy>
  <cp:revision>85</cp:revision>
  <dcterms:created xsi:type="dcterms:W3CDTF">2009-01-30T16:35:07Z</dcterms:created>
  <dcterms:modified xsi:type="dcterms:W3CDTF">2017-10-09T10:34:58Z</dcterms:modified>
</cp:coreProperties>
</file>