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  <p:sldId id="300" r:id="rId37"/>
    <p:sldId id="301" r:id="rId38"/>
  </p:sldIdLst>
  <p:sldSz cx="10083800" cy="7556500"/>
  <p:notesSz cx="100838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7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2300" y="1546678"/>
            <a:ext cx="3908425" cy="451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53410" y="2345689"/>
            <a:ext cx="1634489" cy="1010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00400" y="205084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745" y="554990"/>
            <a:ext cx="90843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29" y="2059940"/>
            <a:ext cx="8132445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josh@postgresql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46579" y="2788920"/>
            <a:ext cx="667004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5614" marR="5080" indent="-1733550">
              <a:lnSpc>
                <a:spcPct val="1268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"The most </a:t>
            </a:r>
            <a:r>
              <a:rPr sz="2800" i="1" spc="-5" dirty="0">
                <a:latin typeface="Arial"/>
                <a:cs typeface="Arial"/>
              </a:rPr>
              <a:t>popular open </a:t>
            </a:r>
            <a:r>
              <a:rPr sz="2800" i="1" spc="10" dirty="0">
                <a:latin typeface="Arial"/>
                <a:cs typeface="Arial"/>
              </a:rPr>
              <a:t>source </a:t>
            </a:r>
            <a:r>
              <a:rPr sz="2800" i="1" spc="-5" dirty="0">
                <a:latin typeface="Arial"/>
                <a:cs typeface="Arial"/>
              </a:rPr>
              <a:t>database"  </a:t>
            </a:r>
            <a:r>
              <a:rPr sz="2800" i="1" dirty="0">
                <a:latin typeface="Arial"/>
                <a:cs typeface="Arial"/>
              </a:rPr>
              <a:t>"The </a:t>
            </a:r>
            <a:r>
              <a:rPr sz="2800" i="1" spc="-5" dirty="0">
                <a:latin typeface="Arial"/>
                <a:cs typeface="Arial"/>
              </a:rPr>
              <a:t>web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database"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880" y="5590540"/>
            <a:ext cx="8220075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5180" marR="5080" indent="-2062480">
              <a:lnSpc>
                <a:spcPct val="127099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"The </a:t>
            </a:r>
            <a:r>
              <a:rPr sz="2800" i="1" spc="-5" dirty="0">
                <a:latin typeface="Arial"/>
                <a:cs typeface="Arial"/>
              </a:rPr>
              <a:t>world's </a:t>
            </a:r>
            <a:r>
              <a:rPr sz="2800" i="1" dirty="0">
                <a:latin typeface="Arial"/>
                <a:cs typeface="Arial"/>
              </a:rPr>
              <a:t>most </a:t>
            </a:r>
            <a:r>
              <a:rPr sz="2800" i="1" spc="-5" dirty="0">
                <a:latin typeface="Arial"/>
                <a:cs typeface="Arial"/>
              </a:rPr>
              <a:t>advanced open </a:t>
            </a:r>
            <a:r>
              <a:rPr sz="2800" i="1" dirty="0">
                <a:latin typeface="Arial"/>
                <a:cs typeface="Arial"/>
              </a:rPr>
              <a:t>source </a:t>
            </a:r>
            <a:r>
              <a:rPr sz="2800" i="1" spc="-5" dirty="0">
                <a:latin typeface="Arial"/>
                <a:cs typeface="Arial"/>
              </a:rPr>
              <a:t>database"  </a:t>
            </a:r>
            <a:r>
              <a:rPr sz="2800" i="1" dirty="0">
                <a:latin typeface="Arial"/>
                <a:cs typeface="Arial"/>
              </a:rPr>
              <a:t>"The </a:t>
            </a:r>
            <a:r>
              <a:rPr sz="2800" i="1" spc="-5" dirty="0">
                <a:latin typeface="Arial"/>
                <a:cs typeface="Arial"/>
              </a:rPr>
              <a:t>open </a:t>
            </a:r>
            <a:r>
              <a:rPr sz="2800" i="1" dirty="0">
                <a:latin typeface="Arial"/>
                <a:cs typeface="Arial"/>
              </a:rPr>
              <a:t>source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Oracle"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3059" y="16002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9290" y="405998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539" y="554990"/>
            <a:ext cx="7291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PostgreSQL </a:t>
            </a:r>
            <a:r>
              <a:rPr spc="-5" dirty="0"/>
              <a:t>Community</a:t>
            </a:r>
            <a:r>
              <a:rPr spc="-95" dirty="0"/>
              <a:t> </a:t>
            </a:r>
            <a:r>
              <a:rPr dirty="0"/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847810" y="1942550"/>
            <a:ext cx="8249749" cy="4955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8020" y="2396490"/>
            <a:ext cx="366395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Hackers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Projects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029" y="5203190"/>
            <a:ext cx="1530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Companies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680000">
            <a:off x="3964581" y="4375762"/>
            <a:ext cx="82289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4570" y="3434079"/>
            <a:ext cx="1577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Committers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8409" y="5633720"/>
            <a:ext cx="1702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Foundations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759" y="3536950"/>
            <a:ext cx="3310890" cy="13538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365885" marR="243840" algn="ctr">
              <a:lnSpc>
                <a:spcPts val="2470"/>
              </a:lnSpc>
              <a:spcBef>
                <a:spcPts val="325"/>
              </a:spcBef>
            </a:pPr>
            <a:r>
              <a:rPr sz="2200" b="1" spc="-5" dirty="0">
                <a:latin typeface="Arial"/>
                <a:cs typeface="Arial"/>
              </a:rPr>
              <a:t>User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Groups  </a:t>
            </a:r>
            <a:r>
              <a:rPr sz="2200" b="1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111885" algn="ctr">
              <a:lnSpc>
                <a:spcPts val="2415"/>
              </a:lnSpc>
            </a:pPr>
            <a:r>
              <a:rPr sz="2200" b="1" spc="-5" dirty="0">
                <a:latin typeface="Arial"/>
                <a:cs typeface="Arial"/>
              </a:rPr>
              <a:t>National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Groups</a:t>
            </a:r>
            <a:endParaRPr sz="2200">
              <a:latin typeface="Arial"/>
              <a:cs typeface="Arial"/>
            </a:endParaRPr>
          </a:p>
          <a:p>
            <a:pPr marR="1837689"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Advocacy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010" y="554990"/>
            <a:ext cx="508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Most Common</a:t>
            </a:r>
            <a:r>
              <a:rPr spc="-85" dirty="0"/>
              <a:t> </a:t>
            </a:r>
            <a:r>
              <a:rPr spc="-5" dirty="0"/>
              <a:t>Uses</a:t>
            </a:r>
          </a:p>
        </p:txBody>
      </p:sp>
      <p:sp>
        <p:nvSpPr>
          <p:cNvPr id="3" name="object 3"/>
          <p:cNvSpPr/>
          <p:nvPr/>
        </p:nvSpPr>
        <p:spPr>
          <a:xfrm>
            <a:off x="1565910" y="13716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8900" y="139171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28321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546350"/>
            <a:ext cx="3210560" cy="448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04620">
              <a:lnSpc>
                <a:spcPct val="130500"/>
              </a:lnSpc>
              <a:spcBef>
                <a:spcPts val="95"/>
              </a:spcBef>
            </a:pPr>
            <a:r>
              <a:rPr sz="3200" dirty="0">
                <a:latin typeface="Arial"/>
                <a:cs typeface="Arial"/>
              </a:rPr>
              <a:t>Web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sites  </a:t>
            </a:r>
            <a:r>
              <a:rPr sz="3200" spc="-5" dirty="0">
                <a:latin typeface="Arial"/>
                <a:cs typeface="Arial"/>
              </a:rPr>
              <a:t>CRM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Arial"/>
                <a:cs typeface="Arial"/>
              </a:rPr>
              <a:t>Logging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306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OEM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applications  </a:t>
            </a:r>
            <a:r>
              <a:rPr sz="3200" dirty="0">
                <a:latin typeface="Arial"/>
                <a:cs typeface="Arial"/>
              </a:rPr>
              <a:t>Telecom (cluster)  </a:t>
            </a:r>
            <a:r>
              <a:rPr sz="3200" spc="-5" dirty="0">
                <a:latin typeface="Arial"/>
                <a:cs typeface="Arial"/>
              </a:rPr>
              <a:t>Network </a:t>
            </a:r>
            <a:r>
              <a:rPr sz="3200" dirty="0">
                <a:latin typeface="Arial"/>
                <a:cs typeface="Arial"/>
              </a:rPr>
              <a:t>tools  </a:t>
            </a:r>
            <a:r>
              <a:rPr sz="3200" spc="-5" dirty="0">
                <a:latin typeface="Arial"/>
                <a:cs typeface="Arial"/>
              </a:rPr>
              <a:t>Data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Warehouse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469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1071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7434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3809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60185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66560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6370" y="28321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1490" y="2546350"/>
            <a:ext cx="3210560" cy="4484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dirty="0">
                <a:latin typeface="Arial"/>
                <a:cs typeface="Arial"/>
              </a:rPr>
              <a:t>ERP</a:t>
            </a:r>
            <a:endParaRPr sz="3200">
              <a:latin typeface="Arial"/>
              <a:cs typeface="Arial"/>
            </a:endParaRPr>
          </a:p>
          <a:p>
            <a:pPr marL="12700" marR="139700">
              <a:lnSpc>
                <a:spcPts val="5020"/>
              </a:lnSpc>
              <a:spcBef>
                <a:spcPts val="350"/>
              </a:spcBef>
            </a:pPr>
            <a:r>
              <a:rPr sz="3200" spc="-5" dirty="0">
                <a:latin typeface="Arial"/>
                <a:cs typeface="Arial"/>
              </a:rPr>
              <a:t>Data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Warehouse  Geograpic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latin typeface="Arial"/>
                <a:cs typeface="Arial"/>
              </a:rPr>
              <a:t>Web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Sites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306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OEM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applications  Network </a:t>
            </a:r>
            <a:r>
              <a:rPr sz="3200" dirty="0">
                <a:latin typeface="Arial"/>
                <a:cs typeface="Arial"/>
              </a:rPr>
              <a:t>tools  </a:t>
            </a:r>
            <a:r>
              <a:rPr sz="3200" spc="-5" dirty="0">
                <a:latin typeface="Arial"/>
                <a:cs typeface="Arial"/>
              </a:rPr>
              <a:t>CRM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6370" y="3469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6370" y="41071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6370" y="47434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6370" y="53809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6370" y="60185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6370" y="66560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800" y="554990"/>
            <a:ext cx="2354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Releases</a:t>
            </a:r>
          </a:p>
        </p:txBody>
      </p:sp>
      <p:sp>
        <p:nvSpPr>
          <p:cNvPr id="3" name="object 3"/>
          <p:cNvSpPr/>
          <p:nvPr/>
        </p:nvSpPr>
        <p:spPr>
          <a:xfrm>
            <a:off x="1565910" y="13716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8900" y="139171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26885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889" y="2551429"/>
            <a:ext cx="3908425" cy="2487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1217295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Arial"/>
                <a:cs typeface="Arial"/>
              </a:rPr>
              <a:t>Feature-based  releases</a:t>
            </a:r>
            <a:endParaRPr sz="3200">
              <a:latin typeface="Arial"/>
              <a:cs typeface="Arial"/>
            </a:endParaRPr>
          </a:p>
          <a:p>
            <a:pPr marL="469900" marR="30480" indent="-288290">
              <a:lnSpc>
                <a:spcPts val="3130"/>
              </a:lnSpc>
              <a:spcBef>
                <a:spcPts val="1415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features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minor  releases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835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every 1-3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0989" y="56870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0989" y="6136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0989" y="65849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0989" y="70345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589" y="5050790"/>
            <a:ext cx="1733550" cy="22720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270" indent="-255270">
              <a:lnSpc>
                <a:spcPct val="100000"/>
              </a:lnSpc>
              <a:spcBef>
                <a:spcPts val="760"/>
              </a:spcBef>
              <a:buSzPct val="43750"/>
              <a:buFont typeface="Trebuchet MS"/>
              <a:buChar char="●"/>
              <a:tabLst>
                <a:tab pos="255270" algn="l"/>
              </a:tabLst>
            </a:pPr>
            <a:r>
              <a:rPr sz="2400" spc="-5" dirty="0">
                <a:latin typeface="Arial"/>
                <a:cs typeface="Arial"/>
              </a:rPr>
              <a:t>3.23: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2000</a:t>
            </a:r>
            <a:endParaRPr sz="24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4.0: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2003</a:t>
            </a:r>
            <a:endParaRPr sz="24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650"/>
              </a:spcBef>
            </a:pPr>
            <a:r>
              <a:rPr sz="2400" spc="-5" dirty="0">
                <a:latin typeface="Arial"/>
                <a:cs typeface="Arial"/>
              </a:rPr>
              <a:t>4.1: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2004</a:t>
            </a:r>
            <a:endParaRPr sz="24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5.0: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  <a:p>
            <a:pPr marL="217170" algn="ct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5.1: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2008?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370" y="31559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6090" y="2844618"/>
            <a:ext cx="3872865" cy="220662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Time-based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releases</a:t>
            </a:r>
            <a:endParaRPr sz="3200">
              <a:latin typeface="Arial"/>
              <a:cs typeface="Arial"/>
            </a:endParaRPr>
          </a:p>
          <a:p>
            <a:pPr marL="469900" marR="488315" indent="-288290">
              <a:lnSpc>
                <a:spcPts val="3140"/>
              </a:lnSpc>
              <a:spcBef>
                <a:spcPts val="149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no new </a:t>
            </a:r>
            <a:r>
              <a:rPr sz="2800" dirty="0">
                <a:latin typeface="Arial"/>
                <a:cs typeface="Arial"/>
              </a:rPr>
              <a:t>features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minor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releases</a:t>
            </a:r>
            <a:endParaRPr sz="2800">
              <a:latin typeface="Arial"/>
              <a:cs typeface="Arial"/>
            </a:endParaRPr>
          </a:p>
          <a:p>
            <a:pPr marL="469900" indent="-288290">
              <a:lnSpc>
                <a:spcPct val="100000"/>
              </a:lnSpc>
              <a:spcBef>
                <a:spcPts val="83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every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9190" y="56972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9190" y="61468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9190" y="6596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9190" y="704595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3790" y="5060950"/>
            <a:ext cx="1562735" cy="22733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15900" marR="30480" indent="-215900" algn="r">
              <a:lnSpc>
                <a:spcPct val="100000"/>
              </a:lnSpc>
              <a:spcBef>
                <a:spcPts val="760"/>
              </a:spcBef>
              <a:buSzPct val="43750"/>
              <a:buFont typeface="Trebuchet MS"/>
              <a:buChar char="●"/>
              <a:tabLst>
                <a:tab pos="215900" algn="l"/>
              </a:tabLst>
            </a:pPr>
            <a:r>
              <a:rPr sz="2400" spc="-5" dirty="0">
                <a:latin typeface="Arial"/>
                <a:cs typeface="Arial"/>
              </a:rPr>
              <a:t>7.4: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2003</a:t>
            </a:r>
            <a:endParaRPr sz="2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8.0: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2004</a:t>
            </a:r>
            <a:endParaRPr sz="2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8.1: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8.2: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2006</a:t>
            </a:r>
            <a:endParaRPr sz="2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Arial"/>
                <a:cs typeface="Arial"/>
              </a:rPr>
              <a:t>8.3: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79" y="3225800"/>
            <a:ext cx="2231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3069589" y="3103879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</a:t>
            </a:r>
            <a:r>
              <a:rPr spc="-95" dirty="0"/>
              <a:t> </a:t>
            </a:r>
            <a:r>
              <a:rPr dirty="0"/>
              <a:t>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20850"/>
            <a:ext cx="8249284" cy="42583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Arial"/>
                <a:cs typeface="Arial"/>
              </a:rPr>
              <a:t>Pluggable "Storage Engines" </a:t>
            </a:r>
            <a:r>
              <a:rPr sz="3200" spc="-5" dirty="0">
                <a:latin typeface="Arial"/>
                <a:cs typeface="Arial"/>
              </a:rPr>
              <a:t>allow MySQL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behave like </a:t>
            </a:r>
            <a:r>
              <a:rPr sz="3200" dirty="0">
                <a:latin typeface="Arial"/>
                <a:cs typeface="Arial"/>
              </a:rPr>
              <a:t>a variety </a:t>
            </a:r>
            <a:r>
              <a:rPr sz="3200" spc="-5" dirty="0">
                <a:latin typeface="Arial"/>
                <a:cs typeface="Arial"/>
              </a:rPr>
              <a:t>of different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databases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12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Telecom </a:t>
            </a:r>
            <a:r>
              <a:rPr sz="2800" spc="-5" dirty="0">
                <a:latin typeface="Arial"/>
                <a:cs typeface="Arial"/>
              </a:rPr>
              <a:t>DB: </a:t>
            </a:r>
            <a:r>
              <a:rPr sz="2800" dirty="0">
                <a:latin typeface="Arial"/>
                <a:cs typeface="Arial"/>
              </a:rPr>
              <a:t>MySQL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Non-transactional: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MyISAM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Transactional: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InnoDB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Compressed: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Archive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In-Memory: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Write-only: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Blackhole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457200"/>
            <a:ext cx="163449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5492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Programmer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7135495" cy="35858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Excellent </a:t>
            </a:r>
            <a:r>
              <a:rPr sz="3200" spc="-5" dirty="0">
                <a:latin typeface="Arial"/>
                <a:cs typeface="Arial"/>
              </a:rPr>
              <a:t>drivers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all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languages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including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JDBC4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Arial"/>
                <a:cs typeface="Arial"/>
              </a:rPr>
              <a:t>PHP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high-performance </a:t>
            </a:r>
            <a:r>
              <a:rPr sz="2800" spc="5" dirty="0">
                <a:latin typeface="Arial"/>
                <a:cs typeface="Arial"/>
              </a:rPr>
              <a:t>drivers </a:t>
            </a:r>
            <a:r>
              <a:rPr sz="2800" dirty="0">
                <a:latin typeface="Arial"/>
                <a:cs typeface="Arial"/>
              </a:rPr>
              <a:t>&amp; special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Native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MySQL </a:t>
            </a:r>
            <a:r>
              <a:rPr sz="3200" dirty="0">
                <a:latin typeface="Arial"/>
                <a:cs typeface="Arial"/>
              </a:rPr>
              <a:t>Proxy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7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757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3800" y="457200"/>
            <a:ext cx="163449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4404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3rd </a:t>
            </a:r>
            <a:r>
              <a:rPr dirty="0"/>
              <a:t>Party</a:t>
            </a:r>
            <a:r>
              <a:rPr spc="-95" dirty="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20850"/>
            <a:ext cx="8028305" cy="4208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57467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Arial"/>
                <a:cs typeface="Arial"/>
              </a:rPr>
              <a:t>Most open </a:t>
            </a:r>
            <a:r>
              <a:rPr sz="3200" dirty="0">
                <a:latin typeface="Arial"/>
                <a:cs typeface="Arial"/>
              </a:rPr>
              <a:t>source </a:t>
            </a:r>
            <a:r>
              <a:rPr sz="3200" spc="-5" dirty="0">
                <a:latin typeface="Arial"/>
                <a:cs typeface="Arial"/>
              </a:rPr>
              <a:t>web projects default </a:t>
            </a:r>
            <a:r>
              <a:rPr sz="3200" dirty="0">
                <a:latin typeface="Arial"/>
                <a:cs typeface="Arial"/>
              </a:rPr>
              <a:t>to  MySQL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12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many </a:t>
            </a:r>
            <a:r>
              <a:rPr sz="2800" spc="-5" dirty="0">
                <a:latin typeface="Arial"/>
                <a:cs typeface="Arial"/>
              </a:rPr>
              <a:t>use only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MySQL</a:t>
            </a:r>
            <a:endParaRPr sz="2800">
              <a:latin typeface="Arial"/>
              <a:cs typeface="Arial"/>
            </a:endParaRPr>
          </a:p>
          <a:p>
            <a:pPr marL="469900" marR="30480" indent="-288290">
              <a:lnSpc>
                <a:spcPts val="3120"/>
              </a:lnSpc>
              <a:spcBef>
                <a:spcPts val="1215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primary </a:t>
            </a:r>
            <a:r>
              <a:rPr sz="2800" dirty="0">
                <a:latin typeface="Arial"/>
                <a:cs typeface="Arial"/>
              </a:rPr>
              <a:t>relational </a:t>
            </a:r>
            <a:r>
              <a:rPr sz="2800" spc="-5" dirty="0">
                <a:latin typeface="Arial"/>
                <a:cs typeface="Arial"/>
              </a:rPr>
              <a:t>database </a:t>
            </a:r>
            <a:r>
              <a:rPr sz="2800" dirty="0">
                <a:latin typeface="Arial"/>
                <a:cs typeface="Arial"/>
              </a:rPr>
              <a:t>for most top </a:t>
            </a:r>
            <a:r>
              <a:rPr sz="2800" spc="-5" dirty="0">
                <a:latin typeface="Arial"/>
                <a:cs typeface="Arial"/>
              </a:rPr>
              <a:t>25 web  </a:t>
            </a:r>
            <a:r>
              <a:rPr sz="2800" dirty="0">
                <a:latin typeface="Arial"/>
                <a:cs typeface="Arial"/>
              </a:rPr>
              <a:t>sites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3200" spc="-5" dirty="0">
                <a:latin typeface="Arial"/>
                <a:cs typeface="Arial"/>
              </a:rPr>
              <a:t>Hundreds of </a:t>
            </a:r>
            <a:r>
              <a:rPr sz="3200" dirty="0">
                <a:latin typeface="Arial"/>
                <a:cs typeface="Arial"/>
              </a:rPr>
              <a:t>vendors support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MySQL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more than </a:t>
            </a:r>
            <a:r>
              <a:rPr sz="2800" spc="-5" dirty="0">
                <a:latin typeface="Arial"/>
                <a:cs typeface="Arial"/>
              </a:rPr>
              <a:t>50% of </a:t>
            </a:r>
            <a:r>
              <a:rPr sz="2800" dirty="0">
                <a:latin typeface="Arial"/>
                <a:cs typeface="Arial"/>
              </a:rPr>
              <a:t>multi-database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many "MySQL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Partners"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4335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0" y="457200"/>
            <a:ext cx="163449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4528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MySQL</a:t>
            </a:r>
            <a:r>
              <a:rPr spc="-90" dirty="0"/>
              <a:t> </a:t>
            </a:r>
            <a:r>
              <a:rPr dirty="0"/>
              <a:t>Scale-Out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20850"/>
            <a:ext cx="8341359" cy="26327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Arial"/>
                <a:cs typeface="Arial"/>
              </a:rPr>
              <a:t>Simple </a:t>
            </a:r>
            <a:r>
              <a:rPr sz="3200" spc="-5" dirty="0">
                <a:latin typeface="Arial"/>
                <a:cs typeface="Arial"/>
              </a:rPr>
              <a:t>Replication makes it (relatively) </a:t>
            </a:r>
            <a:r>
              <a:rPr sz="3200" dirty="0">
                <a:latin typeface="Arial"/>
                <a:cs typeface="Arial"/>
              </a:rPr>
              <a:t>simple  to scale</a:t>
            </a:r>
            <a:r>
              <a:rPr sz="3200" spc="-5" dirty="0">
                <a:latin typeface="Arial"/>
                <a:cs typeface="Arial"/>
              </a:rPr>
              <a:t> out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12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used by </a:t>
            </a:r>
            <a:r>
              <a:rPr sz="2800" dirty="0">
                <a:latin typeface="Arial"/>
                <a:cs typeface="Arial"/>
              </a:rPr>
              <a:t>Google,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Yahoo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load-balance </a:t>
            </a:r>
            <a:r>
              <a:rPr sz="2800" dirty="0">
                <a:latin typeface="Arial"/>
                <a:cs typeface="Arial"/>
              </a:rPr>
              <a:t>reads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slaves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being </a:t>
            </a:r>
            <a:r>
              <a:rPr sz="2800" dirty="0">
                <a:latin typeface="Arial"/>
                <a:cs typeface="Arial"/>
              </a:rPr>
              <a:t>supplanted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memcached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457200"/>
            <a:ext cx="163449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72330" y="4290059"/>
            <a:ext cx="4652645" cy="2402840"/>
            <a:chOff x="2772330" y="4290059"/>
            <a:chExt cx="4652645" cy="2402840"/>
          </a:xfrm>
        </p:grpSpPr>
        <p:sp>
          <p:nvSpPr>
            <p:cNvPr id="7" name="object 7"/>
            <p:cNvSpPr/>
            <p:nvPr/>
          </p:nvSpPr>
          <p:spPr>
            <a:xfrm>
              <a:off x="2772330" y="5717033"/>
              <a:ext cx="1232296" cy="512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6460" y="4290059"/>
              <a:ext cx="1371599" cy="13119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2819" y="5380989"/>
              <a:ext cx="1371600" cy="13119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29709" y="4933949"/>
              <a:ext cx="1936750" cy="109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72329" y="5308600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Writes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0180" y="5257800"/>
            <a:ext cx="219709" cy="402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4620" y="6511290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Load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Balancer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5080" y="475615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2230" y="5854700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2230" y="6793230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Slave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32250" y="5919470"/>
            <a:ext cx="2032000" cy="984250"/>
            <a:chOff x="4032250" y="5919470"/>
            <a:chExt cx="2032000" cy="984250"/>
          </a:xfrm>
        </p:grpSpPr>
        <p:sp>
          <p:nvSpPr>
            <p:cNvPr id="18" name="object 18"/>
            <p:cNvSpPr/>
            <p:nvPr/>
          </p:nvSpPr>
          <p:spPr>
            <a:xfrm>
              <a:off x="4046220" y="5919470"/>
              <a:ext cx="2006600" cy="2197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2250" y="5960110"/>
              <a:ext cx="2032000" cy="9436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07890" y="5695950"/>
            <a:ext cx="69278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-6350">
              <a:lnSpc>
                <a:spcPct val="1579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Reads  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010" y="5969000"/>
            <a:ext cx="1833879" cy="528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8730" y="6066790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64250" y="6247129"/>
            <a:ext cx="1371600" cy="1309370"/>
            <a:chOff x="6064250" y="6247129"/>
            <a:chExt cx="1371600" cy="1309370"/>
          </a:xfrm>
        </p:grpSpPr>
        <p:sp>
          <p:nvSpPr>
            <p:cNvPr id="24" name="object 24"/>
            <p:cNvSpPr/>
            <p:nvPr/>
          </p:nvSpPr>
          <p:spPr>
            <a:xfrm>
              <a:off x="6064250" y="6247129"/>
              <a:ext cx="1371600" cy="13093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0180" y="6299199"/>
              <a:ext cx="219709" cy="4025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2385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8442325" cy="470852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Easy to set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up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"15 minute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rule"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everything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included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Arial"/>
                <a:cs typeface="Arial"/>
              </a:rPr>
              <a:t>Easy to</a:t>
            </a:r>
            <a:r>
              <a:rPr sz="3200" spc="-5" dirty="0">
                <a:latin typeface="Arial"/>
                <a:cs typeface="Arial"/>
              </a:rPr>
              <a:t> administrate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programmer-administered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most </a:t>
            </a:r>
            <a:r>
              <a:rPr sz="2800" spc="-5" dirty="0">
                <a:latin typeface="Arial"/>
                <a:cs typeface="Arial"/>
              </a:rPr>
              <a:t>installations </a:t>
            </a:r>
            <a:r>
              <a:rPr sz="2800" spc="5" dirty="0">
                <a:latin typeface="Arial"/>
                <a:cs typeface="Arial"/>
              </a:rPr>
              <a:t>don't </a:t>
            </a:r>
            <a:r>
              <a:rPr sz="2800" spc="-5" dirty="0">
                <a:latin typeface="Arial"/>
                <a:cs typeface="Arial"/>
              </a:rPr>
              <a:t>need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tuning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Arial"/>
                <a:cs typeface="Arial"/>
              </a:rPr>
              <a:t>Easy</a:t>
            </a:r>
            <a:r>
              <a:rPr sz="3200" spc="-5" dirty="0">
                <a:latin typeface="Arial"/>
                <a:cs typeface="Arial"/>
              </a:rPr>
              <a:t> Replication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very simple master-slave &amp; multimaster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788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2997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3800" y="457200"/>
            <a:ext cx="1634490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79" y="3225800"/>
            <a:ext cx="2231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3272820" y="2906826"/>
            <a:ext cx="1540581" cy="158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639" y="554990"/>
            <a:ext cx="4402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of</a:t>
            </a:r>
            <a:r>
              <a:rPr spc="-95" dirty="0"/>
              <a:t> </a:t>
            </a:r>
            <a:r>
              <a:rPr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950" y="16598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069" y="1521459"/>
            <a:ext cx="8134984" cy="49326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9652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Arial"/>
                <a:cs typeface="Arial"/>
              </a:rPr>
              <a:t>MySQL </a:t>
            </a:r>
            <a:r>
              <a:rPr sz="3200" dirty="0">
                <a:latin typeface="Arial"/>
                <a:cs typeface="Arial"/>
              </a:rPr>
              <a:t>Server </a:t>
            </a:r>
            <a:r>
              <a:rPr sz="3200" spc="-5" dirty="0">
                <a:latin typeface="Arial"/>
                <a:cs typeface="Arial"/>
              </a:rPr>
              <a:t>development </a:t>
            </a:r>
            <a:r>
              <a:rPr sz="3200" dirty="0">
                <a:latin typeface="Arial"/>
                <a:cs typeface="Arial"/>
              </a:rPr>
              <a:t>started </a:t>
            </a:r>
            <a:r>
              <a:rPr sz="3200" spc="-5" dirty="0">
                <a:latin typeface="Arial"/>
                <a:cs typeface="Arial"/>
              </a:rPr>
              <a:t>in 1994,  marketed by </a:t>
            </a:r>
            <a:r>
              <a:rPr sz="3200" dirty="0">
                <a:latin typeface="Arial"/>
                <a:cs typeface="Arial"/>
              </a:rPr>
              <a:t>TCX </a:t>
            </a:r>
            <a:r>
              <a:rPr sz="3200" spc="-5" dirty="0">
                <a:latin typeface="Arial"/>
                <a:cs typeface="Arial"/>
              </a:rPr>
              <a:t>DataKonsult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</a:t>
            </a:r>
            <a:endParaRPr sz="3200">
              <a:latin typeface="Arial"/>
              <a:cs typeface="Arial"/>
            </a:endParaRPr>
          </a:p>
          <a:p>
            <a:pPr marL="12700" marR="389255">
              <a:lnSpc>
                <a:spcPts val="3600"/>
              </a:lnSpc>
              <a:spcBef>
                <a:spcPts val="610"/>
              </a:spcBef>
            </a:pPr>
            <a:r>
              <a:rPr sz="3200" spc="-5" dirty="0">
                <a:latin typeface="Arial"/>
                <a:cs typeface="Arial"/>
              </a:rPr>
              <a:t>MySQL </a:t>
            </a:r>
            <a:r>
              <a:rPr sz="3200" dirty="0">
                <a:latin typeface="Arial"/>
                <a:cs typeface="Arial"/>
              </a:rPr>
              <a:t>AB founded </a:t>
            </a:r>
            <a:r>
              <a:rPr sz="3200" spc="-5" dirty="0">
                <a:latin typeface="Arial"/>
                <a:cs typeface="Arial"/>
              </a:rPr>
              <a:t>in 1995 by Michael  “Monty” </a:t>
            </a:r>
            <a:r>
              <a:rPr sz="3200" dirty="0">
                <a:latin typeface="Arial"/>
                <a:cs typeface="Arial"/>
              </a:rPr>
              <a:t>Widenius, </a:t>
            </a:r>
            <a:r>
              <a:rPr sz="3200" spc="-5" dirty="0">
                <a:latin typeface="Arial"/>
                <a:cs typeface="Arial"/>
              </a:rPr>
              <a:t>David </a:t>
            </a:r>
            <a:r>
              <a:rPr sz="3200" dirty="0">
                <a:latin typeface="Arial"/>
                <a:cs typeface="Arial"/>
              </a:rPr>
              <a:t>Axmark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Allan  </a:t>
            </a:r>
            <a:r>
              <a:rPr sz="3200" spc="-5" dirty="0">
                <a:latin typeface="Arial"/>
                <a:cs typeface="Arial"/>
              </a:rPr>
              <a:t>Larsson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600"/>
              </a:lnSpc>
              <a:spcBef>
                <a:spcPts val="590"/>
              </a:spcBef>
            </a:pPr>
            <a:r>
              <a:rPr sz="3200" dirty="0">
                <a:latin typeface="Arial"/>
                <a:cs typeface="Arial"/>
              </a:rPr>
              <a:t>Server </a:t>
            </a:r>
            <a:r>
              <a:rPr sz="3200" spc="-5" dirty="0">
                <a:latin typeface="Arial"/>
                <a:cs typeface="Arial"/>
              </a:rPr>
              <a:t>development based on requirements 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practical production use: </a:t>
            </a:r>
            <a:r>
              <a:rPr sz="3200" dirty="0">
                <a:latin typeface="Arial"/>
                <a:cs typeface="Arial"/>
              </a:rPr>
              <a:t>few features, </a:t>
            </a:r>
            <a:r>
              <a:rPr sz="3200" spc="-5" dirty="0">
                <a:latin typeface="Arial"/>
                <a:cs typeface="Arial"/>
              </a:rPr>
              <a:t>but  </a:t>
            </a:r>
            <a:r>
              <a:rPr sz="3200" dirty="0">
                <a:latin typeface="Arial"/>
                <a:cs typeface="Arial"/>
              </a:rPr>
              <a:t>fast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stable</a:t>
            </a:r>
            <a:endParaRPr sz="3200">
              <a:latin typeface="Arial"/>
              <a:cs typeface="Arial"/>
            </a:endParaRPr>
          </a:p>
          <a:p>
            <a:pPr marL="12700" marR="1066800">
              <a:lnSpc>
                <a:spcPts val="4200"/>
              </a:lnSpc>
              <a:spcBef>
                <a:spcPts val="120"/>
              </a:spcBef>
            </a:pPr>
            <a:r>
              <a:rPr sz="3200" dirty="0">
                <a:latin typeface="Arial"/>
                <a:cs typeface="Arial"/>
              </a:rPr>
              <a:t>Frequent </a:t>
            </a:r>
            <a:r>
              <a:rPr sz="3200" spc="-5" dirty="0">
                <a:latin typeface="Arial"/>
                <a:cs typeface="Arial"/>
              </a:rPr>
              <a:t>releases with </a:t>
            </a:r>
            <a:r>
              <a:rPr sz="3200" dirty="0">
                <a:latin typeface="Arial"/>
                <a:cs typeface="Arial"/>
              </a:rPr>
              <a:t>small changes  Easy to </a:t>
            </a:r>
            <a:r>
              <a:rPr sz="3200" spc="-5" dirty="0">
                <a:latin typeface="Arial"/>
                <a:cs typeface="Arial"/>
              </a:rPr>
              <a:t>install and use (15-minute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rule)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950" y="26504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950" y="40982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50" y="5544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50" y="60782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1542" y="6616268"/>
            <a:ext cx="2879397" cy="716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9430" y="6482079"/>
            <a:ext cx="1816100" cy="929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812029" y="6718300"/>
            <a:ext cx="1600200" cy="457200"/>
            <a:chOff x="4812029" y="6718300"/>
            <a:chExt cx="1600200" cy="457200"/>
          </a:xfrm>
        </p:grpSpPr>
        <p:sp>
          <p:nvSpPr>
            <p:cNvPr id="12" name="object 12"/>
            <p:cNvSpPr/>
            <p:nvPr/>
          </p:nvSpPr>
          <p:spPr>
            <a:xfrm>
              <a:off x="4812029" y="671830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200150" y="0"/>
                  </a:moveTo>
                  <a:lnTo>
                    <a:pt x="0" y="0"/>
                  </a:lnTo>
                  <a:lnTo>
                    <a:pt x="400050" y="228600"/>
                  </a:lnTo>
                  <a:lnTo>
                    <a:pt x="0" y="457200"/>
                  </a:lnTo>
                  <a:lnTo>
                    <a:pt x="1200150" y="457200"/>
                  </a:lnTo>
                  <a:lnTo>
                    <a:pt x="1600200" y="228600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671830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1200150" y="0"/>
                  </a:lnTo>
                  <a:lnTo>
                    <a:pt x="1600200" y="228600"/>
                  </a:lnTo>
                  <a:lnTo>
                    <a:pt x="1200150" y="457200"/>
                  </a:lnTo>
                  <a:lnTo>
                    <a:pt x="0" y="457200"/>
                  </a:lnTo>
                  <a:lnTo>
                    <a:pt x="400050" y="228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2029" y="671830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1200150" y="0"/>
                  </a:lnTo>
                  <a:lnTo>
                    <a:pt x="1600200" y="228600"/>
                  </a:lnTo>
                  <a:lnTo>
                    <a:pt x="1200150" y="457200"/>
                  </a:lnTo>
                  <a:lnTo>
                    <a:pt x="0" y="457200"/>
                  </a:lnTo>
                  <a:lnTo>
                    <a:pt x="400050" y="228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909" y="554990"/>
            <a:ext cx="3317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Migrateability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517550" y="466344"/>
            <a:ext cx="1283817" cy="1316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89" y="1572259"/>
            <a:ext cx="7193280" cy="531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87045">
              <a:lnSpc>
                <a:spcPct val="1305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Closest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proprietary enterprise DBs  </a:t>
            </a:r>
            <a:r>
              <a:rPr sz="3200" dirty="0">
                <a:latin typeface="Arial"/>
                <a:cs typeface="Arial"/>
              </a:rPr>
              <a:t>Automatic </a:t>
            </a:r>
            <a:r>
              <a:rPr sz="3200" spc="-5" dirty="0">
                <a:latin typeface="Arial"/>
                <a:cs typeface="Arial"/>
              </a:rPr>
              <a:t>migration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Informix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Informix </a:t>
            </a:r>
            <a:r>
              <a:rPr sz="2800" spc="-5" dirty="0">
                <a:latin typeface="Arial"/>
                <a:cs typeface="Arial"/>
              </a:rPr>
              <a:t>is 50%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PostgreSQL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3200" spc="-5" dirty="0">
                <a:latin typeface="Arial"/>
                <a:cs typeface="Arial"/>
              </a:rPr>
              <a:t>Relatively easy migration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Oracle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easiest of any </a:t>
            </a:r>
            <a:r>
              <a:rPr sz="2800" dirty="0">
                <a:latin typeface="Arial"/>
                <a:cs typeface="Arial"/>
              </a:rPr>
              <a:t>OSS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puts </a:t>
            </a:r>
            <a:r>
              <a:rPr sz="2800" dirty="0">
                <a:latin typeface="Arial"/>
                <a:cs typeface="Arial"/>
              </a:rPr>
              <a:t>migration cost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dirty="0">
                <a:latin typeface="Arial"/>
                <a:cs typeface="Arial"/>
              </a:rPr>
              <a:t>affordable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range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tools for </a:t>
            </a: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integration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Arial"/>
                <a:cs typeface="Arial"/>
              </a:rPr>
              <a:t>SQL Server, </a:t>
            </a:r>
            <a:r>
              <a:rPr sz="3200" spc="-5" dirty="0">
                <a:latin typeface="Arial"/>
                <a:cs typeface="Arial"/>
              </a:rPr>
              <a:t>DB2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harder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but easier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495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6741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9372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2945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753359"/>
            <a:ext cx="5569585" cy="3225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90525">
              <a:lnSpc>
                <a:spcPct val="96200"/>
              </a:lnSpc>
              <a:spcBef>
                <a:spcPts val="265"/>
              </a:spcBef>
            </a:pPr>
            <a:r>
              <a:rPr sz="3600" b="1" i="1" spc="-5" dirty="0">
                <a:latin typeface="Liberation Sans Narrow"/>
                <a:cs typeface="Liberation Sans Narrow"/>
              </a:rPr>
              <a:t>"... </a:t>
            </a:r>
            <a:r>
              <a:rPr sz="3600" b="1" i="1" dirty="0">
                <a:latin typeface="Liberation Sans Narrow"/>
                <a:cs typeface="Liberation Sans Narrow"/>
              </a:rPr>
              <a:t>by default, PostgreSQL</a:t>
            </a:r>
            <a:r>
              <a:rPr sz="3600" b="1" i="1" spc="-95" dirty="0">
                <a:latin typeface="Liberation Sans Narrow"/>
                <a:cs typeface="Liberation Sans Narrow"/>
              </a:rPr>
              <a:t> </a:t>
            </a:r>
            <a:r>
              <a:rPr sz="3600" b="1" i="1" spc="-5" dirty="0">
                <a:latin typeface="Liberation Sans Narrow"/>
                <a:cs typeface="Liberation Sans Narrow"/>
              </a:rPr>
              <a:t>is  </a:t>
            </a:r>
            <a:r>
              <a:rPr sz="3600" b="1" i="1" dirty="0">
                <a:latin typeface="Liberation Sans Narrow"/>
                <a:cs typeface="Liberation Sans Narrow"/>
              </a:rPr>
              <a:t>the most </a:t>
            </a:r>
            <a:r>
              <a:rPr sz="3600" b="1" i="1" spc="-5" dirty="0">
                <a:latin typeface="Liberation Sans Narrow"/>
                <a:cs typeface="Liberation Sans Narrow"/>
              </a:rPr>
              <a:t>security-aware  </a:t>
            </a:r>
            <a:r>
              <a:rPr sz="3600" b="1" i="1" dirty="0">
                <a:latin typeface="Liberation Sans Narrow"/>
                <a:cs typeface="Liberation Sans Narrow"/>
              </a:rPr>
              <a:t>database </a:t>
            </a:r>
            <a:r>
              <a:rPr sz="3600" b="1" i="1" spc="-5" dirty="0">
                <a:latin typeface="Liberation Sans Narrow"/>
                <a:cs typeface="Liberation Sans Narrow"/>
              </a:rPr>
              <a:t>available</a:t>
            </a:r>
            <a:r>
              <a:rPr sz="3600" b="1" i="1" spc="-20" dirty="0">
                <a:latin typeface="Liberation Sans Narrow"/>
                <a:cs typeface="Liberation Sans Narrow"/>
              </a:rPr>
              <a:t> </a:t>
            </a:r>
            <a:r>
              <a:rPr sz="3600" b="1" i="1" spc="-5" dirty="0">
                <a:latin typeface="Liberation Sans Narrow"/>
                <a:cs typeface="Liberation Sans Narrow"/>
              </a:rPr>
              <a:t>..."</a:t>
            </a:r>
            <a:endParaRPr sz="36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Liberation Sans Narrow"/>
              <a:cs typeface="Liberation Sans Narrow"/>
            </a:endParaRPr>
          </a:p>
          <a:p>
            <a:pPr marL="729615">
              <a:lnSpc>
                <a:spcPts val="3270"/>
              </a:lnSpc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 Hacker's</a:t>
            </a: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Handbook</a:t>
            </a:r>
            <a:endParaRPr sz="2800">
              <a:latin typeface="Arial"/>
              <a:cs typeface="Arial"/>
            </a:endParaRPr>
          </a:p>
          <a:p>
            <a:pPr marL="338455" marR="5080" indent="-231140">
              <a:lnSpc>
                <a:spcPts val="2680"/>
              </a:lnSpc>
              <a:spcBef>
                <a:spcPts val="165"/>
              </a:spcBef>
            </a:pPr>
            <a:r>
              <a:rPr sz="2400" dirty="0">
                <a:latin typeface="Arial"/>
                <a:cs typeface="Arial"/>
              </a:rPr>
              <a:t>(based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comparison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PostgreSQL,  MySQL, Oracle, </a:t>
            </a:r>
            <a:r>
              <a:rPr sz="2400" spc="-5" dirty="0">
                <a:latin typeface="Arial"/>
                <a:cs typeface="Arial"/>
              </a:rPr>
              <a:t>DB2 and </a:t>
            </a:r>
            <a:r>
              <a:rPr sz="2400" dirty="0">
                <a:latin typeface="Arial"/>
                <a:cs typeface="Arial"/>
              </a:rPr>
              <a:t>SQL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7969" y="2362200"/>
            <a:ext cx="29845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550" y="466344"/>
            <a:ext cx="1283817" cy="131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2945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8449945" cy="55035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Authentication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multiple methods: </a:t>
            </a:r>
            <a:r>
              <a:rPr sz="2800" spc="-5" dirty="0">
                <a:latin typeface="Arial"/>
                <a:cs typeface="Arial"/>
              </a:rPr>
              <a:t>login, </a:t>
            </a:r>
            <a:r>
              <a:rPr sz="2800" dirty="0">
                <a:latin typeface="Arial"/>
                <a:cs typeface="Arial"/>
              </a:rPr>
              <a:t>SSL, Kerberos,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host-based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authentication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Arial"/>
                <a:cs typeface="Arial"/>
              </a:rPr>
              <a:t>Logging</a:t>
            </a:r>
            <a:endParaRPr sz="3200">
              <a:latin typeface="Arial"/>
              <a:cs typeface="Arial"/>
            </a:endParaRPr>
          </a:p>
          <a:p>
            <a:pPr marL="469900" marR="30480" indent="-288290">
              <a:lnSpc>
                <a:spcPts val="3140"/>
              </a:lnSpc>
              <a:spcBef>
                <a:spcPts val="149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log output is highly </a:t>
            </a:r>
            <a:r>
              <a:rPr sz="2800" dirty="0">
                <a:latin typeface="Arial"/>
                <a:cs typeface="Arial"/>
              </a:rPr>
              <a:t>configurable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5" dirty="0">
                <a:latin typeface="Arial"/>
                <a:cs typeface="Arial"/>
              </a:rPr>
              <a:t>supports </a:t>
            </a:r>
            <a:r>
              <a:rPr sz="2800" spc="-5" dirty="0">
                <a:latin typeface="Arial"/>
                <a:cs typeface="Arial"/>
              </a:rPr>
              <a:t>user  auditing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3200" dirty="0">
                <a:latin typeface="Arial"/>
                <a:cs typeface="Arial"/>
              </a:rPr>
              <a:t>Permissions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SQL </a:t>
            </a:r>
            <a:r>
              <a:rPr sz="2800" spc="-5" dirty="0">
                <a:latin typeface="Arial"/>
                <a:cs typeface="Arial"/>
              </a:rPr>
              <a:t>ROLES </a:t>
            </a:r>
            <a:r>
              <a:rPr sz="2800" dirty="0">
                <a:latin typeface="Arial"/>
                <a:cs typeface="Arial"/>
              </a:rPr>
              <a:t>supported, </a:t>
            </a:r>
            <a:r>
              <a:rPr sz="2800" spc="-5" dirty="0">
                <a:latin typeface="Arial"/>
                <a:cs typeface="Arial"/>
              </a:rPr>
              <a:t>including nested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roles</a:t>
            </a:r>
            <a:endParaRPr sz="2800">
              <a:latin typeface="Arial"/>
              <a:cs typeface="Arial"/>
            </a:endParaRPr>
          </a:p>
          <a:p>
            <a:pPr marL="469900" marR="889635" indent="-288290">
              <a:lnSpc>
                <a:spcPts val="3130"/>
              </a:lnSpc>
              <a:spcBef>
                <a:spcPts val="1205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multiple settable permissions </a:t>
            </a:r>
            <a:r>
              <a:rPr sz="2800" spc="-5" dirty="0">
                <a:latin typeface="Arial"/>
                <a:cs typeface="Arial"/>
              </a:rPr>
              <a:t>on all database  objects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788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1549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2945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8251190" cy="44684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Arial"/>
                <a:cs typeface="Arial"/>
              </a:rPr>
              <a:t>Clean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only one </a:t>
            </a:r>
            <a:r>
              <a:rPr sz="2800" dirty="0">
                <a:latin typeface="Arial"/>
                <a:cs typeface="Arial"/>
              </a:rPr>
              <a:t>security </a:t>
            </a:r>
            <a:r>
              <a:rPr sz="2800" spc="-5" dirty="0">
                <a:latin typeface="Arial"/>
                <a:cs typeface="Arial"/>
              </a:rPr>
              <a:t>patch per </a:t>
            </a:r>
            <a:r>
              <a:rPr sz="2800" dirty="0">
                <a:latin typeface="Arial"/>
                <a:cs typeface="Arial"/>
              </a:rPr>
              <a:t>two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months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community </a:t>
            </a:r>
            <a:r>
              <a:rPr sz="2800" spc="-5" dirty="0">
                <a:latin typeface="Arial"/>
                <a:cs typeface="Arial"/>
              </a:rPr>
              <a:t>patches usually out </a:t>
            </a:r>
            <a:r>
              <a:rPr sz="2800" spc="4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less 72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hours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only one exploit 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10" dirty="0">
                <a:latin typeface="Arial"/>
                <a:cs typeface="Arial"/>
              </a:rPr>
              <a:t>field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last </a:t>
            </a:r>
            <a:r>
              <a:rPr sz="2800" dirty="0">
                <a:latin typeface="Arial"/>
                <a:cs typeface="Arial"/>
              </a:rPr>
              <a:t>four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DB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Auditing</a:t>
            </a:r>
            <a:endParaRPr sz="3200">
              <a:latin typeface="Arial"/>
              <a:cs typeface="Arial"/>
            </a:endParaRPr>
          </a:p>
          <a:p>
            <a:pPr marL="469900" marR="30480" indent="-288290">
              <a:lnSpc>
                <a:spcPts val="3130"/>
              </a:lnSpc>
              <a:spcBef>
                <a:spcPts val="1495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PostgreSQL supports </a:t>
            </a:r>
            <a:r>
              <a:rPr sz="2800" spc="-5" dirty="0">
                <a:latin typeface="Arial"/>
                <a:cs typeface="Arial"/>
              </a:rPr>
              <a:t>highly </a:t>
            </a:r>
            <a:r>
              <a:rPr sz="2800" spc="-10" dirty="0">
                <a:latin typeface="Arial"/>
                <a:cs typeface="Arial"/>
              </a:rPr>
              <a:t>configurable </a:t>
            </a:r>
            <a:r>
              <a:rPr sz="2800" dirty="0">
                <a:latin typeface="Arial"/>
                <a:cs typeface="Arial"/>
              </a:rPr>
              <a:t>triggers  </a:t>
            </a:r>
            <a:r>
              <a:rPr sz="2800" spc="-5" dirty="0">
                <a:latin typeface="Arial"/>
                <a:cs typeface="Arial"/>
              </a:rPr>
              <a:t>and other DB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automation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844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“auditing toolkit” </a:t>
            </a:r>
            <a:r>
              <a:rPr sz="2800" spc="-5" dirty="0">
                <a:latin typeface="Arial"/>
                <a:cs typeface="Arial"/>
              </a:rPr>
              <a:t>out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198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554990"/>
            <a:ext cx="5059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Transaction</a:t>
            </a:r>
            <a:r>
              <a:rPr spc="-95" dirty="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6664325" cy="29864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"Bulletproof" ACID thanks to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MVCC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possibly best of any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RDBMS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Arial"/>
                <a:cs typeface="Arial"/>
              </a:rPr>
              <a:t>Transactional</a:t>
            </a:r>
            <a:r>
              <a:rPr sz="3200" spc="-5" dirty="0">
                <a:latin typeface="Arial"/>
                <a:cs typeface="Arial"/>
              </a:rPr>
              <a:t> DDL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apply </a:t>
            </a:r>
            <a:r>
              <a:rPr sz="2800" dirty="0">
                <a:latin typeface="Arial"/>
                <a:cs typeface="Arial"/>
              </a:rPr>
              <a:t>schema changes </a:t>
            </a:r>
            <a:r>
              <a:rPr sz="2800" spc="30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transaction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great </a:t>
            </a:r>
            <a:r>
              <a:rPr sz="2800" dirty="0">
                <a:latin typeface="Arial"/>
                <a:cs typeface="Arial"/>
              </a:rPr>
              <a:t>for change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7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189" y="4571682"/>
            <a:ext cx="5775960" cy="15906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915669" indent="-217170">
              <a:lnSpc>
                <a:spcPct val="100000"/>
              </a:lnSpc>
              <a:spcBef>
                <a:spcPts val="540"/>
              </a:spcBef>
              <a:buSzPct val="43750"/>
              <a:buFont typeface="Trebuchet MS"/>
              <a:buChar char="●"/>
              <a:tabLst>
                <a:tab pos="915669" algn="l"/>
              </a:tabLst>
            </a:pPr>
            <a:r>
              <a:rPr sz="2400" spc="-5" dirty="0">
                <a:latin typeface="Arial"/>
                <a:cs typeface="Arial"/>
              </a:rPr>
              <a:t>including agile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sz="3200" dirty="0">
                <a:latin typeface="Arial"/>
                <a:cs typeface="Arial"/>
              </a:rPr>
              <a:t>Savepoints</a:t>
            </a:r>
            <a:endParaRPr sz="3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210"/>
              </a:spcBef>
              <a:tabLst>
                <a:tab pos="481965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Arial"/>
                <a:cs typeface="Arial"/>
              </a:rPr>
              <a:t>spec-compliant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"subtransactions"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2070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459" y="554990"/>
            <a:ext cx="4001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BI/DW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8619490" cy="564832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Arial"/>
                <a:cs typeface="Arial"/>
              </a:rPr>
              <a:t>Large database management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tablespaces, table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partitioning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automatic large </a:t>
            </a:r>
            <a:r>
              <a:rPr sz="2800" dirty="0">
                <a:latin typeface="Arial"/>
                <a:cs typeface="Arial"/>
              </a:rPr>
              <a:t>field/row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compression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Arial"/>
                <a:cs typeface="Arial"/>
              </a:rPr>
              <a:t>Powerful </a:t>
            </a:r>
            <a:r>
              <a:rPr sz="3200" spc="-5" dirty="0">
                <a:latin typeface="Arial"/>
                <a:cs typeface="Arial"/>
              </a:rPr>
              <a:t>query planner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executor</a:t>
            </a:r>
            <a:endParaRPr sz="3200">
              <a:latin typeface="Arial"/>
              <a:cs typeface="Arial"/>
            </a:endParaRPr>
          </a:p>
          <a:p>
            <a:pPr marL="469900" marR="30480" indent="-288290">
              <a:lnSpc>
                <a:spcPts val="3140"/>
              </a:lnSpc>
              <a:spcBef>
                <a:spcPts val="149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complex </a:t>
            </a:r>
            <a:r>
              <a:rPr sz="2800" spc="-5" dirty="0">
                <a:latin typeface="Arial"/>
                <a:cs typeface="Arial"/>
              </a:rPr>
              <a:t>queries with nested </a:t>
            </a:r>
            <a:r>
              <a:rPr sz="2800" dirty="0">
                <a:latin typeface="Arial"/>
                <a:cs typeface="Arial"/>
              </a:rPr>
              <a:t>subselects, </a:t>
            </a:r>
            <a:r>
              <a:rPr sz="2800" spc="-5" dirty="0">
                <a:latin typeface="Arial"/>
                <a:cs typeface="Arial"/>
              </a:rPr>
              <a:t>outer joins  and </a:t>
            </a:r>
            <a:r>
              <a:rPr sz="2800" dirty="0">
                <a:latin typeface="Arial"/>
                <a:cs typeface="Arial"/>
              </a:rPr>
              <a:t>calculated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fields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83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many-table </a:t>
            </a:r>
            <a:r>
              <a:rPr sz="2800" spc="5" dirty="0">
                <a:latin typeface="Arial"/>
                <a:cs typeface="Arial"/>
              </a:rPr>
              <a:t>joins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multiple </a:t>
            </a:r>
            <a:r>
              <a:rPr sz="2800" spc="-5" dirty="0">
                <a:latin typeface="Arial"/>
                <a:cs typeface="Arial"/>
              </a:rPr>
              <a:t>join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3200" spc="-5" dirty="0">
                <a:latin typeface="Arial"/>
                <a:cs typeface="Arial"/>
              </a:rPr>
              <a:t>Data mining </a:t>
            </a:r>
            <a:r>
              <a:rPr sz="3200" dirty="0"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full text </a:t>
            </a:r>
            <a:r>
              <a:rPr sz="2800" spc="-5" dirty="0">
                <a:latin typeface="Arial"/>
                <a:cs typeface="Arial"/>
              </a:rPr>
              <a:t>indexing and </a:t>
            </a:r>
            <a:r>
              <a:rPr sz="2800" dirty="0">
                <a:latin typeface="Arial"/>
                <a:cs typeface="Arial"/>
              </a:rPr>
              <a:t>regex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support</a:t>
            </a:r>
            <a:endParaRPr sz="28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embed external language DM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788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972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459" y="554990"/>
            <a:ext cx="4001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BI/DW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889759"/>
            <a:ext cx="8345805" cy="3063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69900" marR="1284605" indent="-457200">
              <a:lnSpc>
                <a:spcPct val="84000"/>
              </a:lnSpc>
              <a:spcBef>
                <a:spcPts val="445"/>
              </a:spcBef>
            </a:pPr>
            <a:r>
              <a:rPr sz="1800" spc="-5" dirty="0">
                <a:latin typeface="Courier New"/>
                <a:cs typeface="Courier New"/>
              </a:rPr>
              <a:t>select a12.DAY_OF_WEEK_NBR AS DAY_OF_WEEK_NBR,  max(TO_CHAR(a12.DATE_DESC ,'Day')) AS CustCol_6,  a11.DATE_ID AS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DATE_ID,</a:t>
            </a:r>
            <a:endParaRPr sz="1800">
              <a:latin typeface="Courier New"/>
              <a:cs typeface="Courier New"/>
            </a:endParaRPr>
          </a:p>
          <a:p>
            <a:pPr marL="469900" marR="3479165">
              <a:lnSpc>
                <a:spcPts val="1810"/>
              </a:lnSpc>
            </a:pPr>
            <a:r>
              <a:rPr sz="1800" spc="-5" dirty="0">
                <a:latin typeface="Courier New"/>
                <a:cs typeface="Courier New"/>
              </a:rPr>
              <a:t>max(a12.DATE_DESC) AS DATE_DESC,  a11.FI_ID AS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FI_ID,</a:t>
            </a:r>
            <a:endParaRPr sz="1800">
              <a:latin typeface="Courier New"/>
              <a:cs typeface="Courier New"/>
            </a:endParaRPr>
          </a:p>
          <a:p>
            <a:pPr marL="469900" marR="1833245">
              <a:lnSpc>
                <a:spcPts val="181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max(a13.FI_NAME) AS FI_NAME,  a12.WEEK_YEAR_ID AS WEEK_YEAR_ID,  max(a14.SHORT_WEEK_DESC) AS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SHORT_WEEK_DESC,</a:t>
            </a:r>
            <a:endParaRPr sz="1800">
              <a:latin typeface="Courier New"/>
              <a:cs typeface="Courier New"/>
            </a:endParaRPr>
          </a:p>
          <a:p>
            <a:pPr marL="469900" marR="3616325">
              <a:lnSpc>
                <a:spcPts val="182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sum (session_count) AS WJXBFS1,  sum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a11_count 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5" dirty="0">
                <a:latin typeface="Courier New"/>
                <a:cs typeface="Courier New"/>
              </a:rPr>
              <a:t>AS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WJXBFS2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  <a:tabLst>
                <a:tab pos="926465" algn="l"/>
              </a:tabLst>
            </a:pPr>
            <a:r>
              <a:rPr sz="1800" spc="-5" dirty="0">
                <a:latin typeface="Courier New"/>
                <a:cs typeface="Courier New"/>
              </a:rPr>
              <a:t>from	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SELECT DATE_ID, FI_ID, count(distinct SESSION_ID)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927100" marR="3158490" indent="-914400">
              <a:lnSpc>
                <a:spcPts val="1810"/>
              </a:lnSpc>
              <a:spcBef>
                <a:spcPts val="175"/>
              </a:spcBef>
            </a:pPr>
            <a:r>
              <a:rPr sz="1800" spc="-5" dirty="0">
                <a:latin typeface="Courier New"/>
                <a:cs typeface="Courier New"/>
              </a:rPr>
              <a:t>session_count, COUNT(*) as a11_count  FROM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edata.WEB_SITE_ACTIVITY_FA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5543" y="4884420"/>
            <a:ext cx="315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2292, 2293, 2294,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2295)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450" y="4884420"/>
            <a:ext cx="3441700" cy="7607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ts val="1810"/>
              </a:lnSpc>
              <a:spcBef>
                <a:spcPts val="450"/>
              </a:spcBef>
            </a:pPr>
            <a:r>
              <a:rPr sz="1800" spc="-5" dirty="0">
                <a:latin typeface="Courier New"/>
                <a:cs typeface="Courier New"/>
              </a:rPr>
              <a:t>WHERE DATE_ID in (2291,  GROUP BY DATE_ID, FI_ID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20"/>
              </a:lnSpc>
            </a:pPr>
            <a:r>
              <a:rPr sz="1800" spc="-5" dirty="0">
                <a:latin typeface="Courier New"/>
                <a:cs typeface="Courier New"/>
              </a:rPr>
              <a:t>a11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0" y="5575300"/>
            <a:ext cx="267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edata.DATE_LU</a:t>
            </a:r>
            <a:r>
              <a:rPr sz="1800" spc="-8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a12 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9050" y="5575300"/>
            <a:ext cx="4963160" cy="7607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4000"/>
              </a:lnSpc>
              <a:spcBef>
                <a:spcPts val="445"/>
              </a:spcBef>
            </a:pPr>
            <a:r>
              <a:rPr sz="1800" spc="-5" dirty="0">
                <a:latin typeface="Courier New"/>
                <a:cs typeface="Courier New"/>
              </a:rPr>
              <a:t>(a11.DATE_ID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a12.DATE_ID)  (a11.FI_ID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a13.FI_ID)  (a12.WEEK_YEAR_ID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a14.WEEK_YEAR_ID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650" y="5806440"/>
            <a:ext cx="267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edata.DIM_FI a13</a:t>
            </a:r>
            <a:r>
              <a:rPr sz="1800" spc="2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250" y="5575300"/>
            <a:ext cx="574040" cy="7607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algn="just">
              <a:lnSpc>
                <a:spcPct val="84000"/>
              </a:lnSpc>
              <a:spcBef>
                <a:spcPts val="445"/>
              </a:spcBef>
            </a:pPr>
            <a:r>
              <a:rPr sz="1800" spc="-5" dirty="0">
                <a:latin typeface="Courier New"/>
                <a:cs typeface="Courier New"/>
              </a:rPr>
              <a:t>join  join  join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8650" y="6036309"/>
            <a:ext cx="267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edata.WEEK_LU</a:t>
            </a:r>
            <a:r>
              <a:rPr sz="1800" spc="-8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a14 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050" y="6267450"/>
            <a:ext cx="4140200" cy="9893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200">
              <a:lnSpc>
                <a:spcPts val="1810"/>
              </a:lnSpc>
              <a:spcBef>
                <a:spcPts val="450"/>
              </a:spcBef>
              <a:tabLst>
                <a:tab pos="1383665" algn="l"/>
              </a:tabLst>
            </a:pPr>
            <a:r>
              <a:rPr sz="1800" spc="-5" dirty="0">
                <a:latin typeface="Courier New"/>
                <a:cs typeface="Courier New"/>
              </a:rPr>
              <a:t>grou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b</a:t>
            </a:r>
            <a:r>
              <a:rPr sz="1800" dirty="0">
                <a:latin typeface="Courier New"/>
                <a:cs typeface="Courier New"/>
              </a:rPr>
              <a:t>y	</a:t>
            </a:r>
            <a:r>
              <a:rPr sz="1800" spc="-5" dirty="0">
                <a:latin typeface="Courier New"/>
                <a:cs typeface="Courier New"/>
              </a:rPr>
              <a:t>a12.DAY_OF_WEEK_NBR,  a11.DATE_ID,</a:t>
            </a:r>
            <a:endParaRPr sz="1800">
              <a:latin typeface="Courier New"/>
              <a:cs typeface="Courier New"/>
            </a:endParaRPr>
          </a:p>
          <a:p>
            <a:pPr marL="469900" marR="1468120">
              <a:lnSpc>
                <a:spcPts val="1810"/>
              </a:lnSpc>
            </a:pPr>
            <a:r>
              <a:rPr sz="1800" spc="-5" dirty="0">
                <a:latin typeface="Courier New"/>
                <a:cs typeface="Courier New"/>
              </a:rPr>
              <a:t>a11.FI_ID,  a12.WEEK_YEAR_ID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550" y="466344"/>
            <a:ext cx="1283817" cy="1316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5269" y="554990"/>
            <a:ext cx="2976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46678"/>
            <a:ext cx="7613650" cy="126682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Arial"/>
                <a:cs typeface="Arial"/>
              </a:rPr>
              <a:t>Create </a:t>
            </a:r>
            <a:r>
              <a:rPr sz="3200" dirty="0">
                <a:latin typeface="Arial"/>
                <a:cs typeface="Arial"/>
              </a:rPr>
              <a:t>your </a:t>
            </a:r>
            <a:r>
              <a:rPr sz="3200" spc="-5" dirty="0">
                <a:latin typeface="Arial"/>
                <a:cs typeface="Arial"/>
              </a:rPr>
              <a:t>own database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spc="-5" dirty="0">
                <a:latin typeface="Arial"/>
                <a:cs typeface="Arial"/>
              </a:rPr>
              <a:t>almost any db object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extended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easily: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0989" y="30111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79" y="2825750"/>
            <a:ext cx="1939925" cy="226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functions  types  </a:t>
            </a:r>
            <a:r>
              <a:rPr sz="2400" spc="-5" dirty="0">
                <a:latin typeface="Arial"/>
                <a:cs typeface="Arial"/>
              </a:rPr>
              <a:t>operators  aggregates  pseudo-tables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0989" y="34607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0989" y="39090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0989" y="4358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0989" y="48082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889" y="5050789"/>
            <a:ext cx="8607425" cy="17284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indent="-288925">
              <a:lnSpc>
                <a:spcPct val="100000"/>
              </a:lnSpc>
              <a:spcBef>
                <a:spcPts val="869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user-created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(usually) first </a:t>
            </a:r>
            <a:r>
              <a:rPr sz="2800" spc="10" dirty="0">
                <a:latin typeface="Arial"/>
                <a:cs typeface="Arial"/>
              </a:rPr>
              <a:t>class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everything is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4699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12 different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languages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8254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5269" y="554990"/>
            <a:ext cx="2976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391525" cy="342772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98500" marR="1787525" indent="-685800">
              <a:lnSpc>
                <a:spcPts val="2060"/>
              </a:lnSpc>
              <a:spcBef>
                <a:spcPts val="250"/>
              </a:spcBef>
            </a:pPr>
            <a:r>
              <a:rPr sz="1800" spc="-5" dirty="0">
                <a:latin typeface="Courier New"/>
                <a:cs typeface="Courier New"/>
              </a:rPr>
              <a:t>CREATE OR REPLACE FUNCTION _choose_random_text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thestate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_random_text,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1945"/>
              </a:lnSpc>
            </a:pPr>
            <a:r>
              <a:rPr sz="1800" spc="-5" dirty="0">
                <a:latin typeface="Courier New"/>
                <a:cs typeface="Courier New"/>
              </a:rPr>
              <a:t>newvalue TEXT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49225" marR="4392930">
              <a:lnSpc>
                <a:spcPct val="95100"/>
              </a:lnSpc>
              <a:spcBef>
                <a:spcPts val="50"/>
              </a:spcBef>
            </a:pPr>
            <a:r>
              <a:rPr sz="1800" spc="-5" dirty="0">
                <a:latin typeface="Courier New"/>
                <a:cs typeface="Courier New"/>
              </a:rPr>
              <a:t>RETURNS _random_text AS $f$  DECLARE result _random_text;  BEGIN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1995"/>
              </a:lnSpc>
            </a:pPr>
            <a:r>
              <a:rPr sz="1800" spc="-5" dirty="0">
                <a:latin typeface="Courier New"/>
                <a:cs typeface="Courier New"/>
              </a:rPr>
              <a:t>result.runcount := COALESCE(thestate.runcount, 0)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47140" marR="5080" indent="-548640">
              <a:lnSpc>
                <a:spcPts val="206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IF random() </a:t>
            </a:r>
            <a:r>
              <a:rPr sz="1800" dirty="0">
                <a:latin typeface="Courier New"/>
                <a:cs typeface="Courier New"/>
              </a:rPr>
              <a:t>&lt; ( </a:t>
            </a:r>
            <a:r>
              <a:rPr sz="1800" spc="-5" dirty="0">
                <a:latin typeface="Courier New"/>
                <a:cs typeface="Courier New"/>
              </a:rPr>
              <a:t>1::FLOAT </a:t>
            </a:r>
            <a:r>
              <a:rPr sz="1800" dirty="0">
                <a:latin typeface="Courier New"/>
                <a:cs typeface="Courier New"/>
              </a:rPr>
              <a:t>/ </a:t>
            </a:r>
            <a:r>
              <a:rPr sz="1800" spc="-5" dirty="0">
                <a:latin typeface="Courier New"/>
                <a:cs typeface="Courier New"/>
              </a:rPr>
              <a:t>result.runcount::FLOAT 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5" dirty="0">
                <a:latin typeface="Courier New"/>
                <a:cs typeface="Courier New"/>
              </a:rPr>
              <a:t>THEN  result.choice :=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newvalue;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698500" marR="2609850" indent="548640">
              <a:lnSpc>
                <a:spcPts val="2050"/>
              </a:lnSpc>
              <a:spcBef>
                <a:spcPts val="110"/>
              </a:spcBef>
            </a:pPr>
            <a:r>
              <a:rPr sz="1800" spc="-5" dirty="0">
                <a:latin typeface="Courier New"/>
                <a:cs typeface="Courier New"/>
              </a:rPr>
              <a:t>result.choice := thestate.choice;  END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5109209"/>
            <a:ext cx="359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END; $f$ LANGUAGE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plpgsql;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8070" y="5199379"/>
            <a:ext cx="4688840" cy="16040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98500" marR="828040" indent="-685800">
              <a:lnSpc>
                <a:spcPts val="2060"/>
              </a:lnSpc>
              <a:spcBef>
                <a:spcPts val="250"/>
              </a:spcBef>
            </a:pPr>
            <a:r>
              <a:rPr sz="1800" spc="-5" dirty="0">
                <a:latin typeface="Courier New"/>
                <a:cs typeface="Courier New"/>
              </a:rPr>
              <a:t>CREATE AGGREGATE random_agg(  BASETYPE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text,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1945"/>
              </a:lnSpc>
            </a:pPr>
            <a:r>
              <a:rPr sz="1800" spc="-5" dirty="0">
                <a:latin typeface="Courier New"/>
                <a:cs typeface="Courier New"/>
              </a:rPr>
              <a:t>SFUNC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_choose_random_text,</a:t>
            </a:r>
            <a:endParaRPr sz="1800">
              <a:latin typeface="Courier New"/>
              <a:cs typeface="Courier New"/>
            </a:endParaRPr>
          </a:p>
          <a:p>
            <a:pPr marL="698500" marR="5080">
              <a:lnSpc>
                <a:spcPts val="2050"/>
              </a:lnSpc>
              <a:spcBef>
                <a:spcPts val="105"/>
              </a:spcBef>
            </a:pPr>
            <a:r>
              <a:rPr sz="1800" spc="-5" dirty="0">
                <a:latin typeface="Courier New"/>
                <a:cs typeface="Courier New"/>
              </a:rPr>
              <a:t>STYPE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_random_text,  FINALFUNC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_exit_random_text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2010"/>
              </a:lnSpc>
            </a:pP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9370" y="554990"/>
            <a:ext cx="319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Special</a:t>
            </a:r>
            <a:r>
              <a:rPr spc="-9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dirty="0"/>
              <a:t>Base</a:t>
            </a:r>
            <a:r>
              <a:rPr spc="-10" dirty="0"/>
              <a:t> </a:t>
            </a:r>
            <a:r>
              <a:rPr dirty="0"/>
              <a:t>Types:</a:t>
            </a:r>
          </a:p>
          <a:p>
            <a:pPr marL="469900" indent="-28765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/>
              <a:t>char,</a:t>
            </a:r>
            <a:r>
              <a:rPr sz="2800" spc="-10" dirty="0"/>
              <a:t> </a:t>
            </a:r>
            <a:r>
              <a:rPr sz="2800" dirty="0"/>
              <a:t>varchar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/>
              <a:t>large</a:t>
            </a:r>
            <a:r>
              <a:rPr sz="2800" spc="-10" dirty="0"/>
              <a:t> </a:t>
            </a:r>
            <a:r>
              <a:rPr sz="2800" dirty="0"/>
              <a:t>text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/>
              <a:t>numeric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/>
              <a:t>integers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/>
              <a:t>floats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/>
              <a:t>time, </a:t>
            </a:r>
            <a:r>
              <a:rPr sz="2800" spc="-5" dirty="0"/>
              <a:t>date,</a:t>
            </a:r>
            <a:r>
              <a:rPr sz="2800" spc="-85" dirty="0"/>
              <a:t> </a:t>
            </a:r>
            <a:r>
              <a:rPr sz="2800" dirty="0"/>
              <a:t>timestamp</a:t>
            </a:r>
            <a:endParaRPr sz="2800"/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/>
              <a:t>bytea </a:t>
            </a:r>
            <a:r>
              <a:rPr sz="2800" dirty="0"/>
              <a:t>(for</a:t>
            </a:r>
            <a:r>
              <a:rPr sz="2800" spc="-20" dirty="0"/>
              <a:t> </a:t>
            </a:r>
            <a:r>
              <a:rPr sz="2800" spc="-5" dirty="0"/>
              <a:t>binary)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66725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700" y="1546678"/>
            <a:ext cx="4262120" cy="560006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Arial"/>
                <a:cs typeface="Arial"/>
              </a:rPr>
              <a:t>Exotic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geometric: polygon,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GIS (through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PostGIS)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crypto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ISN &amp;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ISBN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XML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network: </a:t>
            </a:r>
            <a:r>
              <a:rPr sz="2800" dirty="0">
                <a:latin typeface="Arial"/>
                <a:cs typeface="Arial"/>
              </a:rPr>
              <a:t>INET,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CIDR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arrays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full text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index</a:t>
            </a:r>
            <a:endParaRPr sz="2800">
              <a:latin typeface="Arial"/>
              <a:cs typeface="Arial"/>
            </a:endParaRPr>
          </a:p>
          <a:p>
            <a:pPr marL="469900" indent="-287655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genome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360" y="554990"/>
            <a:ext cx="558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of</a:t>
            </a:r>
            <a:r>
              <a:rPr spc="-95" dirty="0"/>
              <a:t> </a:t>
            </a:r>
            <a:r>
              <a:rPr dirty="0"/>
              <a:t>PostgreSQL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90979"/>
            <a:ext cx="8209280" cy="56629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64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1986: </a:t>
            </a:r>
            <a:r>
              <a:rPr sz="2400" dirty="0">
                <a:latin typeface="Arial"/>
                <a:cs typeface="Arial"/>
              </a:rPr>
              <a:t>POSTGRES </a:t>
            </a:r>
            <a:r>
              <a:rPr sz="2400" spc="-5" dirty="0">
                <a:latin typeface="Arial"/>
                <a:cs typeface="Arial"/>
              </a:rPr>
              <a:t>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University of California,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Berkeley</a:t>
            </a:r>
            <a:endParaRPr sz="2400">
              <a:latin typeface="Arial"/>
              <a:cs typeface="Arial"/>
            </a:endParaRPr>
          </a:p>
          <a:p>
            <a:pPr marL="661670" lvl="1" indent="-302895">
              <a:lnSpc>
                <a:spcPct val="100000"/>
              </a:lnSpc>
              <a:spcBef>
                <a:spcPts val="540"/>
              </a:spcBef>
              <a:buClr>
                <a:srgbClr val="E66E00"/>
              </a:buClr>
              <a:buSzPct val="89583"/>
              <a:buChar char="&gt;"/>
              <a:tabLst>
                <a:tab pos="661035" algn="l"/>
                <a:tab pos="661670" algn="l"/>
              </a:tabLst>
            </a:pPr>
            <a:r>
              <a:rPr sz="2400" dirty="0">
                <a:latin typeface="Arial"/>
                <a:cs typeface="Arial"/>
              </a:rPr>
              <a:t>Michael Stonebraker</a:t>
            </a:r>
            <a:r>
              <a:rPr sz="2400" spc="-5" dirty="0">
                <a:latin typeface="Arial"/>
                <a:cs typeface="Arial"/>
              </a:rPr>
              <a:t> project</a:t>
            </a:r>
            <a:endParaRPr sz="2400">
              <a:latin typeface="Arial"/>
              <a:cs typeface="Arial"/>
            </a:endParaRPr>
          </a:p>
          <a:p>
            <a:pPr marL="661670" lvl="1" indent="-302895">
              <a:lnSpc>
                <a:spcPct val="100000"/>
              </a:lnSpc>
              <a:spcBef>
                <a:spcPts val="520"/>
              </a:spcBef>
              <a:buClr>
                <a:srgbClr val="E66E00"/>
              </a:buClr>
              <a:buSzPct val="89583"/>
              <a:buChar char="&gt;"/>
              <a:tabLst>
                <a:tab pos="661035" algn="l"/>
                <a:tab pos="661670" algn="l"/>
              </a:tabLst>
            </a:pPr>
            <a:r>
              <a:rPr sz="2400" dirty="0">
                <a:latin typeface="Arial"/>
                <a:cs typeface="Arial"/>
              </a:rPr>
              <a:t>Successor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INGRES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1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1994: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commecialized</a:t>
            </a:r>
            <a:endParaRPr sz="2400">
              <a:latin typeface="Arial"/>
              <a:cs typeface="Arial"/>
            </a:endParaRPr>
          </a:p>
          <a:p>
            <a:pPr marL="661670" lvl="1" indent="-302895">
              <a:lnSpc>
                <a:spcPct val="100000"/>
              </a:lnSpc>
              <a:spcBef>
                <a:spcPts val="530"/>
              </a:spcBef>
              <a:buClr>
                <a:srgbClr val="E66E00"/>
              </a:buClr>
              <a:buSzPct val="89583"/>
              <a:buChar char="&gt;"/>
              <a:tabLst>
                <a:tab pos="661035" algn="l"/>
                <a:tab pos="661670" algn="l"/>
              </a:tabLst>
            </a:pP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Illustra (later merged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Informix)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0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1995: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open-sourced</a:t>
            </a:r>
            <a:endParaRPr sz="2400">
              <a:latin typeface="Arial"/>
              <a:cs typeface="Arial"/>
            </a:endParaRPr>
          </a:p>
          <a:p>
            <a:pPr marL="661670" lvl="1" indent="-302895">
              <a:lnSpc>
                <a:spcPct val="100000"/>
              </a:lnSpc>
              <a:spcBef>
                <a:spcPts val="540"/>
              </a:spcBef>
              <a:buClr>
                <a:srgbClr val="E66E00"/>
              </a:buClr>
              <a:buSzPct val="89583"/>
              <a:buChar char="&gt;"/>
              <a:tabLst>
                <a:tab pos="661035" algn="l"/>
                <a:tab pos="661670" algn="l"/>
              </a:tabLst>
            </a:pPr>
            <a:r>
              <a:rPr sz="2400" dirty="0">
                <a:latin typeface="Arial"/>
                <a:cs typeface="Arial"/>
              </a:rPr>
              <a:t>Ported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  <a:p>
            <a:pPr marL="661670" lvl="1" indent="-302895">
              <a:lnSpc>
                <a:spcPct val="100000"/>
              </a:lnSpc>
              <a:spcBef>
                <a:spcPts val="520"/>
              </a:spcBef>
              <a:buClr>
                <a:srgbClr val="E66E00"/>
              </a:buClr>
              <a:buSzPct val="89583"/>
              <a:buChar char="&gt;"/>
              <a:tabLst>
                <a:tab pos="661035" algn="l"/>
                <a:tab pos="661670" algn="l"/>
              </a:tabLst>
            </a:pPr>
            <a:r>
              <a:rPr sz="2400" dirty="0">
                <a:latin typeface="Arial"/>
                <a:cs typeface="Arial"/>
              </a:rPr>
              <a:t>PostgreSQL Global </a:t>
            </a: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Group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formed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1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1997: </a:t>
            </a:r>
            <a:r>
              <a:rPr sz="2400" spc="-5" dirty="0">
                <a:latin typeface="Arial"/>
                <a:cs typeface="Arial"/>
              </a:rPr>
              <a:t>ported </a:t>
            </a:r>
            <a:r>
              <a:rPr sz="2400" dirty="0">
                <a:latin typeface="Arial"/>
                <a:cs typeface="Arial"/>
              </a:rPr>
              <a:t>to Japanese, supported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Japan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1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1999: </a:t>
            </a:r>
            <a:r>
              <a:rPr sz="2400" dirty="0">
                <a:latin typeface="Arial"/>
                <a:cs typeface="Arial"/>
              </a:rPr>
              <a:t>first full-time </a:t>
            </a:r>
            <a:r>
              <a:rPr sz="2400" spc="-5" dirty="0">
                <a:latin typeface="Arial"/>
                <a:cs typeface="Arial"/>
              </a:rPr>
              <a:t>developers </a:t>
            </a:r>
            <a:r>
              <a:rPr sz="2400" dirty="0">
                <a:latin typeface="Arial"/>
                <a:cs typeface="Arial"/>
              </a:rPr>
              <a:t>&amp; corporate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0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2004: </a:t>
            </a:r>
            <a:r>
              <a:rPr sz="2400" spc="-5" dirty="0">
                <a:latin typeface="Arial"/>
                <a:cs typeface="Arial"/>
              </a:rPr>
              <a:t>native </a:t>
            </a:r>
            <a:r>
              <a:rPr sz="2400" dirty="0">
                <a:latin typeface="Arial"/>
                <a:cs typeface="Arial"/>
              </a:rPr>
              <a:t>Windows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110"/>
              </a:spcBef>
              <a:buClr>
                <a:srgbClr val="E66E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2006: </a:t>
            </a:r>
            <a:r>
              <a:rPr sz="2400" dirty="0">
                <a:latin typeface="Arial"/>
                <a:cs typeface="Arial"/>
              </a:rPr>
              <a:t>supported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7750" y="2286000"/>
            <a:ext cx="1746250" cy="1785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6829" y="554990"/>
            <a:ext cx="4466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Special </a:t>
            </a:r>
            <a:r>
              <a:rPr spc="-5" dirty="0"/>
              <a:t>Data:</a:t>
            </a:r>
            <a:r>
              <a:rPr spc="-100" dirty="0"/>
              <a:t> </a:t>
            </a:r>
            <a:r>
              <a:rPr dirty="0"/>
              <a:t>GIS</a:t>
            </a:r>
          </a:p>
        </p:txBody>
      </p:sp>
      <p:sp>
        <p:nvSpPr>
          <p:cNvPr id="3" name="object 3"/>
          <p:cNvSpPr/>
          <p:nvPr/>
        </p:nvSpPr>
        <p:spPr>
          <a:xfrm>
            <a:off x="529620" y="477316"/>
            <a:ext cx="1540581" cy="158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1950" y="1318260"/>
            <a:ext cx="9154160" cy="5989320"/>
            <a:chOff x="361950" y="1318260"/>
            <a:chExt cx="9154160" cy="5989320"/>
          </a:xfrm>
        </p:grpSpPr>
        <p:sp>
          <p:nvSpPr>
            <p:cNvPr id="5" name="object 5"/>
            <p:cNvSpPr/>
            <p:nvPr/>
          </p:nvSpPr>
          <p:spPr>
            <a:xfrm>
              <a:off x="5401309" y="1318260"/>
              <a:ext cx="4114799" cy="4617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016250"/>
              <a:ext cx="5916930" cy="42913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16372" y="6190609"/>
            <a:ext cx="906087" cy="1006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270" y="554990"/>
            <a:ext cx="5894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Special </a:t>
            </a:r>
            <a:r>
              <a:rPr spc="-5" dirty="0"/>
              <a:t>Data:</a:t>
            </a:r>
            <a:r>
              <a:rPr spc="-95" dirty="0"/>
              <a:t> </a:t>
            </a:r>
            <a:r>
              <a:rPr spc="-5" dirty="0"/>
              <a:t>genomics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59" y="16891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210" y="1551940"/>
            <a:ext cx="2216785" cy="18846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Arial"/>
                <a:cs typeface="Arial"/>
              </a:rPr>
              <a:t>BLASTgres,  </a:t>
            </a:r>
            <a:r>
              <a:rPr sz="3200" spc="-5" dirty="0">
                <a:latin typeface="Arial"/>
                <a:cs typeface="Arial"/>
              </a:rPr>
              <a:t>Unison  </a:t>
            </a:r>
            <a:r>
              <a:rPr sz="3200" dirty="0">
                <a:latin typeface="Arial"/>
                <a:cs typeface="Arial"/>
              </a:rPr>
              <a:t>Protein 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489" y="1423669"/>
            <a:ext cx="9767570" cy="6019800"/>
            <a:chOff x="110489" y="1423669"/>
            <a:chExt cx="9767570" cy="6019800"/>
          </a:xfrm>
        </p:grpSpPr>
        <p:sp>
          <p:nvSpPr>
            <p:cNvPr id="6" name="object 6"/>
            <p:cNvSpPr/>
            <p:nvPr/>
          </p:nvSpPr>
          <p:spPr>
            <a:xfrm>
              <a:off x="110489" y="3657599"/>
              <a:ext cx="7315200" cy="3785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1630" y="1423669"/>
              <a:ext cx="5726430" cy="381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0">
              <a:lnSpc>
                <a:spcPct val="100000"/>
              </a:lnSpc>
              <a:spcBef>
                <a:spcPts val="100"/>
              </a:spcBef>
            </a:pPr>
            <a:r>
              <a:rPr dirty="0"/>
              <a:t>Procedural</a:t>
            </a:r>
            <a:r>
              <a:rPr spc="-90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20850"/>
            <a:ext cx="714184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language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204" dirty="0">
                <a:latin typeface="Arial"/>
                <a:cs typeface="Arial"/>
              </a:rPr>
              <a:t>prefe</a:t>
            </a:r>
            <a:r>
              <a:rPr sz="3150" spc="-307" baseline="19841" dirty="0">
                <a:latin typeface="Trebuchet MS"/>
                <a:cs typeface="Trebuchet MS"/>
              </a:rPr>
              <a:t>– </a:t>
            </a:r>
            <a:r>
              <a:rPr sz="3200" spc="-5" dirty="0">
                <a:latin typeface="Arial"/>
                <a:cs typeface="Arial"/>
              </a:rPr>
              <a:t>r, </a:t>
            </a:r>
            <a:r>
              <a:rPr sz="3200" i="1" spc="-5" dirty="0">
                <a:latin typeface="Arial"/>
                <a:cs typeface="Arial"/>
              </a:rPr>
              <a:t>inside</a:t>
            </a:r>
            <a:r>
              <a:rPr sz="3200" i="1" spc="-2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database: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00" y="2702559"/>
            <a:ext cx="2005964" cy="32766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2639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PL/pgSQL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55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4200" baseline="-6944" dirty="0">
                <a:latin typeface="Arial"/>
                <a:cs typeface="Arial"/>
              </a:rPr>
              <a:t>C</a:t>
            </a:r>
            <a:endParaRPr sz="4200" baseline="-6944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  <a:tabLst>
                <a:tab pos="325755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spc="-5" dirty="0">
                <a:latin typeface="Arial"/>
                <a:cs typeface="Arial"/>
              </a:rPr>
              <a:t>C++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Perl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6001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6463029"/>
            <a:ext cx="413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beta now: </a:t>
            </a:r>
            <a:r>
              <a:rPr sz="3200" dirty="0">
                <a:latin typeface="Arial"/>
                <a:cs typeface="Arial"/>
              </a:rPr>
              <a:t>PSM,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Lua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9600" y="2692400"/>
            <a:ext cx="1194435" cy="3276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639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shell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57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4200" baseline="-6944" dirty="0">
                <a:latin typeface="Arial"/>
                <a:cs typeface="Arial"/>
              </a:rPr>
              <a:t>R</a:t>
            </a:r>
            <a:endParaRPr sz="4200" baseline="-6944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125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PHP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spc="-5" dirty="0">
                <a:latin typeface="Arial"/>
                <a:cs typeface="Arial"/>
              </a:rPr>
              <a:t>Ruby</a:t>
            </a:r>
            <a:endParaRPr sz="2800">
              <a:latin typeface="Arial"/>
              <a:cs typeface="Arial"/>
            </a:endParaRPr>
          </a:p>
          <a:p>
            <a:pPr marL="32639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25755" algn="l"/>
                <a:tab pos="326390" algn="l"/>
              </a:tabLst>
            </a:pPr>
            <a:r>
              <a:rPr sz="2800" dirty="0">
                <a:latin typeface="Arial"/>
                <a:cs typeface="Arial"/>
              </a:rPr>
              <a:t>Tcl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4190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Hackability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72259"/>
            <a:ext cx="8997315" cy="25146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latin typeface="Arial"/>
                <a:cs typeface="Arial"/>
              </a:rPr>
              <a:t>Clean, easy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read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38100" marR="30480">
              <a:lnSpc>
                <a:spcPts val="5020"/>
              </a:lnSpc>
              <a:spcBef>
                <a:spcPts val="355"/>
              </a:spcBef>
            </a:pPr>
            <a:r>
              <a:rPr sz="3200" spc="-5" dirty="0">
                <a:latin typeface="Arial"/>
                <a:cs typeface="Arial"/>
              </a:rPr>
              <a:t>Modular interfaces with </a:t>
            </a:r>
            <a:r>
              <a:rPr sz="3200" dirty="0">
                <a:latin typeface="Arial"/>
                <a:cs typeface="Arial"/>
              </a:rPr>
              <a:t>clean separation </a:t>
            </a:r>
            <a:r>
              <a:rPr sz="3200" spc="-5" dirty="0">
                <a:latin typeface="Arial"/>
                <a:cs typeface="Arial"/>
              </a:rPr>
              <a:t>of layers  #1 most hacked up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835"/>
              </a:spcBef>
              <a:tabLst>
                <a:tab pos="469265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Arial"/>
                <a:cs typeface="Arial"/>
              </a:rPr>
              <a:t>Yahoo, Greenplum, </a:t>
            </a:r>
            <a:r>
              <a:rPr sz="2800" spc="-25" dirty="0">
                <a:latin typeface="Arial"/>
                <a:cs typeface="Arial"/>
              </a:rPr>
              <a:t>Paraccel, </a:t>
            </a:r>
            <a:r>
              <a:rPr sz="2800" spc="-5" dirty="0">
                <a:latin typeface="Arial"/>
                <a:cs typeface="Arial"/>
              </a:rPr>
              <a:t>Netezza, </a:t>
            </a:r>
            <a:r>
              <a:rPr sz="2800" dirty="0">
                <a:latin typeface="Arial"/>
                <a:cs typeface="Arial"/>
              </a:rPr>
              <a:t>Truviso ....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5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31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6469" y="4307840"/>
            <a:ext cx="8495046" cy="324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11480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459" y="554990"/>
            <a:ext cx="3224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569" y="2903220"/>
            <a:ext cx="7526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Better </a:t>
            </a:r>
            <a:r>
              <a:rPr sz="2800" i="1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simple </a:t>
            </a:r>
            <a:r>
              <a:rPr sz="2800" i="1" spc="-5" dirty="0">
                <a:latin typeface="Arial"/>
                <a:cs typeface="Arial"/>
              </a:rPr>
              <a:t>queries and </a:t>
            </a:r>
            <a:r>
              <a:rPr sz="2800" i="1" spc="10" dirty="0">
                <a:latin typeface="Arial"/>
                <a:cs typeface="Arial"/>
              </a:rPr>
              <a:t>2-core</a:t>
            </a:r>
            <a:r>
              <a:rPr sz="2800" i="1" spc="-8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2429" y="5419090"/>
            <a:ext cx="6753225" cy="849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15565" marR="5080" indent="-2603500">
              <a:lnSpc>
                <a:spcPts val="3130"/>
              </a:lnSpc>
              <a:spcBef>
                <a:spcPts val="395"/>
              </a:spcBef>
            </a:pPr>
            <a:r>
              <a:rPr sz="2800" i="1" dirty="0">
                <a:latin typeface="Arial"/>
                <a:cs typeface="Arial"/>
              </a:rPr>
              <a:t>Better </a:t>
            </a:r>
            <a:r>
              <a:rPr sz="2800" i="1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complex </a:t>
            </a:r>
            <a:r>
              <a:rPr sz="2800" i="1" spc="-5" dirty="0">
                <a:latin typeface="Arial"/>
                <a:cs typeface="Arial"/>
              </a:rPr>
              <a:t>queries and </a:t>
            </a:r>
            <a:r>
              <a:rPr sz="2800" i="1" dirty="0">
                <a:latin typeface="Arial"/>
                <a:cs typeface="Arial"/>
              </a:rPr>
              <a:t>multi-core  machines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3059" y="16002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7340" y="3840479"/>
            <a:ext cx="1645919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179" y="554990"/>
            <a:ext cx="3131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Benchmarks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9000" y="2834639"/>
            <a:ext cx="3674110" cy="3618229"/>
            <a:chOff x="889000" y="2834639"/>
            <a:chExt cx="3674110" cy="3618229"/>
          </a:xfrm>
        </p:grpSpPr>
        <p:sp>
          <p:nvSpPr>
            <p:cNvPr id="4" name="object 4"/>
            <p:cNvSpPr/>
            <p:nvPr/>
          </p:nvSpPr>
          <p:spPr>
            <a:xfrm>
              <a:off x="948689" y="639191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9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8689" y="639191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9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689" y="639191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9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8689" y="639191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9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8689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8689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1660" y="639191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1660" y="639191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1660" y="639191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660" y="639191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3919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3919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79" y="3577589"/>
              <a:ext cx="601980" cy="2814320"/>
            </a:xfrm>
            <a:custGeom>
              <a:avLst/>
              <a:gdLst/>
              <a:ahLst/>
              <a:cxnLst/>
              <a:rect l="l" t="t" r="r" b="b"/>
              <a:pathLst>
                <a:path w="601980" h="2814320">
                  <a:moveTo>
                    <a:pt x="601980" y="0"/>
                  </a:moveTo>
                  <a:lnTo>
                    <a:pt x="0" y="0"/>
                  </a:lnTo>
                  <a:lnTo>
                    <a:pt x="0" y="2814320"/>
                  </a:lnTo>
                  <a:lnTo>
                    <a:pt x="601980" y="281432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9679" y="3577589"/>
              <a:ext cx="601980" cy="2814320"/>
            </a:xfrm>
            <a:custGeom>
              <a:avLst/>
              <a:gdLst/>
              <a:ahLst/>
              <a:cxnLst/>
              <a:rect l="l" t="t" r="r" b="b"/>
              <a:pathLst>
                <a:path w="601980" h="2814320">
                  <a:moveTo>
                    <a:pt x="300989" y="2814320"/>
                  </a:moveTo>
                  <a:lnTo>
                    <a:pt x="0" y="2814320"/>
                  </a:lnTo>
                  <a:lnTo>
                    <a:pt x="0" y="0"/>
                  </a:lnTo>
                  <a:lnTo>
                    <a:pt x="601980" y="0"/>
                  </a:lnTo>
                  <a:lnTo>
                    <a:pt x="601980" y="2814320"/>
                  </a:lnTo>
                  <a:lnTo>
                    <a:pt x="300989" y="28143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679" y="3577589"/>
              <a:ext cx="601980" cy="2814320"/>
            </a:xfrm>
            <a:custGeom>
              <a:avLst/>
              <a:gdLst/>
              <a:ahLst/>
              <a:cxnLst/>
              <a:rect l="l" t="t" r="r" b="b"/>
              <a:pathLst>
                <a:path w="601980" h="2814320">
                  <a:moveTo>
                    <a:pt x="300989" y="2814320"/>
                  </a:moveTo>
                  <a:lnTo>
                    <a:pt x="0" y="2814320"/>
                  </a:lnTo>
                  <a:lnTo>
                    <a:pt x="0" y="0"/>
                  </a:lnTo>
                  <a:lnTo>
                    <a:pt x="601980" y="0"/>
                  </a:lnTo>
                  <a:lnTo>
                    <a:pt x="601980" y="2814320"/>
                  </a:lnTo>
                  <a:lnTo>
                    <a:pt x="300989" y="28143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6889" y="639191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6889" y="639191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6889" y="639191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6889" y="639191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9150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59150" y="6391910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4910" y="3178809"/>
              <a:ext cx="601980" cy="3213100"/>
            </a:xfrm>
            <a:custGeom>
              <a:avLst/>
              <a:gdLst/>
              <a:ahLst/>
              <a:cxnLst/>
              <a:rect l="l" t="t" r="r" b="b"/>
              <a:pathLst>
                <a:path w="601980" h="3213100">
                  <a:moveTo>
                    <a:pt x="601979" y="0"/>
                  </a:moveTo>
                  <a:lnTo>
                    <a:pt x="0" y="0"/>
                  </a:lnTo>
                  <a:lnTo>
                    <a:pt x="0" y="3213100"/>
                  </a:lnTo>
                  <a:lnTo>
                    <a:pt x="601979" y="32131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54910" y="3178809"/>
              <a:ext cx="601980" cy="3213100"/>
            </a:xfrm>
            <a:custGeom>
              <a:avLst/>
              <a:gdLst/>
              <a:ahLst/>
              <a:cxnLst/>
              <a:rect l="l" t="t" r="r" b="b"/>
              <a:pathLst>
                <a:path w="601980" h="3213100">
                  <a:moveTo>
                    <a:pt x="299719" y="3213100"/>
                  </a:moveTo>
                  <a:lnTo>
                    <a:pt x="0" y="3213100"/>
                  </a:lnTo>
                  <a:lnTo>
                    <a:pt x="0" y="0"/>
                  </a:lnTo>
                  <a:lnTo>
                    <a:pt x="601979" y="0"/>
                  </a:lnTo>
                  <a:lnTo>
                    <a:pt x="601979" y="3213100"/>
                  </a:lnTo>
                  <a:lnTo>
                    <a:pt x="299719" y="3213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4910" y="3178809"/>
              <a:ext cx="601980" cy="3213100"/>
            </a:xfrm>
            <a:custGeom>
              <a:avLst/>
              <a:gdLst/>
              <a:ahLst/>
              <a:cxnLst/>
              <a:rect l="l" t="t" r="r" b="b"/>
              <a:pathLst>
                <a:path w="601980" h="3213100">
                  <a:moveTo>
                    <a:pt x="299719" y="3213100"/>
                  </a:moveTo>
                  <a:lnTo>
                    <a:pt x="0" y="3213100"/>
                  </a:lnTo>
                  <a:lnTo>
                    <a:pt x="0" y="0"/>
                  </a:lnTo>
                  <a:lnTo>
                    <a:pt x="601979" y="0"/>
                  </a:lnTo>
                  <a:lnTo>
                    <a:pt x="601979" y="3213100"/>
                  </a:lnTo>
                  <a:lnTo>
                    <a:pt x="299719" y="3213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0850" y="639191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0850" y="639191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0850" y="639191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0850" y="639191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8870" y="2937509"/>
              <a:ext cx="601980" cy="3454400"/>
            </a:xfrm>
            <a:custGeom>
              <a:avLst/>
              <a:gdLst/>
              <a:ahLst/>
              <a:cxnLst/>
              <a:rect l="l" t="t" r="r" b="b"/>
              <a:pathLst>
                <a:path w="601979" h="3454400">
                  <a:moveTo>
                    <a:pt x="601979" y="0"/>
                  </a:moveTo>
                  <a:lnTo>
                    <a:pt x="0" y="0"/>
                  </a:lnTo>
                  <a:lnTo>
                    <a:pt x="0" y="3454400"/>
                  </a:lnTo>
                  <a:lnTo>
                    <a:pt x="601979" y="3454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8870" y="2937509"/>
              <a:ext cx="601980" cy="3454400"/>
            </a:xfrm>
            <a:custGeom>
              <a:avLst/>
              <a:gdLst/>
              <a:ahLst/>
              <a:cxnLst/>
              <a:rect l="l" t="t" r="r" b="b"/>
              <a:pathLst>
                <a:path w="601979" h="3454400">
                  <a:moveTo>
                    <a:pt x="300989" y="3454400"/>
                  </a:moveTo>
                  <a:lnTo>
                    <a:pt x="0" y="3454400"/>
                  </a:lnTo>
                  <a:lnTo>
                    <a:pt x="0" y="0"/>
                  </a:lnTo>
                  <a:lnTo>
                    <a:pt x="601979" y="0"/>
                  </a:lnTo>
                  <a:lnTo>
                    <a:pt x="601979" y="3454400"/>
                  </a:lnTo>
                  <a:lnTo>
                    <a:pt x="300989" y="345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8870" y="2937509"/>
              <a:ext cx="601980" cy="3454400"/>
            </a:xfrm>
            <a:custGeom>
              <a:avLst/>
              <a:gdLst/>
              <a:ahLst/>
              <a:cxnLst/>
              <a:rect l="l" t="t" r="r" b="b"/>
              <a:pathLst>
                <a:path w="601979" h="3454400">
                  <a:moveTo>
                    <a:pt x="300989" y="3454400"/>
                  </a:moveTo>
                  <a:lnTo>
                    <a:pt x="0" y="3454400"/>
                  </a:lnTo>
                  <a:lnTo>
                    <a:pt x="0" y="0"/>
                  </a:lnTo>
                  <a:lnTo>
                    <a:pt x="601979" y="0"/>
                  </a:lnTo>
                  <a:lnTo>
                    <a:pt x="601979" y="3454400"/>
                  </a:lnTo>
                  <a:lnTo>
                    <a:pt x="300989" y="345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8689" y="2834639"/>
              <a:ext cx="0" cy="3557270"/>
            </a:xfrm>
            <a:custGeom>
              <a:avLst/>
              <a:gdLst/>
              <a:ahLst/>
              <a:cxnLst/>
              <a:rect l="l" t="t" r="r" b="b"/>
              <a:pathLst>
                <a:path h="3557270">
                  <a:moveTo>
                    <a:pt x="0" y="3557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8689" y="2834639"/>
              <a:ext cx="0" cy="3557270"/>
            </a:xfrm>
            <a:custGeom>
              <a:avLst/>
              <a:gdLst/>
              <a:ahLst/>
              <a:cxnLst/>
              <a:rect l="l" t="t" r="r" b="b"/>
              <a:pathLst>
                <a:path h="3557270">
                  <a:moveTo>
                    <a:pt x="0" y="3557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8689" y="2834639"/>
              <a:ext cx="0" cy="3557270"/>
            </a:xfrm>
            <a:custGeom>
              <a:avLst/>
              <a:gdLst/>
              <a:ahLst/>
              <a:cxnLst/>
              <a:rect l="l" t="t" r="r" b="b"/>
              <a:pathLst>
                <a:path h="3557270">
                  <a:moveTo>
                    <a:pt x="0" y="3557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89" y="2834639"/>
              <a:ext cx="0" cy="3557270"/>
            </a:xfrm>
            <a:custGeom>
              <a:avLst/>
              <a:gdLst/>
              <a:ahLst/>
              <a:cxnLst/>
              <a:rect l="l" t="t" r="r" b="b"/>
              <a:pathLst>
                <a:path h="3557270">
                  <a:moveTo>
                    <a:pt x="0" y="3557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9000" y="639191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9000" y="639191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9000" y="599693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9000" y="599693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9000" y="56007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000" y="56007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9000" y="520572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9000" y="520572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9000" y="481076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9000" y="481076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9000" y="441578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9000" y="441578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00" y="402081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9000" y="402081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9000" y="362584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9000" y="362584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9000" y="32296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9000" y="32296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9000" y="283463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9000" y="283463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81430" y="6469379"/>
            <a:ext cx="53911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"/>
                <a:cs typeface="Arial"/>
              </a:rPr>
              <a:t>MySQL</a:t>
            </a:r>
            <a:endParaRPr sz="1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7750" y="6469379"/>
            <a:ext cx="864869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"/>
                <a:cs typeface="Arial"/>
              </a:rPr>
              <a:t>PostgreSQL</a:t>
            </a:r>
            <a:endParaRPr sz="12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22370" y="6469379"/>
            <a:ext cx="4794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0" dirty="0">
                <a:latin typeface="Arial"/>
                <a:cs typeface="Arial"/>
              </a:rPr>
              <a:t>Oracle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8030" y="6275070"/>
            <a:ext cx="1111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9119" y="588645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100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9119" y="548767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200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9119" y="508762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300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9119" y="469900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9119" y="430022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9119" y="3910329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600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9119" y="351155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700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9119" y="3111500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800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9119" y="2722879"/>
            <a:ext cx="282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"/>
                <a:cs typeface="Arial"/>
              </a:rPr>
              <a:t>900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74800" y="2299969"/>
            <a:ext cx="210121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25" dirty="0">
                <a:latin typeface="Arial"/>
                <a:cs typeface="Arial"/>
              </a:rPr>
              <a:t>J2EE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Througput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028690" y="2921000"/>
            <a:ext cx="3345179" cy="3608070"/>
            <a:chOff x="6028690" y="2921000"/>
            <a:chExt cx="3345179" cy="3608070"/>
          </a:xfrm>
        </p:grpSpPr>
        <p:sp>
          <p:nvSpPr>
            <p:cNvPr id="74" name="object 74"/>
            <p:cNvSpPr/>
            <p:nvPr/>
          </p:nvSpPr>
          <p:spPr>
            <a:xfrm>
              <a:off x="608838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8838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8838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8838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8838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8838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1007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1007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1007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1007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8312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8312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6270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547370" y="0"/>
                  </a:moveTo>
                  <a:lnTo>
                    <a:pt x="0" y="0"/>
                  </a:lnTo>
                  <a:lnTo>
                    <a:pt x="0" y="1010920"/>
                  </a:lnTo>
                  <a:lnTo>
                    <a:pt x="547370" y="101092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270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273050" y="1010920"/>
                  </a:moveTo>
                  <a:lnTo>
                    <a:pt x="0" y="1010920"/>
                  </a:lnTo>
                  <a:lnTo>
                    <a:pt x="0" y="0"/>
                  </a:lnTo>
                  <a:lnTo>
                    <a:pt x="547370" y="0"/>
                  </a:lnTo>
                  <a:lnTo>
                    <a:pt x="547370" y="1010920"/>
                  </a:lnTo>
                  <a:lnTo>
                    <a:pt x="273050" y="1010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270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273050" y="1010920"/>
                  </a:moveTo>
                  <a:lnTo>
                    <a:pt x="0" y="1010920"/>
                  </a:lnTo>
                  <a:lnTo>
                    <a:pt x="0" y="0"/>
                  </a:lnTo>
                  <a:lnTo>
                    <a:pt x="547370" y="0"/>
                  </a:lnTo>
                  <a:lnTo>
                    <a:pt x="547370" y="1010920"/>
                  </a:lnTo>
                  <a:lnTo>
                    <a:pt x="273050" y="1010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0481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0481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0481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04810" y="6468109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0" y="0"/>
                  </a:moveTo>
                  <a:lnTo>
                    <a:pt x="547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7913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79130" y="646810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59">
                  <a:moveTo>
                    <a:pt x="0" y="60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5744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547369" y="0"/>
                  </a:moveTo>
                  <a:lnTo>
                    <a:pt x="0" y="0"/>
                  </a:lnTo>
                  <a:lnTo>
                    <a:pt x="0" y="1010920"/>
                  </a:lnTo>
                  <a:lnTo>
                    <a:pt x="547369" y="10109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5744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273050" y="1010920"/>
                  </a:moveTo>
                  <a:lnTo>
                    <a:pt x="0" y="1010920"/>
                  </a:lnTo>
                  <a:lnTo>
                    <a:pt x="0" y="0"/>
                  </a:lnTo>
                  <a:lnTo>
                    <a:pt x="547369" y="0"/>
                  </a:lnTo>
                  <a:lnTo>
                    <a:pt x="547369" y="1010920"/>
                  </a:lnTo>
                  <a:lnTo>
                    <a:pt x="273050" y="1010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57440" y="5457189"/>
              <a:ext cx="547370" cy="1010919"/>
            </a:xfrm>
            <a:custGeom>
              <a:avLst/>
              <a:gdLst/>
              <a:ahLst/>
              <a:cxnLst/>
              <a:rect l="l" t="t" r="r" b="b"/>
              <a:pathLst>
                <a:path w="547370" h="1010920">
                  <a:moveTo>
                    <a:pt x="273050" y="1010920"/>
                  </a:moveTo>
                  <a:lnTo>
                    <a:pt x="0" y="1010920"/>
                  </a:lnTo>
                  <a:lnTo>
                    <a:pt x="0" y="0"/>
                  </a:lnTo>
                  <a:lnTo>
                    <a:pt x="547369" y="0"/>
                  </a:lnTo>
                  <a:lnTo>
                    <a:pt x="547369" y="1010920"/>
                  </a:lnTo>
                  <a:lnTo>
                    <a:pt x="273050" y="1010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09955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09955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09955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099550" y="646810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52180" y="3205479"/>
              <a:ext cx="547370" cy="3262629"/>
            </a:xfrm>
            <a:custGeom>
              <a:avLst/>
              <a:gdLst/>
              <a:ahLst/>
              <a:cxnLst/>
              <a:rect l="l" t="t" r="r" b="b"/>
              <a:pathLst>
                <a:path w="547370" h="3262629">
                  <a:moveTo>
                    <a:pt x="547370" y="0"/>
                  </a:moveTo>
                  <a:lnTo>
                    <a:pt x="0" y="0"/>
                  </a:lnTo>
                  <a:lnTo>
                    <a:pt x="0" y="3262630"/>
                  </a:lnTo>
                  <a:lnTo>
                    <a:pt x="547370" y="326263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552180" y="3205479"/>
              <a:ext cx="547370" cy="3262629"/>
            </a:xfrm>
            <a:custGeom>
              <a:avLst/>
              <a:gdLst/>
              <a:ahLst/>
              <a:cxnLst/>
              <a:rect l="l" t="t" r="r" b="b"/>
              <a:pathLst>
                <a:path w="547370" h="3262629">
                  <a:moveTo>
                    <a:pt x="274320" y="3262630"/>
                  </a:moveTo>
                  <a:lnTo>
                    <a:pt x="0" y="3262630"/>
                  </a:lnTo>
                  <a:lnTo>
                    <a:pt x="0" y="0"/>
                  </a:lnTo>
                  <a:lnTo>
                    <a:pt x="547370" y="0"/>
                  </a:lnTo>
                  <a:lnTo>
                    <a:pt x="547370" y="3262630"/>
                  </a:lnTo>
                  <a:lnTo>
                    <a:pt x="274320" y="3262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552180" y="3205479"/>
              <a:ext cx="547370" cy="3262629"/>
            </a:xfrm>
            <a:custGeom>
              <a:avLst/>
              <a:gdLst/>
              <a:ahLst/>
              <a:cxnLst/>
              <a:rect l="l" t="t" r="r" b="b"/>
              <a:pathLst>
                <a:path w="547370" h="3262629">
                  <a:moveTo>
                    <a:pt x="274320" y="3262630"/>
                  </a:moveTo>
                  <a:lnTo>
                    <a:pt x="0" y="3262630"/>
                  </a:lnTo>
                  <a:lnTo>
                    <a:pt x="0" y="0"/>
                  </a:lnTo>
                  <a:lnTo>
                    <a:pt x="547370" y="0"/>
                  </a:lnTo>
                  <a:lnTo>
                    <a:pt x="547370" y="3262630"/>
                  </a:lnTo>
                  <a:lnTo>
                    <a:pt x="274320" y="3262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8380" y="2922270"/>
              <a:ext cx="0" cy="3545840"/>
            </a:xfrm>
            <a:custGeom>
              <a:avLst/>
              <a:gdLst/>
              <a:ahLst/>
              <a:cxnLst/>
              <a:rect l="l" t="t" r="r" b="b"/>
              <a:pathLst>
                <a:path h="3545840">
                  <a:moveTo>
                    <a:pt x="0" y="35458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88380" y="2922270"/>
              <a:ext cx="0" cy="3545840"/>
            </a:xfrm>
            <a:custGeom>
              <a:avLst/>
              <a:gdLst/>
              <a:ahLst/>
              <a:cxnLst/>
              <a:rect l="l" t="t" r="r" b="b"/>
              <a:pathLst>
                <a:path h="3545840">
                  <a:moveTo>
                    <a:pt x="0" y="35458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88380" y="2922270"/>
              <a:ext cx="0" cy="3545840"/>
            </a:xfrm>
            <a:custGeom>
              <a:avLst/>
              <a:gdLst/>
              <a:ahLst/>
              <a:cxnLst/>
              <a:rect l="l" t="t" r="r" b="b"/>
              <a:pathLst>
                <a:path h="3545840">
                  <a:moveTo>
                    <a:pt x="0" y="35458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88380" y="2922270"/>
              <a:ext cx="0" cy="3545840"/>
            </a:xfrm>
            <a:custGeom>
              <a:avLst/>
              <a:gdLst/>
              <a:ahLst/>
              <a:cxnLst/>
              <a:rect l="l" t="t" r="r" b="b"/>
              <a:pathLst>
                <a:path h="3545840">
                  <a:moveTo>
                    <a:pt x="0" y="35458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28690" y="64681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28690" y="64681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28690" y="611377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28690" y="611377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028690" y="57594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28690" y="57594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28690" y="54038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28690" y="54038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8690" y="504952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28690" y="504952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28690" y="469518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28690" y="469518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28690" y="434086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28690" y="434086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28690" y="398653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28690" y="398653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28690" y="363093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28690" y="363093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28690" y="32766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028690" y="32766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28690" y="29210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28690" y="292100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6372859" y="6551930"/>
            <a:ext cx="52705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MySQL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305040" y="6551930"/>
            <a:ext cx="8451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PostgreSQL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594090" y="6551930"/>
            <a:ext cx="46863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Oracle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891529" y="6358890"/>
            <a:ext cx="10922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54979" y="6003290"/>
            <a:ext cx="44386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20000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554979" y="5646420"/>
            <a:ext cx="44386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40000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554979" y="5289550"/>
            <a:ext cx="44386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60000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554979" y="4933950"/>
            <a:ext cx="44386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80000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472429" y="4578350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100000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72429" y="4231639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120000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472429" y="3876039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140000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472429" y="3519169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160000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472429" y="3163569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180000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472429" y="2806700"/>
            <a:ext cx="5276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5" dirty="0">
                <a:latin typeface="Arial"/>
                <a:cs typeface="Arial"/>
              </a:rPr>
              <a:t>200000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54979" y="2286000"/>
            <a:ext cx="369189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30" dirty="0">
                <a:latin typeface="Arial"/>
                <a:cs typeface="Arial"/>
              </a:rPr>
              <a:t>Acquisition </a:t>
            </a:r>
            <a:r>
              <a:rPr sz="2300" spc="-35" dirty="0">
                <a:latin typeface="Arial"/>
                <a:cs typeface="Arial"/>
              </a:rPr>
              <a:t>Cost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Comparison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185608" y="3871743"/>
            <a:ext cx="252729" cy="1636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30" dirty="0">
                <a:latin typeface="Arial"/>
                <a:cs typeface="Arial"/>
              </a:rPr>
              <a:t>Cost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35" dirty="0">
                <a:latin typeface="Arial"/>
                <a:cs typeface="Arial"/>
              </a:rPr>
              <a:t>US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Dollars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96950" y="1637029"/>
            <a:ext cx="6410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Arial"/>
                <a:cs typeface="Arial"/>
              </a:rPr>
              <a:t>SpecJAppserver </a:t>
            </a:r>
            <a:r>
              <a:rPr sz="2800" spc="-5" dirty="0">
                <a:latin typeface="Arial"/>
                <a:cs typeface="Arial"/>
              </a:rPr>
              <a:t>2004, as of </a:t>
            </a:r>
            <a:r>
              <a:rPr sz="2800" spc="15" dirty="0">
                <a:latin typeface="Arial"/>
                <a:cs typeface="Arial"/>
              </a:rPr>
              <a:t>July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2007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22909" y="2286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66460" y="10139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554990"/>
            <a:ext cx="564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Essential</a:t>
            </a:r>
            <a:r>
              <a:rPr spc="-95" dirty="0"/>
              <a:t> </a:t>
            </a:r>
            <a:r>
              <a:rPr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422909" y="2286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460" y="10139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1720850"/>
            <a:ext cx="8632190" cy="31584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6550" marR="1047750" indent="-323850">
              <a:lnSpc>
                <a:spcPts val="3600"/>
              </a:lnSpc>
              <a:spcBef>
                <a:spcPts val="420"/>
              </a:spcBef>
              <a:buSzPct val="96875"/>
              <a:buAutoNum type="arabicParenR"/>
              <a:tabLst>
                <a:tab pos="374650" algn="l"/>
              </a:tabLst>
            </a:pPr>
            <a:r>
              <a:rPr sz="3200" dirty="0">
                <a:latin typeface="Arial"/>
                <a:cs typeface="Arial"/>
              </a:rPr>
              <a:t>Every </a:t>
            </a:r>
            <a:r>
              <a:rPr sz="3200" spc="-5" dirty="0">
                <a:latin typeface="Arial"/>
                <a:cs typeface="Arial"/>
              </a:rPr>
              <a:t>application performs best with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database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which is was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designed.</a:t>
            </a:r>
            <a:endParaRPr sz="3200">
              <a:latin typeface="Arial"/>
              <a:cs typeface="Arial"/>
            </a:endParaRPr>
          </a:p>
          <a:p>
            <a:pPr marL="336550" marR="323850" indent="-323850">
              <a:lnSpc>
                <a:spcPts val="3600"/>
              </a:lnSpc>
              <a:spcBef>
                <a:spcPts val="1410"/>
              </a:spcBef>
              <a:buSzPct val="96875"/>
              <a:buAutoNum type="arabicParenR"/>
              <a:tabLst>
                <a:tab pos="374650" algn="l"/>
              </a:tabLst>
            </a:pPr>
            <a:r>
              <a:rPr sz="3200" dirty="0">
                <a:latin typeface="Arial"/>
                <a:cs typeface="Arial"/>
              </a:rPr>
              <a:t>Performance </a:t>
            </a:r>
            <a:r>
              <a:rPr sz="3200" spc="-5" dirty="0">
                <a:latin typeface="Arial"/>
                <a:cs typeface="Arial"/>
              </a:rPr>
              <a:t>benchmarks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databases are  </a:t>
            </a:r>
            <a:r>
              <a:rPr sz="3200" dirty="0">
                <a:latin typeface="Arial"/>
                <a:cs typeface="Arial"/>
              </a:rPr>
              <a:t>constantly</a:t>
            </a:r>
            <a:r>
              <a:rPr sz="3200" spc="-5" dirty="0">
                <a:latin typeface="Arial"/>
                <a:cs typeface="Arial"/>
              </a:rPr>
              <a:t> increasing.</a:t>
            </a:r>
            <a:endParaRPr sz="3200">
              <a:latin typeface="Arial"/>
              <a:cs typeface="Arial"/>
            </a:endParaRPr>
          </a:p>
          <a:p>
            <a:pPr marL="336550" marR="5080" indent="-323850">
              <a:lnSpc>
                <a:spcPts val="3600"/>
              </a:lnSpc>
              <a:spcBef>
                <a:spcPts val="1420"/>
              </a:spcBef>
              <a:buSzPct val="96875"/>
              <a:buAutoNum type="arabicParenR"/>
              <a:tabLst>
                <a:tab pos="374650" algn="l"/>
              </a:tabLst>
            </a:pPr>
            <a:r>
              <a:rPr sz="3200" dirty="0">
                <a:latin typeface="Arial"/>
                <a:cs typeface="Arial"/>
              </a:rPr>
              <a:t>Top </a:t>
            </a:r>
            <a:r>
              <a:rPr sz="3200" spc="-5" dirty="0">
                <a:latin typeface="Arial"/>
                <a:cs typeface="Arial"/>
              </a:rPr>
              <a:t>databases are </a:t>
            </a:r>
            <a:r>
              <a:rPr sz="3200" dirty="0">
                <a:latin typeface="Arial"/>
                <a:cs typeface="Arial"/>
              </a:rPr>
              <a:t>close </a:t>
            </a:r>
            <a:r>
              <a:rPr sz="3200" spc="-5" dirty="0">
                <a:latin typeface="Arial"/>
                <a:cs typeface="Arial"/>
              </a:rPr>
              <a:t>enough </a:t>
            </a:r>
            <a:r>
              <a:rPr sz="3200" dirty="0">
                <a:latin typeface="Arial"/>
                <a:cs typeface="Arial"/>
              </a:rPr>
              <a:t>that you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  </a:t>
            </a:r>
            <a:r>
              <a:rPr sz="3200" spc="-5" dirty="0">
                <a:latin typeface="Arial"/>
                <a:cs typeface="Arial"/>
              </a:rPr>
              <a:t>pick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one which </a:t>
            </a:r>
            <a:r>
              <a:rPr sz="3200" dirty="0">
                <a:latin typeface="Arial"/>
                <a:cs typeface="Arial"/>
              </a:rPr>
              <a:t>suits you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best.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554990"/>
            <a:ext cx="2853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2259"/>
            <a:ext cx="7275195" cy="19354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latin typeface="Arial"/>
                <a:cs typeface="Arial"/>
              </a:rPr>
              <a:t>e-mail:</a:t>
            </a:r>
            <a:r>
              <a:rPr sz="3200" spc="-10" dirty="0">
                <a:latin typeface="Arial"/>
                <a:cs typeface="Arial"/>
                <a:hlinkClick r:id="rId2"/>
              </a:rPr>
              <a:t> </a:t>
            </a:r>
            <a:r>
              <a:rPr sz="3200" spc="-5" dirty="0">
                <a:latin typeface="Arial"/>
                <a:cs typeface="Arial"/>
                <a:hlinkClick r:id="rId2"/>
              </a:rPr>
              <a:t>josh@postgresql.org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IRC: </a:t>
            </a:r>
            <a:r>
              <a:rPr sz="3200" spc="-5" dirty="0">
                <a:latin typeface="Arial"/>
                <a:cs typeface="Arial"/>
              </a:rPr>
              <a:t>irc.freenode.net,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#postgresql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Arial"/>
                <a:cs typeface="Arial"/>
              </a:rPr>
              <a:t>blog: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blogs.ittoolbox.com/database/soup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5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31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0660" y="6188709"/>
            <a:ext cx="702055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0">
              <a:lnSpc>
                <a:spcPts val="1635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Special thanks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to:</a:t>
            </a:r>
            <a:endParaRPr sz="1400">
              <a:latin typeface="Arial"/>
              <a:cs typeface="Arial"/>
            </a:endParaRPr>
          </a:p>
          <a:p>
            <a:pPr marL="2254250" marR="5080">
              <a:lnSpc>
                <a:spcPts val="1580"/>
              </a:lnSpc>
              <a:spcBef>
                <a:spcPts val="90"/>
              </a:spcBef>
            </a:pPr>
            <a:r>
              <a:rPr sz="1400" i="1" dirty="0">
                <a:latin typeface="Arial"/>
                <a:cs typeface="Arial"/>
              </a:rPr>
              <a:t>Giuseppe Maxia </a:t>
            </a:r>
            <a:r>
              <a:rPr sz="1400" i="1" spc="-5" dirty="0">
                <a:latin typeface="Arial"/>
                <a:cs typeface="Arial"/>
              </a:rPr>
              <a:t>and Harrison </a:t>
            </a:r>
            <a:r>
              <a:rPr sz="1400" i="1" dirty="0">
                <a:latin typeface="Arial"/>
                <a:cs typeface="Arial"/>
              </a:rPr>
              <a:t>Fisk </a:t>
            </a:r>
            <a:r>
              <a:rPr sz="1400" i="1" spc="-5" dirty="0">
                <a:latin typeface="Arial"/>
                <a:cs typeface="Arial"/>
              </a:rPr>
              <a:t>of </a:t>
            </a:r>
            <a:r>
              <a:rPr sz="1400" i="1" dirty="0">
                <a:latin typeface="Arial"/>
                <a:cs typeface="Arial"/>
              </a:rPr>
              <a:t>MySQL for </a:t>
            </a:r>
            <a:r>
              <a:rPr sz="1400" i="1" spc="-5" dirty="0">
                <a:latin typeface="Arial"/>
                <a:cs typeface="Arial"/>
              </a:rPr>
              <a:t>information  about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MySQL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This talk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copyright </a:t>
            </a:r>
            <a:r>
              <a:rPr sz="1200" spc="-5" dirty="0">
                <a:latin typeface="Arial"/>
                <a:cs typeface="Arial"/>
              </a:rPr>
              <a:t>2008 </a:t>
            </a:r>
            <a:r>
              <a:rPr sz="1200" dirty="0">
                <a:latin typeface="Arial"/>
                <a:cs typeface="Arial"/>
              </a:rPr>
              <a:t>Josh Berkus, </a:t>
            </a:r>
            <a:r>
              <a:rPr sz="1200" spc="-5" dirty="0">
                <a:latin typeface="Arial"/>
                <a:cs typeface="Arial"/>
              </a:rPr>
              <a:t>and is licensed under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creative commons </a:t>
            </a:r>
            <a:r>
              <a:rPr sz="1200" spc="-5" dirty="0">
                <a:latin typeface="Arial"/>
                <a:cs typeface="Arial"/>
              </a:rPr>
              <a:t>attribution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license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700" y="6939280"/>
            <a:ext cx="11176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79" y="554990"/>
            <a:ext cx="5209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Development</a:t>
            </a:r>
            <a:r>
              <a:rPr spc="-90" dirty="0"/>
              <a:t> </a:t>
            </a:r>
            <a:r>
              <a:rPr spc="-5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0" y="2903220"/>
            <a:ext cx="6257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Designed by/for </a:t>
            </a:r>
            <a:r>
              <a:rPr sz="2800" i="1" dirty="0">
                <a:latin typeface="Arial"/>
                <a:cs typeface="Arial"/>
              </a:rPr>
              <a:t>Application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Developers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1810" y="5419090"/>
            <a:ext cx="6514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Designed by/for Database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Administrators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3059" y="16002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7340" y="3840479"/>
            <a:ext cx="1645919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355600"/>
            <a:ext cx="564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Development</a:t>
            </a:r>
            <a:r>
              <a:rPr spc="-90" dirty="0"/>
              <a:t> </a:t>
            </a:r>
            <a:r>
              <a:rPr dirty="0"/>
              <a:t>Priorities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700" y="1002029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(historically)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1579698"/>
            <a:ext cx="3803015" cy="5310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389380">
              <a:lnSpc>
                <a:spcPct val="134800"/>
              </a:lnSpc>
              <a:spcBef>
                <a:spcPts val="135"/>
              </a:spcBef>
            </a:pPr>
            <a:r>
              <a:rPr sz="3200" dirty="0">
                <a:solidFill>
                  <a:srgbClr val="2200DB"/>
                </a:solidFill>
                <a:latin typeface="Arial"/>
                <a:cs typeface="Arial"/>
              </a:rPr>
              <a:t>PostgreSQL 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1.</a:t>
            </a: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integrity 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2.</a:t>
            </a:r>
            <a:r>
              <a:rPr sz="2800" dirty="0">
                <a:latin typeface="Arial"/>
                <a:cs typeface="Arial"/>
              </a:rPr>
              <a:t>Security 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3.</a:t>
            </a:r>
            <a:r>
              <a:rPr sz="2800" spc="-5" dirty="0">
                <a:latin typeface="Arial"/>
                <a:cs typeface="Arial"/>
              </a:rPr>
              <a:t>Reliability 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4.</a:t>
            </a:r>
            <a:r>
              <a:rPr sz="2800" dirty="0">
                <a:latin typeface="Arial"/>
                <a:cs typeface="Arial"/>
              </a:rPr>
              <a:t>Standards 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5.</a:t>
            </a:r>
            <a:r>
              <a:rPr sz="2800" dirty="0">
                <a:latin typeface="Arial"/>
                <a:cs typeface="Arial"/>
              </a:rPr>
              <a:t>DB Features 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6.</a:t>
            </a:r>
            <a:r>
              <a:rPr sz="2800" dirty="0">
                <a:latin typeface="Arial"/>
                <a:cs typeface="Arial"/>
              </a:rPr>
              <a:t>Performance 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7.</a:t>
            </a:r>
            <a:r>
              <a:rPr sz="2800" dirty="0">
                <a:latin typeface="Arial"/>
                <a:cs typeface="Arial"/>
              </a:rPr>
              <a:t>Ease-of-use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8.</a:t>
            </a:r>
            <a:r>
              <a:rPr sz="2800" dirty="0">
                <a:latin typeface="Arial"/>
                <a:cs typeface="Arial"/>
              </a:rPr>
              <a:t>Programmer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3840" y="1579698"/>
            <a:ext cx="3800475" cy="53105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MySQL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35400"/>
              </a:lnSpc>
              <a:spcBef>
                <a:spcPts val="10"/>
              </a:spcBef>
            </a:pP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1.</a:t>
            </a:r>
            <a:r>
              <a:rPr sz="2800" spc="-5" dirty="0">
                <a:latin typeface="Arial"/>
                <a:cs typeface="Arial"/>
              </a:rPr>
              <a:t>Ease-of-use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 2.</a:t>
            </a:r>
            <a:r>
              <a:rPr sz="2800" spc="-5" dirty="0">
                <a:latin typeface="Arial"/>
                <a:cs typeface="Arial"/>
              </a:rPr>
              <a:t>Performance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 3.</a:t>
            </a:r>
            <a:r>
              <a:rPr sz="2800" spc="-5" dirty="0">
                <a:latin typeface="Arial"/>
                <a:cs typeface="Arial"/>
              </a:rPr>
              <a:t>Programmer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4.</a:t>
            </a:r>
            <a:r>
              <a:rPr sz="2800" spc="-5" dirty="0"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  <a:p>
            <a:pPr marL="12700" marR="1389380">
              <a:lnSpc>
                <a:spcPct val="135300"/>
              </a:lnSpc>
              <a:spcBef>
                <a:spcPts val="5"/>
              </a:spcBef>
            </a:pP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5.</a:t>
            </a:r>
            <a:r>
              <a:rPr sz="2800" spc="-5" dirty="0">
                <a:latin typeface="Arial"/>
                <a:cs typeface="Arial"/>
              </a:rPr>
              <a:t>DB </a:t>
            </a:r>
            <a:r>
              <a:rPr sz="2800" dirty="0">
                <a:latin typeface="Arial"/>
                <a:cs typeface="Arial"/>
              </a:rPr>
              <a:t>Features </a:t>
            </a:r>
            <a:r>
              <a:rPr sz="2800" dirty="0">
                <a:solidFill>
                  <a:srgbClr val="E66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6.</a:t>
            </a: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integrity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 7.</a:t>
            </a:r>
            <a:r>
              <a:rPr sz="2800" spc="-5" dirty="0"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E66E00"/>
                </a:solidFill>
                <a:latin typeface="Arial"/>
                <a:cs typeface="Arial"/>
              </a:rPr>
              <a:t> 8.</a:t>
            </a:r>
            <a:r>
              <a:rPr sz="2800" spc="-5" dirty="0">
                <a:latin typeface="Arial"/>
                <a:cs typeface="Arial"/>
              </a:rPr>
              <a:t>Standards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14019"/>
            <a:ext cx="567563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215"/>
              </a:lnSpc>
              <a:spcBef>
                <a:spcPts val="100"/>
              </a:spcBef>
            </a:pPr>
            <a:r>
              <a:rPr spc="-5" dirty="0"/>
              <a:t>Development</a:t>
            </a:r>
            <a:r>
              <a:rPr spc="-95" dirty="0"/>
              <a:t> </a:t>
            </a:r>
            <a:r>
              <a:rPr spc="-5" dirty="0"/>
              <a:t>Direction</a:t>
            </a:r>
          </a:p>
          <a:p>
            <a:pPr marL="7620" algn="ctr">
              <a:lnSpc>
                <a:spcPts val="2335"/>
              </a:lnSpc>
            </a:pPr>
            <a:r>
              <a:rPr sz="2000" i="1" dirty="0">
                <a:latin typeface="Arial"/>
                <a:cs typeface="Arial"/>
              </a:rPr>
              <a:t>(a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simplification)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660" y="5947409"/>
            <a:ext cx="1753870" cy="10744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Simple,  Easy to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Use,  </a:t>
            </a:r>
            <a:r>
              <a:rPr sz="2400" dirty="0">
                <a:latin typeface="Arial"/>
                <a:cs typeface="Arial"/>
              </a:rPr>
              <a:t>Fast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7159" y="5911850"/>
            <a:ext cx="1415415" cy="10744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345"/>
              </a:spcBef>
            </a:pPr>
            <a:r>
              <a:rPr sz="2400" dirty="0">
                <a:latin typeface="Arial"/>
                <a:cs typeface="Arial"/>
              </a:rPr>
              <a:t>Features,  Security,  Standards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828800"/>
            <a:ext cx="8229600" cy="1828800"/>
            <a:chOff x="914400" y="1828800"/>
            <a:chExt cx="8229600" cy="1828800"/>
          </a:xfrm>
        </p:grpSpPr>
        <p:sp>
          <p:nvSpPr>
            <p:cNvPr id="6" name="object 6"/>
            <p:cNvSpPr/>
            <p:nvPr/>
          </p:nvSpPr>
          <p:spPr>
            <a:xfrm>
              <a:off x="914400" y="1828800"/>
              <a:ext cx="8229600" cy="1828800"/>
            </a:xfrm>
            <a:custGeom>
              <a:avLst/>
              <a:gdLst/>
              <a:ahLst/>
              <a:cxnLst/>
              <a:rect l="l" t="t" r="r" b="b"/>
              <a:pathLst>
                <a:path w="8229600" h="1828800">
                  <a:moveTo>
                    <a:pt x="6172200" y="0"/>
                  </a:moveTo>
                  <a:lnTo>
                    <a:pt x="6172200" y="457200"/>
                  </a:lnTo>
                  <a:lnTo>
                    <a:pt x="0" y="457200"/>
                  </a:lnTo>
                  <a:lnTo>
                    <a:pt x="0" y="1371600"/>
                  </a:lnTo>
                  <a:lnTo>
                    <a:pt x="6172200" y="1371600"/>
                  </a:lnTo>
                  <a:lnTo>
                    <a:pt x="6172200" y="1828800"/>
                  </a:lnTo>
                  <a:lnTo>
                    <a:pt x="8229600" y="9144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1828800"/>
              <a:ext cx="8229600" cy="1828800"/>
            </a:xfrm>
            <a:custGeom>
              <a:avLst/>
              <a:gdLst/>
              <a:ahLst/>
              <a:cxnLst/>
              <a:rect l="l" t="t" r="r" b="b"/>
              <a:pathLst>
                <a:path w="8229600" h="1828800">
                  <a:moveTo>
                    <a:pt x="0" y="457200"/>
                  </a:moveTo>
                  <a:lnTo>
                    <a:pt x="6172200" y="457200"/>
                  </a:lnTo>
                  <a:lnTo>
                    <a:pt x="6172200" y="0"/>
                  </a:lnTo>
                  <a:lnTo>
                    <a:pt x="8229600" y="914400"/>
                  </a:lnTo>
                  <a:lnTo>
                    <a:pt x="6172200" y="1828800"/>
                  </a:lnTo>
                  <a:lnTo>
                    <a:pt x="6172200" y="1371600"/>
                  </a:lnTo>
                  <a:lnTo>
                    <a:pt x="0" y="1371600"/>
                  </a:lnTo>
                  <a:lnTo>
                    <a:pt x="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1828800"/>
              <a:ext cx="8229600" cy="1828800"/>
            </a:xfrm>
            <a:custGeom>
              <a:avLst/>
              <a:gdLst/>
              <a:ahLst/>
              <a:cxnLst/>
              <a:rect l="l" t="t" r="r" b="b"/>
              <a:pathLst>
                <a:path w="8229600" h="1828800">
                  <a:moveTo>
                    <a:pt x="0" y="457200"/>
                  </a:moveTo>
                  <a:lnTo>
                    <a:pt x="6172200" y="457200"/>
                  </a:lnTo>
                  <a:lnTo>
                    <a:pt x="6172200" y="0"/>
                  </a:lnTo>
                  <a:lnTo>
                    <a:pt x="8229600" y="914400"/>
                  </a:lnTo>
                  <a:lnTo>
                    <a:pt x="6172200" y="1828800"/>
                  </a:lnTo>
                  <a:lnTo>
                    <a:pt x="6172200" y="1371600"/>
                  </a:lnTo>
                  <a:lnTo>
                    <a:pt x="0" y="1371600"/>
                  </a:lnTo>
                  <a:lnTo>
                    <a:pt x="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86150" y="2332990"/>
            <a:ext cx="2058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MySQL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5800" y="3959859"/>
            <a:ext cx="8001000" cy="1828800"/>
            <a:chOff x="685800" y="3959859"/>
            <a:chExt cx="8001000" cy="1828800"/>
          </a:xfrm>
        </p:grpSpPr>
        <p:sp>
          <p:nvSpPr>
            <p:cNvPr id="11" name="object 11"/>
            <p:cNvSpPr/>
            <p:nvPr/>
          </p:nvSpPr>
          <p:spPr>
            <a:xfrm>
              <a:off x="685800" y="3959859"/>
              <a:ext cx="8001000" cy="1828800"/>
            </a:xfrm>
            <a:custGeom>
              <a:avLst/>
              <a:gdLst/>
              <a:ahLst/>
              <a:cxnLst/>
              <a:rect l="l" t="t" r="r" b="b"/>
              <a:pathLst>
                <a:path w="8001000" h="1828800">
                  <a:moveTo>
                    <a:pt x="2000250" y="0"/>
                  </a:moveTo>
                  <a:lnTo>
                    <a:pt x="0" y="914400"/>
                  </a:lnTo>
                  <a:lnTo>
                    <a:pt x="2000250" y="1828800"/>
                  </a:lnTo>
                  <a:lnTo>
                    <a:pt x="2000250" y="1371600"/>
                  </a:lnTo>
                  <a:lnTo>
                    <a:pt x="8001000" y="1371600"/>
                  </a:lnTo>
                  <a:lnTo>
                    <a:pt x="8001000" y="457200"/>
                  </a:lnTo>
                  <a:lnTo>
                    <a:pt x="2000250" y="457200"/>
                  </a:lnTo>
                  <a:lnTo>
                    <a:pt x="2000250" y="0"/>
                  </a:lnTo>
                  <a:close/>
                </a:path>
              </a:pathLst>
            </a:custGeom>
            <a:solidFill>
              <a:srgbClr val="2200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3959859"/>
              <a:ext cx="8001000" cy="1828800"/>
            </a:xfrm>
            <a:custGeom>
              <a:avLst/>
              <a:gdLst/>
              <a:ahLst/>
              <a:cxnLst/>
              <a:rect l="l" t="t" r="r" b="b"/>
              <a:pathLst>
                <a:path w="8001000" h="1828800">
                  <a:moveTo>
                    <a:pt x="8001000" y="457200"/>
                  </a:moveTo>
                  <a:lnTo>
                    <a:pt x="2000250" y="457200"/>
                  </a:lnTo>
                  <a:lnTo>
                    <a:pt x="2000250" y="0"/>
                  </a:lnTo>
                  <a:lnTo>
                    <a:pt x="0" y="914400"/>
                  </a:lnTo>
                  <a:lnTo>
                    <a:pt x="2000250" y="1828800"/>
                  </a:lnTo>
                  <a:lnTo>
                    <a:pt x="2000250" y="1371600"/>
                  </a:lnTo>
                  <a:lnTo>
                    <a:pt x="8001000" y="1371600"/>
                  </a:lnTo>
                  <a:lnTo>
                    <a:pt x="80010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00" y="3959859"/>
              <a:ext cx="8001000" cy="1828800"/>
            </a:xfrm>
            <a:custGeom>
              <a:avLst/>
              <a:gdLst/>
              <a:ahLst/>
              <a:cxnLst/>
              <a:rect l="l" t="t" r="r" b="b"/>
              <a:pathLst>
                <a:path w="8001000" h="1828800">
                  <a:moveTo>
                    <a:pt x="8001000" y="457200"/>
                  </a:moveTo>
                  <a:lnTo>
                    <a:pt x="2000250" y="457200"/>
                  </a:lnTo>
                  <a:lnTo>
                    <a:pt x="2000250" y="0"/>
                  </a:lnTo>
                  <a:lnTo>
                    <a:pt x="0" y="914400"/>
                  </a:lnTo>
                  <a:lnTo>
                    <a:pt x="2000250" y="1828800"/>
                  </a:lnTo>
                  <a:lnTo>
                    <a:pt x="2000250" y="1371600"/>
                  </a:lnTo>
                  <a:lnTo>
                    <a:pt x="8001000" y="1371600"/>
                  </a:lnTo>
                  <a:lnTo>
                    <a:pt x="80010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14090" y="4464050"/>
            <a:ext cx="334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PostgreSQL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554990"/>
            <a:ext cx="2850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860" y="2903220"/>
            <a:ext cx="720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Owned </a:t>
            </a:r>
            <a:r>
              <a:rPr sz="2800" i="1" spc="-5" dirty="0">
                <a:latin typeface="Arial"/>
                <a:cs typeface="Arial"/>
              </a:rPr>
              <a:t>by one </a:t>
            </a:r>
            <a:r>
              <a:rPr sz="2800" i="1" dirty="0">
                <a:latin typeface="Arial"/>
                <a:cs typeface="Arial"/>
              </a:rPr>
              <a:t>company </a:t>
            </a:r>
            <a:r>
              <a:rPr sz="2800" i="1" spc="-5" dirty="0">
                <a:latin typeface="Arial"/>
                <a:cs typeface="Arial"/>
              </a:rPr>
              <a:t>with user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community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5419090"/>
            <a:ext cx="791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Community-owned with </a:t>
            </a:r>
            <a:r>
              <a:rPr sz="2800" i="1" dirty="0">
                <a:latin typeface="Arial"/>
                <a:cs typeface="Arial"/>
              </a:rPr>
              <a:t>many </a:t>
            </a:r>
            <a:r>
              <a:rPr sz="2800" i="1" spc="5" dirty="0">
                <a:latin typeface="Arial"/>
                <a:cs typeface="Arial"/>
              </a:rPr>
              <a:t>companies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involved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3059" y="1600200"/>
            <a:ext cx="1634489" cy="101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7340" y="3840479"/>
            <a:ext cx="1645919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40" y="19177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289" y="1631950"/>
            <a:ext cx="8087995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5"/>
              </a:spcBef>
            </a:pPr>
            <a:r>
              <a:rPr sz="3200" spc="-5" dirty="0"/>
              <a:t>Core MySQL is 100% owned by </a:t>
            </a:r>
            <a:r>
              <a:rPr sz="3200" dirty="0"/>
              <a:t>Sun/MySQL  </a:t>
            </a:r>
            <a:r>
              <a:rPr sz="3200" spc="-5" dirty="0"/>
              <a:t>90% of MySQL developers work </a:t>
            </a:r>
            <a:r>
              <a:rPr sz="3200" dirty="0"/>
              <a:t>for</a:t>
            </a:r>
            <a:r>
              <a:rPr sz="3200" spc="-30" dirty="0"/>
              <a:t> </a:t>
            </a:r>
            <a:r>
              <a:rPr sz="3200" dirty="0"/>
              <a:t>Sun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99440" y="25552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589" y="2960369"/>
            <a:ext cx="8340725" cy="34493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57200" indent="-288925">
              <a:lnSpc>
                <a:spcPct val="100000"/>
              </a:lnSpc>
              <a:spcBef>
                <a:spcPts val="869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spc="-5" dirty="0">
                <a:latin typeface="Arial"/>
                <a:cs typeface="Arial"/>
              </a:rPr>
              <a:t>except </a:t>
            </a:r>
            <a:r>
              <a:rPr sz="2800" dirty="0">
                <a:latin typeface="Arial"/>
                <a:cs typeface="Arial"/>
              </a:rPr>
              <a:t>for the many storage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engines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MySQL has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large user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community</a:t>
            </a:r>
            <a:endParaRPr sz="3200">
              <a:latin typeface="Arial"/>
              <a:cs typeface="Arial"/>
            </a:endParaRPr>
          </a:p>
          <a:p>
            <a:pPr marL="457200" indent="-288925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dirty="0">
                <a:latin typeface="Arial"/>
                <a:cs typeface="Arial"/>
              </a:rPr>
              <a:t>many thousands </a:t>
            </a:r>
            <a:r>
              <a:rPr sz="2800" spc="-5" dirty="0">
                <a:latin typeface="Arial"/>
                <a:cs typeface="Arial"/>
              </a:rPr>
              <a:t>active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worldwide</a:t>
            </a:r>
            <a:endParaRPr sz="2800">
              <a:latin typeface="Arial"/>
              <a:cs typeface="Arial"/>
            </a:endParaRPr>
          </a:p>
          <a:p>
            <a:pPr marL="457200" indent="-28892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dirty="0">
                <a:latin typeface="Arial"/>
                <a:cs typeface="Arial"/>
              </a:rPr>
              <a:t>many </a:t>
            </a:r>
            <a:r>
              <a:rPr sz="2800" spc="-5" dirty="0">
                <a:latin typeface="Arial"/>
                <a:cs typeface="Arial"/>
              </a:rPr>
              <a:t>partners in other open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Arial"/>
                <a:cs typeface="Arial"/>
              </a:rPr>
              <a:t>Sun/MySQL contributes to </a:t>
            </a:r>
            <a:r>
              <a:rPr sz="3200" spc="-5" dirty="0">
                <a:latin typeface="Arial"/>
                <a:cs typeface="Arial"/>
              </a:rPr>
              <a:t>other </a:t>
            </a:r>
            <a:r>
              <a:rPr sz="3200" dirty="0">
                <a:latin typeface="Arial"/>
                <a:cs typeface="Arial"/>
              </a:rPr>
              <a:t>OSS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projects</a:t>
            </a:r>
            <a:endParaRPr sz="3200">
              <a:latin typeface="Arial"/>
              <a:cs typeface="Arial"/>
            </a:endParaRPr>
          </a:p>
          <a:p>
            <a:pPr marL="457200" indent="-288925">
              <a:lnSpc>
                <a:spcPct val="100000"/>
              </a:lnSpc>
              <a:spcBef>
                <a:spcPts val="1210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dirty="0">
                <a:latin typeface="Arial"/>
                <a:cs typeface="Arial"/>
              </a:rPr>
              <a:t>PHP</a:t>
            </a:r>
            <a:r>
              <a:rPr sz="2800" spc="-5" dirty="0">
                <a:latin typeface="Arial"/>
                <a:cs typeface="Arial"/>
              </a:rPr>
              <a:t> especially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338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4546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8169" y="520700"/>
            <a:ext cx="26035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89229"/>
            <a:ext cx="9372600" cy="6897370"/>
            <a:chOff x="228600" y="189229"/>
            <a:chExt cx="9372600" cy="6897370"/>
          </a:xfrm>
        </p:grpSpPr>
        <p:sp>
          <p:nvSpPr>
            <p:cNvPr id="3" name="object 3"/>
            <p:cNvSpPr/>
            <p:nvPr/>
          </p:nvSpPr>
          <p:spPr>
            <a:xfrm>
              <a:off x="228600" y="2514600"/>
              <a:ext cx="9144000" cy="457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0" y="189229"/>
              <a:ext cx="7315200" cy="4646930"/>
            </a:xfrm>
            <a:custGeom>
              <a:avLst/>
              <a:gdLst/>
              <a:ahLst/>
              <a:cxnLst/>
              <a:rect l="l" t="t" r="r" b="b"/>
              <a:pathLst>
                <a:path w="7315200" h="4646930">
                  <a:moveTo>
                    <a:pt x="7315200" y="0"/>
                  </a:moveTo>
                  <a:lnTo>
                    <a:pt x="0" y="0"/>
                  </a:lnTo>
                  <a:lnTo>
                    <a:pt x="0" y="4646930"/>
                  </a:lnTo>
                  <a:lnTo>
                    <a:pt x="7315200" y="464693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81250" y="2781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5100" y="140969"/>
            <a:ext cx="6348730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/>
              <a:t>PostgreSQL </a:t>
            </a:r>
            <a:r>
              <a:rPr sz="3200" spc="-5" dirty="0"/>
              <a:t>has </a:t>
            </a:r>
            <a:r>
              <a:rPr sz="3200" dirty="0"/>
              <a:t>a </a:t>
            </a:r>
            <a:r>
              <a:rPr sz="3200" spc="-5" dirty="0"/>
              <a:t>large</a:t>
            </a:r>
            <a:r>
              <a:rPr sz="3200" spc="-100" dirty="0"/>
              <a:t> </a:t>
            </a:r>
            <a:r>
              <a:rPr sz="3200" spc="-5" dirty="0"/>
              <a:t>distributed  developer and user</a:t>
            </a:r>
            <a:r>
              <a:rPr sz="3200" spc="-35" dirty="0"/>
              <a:t> </a:t>
            </a:r>
            <a:r>
              <a:rPr sz="3200" dirty="0"/>
              <a:t>community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381250" y="13728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1250" y="3890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400" y="1061538"/>
            <a:ext cx="6301105" cy="378396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Arial"/>
                <a:cs typeface="Arial"/>
              </a:rPr>
              <a:t>Not owned by any one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company</a:t>
            </a:r>
            <a:endParaRPr sz="3200">
              <a:latin typeface="Arial"/>
              <a:cs typeface="Arial"/>
            </a:endParaRPr>
          </a:p>
          <a:p>
            <a:pPr marL="457200" marR="17780" indent="-287020">
              <a:lnSpc>
                <a:spcPts val="3140"/>
              </a:lnSpc>
              <a:spcBef>
                <a:spcPts val="1490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spc="-5" dirty="0">
                <a:latin typeface="Arial"/>
                <a:cs typeface="Arial"/>
              </a:rPr>
              <a:t>dozens of </a:t>
            </a:r>
            <a:r>
              <a:rPr sz="2800" dirty="0">
                <a:latin typeface="Arial"/>
                <a:cs typeface="Arial"/>
              </a:rPr>
              <a:t>companies </a:t>
            </a:r>
            <a:r>
              <a:rPr sz="2800" spc="-5" dirty="0">
                <a:latin typeface="Arial"/>
                <a:cs typeface="Arial"/>
              </a:rPr>
              <a:t>and individuals  </a:t>
            </a:r>
            <a:r>
              <a:rPr sz="2800" dirty="0">
                <a:latin typeface="Arial"/>
                <a:cs typeface="Arial"/>
              </a:rPr>
              <a:t>contribute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457200" marR="295275" indent="-287020">
              <a:lnSpc>
                <a:spcPts val="313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spc="-5" dirty="0">
                <a:latin typeface="Arial"/>
                <a:cs typeface="Arial"/>
              </a:rPr>
              <a:t>est. over 200 </a:t>
            </a:r>
            <a:r>
              <a:rPr sz="2800" dirty="0">
                <a:latin typeface="Arial"/>
                <a:cs typeface="Arial"/>
              </a:rPr>
              <a:t>developers </a:t>
            </a:r>
            <a:r>
              <a:rPr sz="2800" spc="-5" dirty="0">
                <a:latin typeface="Arial"/>
                <a:cs typeface="Arial"/>
              </a:rPr>
              <a:t>in 14 </a:t>
            </a:r>
            <a:r>
              <a:rPr sz="2800" dirty="0">
                <a:latin typeface="Arial"/>
                <a:cs typeface="Arial"/>
              </a:rPr>
              <a:t>time  zones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latin typeface="Arial"/>
                <a:cs typeface="Arial"/>
              </a:rPr>
              <a:t>"Community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Owned"</a:t>
            </a:r>
            <a:endParaRPr sz="3200">
              <a:latin typeface="Arial"/>
              <a:cs typeface="Arial"/>
            </a:endParaRPr>
          </a:p>
          <a:p>
            <a:pPr marL="457200" indent="-287020">
              <a:lnSpc>
                <a:spcPct val="100000"/>
              </a:lnSpc>
              <a:spcBef>
                <a:spcPts val="1210"/>
              </a:spcBef>
              <a:buSzPct val="75000"/>
              <a:buFont typeface="Trebuchet MS"/>
              <a:buChar char="–"/>
              <a:tabLst>
                <a:tab pos="456565" algn="l"/>
                <a:tab pos="457200" algn="l"/>
              </a:tabLst>
            </a:pPr>
            <a:r>
              <a:rPr sz="2800" dirty="0">
                <a:latin typeface="Arial"/>
                <a:cs typeface="Arial"/>
              </a:rPr>
              <a:t>supported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5 </a:t>
            </a:r>
            <a:r>
              <a:rPr sz="2800" spc="5" dirty="0">
                <a:latin typeface="Arial"/>
                <a:cs typeface="Arial"/>
              </a:rPr>
              <a:t>different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non-profits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900" y="294436"/>
            <a:ext cx="1540581" cy="158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1385</Words>
  <Application>Microsoft Office PowerPoint</Application>
  <PresentationFormat>Personnalisé</PresentationFormat>
  <Paragraphs>388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Office Theme</vt:lpstr>
      <vt:lpstr>Présentation PowerPoint</vt:lpstr>
      <vt:lpstr>History of MySQL</vt:lpstr>
      <vt:lpstr>History of PostgreSQL</vt:lpstr>
      <vt:lpstr>Development History</vt:lpstr>
      <vt:lpstr>Development Priorities</vt:lpstr>
      <vt:lpstr>Development Direction (a simplification)</vt:lpstr>
      <vt:lpstr>Community</vt:lpstr>
      <vt:lpstr>Core MySQL is 100% owned by Sun/MySQL  90% of MySQL developers work for Sun</vt:lpstr>
      <vt:lpstr>PostgreSQL has a large distributed  developer and user community</vt:lpstr>
      <vt:lpstr>PostgreSQL Community Map</vt:lpstr>
      <vt:lpstr>Most Common Uses</vt:lpstr>
      <vt:lpstr>Releases</vt:lpstr>
      <vt:lpstr>Features</vt:lpstr>
      <vt:lpstr>Storage Engines</vt:lpstr>
      <vt:lpstr>Programmer Features</vt:lpstr>
      <vt:lpstr>3rd Party Support</vt:lpstr>
      <vt:lpstr>MySQL Scale-Out</vt:lpstr>
      <vt:lpstr>Simplicity</vt:lpstr>
      <vt:lpstr>Features</vt:lpstr>
      <vt:lpstr>Migrateability</vt:lpstr>
      <vt:lpstr>Security</vt:lpstr>
      <vt:lpstr>Security</vt:lpstr>
      <vt:lpstr>Security</vt:lpstr>
      <vt:lpstr>Transaction Support</vt:lpstr>
      <vt:lpstr>BI/DW Features</vt:lpstr>
      <vt:lpstr>BI/DW Features</vt:lpstr>
      <vt:lpstr>Extensibility</vt:lpstr>
      <vt:lpstr>Extensibility</vt:lpstr>
      <vt:lpstr>Special Data</vt:lpstr>
      <vt:lpstr>Special Data: GIS</vt:lpstr>
      <vt:lpstr>Special Data: genomics</vt:lpstr>
      <vt:lpstr>Procedural Languages</vt:lpstr>
      <vt:lpstr>Hackability</vt:lpstr>
      <vt:lpstr>Performance</vt:lpstr>
      <vt:lpstr>Benchmarks</vt:lpstr>
      <vt:lpstr>Essential Performance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</cp:revision>
  <dcterms:created xsi:type="dcterms:W3CDTF">2020-09-13T12:36:31Z</dcterms:created>
  <dcterms:modified xsi:type="dcterms:W3CDTF">2020-09-13T12:58:05Z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2008-06-26T00:00:00Z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2020-09-13T00:00:00Z</vt:filetime>
  </property>
</Properties>
</file>