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8" r:id="rId3"/>
    <p:sldId id="259" r:id="rId4"/>
    <p:sldId id="274" r:id="rId5"/>
    <p:sldId id="261" r:id="rId6"/>
    <p:sldId id="276" r:id="rId7"/>
    <p:sldId id="277" r:id="rId8"/>
    <p:sldId id="278" r:id="rId9"/>
    <p:sldId id="279" r:id="rId10"/>
    <p:sldId id="280" r:id="rId11"/>
    <p:sldId id="281" r:id="rId12"/>
    <p:sldId id="282" r:id="rId13"/>
    <p:sldId id="283" r:id="rId14"/>
    <p:sldId id="285" r:id="rId15"/>
    <p:sldId id="286" r:id="rId16"/>
    <p:sldId id="284" r:id="rId17"/>
    <p:sldId id="271" r:id="rId18"/>
    <p:sldId id="272" r:id="rId19"/>
  </p:sldIdLst>
  <p:sldSz cx="9144000" cy="5143500" type="screen16x9"/>
  <p:notesSz cx="6858000" cy="9144000"/>
  <p:embeddedFontLst>
    <p:embeddedFont>
      <p:font typeface="Raleway"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Lato" panose="020F0502020204030203" pitchFamily="34" charset="0"/>
      <p:regular r:id="rId29"/>
      <p:bold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58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99345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859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189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69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803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4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78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73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596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53cd197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53cd197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endParaRPr/>
          </a:p>
        </p:txBody>
      </p:sp>
    </p:spTree>
    <p:extLst>
      <p:ext uri="{BB962C8B-B14F-4D97-AF65-F5344CB8AC3E}">
        <p14:creationId xmlns:p14="http://schemas.microsoft.com/office/powerpoint/2010/main" val="4285124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623fccc8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623fccc8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058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623fccc8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623fccc8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2700"/>
              </a:spcBef>
              <a:spcAft>
                <a:spcPts val="0"/>
              </a:spcAft>
              <a:buNone/>
            </a:pPr>
            <a:r>
              <a:rPr lang="en">
                <a:solidFill>
                  <a:schemeClr val="dk1"/>
                </a:solidFill>
                <a:latin typeface="Calibri"/>
                <a:ea typeface="Calibri"/>
                <a:cs typeface="Calibri"/>
                <a:sym typeface="Calibri"/>
              </a:rPr>
              <a:t>Mention these points after reading the problem statement.</a:t>
            </a:r>
            <a:endParaRPr>
              <a:solidFill>
                <a:schemeClr val="dk1"/>
              </a:solidFill>
              <a:latin typeface="Calibri"/>
              <a:ea typeface="Calibri"/>
              <a:cs typeface="Calibri"/>
              <a:sym typeface="Calibri"/>
            </a:endParaRPr>
          </a:p>
          <a:p>
            <a:pPr marL="457200" lvl="0" indent="-295275" algn="l" rtl="0">
              <a:spcBef>
                <a:spcPts val="2700"/>
              </a:spcBef>
              <a:spcAft>
                <a:spcPts val="0"/>
              </a:spcAft>
              <a:buClr>
                <a:schemeClr val="dk1"/>
              </a:buClr>
              <a:buSzPts val="1050"/>
              <a:buAutoNum type="arabicPeriod"/>
            </a:pPr>
            <a:r>
              <a:rPr lang="en">
                <a:solidFill>
                  <a:schemeClr val="dk1"/>
                </a:solidFill>
                <a:latin typeface="Calibri"/>
                <a:ea typeface="Calibri"/>
                <a:cs typeface="Calibri"/>
                <a:sym typeface="Calibri"/>
              </a:rPr>
              <a:t>What are the predicting variables actually affecting life expectancy?</a:t>
            </a:r>
            <a:endParaRPr>
              <a:solidFill>
                <a:schemeClr val="dk1"/>
              </a:solidFill>
              <a:latin typeface="Calibri"/>
              <a:ea typeface="Calibri"/>
              <a:cs typeface="Calibri"/>
              <a:sym typeface="Calibri"/>
            </a:endParaRPr>
          </a:p>
          <a:p>
            <a:pPr marL="457200" lvl="0" indent="-295275" algn="l" rtl="0">
              <a:spcBef>
                <a:spcPts val="0"/>
              </a:spcBef>
              <a:spcAft>
                <a:spcPts val="0"/>
              </a:spcAft>
              <a:buClr>
                <a:schemeClr val="dk1"/>
              </a:buClr>
              <a:buSzPts val="1050"/>
              <a:buAutoNum type="arabicPeriod"/>
            </a:pPr>
            <a:r>
              <a:rPr lang="en">
                <a:solidFill>
                  <a:schemeClr val="dk1"/>
                </a:solidFill>
                <a:latin typeface="Calibri"/>
                <a:ea typeface="Calibri"/>
                <a:cs typeface="Calibri"/>
                <a:sym typeface="Calibri"/>
              </a:rPr>
              <a:t>Should a country having a lower life expectancy value(&lt;65) increase its healthcare expenditure in order to improve its average lifespan?</a:t>
            </a:r>
            <a:endParaRPr>
              <a:solidFill>
                <a:schemeClr val="dk1"/>
              </a:solidFill>
              <a:latin typeface="Calibri"/>
              <a:ea typeface="Calibri"/>
              <a:cs typeface="Calibri"/>
              <a:sym typeface="Calibri"/>
            </a:endParaRPr>
          </a:p>
          <a:p>
            <a:pPr marL="457200" lvl="0" indent="-295275" algn="l" rtl="0">
              <a:spcBef>
                <a:spcPts val="0"/>
              </a:spcBef>
              <a:spcAft>
                <a:spcPts val="0"/>
              </a:spcAft>
              <a:buClr>
                <a:schemeClr val="dk1"/>
              </a:buClr>
              <a:buSzPts val="1050"/>
              <a:buAutoNum type="arabicPeriod"/>
            </a:pPr>
            <a:r>
              <a:rPr lang="en">
                <a:solidFill>
                  <a:schemeClr val="dk1"/>
                </a:solidFill>
                <a:latin typeface="Calibri"/>
                <a:ea typeface="Calibri"/>
                <a:cs typeface="Calibri"/>
                <a:sym typeface="Calibri"/>
              </a:rPr>
              <a:t>How do Infant and Adult mortality rates affect life expectancy?</a:t>
            </a:r>
            <a:endParaRPr>
              <a:solidFill>
                <a:schemeClr val="dk1"/>
              </a:solidFill>
              <a:latin typeface="Calibri"/>
              <a:ea typeface="Calibri"/>
              <a:cs typeface="Calibri"/>
              <a:sym typeface="Calibri"/>
            </a:endParaRPr>
          </a:p>
          <a:p>
            <a:pPr marL="457200" lvl="0" indent="-295275" algn="l" rtl="0">
              <a:spcBef>
                <a:spcPts val="0"/>
              </a:spcBef>
              <a:spcAft>
                <a:spcPts val="0"/>
              </a:spcAft>
              <a:buClr>
                <a:schemeClr val="dk1"/>
              </a:buClr>
              <a:buSzPts val="1050"/>
              <a:buAutoNum type="arabicPeriod"/>
            </a:pPr>
            <a:r>
              <a:rPr lang="en">
                <a:solidFill>
                  <a:schemeClr val="dk1"/>
                </a:solidFill>
                <a:latin typeface="Calibri"/>
                <a:ea typeface="Calibri"/>
                <a:cs typeface="Calibri"/>
                <a:sym typeface="Calibri"/>
              </a:rPr>
              <a:t>Does Life Expectancy have a positive or negative correlation with eating habits, lifestyle, exercise, smoking, drinking alcohol, etc?</a:t>
            </a:r>
            <a:endParaRPr>
              <a:solidFill>
                <a:schemeClr val="dk1"/>
              </a:solidFill>
              <a:latin typeface="Calibri"/>
              <a:ea typeface="Calibri"/>
              <a:cs typeface="Calibri"/>
              <a:sym typeface="Calibri"/>
            </a:endParaRPr>
          </a:p>
          <a:p>
            <a:pPr marL="457200" lvl="0" indent="-295275" algn="l" rtl="0">
              <a:spcBef>
                <a:spcPts val="0"/>
              </a:spcBef>
              <a:spcAft>
                <a:spcPts val="0"/>
              </a:spcAft>
              <a:buClr>
                <a:schemeClr val="dk1"/>
              </a:buClr>
              <a:buSzPts val="1050"/>
              <a:buAutoNum type="arabicPeriod"/>
            </a:pPr>
            <a:r>
              <a:rPr lang="en">
                <a:solidFill>
                  <a:schemeClr val="dk1"/>
                </a:solidFill>
                <a:latin typeface="Calibri"/>
                <a:ea typeface="Calibri"/>
                <a:cs typeface="Calibri"/>
                <a:sym typeface="Calibri"/>
              </a:rPr>
              <a:t>What is the impact of schooling on the lifespan of humans?</a:t>
            </a:r>
            <a:endParaRPr>
              <a:solidFill>
                <a:schemeClr val="dk1"/>
              </a:solidFill>
              <a:latin typeface="Calibri"/>
              <a:ea typeface="Calibri"/>
              <a:cs typeface="Calibri"/>
              <a:sym typeface="Calibri"/>
            </a:endParaRPr>
          </a:p>
          <a:p>
            <a:pPr marL="457200" lvl="0" indent="-295275" algn="l" rtl="0">
              <a:spcBef>
                <a:spcPts val="0"/>
              </a:spcBef>
              <a:spcAft>
                <a:spcPts val="0"/>
              </a:spcAft>
              <a:buClr>
                <a:schemeClr val="dk1"/>
              </a:buClr>
              <a:buSzPts val="1050"/>
              <a:buAutoNum type="arabicPeriod"/>
            </a:pPr>
            <a:r>
              <a:rPr lang="en">
                <a:solidFill>
                  <a:schemeClr val="dk1"/>
                </a:solidFill>
                <a:latin typeface="Calibri"/>
                <a:ea typeface="Calibri"/>
                <a:cs typeface="Calibri"/>
                <a:sym typeface="Calibri"/>
              </a:rPr>
              <a:t>Does Life Expectancy have a positive or negative relationship with drinking alcohol?</a:t>
            </a:r>
            <a:endParaRPr>
              <a:solidFill>
                <a:schemeClr val="dk1"/>
              </a:solidFill>
              <a:latin typeface="Calibri"/>
              <a:ea typeface="Calibri"/>
              <a:cs typeface="Calibri"/>
              <a:sym typeface="Calibri"/>
            </a:endParaRPr>
          </a:p>
          <a:p>
            <a:pPr marL="457200" lvl="0" indent="-295275" algn="l" rtl="0">
              <a:spcBef>
                <a:spcPts val="0"/>
              </a:spcBef>
              <a:spcAft>
                <a:spcPts val="0"/>
              </a:spcAft>
              <a:buClr>
                <a:schemeClr val="dk1"/>
              </a:buClr>
              <a:buSzPts val="1050"/>
              <a:buAutoNum type="arabicPeriod"/>
            </a:pPr>
            <a:r>
              <a:rPr lang="en">
                <a:solidFill>
                  <a:schemeClr val="dk1"/>
                </a:solidFill>
                <a:latin typeface="Calibri"/>
                <a:ea typeface="Calibri"/>
                <a:cs typeface="Calibri"/>
                <a:sym typeface="Calibri"/>
              </a:rPr>
              <a:t>Do densely populated countries tend to have a lower life expectancy?</a:t>
            </a:r>
            <a:endParaRPr>
              <a:solidFill>
                <a:schemeClr val="dk1"/>
              </a:solidFill>
              <a:latin typeface="Calibri"/>
              <a:ea typeface="Calibri"/>
              <a:cs typeface="Calibri"/>
              <a:sym typeface="Calibri"/>
            </a:endParaRPr>
          </a:p>
          <a:p>
            <a:pPr marL="457200" lvl="0" indent="-295275" algn="l" rtl="0">
              <a:spcBef>
                <a:spcPts val="0"/>
              </a:spcBef>
              <a:spcAft>
                <a:spcPts val="0"/>
              </a:spcAft>
              <a:buClr>
                <a:schemeClr val="dk1"/>
              </a:buClr>
              <a:buSzPts val="1050"/>
              <a:buAutoNum type="arabicPeriod"/>
            </a:pPr>
            <a:r>
              <a:rPr lang="en">
                <a:solidFill>
                  <a:schemeClr val="dk1"/>
                </a:solidFill>
                <a:latin typeface="Calibri"/>
                <a:ea typeface="Calibri"/>
                <a:cs typeface="Calibri"/>
                <a:sym typeface="Calibri"/>
              </a:rPr>
              <a:t>What is the impact of Immunization coverage on life Expectancy?</a:t>
            </a:r>
            <a:endParaRPr/>
          </a:p>
        </p:txBody>
      </p:sp>
    </p:spTree>
    <p:extLst>
      <p:ext uri="{BB962C8B-B14F-4D97-AF65-F5344CB8AC3E}">
        <p14:creationId xmlns:p14="http://schemas.microsoft.com/office/powerpoint/2010/main" val="218765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623fccc8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623fccc8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Talking about this dataset, its fields and quick walkthrough of the dataset and explain the variables</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a:latin typeface="Calibri"/>
                <a:ea typeface="Calibri"/>
                <a:cs typeface="Calibri"/>
                <a:sym typeface="Calibri"/>
              </a:rPr>
              <a:t>Country</a:t>
            </a:r>
            <a:r>
              <a:rPr lang="en" sz="1200">
                <a:latin typeface="Times New Roman"/>
                <a:ea typeface="Times New Roman"/>
                <a:cs typeface="Times New Roman"/>
                <a:sym typeface="Times New Roman"/>
              </a:rPr>
              <a:t>: </a:t>
            </a:r>
            <a:r>
              <a:rPr lang="en">
                <a:latin typeface="Calibri"/>
                <a:ea typeface="Calibri"/>
                <a:cs typeface="Calibri"/>
                <a:sym typeface="Calibri"/>
              </a:rPr>
              <a:t>Country name</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Year</a:t>
            </a:r>
            <a:r>
              <a:rPr lang="en" sz="1200">
                <a:latin typeface="Times New Roman"/>
                <a:ea typeface="Times New Roman"/>
                <a:cs typeface="Times New Roman"/>
                <a:sym typeface="Times New Roman"/>
              </a:rPr>
              <a:t> : </a:t>
            </a:r>
            <a:r>
              <a:rPr lang="en">
                <a:latin typeface="Calibri"/>
                <a:ea typeface="Calibri"/>
                <a:cs typeface="Calibri"/>
                <a:sym typeface="Calibri"/>
              </a:rPr>
              <a:t>Year</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Status</a:t>
            </a:r>
            <a:r>
              <a:rPr lang="en" sz="1200">
                <a:latin typeface="Times New Roman"/>
                <a:ea typeface="Times New Roman"/>
                <a:cs typeface="Times New Roman"/>
                <a:sym typeface="Times New Roman"/>
              </a:rPr>
              <a:t>:</a:t>
            </a:r>
            <a:r>
              <a:rPr lang="en">
                <a:latin typeface="Calibri"/>
                <a:ea typeface="Calibri"/>
                <a:cs typeface="Calibri"/>
                <a:sym typeface="Calibri"/>
              </a:rPr>
              <a:t> Status of the given country (Either Developing or Developed)</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Life expectancy</a:t>
            </a:r>
            <a:r>
              <a:rPr lang="en" sz="1200">
                <a:latin typeface="Times New Roman"/>
                <a:ea typeface="Times New Roman"/>
                <a:cs typeface="Times New Roman"/>
                <a:sym typeface="Times New Roman"/>
              </a:rPr>
              <a:t> : </a:t>
            </a:r>
            <a:r>
              <a:rPr lang="en">
                <a:latin typeface="Calibri"/>
                <a:ea typeface="Calibri"/>
                <a:cs typeface="Calibri"/>
                <a:sym typeface="Calibri"/>
              </a:rPr>
              <a:t>in years</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Adult Mortality</a:t>
            </a:r>
            <a:r>
              <a:rPr lang="en" sz="1200">
                <a:latin typeface="Times New Roman"/>
                <a:ea typeface="Times New Roman"/>
                <a:cs typeface="Times New Roman"/>
                <a:sym typeface="Times New Roman"/>
              </a:rPr>
              <a:t> : </a:t>
            </a:r>
            <a:r>
              <a:rPr lang="en">
                <a:latin typeface="Calibri"/>
                <a:ea typeface="Calibri"/>
                <a:cs typeface="Calibri"/>
                <a:sym typeface="Calibri"/>
              </a:rPr>
              <a:t>Adult Mortality Rates of both sexes (the probability that those who have reached age 15 will die before reaching age 60 (shown per 1,000 persons))</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Alcohol</a:t>
            </a:r>
            <a:r>
              <a:rPr lang="en" sz="1200">
                <a:latin typeface="Times New Roman"/>
                <a:ea typeface="Times New Roman"/>
                <a:cs typeface="Times New Roman"/>
                <a:sym typeface="Times New Roman"/>
              </a:rPr>
              <a:t> : </a:t>
            </a:r>
            <a:r>
              <a:rPr lang="en">
                <a:latin typeface="Calibri"/>
                <a:ea typeface="Calibri"/>
                <a:cs typeface="Calibri"/>
                <a:sym typeface="Calibri"/>
              </a:rPr>
              <a:t> Alcohol, recorded per capita (15+) consumption (in liters of pure alcohol)</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Total expenditure</a:t>
            </a:r>
            <a:r>
              <a:rPr lang="en" sz="1200">
                <a:latin typeface="Times New Roman"/>
                <a:ea typeface="Times New Roman"/>
                <a:cs typeface="Times New Roman"/>
                <a:sym typeface="Times New Roman"/>
              </a:rPr>
              <a:t> : </a:t>
            </a:r>
            <a:r>
              <a:rPr lang="en">
                <a:latin typeface="Calibri"/>
                <a:ea typeface="Calibri"/>
                <a:cs typeface="Calibri"/>
                <a:sym typeface="Calibri"/>
              </a:rPr>
              <a:t>General government expenditure on health as a percentage of total government expenditure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GDP</a:t>
            </a:r>
            <a:r>
              <a:rPr lang="en" sz="1200">
                <a:latin typeface="Times New Roman"/>
                <a:ea typeface="Times New Roman"/>
                <a:cs typeface="Times New Roman"/>
                <a:sym typeface="Times New Roman"/>
              </a:rPr>
              <a:t> : </a:t>
            </a:r>
            <a:r>
              <a:rPr lang="en">
                <a:latin typeface="Calibri"/>
                <a:ea typeface="Calibri"/>
                <a:cs typeface="Calibri"/>
                <a:sym typeface="Calibri"/>
              </a:rPr>
              <a:t>Gross Domestic Product per capita (in USD)</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Population</a:t>
            </a:r>
            <a:r>
              <a:rPr lang="en" sz="1200">
                <a:latin typeface="Times New Roman"/>
                <a:ea typeface="Times New Roman"/>
                <a:cs typeface="Times New Roman"/>
                <a:sym typeface="Times New Roman"/>
              </a:rPr>
              <a:t> : </a:t>
            </a:r>
            <a:r>
              <a:rPr lang="en">
                <a:latin typeface="Calibri"/>
                <a:ea typeface="Calibri"/>
                <a:cs typeface="Calibri"/>
                <a:sym typeface="Calibri"/>
              </a:rPr>
              <a:t>The population of the country</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thinness 1 - 19 years</a:t>
            </a:r>
            <a:r>
              <a:rPr lang="en" sz="1200">
                <a:latin typeface="Times New Roman"/>
                <a:ea typeface="Times New Roman"/>
                <a:cs typeface="Times New Roman"/>
                <a:sym typeface="Times New Roman"/>
              </a:rPr>
              <a:t> : </a:t>
            </a:r>
            <a:r>
              <a:rPr lang="en">
                <a:latin typeface="Calibri"/>
                <a:ea typeface="Calibri"/>
                <a:cs typeface="Calibri"/>
                <a:sym typeface="Calibri"/>
              </a:rPr>
              <a:t>Prevalence of thinness among children and adolescents for Age 10 to 19 (%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thinness 5 - 9 years</a:t>
            </a:r>
            <a:r>
              <a:rPr lang="en" sz="1200">
                <a:latin typeface="Times New Roman"/>
                <a:ea typeface="Times New Roman"/>
                <a:cs typeface="Times New Roman"/>
                <a:sym typeface="Times New Roman"/>
              </a:rPr>
              <a:t> : </a:t>
            </a:r>
            <a:r>
              <a:rPr lang="en">
                <a:latin typeface="Calibri"/>
                <a:ea typeface="Calibri"/>
                <a:cs typeface="Calibri"/>
                <a:sym typeface="Calibri"/>
              </a:rPr>
              <a:t>Prevalence of thinness among children for Age 5 to 9(%)</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Income composition of resources (ICOR)</a:t>
            </a:r>
            <a:r>
              <a:rPr lang="en" sz="1200">
                <a:latin typeface="Times New Roman"/>
                <a:ea typeface="Times New Roman"/>
                <a:cs typeface="Times New Roman"/>
                <a:sym typeface="Times New Roman"/>
              </a:rPr>
              <a:t> : </a:t>
            </a:r>
            <a:r>
              <a:rPr lang="en">
                <a:latin typeface="Calibri"/>
                <a:ea typeface="Calibri"/>
                <a:cs typeface="Calibri"/>
                <a:sym typeface="Calibri"/>
              </a:rPr>
              <a:t>Human Development Index in terms of income composition of resources (index ranging from 0 to 1) </a:t>
            </a:r>
            <a:r>
              <a:rPr lang="en" sz="1050" b="1">
                <a:solidFill>
                  <a:srgbClr val="3C4043"/>
                </a:solidFill>
                <a:highlight>
                  <a:srgbClr val="FFFFFF"/>
                </a:highlight>
                <a:latin typeface="Roboto"/>
                <a:ea typeface="Roboto"/>
                <a:cs typeface="Roboto"/>
                <a:sym typeface="Roboto"/>
              </a:rPr>
              <a:t>How productive resources are used?</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Schooling</a:t>
            </a:r>
            <a:r>
              <a:rPr lang="en" sz="1200">
                <a:latin typeface="Times New Roman"/>
                <a:ea typeface="Times New Roman"/>
                <a:cs typeface="Times New Roman"/>
                <a:sym typeface="Times New Roman"/>
              </a:rPr>
              <a:t> : </a:t>
            </a:r>
            <a:r>
              <a:rPr lang="en">
                <a:latin typeface="Calibri"/>
                <a:ea typeface="Calibri"/>
                <a:cs typeface="Calibri"/>
                <a:sym typeface="Calibri"/>
              </a:rPr>
              <a:t> Number of years of Schooling(years)</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84260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623fccc8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623fccc8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Talking about this dataset, its fields and quick walkthrough of the dataset and explain the variables</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a:latin typeface="Calibri"/>
                <a:ea typeface="Calibri"/>
                <a:cs typeface="Calibri"/>
                <a:sym typeface="Calibri"/>
              </a:rPr>
              <a:t>Country</a:t>
            </a:r>
            <a:r>
              <a:rPr lang="en" sz="1200">
                <a:latin typeface="Times New Roman"/>
                <a:ea typeface="Times New Roman"/>
                <a:cs typeface="Times New Roman"/>
                <a:sym typeface="Times New Roman"/>
              </a:rPr>
              <a:t>: </a:t>
            </a:r>
            <a:r>
              <a:rPr lang="en">
                <a:latin typeface="Calibri"/>
                <a:ea typeface="Calibri"/>
                <a:cs typeface="Calibri"/>
                <a:sym typeface="Calibri"/>
              </a:rPr>
              <a:t>Country name</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Year</a:t>
            </a:r>
            <a:r>
              <a:rPr lang="en" sz="1200">
                <a:latin typeface="Times New Roman"/>
                <a:ea typeface="Times New Roman"/>
                <a:cs typeface="Times New Roman"/>
                <a:sym typeface="Times New Roman"/>
              </a:rPr>
              <a:t> : </a:t>
            </a:r>
            <a:r>
              <a:rPr lang="en">
                <a:latin typeface="Calibri"/>
                <a:ea typeface="Calibri"/>
                <a:cs typeface="Calibri"/>
                <a:sym typeface="Calibri"/>
              </a:rPr>
              <a:t>Year</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Status</a:t>
            </a:r>
            <a:r>
              <a:rPr lang="en" sz="1200">
                <a:latin typeface="Times New Roman"/>
                <a:ea typeface="Times New Roman"/>
                <a:cs typeface="Times New Roman"/>
                <a:sym typeface="Times New Roman"/>
              </a:rPr>
              <a:t>:</a:t>
            </a:r>
            <a:r>
              <a:rPr lang="en">
                <a:latin typeface="Calibri"/>
                <a:ea typeface="Calibri"/>
                <a:cs typeface="Calibri"/>
                <a:sym typeface="Calibri"/>
              </a:rPr>
              <a:t> Status of the given country (Either Developing or Developed)</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Life expectancy</a:t>
            </a:r>
            <a:r>
              <a:rPr lang="en" sz="1200">
                <a:latin typeface="Times New Roman"/>
                <a:ea typeface="Times New Roman"/>
                <a:cs typeface="Times New Roman"/>
                <a:sym typeface="Times New Roman"/>
              </a:rPr>
              <a:t> : </a:t>
            </a:r>
            <a:r>
              <a:rPr lang="en">
                <a:latin typeface="Calibri"/>
                <a:ea typeface="Calibri"/>
                <a:cs typeface="Calibri"/>
                <a:sym typeface="Calibri"/>
              </a:rPr>
              <a:t>in years</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Adult Mortality</a:t>
            </a:r>
            <a:r>
              <a:rPr lang="en" sz="1200">
                <a:latin typeface="Times New Roman"/>
                <a:ea typeface="Times New Roman"/>
                <a:cs typeface="Times New Roman"/>
                <a:sym typeface="Times New Roman"/>
              </a:rPr>
              <a:t> : </a:t>
            </a:r>
            <a:r>
              <a:rPr lang="en">
                <a:latin typeface="Calibri"/>
                <a:ea typeface="Calibri"/>
                <a:cs typeface="Calibri"/>
                <a:sym typeface="Calibri"/>
              </a:rPr>
              <a:t>Adult Mortality Rates of both sexes (the probability that those who have reached age 15 will die before reaching age 60 (shown per 1,000 persons))</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Alcohol</a:t>
            </a:r>
            <a:r>
              <a:rPr lang="en" sz="1200">
                <a:latin typeface="Times New Roman"/>
                <a:ea typeface="Times New Roman"/>
                <a:cs typeface="Times New Roman"/>
                <a:sym typeface="Times New Roman"/>
              </a:rPr>
              <a:t> : </a:t>
            </a:r>
            <a:r>
              <a:rPr lang="en">
                <a:latin typeface="Calibri"/>
                <a:ea typeface="Calibri"/>
                <a:cs typeface="Calibri"/>
                <a:sym typeface="Calibri"/>
              </a:rPr>
              <a:t> Alcohol, recorded per capita (15+) consumption (in liters of pure alcohol)</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Total expenditure</a:t>
            </a:r>
            <a:r>
              <a:rPr lang="en" sz="1200">
                <a:latin typeface="Times New Roman"/>
                <a:ea typeface="Times New Roman"/>
                <a:cs typeface="Times New Roman"/>
                <a:sym typeface="Times New Roman"/>
              </a:rPr>
              <a:t> : </a:t>
            </a:r>
            <a:r>
              <a:rPr lang="en">
                <a:latin typeface="Calibri"/>
                <a:ea typeface="Calibri"/>
                <a:cs typeface="Calibri"/>
                <a:sym typeface="Calibri"/>
              </a:rPr>
              <a:t>General government expenditure on health as a percentage of total government expenditure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GDP</a:t>
            </a:r>
            <a:r>
              <a:rPr lang="en" sz="1200">
                <a:latin typeface="Times New Roman"/>
                <a:ea typeface="Times New Roman"/>
                <a:cs typeface="Times New Roman"/>
                <a:sym typeface="Times New Roman"/>
              </a:rPr>
              <a:t> : </a:t>
            </a:r>
            <a:r>
              <a:rPr lang="en">
                <a:latin typeface="Calibri"/>
                <a:ea typeface="Calibri"/>
                <a:cs typeface="Calibri"/>
                <a:sym typeface="Calibri"/>
              </a:rPr>
              <a:t>Gross Domestic Product per capita (in USD)</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Population</a:t>
            </a:r>
            <a:r>
              <a:rPr lang="en" sz="1200">
                <a:latin typeface="Times New Roman"/>
                <a:ea typeface="Times New Roman"/>
                <a:cs typeface="Times New Roman"/>
                <a:sym typeface="Times New Roman"/>
              </a:rPr>
              <a:t> : </a:t>
            </a:r>
            <a:r>
              <a:rPr lang="en">
                <a:latin typeface="Calibri"/>
                <a:ea typeface="Calibri"/>
                <a:cs typeface="Calibri"/>
                <a:sym typeface="Calibri"/>
              </a:rPr>
              <a:t>The population of the country</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thinness 1 - 19 years</a:t>
            </a:r>
            <a:r>
              <a:rPr lang="en" sz="1200">
                <a:latin typeface="Times New Roman"/>
                <a:ea typeface="Times New Roman"/>
                <a:cs typeface="Times New Roman"/>
                <a:sym typeface="Times New Roman"/>
              </a:rPr>
              <a:t> : </a:t>
            </a:r>
            <a:r>
              <a:rPr lang="en">
                <a:latin typeface="Calibri"/>
                <a:ea typeface="Calibri"/>
                <a:cs typeface="Calibri"/>
                <a:sym typeface="Calibri"/>
              </a:rPr>
              <a:t>Prevalence of thinness among children and adolescents for Age 10 to 19 (%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thinness 5 - 9 years</a:t>
            </a:r>
            <a:r>
              <a:rPr lang="en" sz="1200">
                <a:latin typeface="Times New Roman"/>
                <a:ea typeface="Times New Roman"/>
                <a:cs typeface="Times New Roman"/>
                <a:sym typeface="Times New Roman"/>
              </a:rPr>
              <a:t> : </a:t>
            </a:r>
            <a:r>
              <a:rPr lang="en">
                <a:latin typeface="Calibri"/>
                <a:ea typeface="Calibri"/>
                <a:cs typeface="Calibri"/>
                <a:sym typeface="Calibri"/>
              </a:rPr>
              <a:t>Prevalence of thinness among children for Age 5 to 9(%)</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Income composition of resources (ICOR)</a:t>
            </a:r>
            <a:r>
              <a:rPr lang="en" sz="1200">
                <a:latin typeface="Times New Roman"/>
                <a:ea typeface="Times New Roman"/>
                <a:cs typeface="Times New Roman"/>
                <a:sym typeface="Times New Roman"/>
              </a:rPr>
              <a:t> : </a:t>
            </a:r>
            <a:r>
              <a:rPr lang="en">
                <a:latin typeface="Calibri"/>
                <a:ea typeface="Calibri"/>
                <a:cs typeface="Calibri"/>
                <a:sym typeface="Calibri"/>
              </a:rPr>
              <a:t>Human Development Index in terms of income composition of resources (index ranging from 0 to 1) </a:t>
            </a:r>
            <a:r>
              <a:rPr lang="en" sz="1050" b="1">
                <a:solidFill>
                  <a:srgbClr val="3C4043"/>
                </a:solidFill>
                <a:highlight>
                  <a:srgbClr val="FFFFFF"/>
                </a:highlight>
                <a:latin typeface="Roboto"/>
                <a:ea typeface="Roboto"/>
                <a:cs typeface="Roboto"/>
                <a:sym typeface="Roboto"/>
              </a:rPr>
              <a:t>How productive resources are used?</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n">
                <a:latin typeface="Calibri"/>
                <a:ea typeface="Calibri"/>
                <a:cs typeface="Calibri"/>
                <a:sym typeface="Calibri"/>
              </a:rPr>
              <a:t>Schooling</a:t>
            </a:r>
            <a:r>
              <a:rPr lang="en" sz="1200">
                <a:latin typeface="Times New Roman"/>
                <a:ea typeface="Times New Roman"/>
                <a:cs typeface="Times New Roman"/>
                <a:sym typeface="Times New Roman"/>
              </a:rPr>
              <a:t> : </a:t>
            </a:r>
            <a:r>
              <a:rPr lang="en">
                <a:latin typeface="Calibri"/>
                <a:ea typeface="Calibri"/>
                <a:cs typeface="Calibri"/>
                <a:sym typeface="Calibri"/>
              </a:rPr>
              <a:t> Number of years of Schooling(years)</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081824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717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32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244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642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23fccc8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23fccc8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71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lvl="0" algn="ctr"/>
            <a:r>
              <a:rPr lang="en-US" sz="5000" dirty="0" smtClean="0"/>
              <a:t>Customer </a:t>
            </a:r>
            <a:r>
              <a:rPr lang="en-US" sz="5000" dirty="0" err="1"/>
              <a:t>Behaviour</a:t>
            </a:r>
            <a:r>
              <a:rPr lang="en-US" sz="5000" dirty="0"/>
              <a:t> Analysis using Machine Learning</a:t>
            </a:r>
            <a:endParaRPr sz="5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Scenario </a:t>
            </a:r>
            <a:r>
              <a:rPr lang="en" dirty="0" smtClean="0"/>
              <a:t>2</a:t>
            </a:r>
            <a:endParaRPr dirty="0"/>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smtClean="0">
                <a:solidFill>
                  <a:srgbClr val="000000"/>
                </a:solidFill>
                <a:latin typeface="Arial"/>
                <a:ea typeface="Arial"/>
                <a:cs typeface="Arial"/>
                <a:sym typeface="Arial"/>
              </a:rPr>
              <a:t>Task</a:t>
            </a:r>
            <a:endParaRPr sz="1600" b="1" dirty="0">
              <a:solidFill>
                <a:srgbClr val="000000"/>
              </a:solidFill>
              <a:latin typeface="Arial"/>
              <a:ea typeface="Arial"/>
              <a:cs typeface="Arial"/>
              <a:sym typeface="Arial"/>
            </a:endParaRPr>
          </a:p>
          <a:p>
            <a:pPr lvl="0" indent="-317500">
              <a:buClr>
                <a:srgbClr val="000000"/>
              </a:buClr>
              <a:buSzPts val="1400"/>
              <a:buFont typeface="Arial"/>
              <a:buChar char="●"/>
            </a:pPr>
            <a:endParaRPr lang="en-US" sz="1400" dirty="0" smtClean="0">
              <a:solidFill>
                <a:srgbClr val="000000"/>
              </a:solidFill>
              <a:latin typeface="Arial"/>
              <a:ea typeface="Arial"/>
              <a:cs typeface="Arial"/>
              <a:sym typeface="Arial"/>
            </a:endParaRPr>
          </a:p>
          <a:p>
            <a:pPr marL="139700" lvl="0" indent="0">
              <a:buClr>
                <a:srgbClr val="000000"/>
              </a:buClr>
              <a:buSzPts val="1400"/>
              <a:buNone/>
            </a:pPr>
            <a:r>
              <a:rPr lang="en-US" sz="1400" dirty="0" smtClean="0">
                <a:solidFill>
                  <a:srgbClr val="000000"/>
                </a:solidFill>
                <a:latin typeface="Arial"/>
                <a:ea typeface="Arial"/>
                <a:cs typeface="Arial"/>
                <a:sym typeface="Arial"/>
              </a:rPr>
              <a:t>     </a:t>
            </a:r>
            <a:endParaRPr lang="en-US" sz="1400" dirty="0">
              <a:solidFill>
                <a:srgbClr val="000000"/>
              </a:solidFill>
              <a:latin typeface="Arial"/>
              <a:ea typeface="Arial"/>
              <a:cs typeface="Arial"/>
              <a:sym typeface="Arial"/>
            </a:endParaRP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Information </a:t>
            </a:r>
            <a:r>
              <a:rPr lang="en-US" sz="1400" dirty="0">
                <a:solidFill>
                  <a:srgbClr val="000000"/>
                </a:solidFill>
                <a:latin typeface="Arial"/>
                <a:ea typeface="Arial"/>
                <a:cs typeface="Arial"/>
                <a:sym typeface="Arial"/>
              </a:rPr>
              <a:t>is given separately for kids and teens at home for every customers. Let's sum them up, as they can be better represented together as the number of children at home, with column name "Children". </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The </a:t>
            </a:r>
            <a:r>
              <a:rPr lang="en-US" sz="1400" dirty="0">
                <a:solidFill>
                  <a:srgbClr val="000000"/>
                </a:solidFill>
                <a:latin typeface="Arial"/>
                <a:ea typeface="Arial"/>
                <a:cs typeface="Arial"/>
                <a:sym typeface="Arial"/>
              </a:rPr>
              <a:t>Marital Status column has different string values: Together, Married, Divorced, Widow, Alone, Absurd, YOLO. Most of them fall under the same category. So let's represent the marital status of customers based on 2 main categories i.e. Married and Single</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There </a:t>
            </a:r>
            <a:r>
              <a:rPr lang="en-US" sz="1400" dirty="0">
                <a:solidFill>
                  <a:srgbClr val="000000"/>
                </a:solidFill>
                <a:latin typeface="Arial"/>
                <a:ea typeface="Arial"/>
                <a:cs typeface="Arial"/>
                <a:sym typeface="Arial"/>
              </a:rPr>
              <a:t>seems to be some outliers in the Age and Income columns. Let's check them. Use boxplot for each individual columns. Update the dataset by removing the records that are outliers. </a:t>
            </a:r>
            <a:r>
              <a:rPr lang="en-US" sz="1400" dirty="0" smtClean="0">
                <a:solidFill>
                  <a:srgbClr val="000000"/>
                </a:solidFill>
                <a:latin typeface="Arial"/>
                <a:ea typeface="Arial"/>
                <a:cs typeface="Arial"/>
                <a:sym typeface="Arial"/>
              </a:rPr>
              <a:t>( </a:t>
            </a:r>
            <a:r>
              <a:rPr lang="en-US" sz="1400" dirty="0">
                <a:solidFill>
                  <a:srgbClr val="000000"/>
                </a:solidFill>
                <a:latin typeface="Arial"/>
                <a:ea typeface="Arial"/>
                <a:cs typeface="Arial"/>
                <a:sym typeface="Arial"/>
              </a:rPr>
              <a:t>recheck the same with Boxplots )</a:t>
            </a:r>
          </a:p>
          <a:p>
            <a:pPr marL="457200" lvl="0" indent="-317500" algn="l" rtl="0">
              <a:lnSpc>
                <a:spcPct val="115000"/>
              </a:lnSpc>
              <a:spcBef>
                <a:spcPts val="0"/>
              </a:spcBef>
              <a:spcAft>
                <a:spcPts val="0"/>
              </a:spcAft>
              <a:buClr>
                <a:srgbClr val="000000"/>
              </a:buClr>
              <a:buSzPts val="1400"/>
              <a:buFont typeface="Arial"/>
              <a:buChar char="●"/>
            </a:pPr>
            <a:endParaRPr sz="1600" b="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36425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Scenario </a:t>
            </a:r>
            <a:r>
              <a:rPr lang="en" dirty="0"/>
              <a:t>3</a:t>
            </a:r>
            <a:endParaRPr dirty="0"/>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buNone/>
            </a:pPr>
            <a:r>
              <a:rPr lang="en-US" sz="1600" dirty="0">
                <a:solidFill>
                  <a:srgbClr val="000000"/>
                </a:solidFill>
                <a:latin typeface="Arial"/>
                <a:ea typeface="Arial"/>
                <a:cs typeface="Arial"/>
                <a:sym typeface="Arial"/>
              </a:rPr>
              <a:t>So far you have completed tasks such as extracting the dataset, creating new columns, cleaning the dataset and removing the outliers. </a:t>
            </a:r>
          </a:p>
          <a:p>
            <a:pPr marL="0" lvl="0" indent="0">
              <a:buNone/>
            </a:pPr>
            <a:r>
              <a:rPr lang="en-US" sz="1600" dirty="0">
                <a:solidFill>
                  <a:srgbClr val="000000"/>
                </a:solidFill>
                <a:latin typeface="Arial"/>
                <a:ea typeface="Arial"/>
                <a:cs typeface="Arial"/>
                <a:sym typeface="Arial"/>
              </a:rPr>
              <a:t>We have dataset with 2205 records and 34 columns.</a:t>
            </a:r>
          </a:p>
          <a:p>
            <a:pPr marL="0" lvl="0" indent="0">
              <a:buNone/>
            </a:pPr>
            <a:endParaRPr lang="en-US" sz="1600" dirty="0" smtClean="0">
              <a:solidFill>
                <a:srgbClr val="000000"/>
              </a:solidFill>
              <a:latin typeface="Arial"/>
              <a:ea typeface="Arial"/>
              <a:cs typeface="Arial"/>
              <a:sym typeface="Arial"/>
            </a:endParaRPr>
          </a:p>
          <a:p>
            <a:pPr marL="0" lvl="0" indent="0">
              <a:buNone/>
            </a:pPr>
            <a:r>
              <a:rPr lang="en-US" sz="1600" b="1" dirty="0" smtClean="0">
                <a:solidFill>
                  <a:srgbClr val="000000"/>
                </a:solidFill>
                <a:latin typeface="Arial"/>
                <a:ea typeface="Arial"/>
                <a:cs typeface="Arial"/>
                <a:sym typeface="Arial"/>
              </a:rPr>
              <a:t>Exploratory </a:t>
            </a:r>
            <a:r>
              <a:rPr lang="en-US" sz="1600" b="1" dirty="0">
                <a:solidFill>
                  <a:srgbClr val="000000"/>
                </a:solidFill>
                <a:latin typeface="Arial"/>
                <a:ea typeface="Arial"/>
                <a:cs typeface="Arial"/>
                <a:sym typeface="Arial"/>
              </a:rPr>
              <a:t>Data Analysis (EDA)</a:t>
            </a:r>
          </a:p>
          <a:p>
            <a:pPr marL="0" lvl="0" indent="0">
              <a:buNone/>
            </a:pPr>
            <a:r>
              <a:rPr lang="en-US" sz="1600" dirty="0">
                <a:solidFill>
                  <a:srgbClr val="000000"/>
                </a:solidFill>
                <a:latin typeface="Arial"/>
                <a:ea typeface="Arial"/>
                <a:cs typeface="Arial"/>
                <a:sym typeface="Arial"/>
              </a:rPr>
              <a:t>You have to complete below tasks further to answer the questions that are based on your analysis and make sure you keep a note of your insights or assumptions while performing it.</a:t>
            </a:r>
          </a:p>
          <a:p>
            <a:pPr marL="0" lvl="0" indent="0">
              <a:buNone/>
            </a:pPr>
            <a:r>
              <a:rPr lang="en-US" sz="1600" dirty="0">
                <a:solidFill>
                  <a:srgbClr val="000000"/>
                </a:solidFill>
                <a:latin typeface="Arial"/>
                <a:ea typeface="Arial"/>
                <a:cs typeface="Arial"/>
                <a:sym typeface="Arial"/>
              </a:rPr>
              <a:t>Requirements:- Need Matplotlib and </a:t>
            </a:r>
            <a:r>
              <a:rPr lang="en-US" sz="1600" dirty="0" err="1">
                <a:solidFill>
                  <a:srgbClr val="000000"/>
                </a:solidFill>
                <a:latin typeface="Arial"/>
                <a:ea typeface="Arial"/>
                <a:cs typeface="Arial"/>
                <a:sym typeface="Arial"/>
              </a:rPr>
              <a:t>seaborn</a:t>
            </a:r>
            <a:r>
              <a:rPr lang="en-US" sz="1600" dirty="0">
                <a:solidFill>
                  <a:srgbClr val="000000"/>
                </a:solidFill>
                <a:latin typeface="Arial"/>
                <a:ea typeface="Arial"/>
                <a:cs typeface="Arial"/>
                <a:sym typeface="Arial"/>
              </a:rPr>
              <a:t> packages</a:t>
            </a:r>
          </a:p>
          <a:p>
            <a:pPr marL="0" lvl="0" indent="0">
              <a:buNone/>
            </a:pPr>
            <a:endParaRPr lang="en-US" sz="16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569802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Scenario </a:t>
            </a:r>
            <a:r>
              <a:rPr lang="en" dirty="0"/>
              <a:t>3</a:t>
            </a:r>
            <a:endParaRPr dirty="0"/>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smtClean="0">
                <a:solidFill>
                  <a:srgbClr val="000000"/>
                </a:solidFill>
                <a:latin typeface="Arial"/>
                <a:ea typeface="Arial"/>
                <a:cs typeface="Arial"/>
                <a:sym typeface="Arial"/>
              </a:rPr>
              <a:t>Task</a:t>
            </a:r>
            <a:endParaRPr sz="1600" b="1" dirty="0">
              <a:solidFill>
                <a:srgbClr val="000000"/>
              </a:solidFill>
              <a:latin typeface="Arial"/>
              <a:ea typeface="Arial"/>
              <a:cs typeface="Arial"/>
              <a:sym typeface="Arial"/>
            </a:endParaRPr>
          </a:p>
          <a:p>
            <a:pPr marL="139700" lvl="0" indent="0">
              <a:buClr>
                <a:srgbClr val="000000"/>
              </a:buClr>
              <a:buSzPts val="1400"/>
              <a:buNone/>
            </a:pPr>
            <a:endParaRPr lang="en-US" sz="1400" dirty="0">
              <a:solidFill>
                <a:srgbClr val="000000"/>
              </a:solidFill>
              <a:latin typeface="Arial"/>
              <a:ea typeface="Arial"/>
              <a:cs typeface="Arial"/>
              <a:sym typeface="Arial"/>
            </a:endParaRP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Univariate </a:t>
            </a:r>
            <a:r>
              <a:rPr lang="en-US" sz="1400" dirty="0">
                <a:solidFill>
                  <a:srgbClr val="000000"/>
                </a:solidFill>
                <a:latin typeface="Arial"/>
                <a:ea typeface="Arial"/>
                <a:cs typeface="Arial"/>
                <a:sym typeface="Arial"/>
              </a:rPr>
              <a:t>analysis of each variable</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Bivariate </a:t>
            </a:r>
            <a:r>
              <a:rPr lang="en-US" sz="1400" dirty="0">
                <a:solidFill>
                  <a:srgbClr val="000000"/>
                </a:solidFill>
                <a:latin typeface="Arial"/>
                <a:ea typeface="Arial"/>
                <a:cs typeface="Arial"/>
                <a:sym typeface="Arial"/>
              </a:rPr>
              <a:t>Analysis of categorical vs numerical variables (Take target variable as fixed variable here)</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Multivariate </a:t>
            </a:r>
            <a:r>
              <a:rPr lang="en-US" sz="1400" dirty="0">
                <a:solidFill>
                  <a:srgbClr val="000000"/>
                </a:solidFill>
                <a:latin typeface="Arial"/>
                <a:ea typeface="Arial"/>
                <a:cs typeface="Arial"/>
                <a:sym typeface="Arial"/>
              </a:rPr>
              <a:t>Analysis of categorical and numerical variables</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Check </a:t>
            </a:r>
            <a:r>
              <a:rPr lang="en-US" sz="1400" dirty="0">
                <a:solidFill>
                  <a:srgbClr val="000000"/>
                </a:solidFill>
                <a:latin typeface="Arial"/>
                <a:ea typeface="Arial"/>
                <a:cs typeface="Arial"/>
                <a:sym typeface="Arial"/>
              </a:rPr>
              <a:t>distribution of variables</a:t>
            </a:r>
          </a:p>
        </p:txBody>
      </p:sp>
    </p:spTree>
    <p:extLst>
      <p:ext uri="{BB962C8B-B14F-4D97-AF65-F5344CB8AC3E}">
        <p14:creationId xmlns:p14="http://schemas.microsoft.com/office/powerpoint/2010/main" val="146289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Scenario </a:t>
            </a:r>
            <a:r>
              <a:rPr lang="en" dirty="0" smtClean="0"/>
              <a:t>4</a:t>
            </a:r>
            <a:endParaRPr dirty="0"/>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buNone/>
            </a:pPr>
            <a:r>
              <a:rPr lang="en-US" sz="1600" dirty="0">
                <a:solidFill>
                  <a:srgbClr val="000000"/>
                </a:solidFill>
                <a:latin typeface="Arial"/>
                <a:ea typeface="Arial"/>
                <a:cs typeface="Arial"/>
                <a:sym typeface="Arial"/>
              </a:rPr>
              <a:t>Congratulations on completing the exploratory data analysis. You have successfully understood the dataset and now is the time to segregate the customers on the basis of some specific columns.</a:t>
            </a:r>
          </a:p>
          <a:p>
            <a:pPr marL="0" lvl="0" indent="0">
              <a:buNone/>
            </a:pPr>
            <a:endParaRPr lang="en-US" sz="1600" dirty="0" smtClean="0">
              <a:solidFill>
                <a:srgbClr val="000000"/>
              </a:solidFill>
              <a:latin typeface="Arial"/>
              <a:ea typeface="Arial"/>
              <a:cs typeface="Arial"/>
              <a:sym typeface="Arial"/>
            </a:endParaRPr>
          </a:p>
          <a:p>
            <a:pPr marL="0" lvl="0" indent="0">
              <a:buNone/>
            </a:pPr>
            <a:r>
              <a:rPr lang="en-US" sz="1600" dirty="0" smtClean="0">
                <a:solidFill>
                  <a:srgbClr val="000000"/>
                </a:solidFill>
                <a:latin typeface="Arial"/>
                <a:ea typeface="Arial"/>
                <a:cs typeface="Arial"/>
                <a:sym typeface="Arial"/>
              </a:rPr>
              <a:t>You </a:t>
            </a:r>
            <a:r>
              <a:rPr lang="en-US" sz="1600" dirty="0">
                <a:solidFill>
                  <a:srgbClr val="000000"/>
                </a:solidFill>
                <a:latin typeface="Arial"/>
                <a:ea typeface="Arial"/>
                <a:cs typeface="Arial"/>
                <a:sym typeface="Arial"/>
              </a:rPr>
              <a:t>are going to learn to apply unsupervised machine learning here and find the best number of groups that define the clusters.</a:t>
            </a:r>
          </a:p>
          <a:p>
            <a:pPr marL="0" lvl="0" indent="0">
              <a:buNone/>
            </a:pPr>
            <a:endParaRPr lang="en-US" sz="1600" dirty="0" smtClean="0">
              <a:solidFill>
                <a:srgbClr val="000000"/>
              </a:solidFill>
              <a:latin typeface="Arial"/>
              <a:ea typeface="Arial"/>
              <a:cs typeface="Arial"/>
              <a:sym typeface="Arial"/>
            </a:endParaRPr>
          </a:p>
          <a:p>
            <a:pPr marL="0" lvl="0" indent="0">
              <a:buNone/>
            </a:pPr>
            <a:r>
              <a:rPr lang="en-US" sz="1600" dirty="0" smtClean="0">
                <a:solidFill>
                  <a:srgbClr val="000000"/>
                </a:solidFill>
                <a:latin typeface="Arial"/>
                <a:ea typeface="Arial"/>
                <a:cs typeface="Arial"/>
                <a:sym typeface="Arial"/>
              </a:rPr>
              <a:t>Once </a:t>
            </a:r>
            <a:r>
              <a:rPr lang="en-US" sz="1600" dirty="0">
                <a:solidFill>
                  <a:srgbClr val="000000"/>
                </a:solidFill>
                <a:latin typeface="Arial"/>
                <a:ea typeface="Arial"/>
                <a:cs typeface="Arial"/>
                <a:sym typeface="Arial"/>
              </a:rPr>
              <a:t>the number of clusters have been predicted, you will be asked a couple of </a:t>
            </a:r>
            <a:endParaRPr lang="en-US" sz="1600" dirty="0" smtClean="0">
              <a:solidFill>
                <a:srgbClr val="000000"/>
              </a:solidFill>
              <a:latin typeface="Arial"/>
              <a:ea typeface="Arial"/>
              <a:cs typeface="Arial"/>
              <a:sym typeface="Arial"/>
            </a:endParaRPr>
          </a:p>
          <a:p>
            <a:pPr marL="0" lvl="0" indent="0">
              <a:buNone/>
            </a:pPr>
            <a:r>
              <a:rPr lang="en-US" sz="1600" dirty="0" smtClean="0">
                <a:solidFill>
                  <a:srgbClr val="000000"/>
                </a:solidFill>
                <a:latin typeface="Arial"/>
                <a:ea typeface="Arial"/>
                <a:cs typeface="Arial"/>
                <a:sym typeface="Arial"/>
              </a:rPr>
              <a:t>questions </a:t>
            </a:r>
            <a:r>
              <a:rPr lang="en-US" sz="1600" dirty="0">
                <a:solidFill>
                  <a:srgbClr val="000000"/>
                </a:solidFill>
                <a:latin typeface="Arial"/>
                <a:ea typeface="Arial"/>
                <a:cs typeface="Arial"/>
                <a:sym typeface="Arial"/>
              </a:rPr>
              <a:t>on the basis of your dataset "customer" that you have provide your answers on the basis of the labels (clusters) predicted by model</a:t>
            </a:r>
          </a:p>
          <a:p>
            <a:pPr marL="0" lvl="0" indent="0">
              <a:buNone/>
            </a:pPr>
            <a:r>
              <a:rPr lang="en-US" sz="1600" dirty="0">
                <a:solidFill>
                  <a:srgbClr val="000000"/>
                </a:solidFill>
                <a:latin typeface="Arial"/>
                <a:ea typeface="Arial"/>
                <a:cs typeface="Arial"/>
                <a:sym typeface="Arial"/>
              </a:rPr>
              <a:t>We have dataset with 2205 records and 34 columns.</a:t>
            </a:r>
          </a:p>
        </p:txBody>
      </p:sp>
    </p:spTree>
    <p:extLst>
      <p:ext uri="{BB962C8B-B14F-4D97-AF65-F5344CB8AC3E}">
        <p14:creationId xmlns:p14="http://schemas.microsoft.com/office/powerpoint/2010/main" val="1559785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Scenario </a:t>
            </a:r>
            <a:r>
              <a:rPr lang="en" dirty="0" smtClean="0"/>
              <a:t>4</a:t>
            </a:r>
            <a:endParaRPr dirty="0"/>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buNone/>
            </a:pPr>
            <a:r>
              <a:rPr lang="en-US" sz="1600" b="1" dirty="0">
                <a:solidFill>
                  <a:srgbClr val="000000"/>
                </a:solidFill>
                <a:latin typeface="Arial"/>
                <a:ea typeface="Arial"/>
                <a:cs typeface="Arial"/>
                <a:sym typeface="Arial"/>
              </a:rPr>
              <a:t>KMEANS </a:t>
            </a:r>
            <a:r>
              <a:rPr lang="en-US" sz="1600" b="1" dirty="0" smtClean="0">
                <a:solidFill>
                  <a:srgbClr val="000000"/>
                </a:solidFill>
                <a:latin typeface="Arial"/>
                <a:ea typeface="Arial"/>
                <a:cs typeface="Arial"/>
                <a:sym typeface="Arial"/>
              </a:rPr>
              <a:t>Algorithm</a:t>
            </a:r>
          </a:p>
          <a:p>
            <a:pPr marL="0" lvl="0" indent="0">
              <a:buNone/>
            </a:pPr>
            <a:endParaRPr lang="en-US" sz="1600" dirty="0">
              <a:solidFill>
                <a:srgbClr val="000000"/>
              </a:solidFill>
              <a:latin typeface="Arial"/>
              <a:ea typeface="Arial"/>
              <a:cs typeface="Arial"/>
              <a:sym typeface="Arial"/>
            </a:endParaRPr>
          </a:p>
          <a:p>
            <a:pPr marL="0" lvl="0" indent="0">
              <a:buNone/>
            </a:pPr>
            <a:r>
              <a:rPr lang="en-US" sz="1600" dirty="0">
                <a:solidFill>
                  <a:srgbClr val="000000"/>
                </a:solidFill>
                <a:latin typeface="Arial"/>
                <a:ea typeface="Arial"/>
                <a:cs typeface="Arial"/>
                <a:sym typeface="Arial"/>
              </a:rPr>
              <a:t>Kmeans algorithm is an iterative algorithm that tries to partition the dataset into </a:t>
            </a:r>
            <a:r>
              <a:rPr lang="en-US" sz="1600" dirty="0" smtClean="0">
                <a:solidFill>
                  <a:srgbClr val="000000"/>
                </a:solidFill>
                <a:latin typeface="Arial"/>
                <a:ea typeface="Arial"/>
                <a:cs typeface="Arial"/>
                <a:sym typeface="Arial"/>
              </a:rPr>
              <a:t>K pre-defined </a:t>
            </a:r>
            <a:r>
              <a:rPr lang="en-US" sz="1600" dirty="0">
                <a:solidFill>
                  <a:srgbClr val="000000"/>
                </a:solidFill>
                <a:latin typeface="Arial"/>
                <a:ea typeface="Arial"/>
                <a:cs typeface="Arial"/>
                <a:sym typeface="Arial"/>
              </a:rPr>
              <a:t>distinct non-overlapping subgroups (clusters) where each data point belongs to only one group. It tries to make the intra-cluster data points as similar as possible while also keeping the clusters as different (far) as possible. It assigns data points to a cluster such that the sum of the squared distance between the data points and the cluster’s centroid (arithmetic mean of all the data points that belong to that cluster) is at the minimum. The less variation we have within clusters, the more homogeneous (similar) the data points are within the same cluster.</a:t>
            </a:r>
          </a:p>
        </p:txBody>
      </p:sp>
    </p:spTree>
    <p:extLst>
      <p:ext uri="{BB962C8B-B14F-4D97-AF65-F5344CB8AC3E}">
        <p14:creationId xmlns:p14="http://schemas.microsoft.com/office/powerpoint/2010/main" val="1661889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Scenario </a:t>
            </a:r>
            <a:r>
              <a:rPr lang="en" dirty="0" smtClean="0"/>
              <a:t>4</a:t>
            </a:r>
            <a:endParaRPr dirty="0"/>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buNone/>
            </a:pPr>
            <a:r>
              <a:rPr lang="en-US" sz="1600" dirty="0">
                <a:solidFill>
                  <a:srgbClr val="000000"/>
                </a:solidFill>
                <a:latin typeface="Arial"/>
                <a:ea typeface="Arial"/>
                <a:cs typeface="Arial"/>
                <a:sym typeface="Arial"/>
              </a:rPr>
              <a:t>The way kmeans algorithm works is as follows:</a:t>
            </a:r>
          </a:p>
          <a:p>
            <a:pPr marL="0" lvl="0" indent="0">
              <a:buNone/>
            </a:pPr>
            <a:endParaRPr lang="en-US" sz="1600" dirty="0" smtClean="0">
              <a:solidFill>
                <a:srgbClr val="000000"/>
              </a:solidFill>
              <a:latin typeface="Arial"/>
              <a:ea typeface="Arial"/>
              <a:cs typeface="Arial"/>
              <a:sym typeface="Arial"/>
            </a:endParaRPr>
          </a:p>
          <a:p>
            <a:pPr marL="0" lvl="0" indent="0">
              <a:buNone/>
            </a:pPr>
            <a:r>
              <a:rPr lang="en-US" sz="1600" dirty="0" smtClean="0">
                <a:solidFill>
                  <a:srgbClr val="000000"/>
                </a:solidFill>
                <a:latin typeface="Arial"/>
                <a:ea typeface="Arial"/>
                <a:cs typeface="Arial"/>
                <a:sym typeface="Arial"/>
              </a:rPr>
              <a:t>1</a:t>
            </a:r>
            <a:r>
              <a:rPr lang="en-US" sz="1600" dirty="0">
                <a:solidFill>
                  <a:srgbClr val="000000"/>
                </a:solidFill>
                <a:latin typeface="Arial"/>
                <a:ea typeface="Arial"/>
                <a:cs typeface="Arial"/>
                <a:sym typeface="Arial"/>
              </a:rPr>
              <a:t>. Specify number of clusters K.</a:t>
            </a:r>
          </a:p>
          <a:p>
            <a:pPr marL="0" lvl="0" indent="0">
              <a:buNone/>
            </a:pPr>
            <a:r>
              <a:rPr lang="en-US" sz="1600" dirty="0" smtClean="0">
                <a:solidFill>
                  <a:srgbClr val="000000"/>
                </a:solidFill>
                <a:latin typeface="Arial"/>
                <a:ea typeface="Arial"/>
                <a:cs typeface="Arial"/>
                <a:sym typeface="Arial"/>
              </a:rPr>
              <a:t>2</a:t>
            </a:r>
            <a:r>
              <a:rPr lang="en-US" sz="1600" dirty="0">
                <a:solidFill>
                  <a:srgbClr val="000000"/>
                </a:solidFill>
                <a:latin typeface="Arial"/>
                <a:ea typeface="Arial"/>
                <a:cs typeface="Arial"/>
                <a:sym typeface="Arial"/>
              </a:rPr>
              <a:t>. Initialize centroids by first shuffling the dataset and then randomly selecting K data points for the centroids without replacement.</a:t>
            </a:r>
          </a:p>
          <a:p>
            <a:pPr marL="0" lvl="0" indent="0">
              <a:buNone/>
            </a:pPr>
            <a:r>
              <a:rPr lang="en-US" sz="1600" dirty="0" smtClean="0">
                <a:solidFill>
                  <a:srgbClr val="000000"/>
                </a:solidFill>
                <a:latin typeface="Arial"/>
                <a:ea typeface="Arial"/>
                <a:cs typeface="Arial"/>
                <a:sym typeface="Arial"/>
              </a:rPr>
              <a:t>3</a:t>
            </a:r>
            <a:r>
              <a:rPr lang="en-US" sz="1600" dirty="0">
                <a:solidFill>
                  <a:srgbClr val="000000"/>
                </a:solidFill>
                <a:latin typeface="Arial"/>
                <a:ea typeface="Arial"/>
                <a:cs typeface="Arial"/>
                <a:sym typeface="Arial"/>
              </a:rPr>
              <a:t>. Keep iterating until there is no change to the centroids. </a:t>
            </a:r>
            <a:r>
              <a:rPr lang="en-US" sz="1600" dirty="0" err="1">
                <a:solidFill>
                  <a:srgbClr val="000000"/>
                </a:solidFill>
                <a:latin typeface="Arial"/>
                <a:ea typeface="Arial"/>
                <a:cs typeface="Arial"/>
                <a:sym typeface="Arial"/>
              </a:rPr>
              <a:t>i.e</a:t>
            </a:r>
            <a:r>
              <a:rPr lang="en-US" sz="1600" dirty="0">
                <a:solidFill>
                  <a:srgbClr val="000000"/>
                </a:solidFill>
                <a:latin typeface="Arial"/>
                <a:ea typeface="Arial"/>
                <a:cs typeface="Arial"/>
                <a:sym typeface="Arial"/>
              </a:rPr>
              <a:t> assignment of data points to clusters isn’t changing.</a:t>
            </a:r>
          </a:p>
          <a:p>
            <a:pPr marL="0" lvl="0" indent="0">
              <a:buNone/>
            </a:pPr>
            <a:r>
              <a:rPr lang="en-US" sz="1600" dirty="0" smtClean="0">
                <a:solidFill>
                  <a:srgbClr val="000000"/>
                </a:solidFill>
                <a:latin typeface="Arial"/>
                <a:ea typeface="Arial"/>
                <a:cs typeface="Arial"/>
                <a:sym typeface="Arial"/>
              </a:rPr>
              <a:t>4</a:t>
            </a:r>
            <a:r>
              <a:rPr lang="en-US" sz="1600" dirty="0">
                <a:solidFill>
                  <a:srgbClr val="000000"/>
                </a:solidFill>
                <a:latin typeface="Arial"/>
                <a:ea typeface="Arial"/>
                <a:cs typeface="Arial"/>
                <a:sym typeface="Arial"/>
              </a:rPr>
              <a:t>. Compute the sum of the squared distance between data points and all centroids.</a:t>
            </a:r>
          </a:p>
          <a:p>
            <a:pPr marL="0" lvl="0" indent="0">
              <a:buNone/>
            </a:pPr>
            <a:r>
              <a:rPr lang="en-US" sz="1600" dirty="0" smtClean="0">
                <a:solidFill>
                  <a:srgbClr val="000000"/>
                </a:solidFill>
                <a:latin typeface="Arial"/>
                <a:ea typeface="Arial"/>
                <a:cs typeface="Arial"/>
                <a:sym typeface="Arial"/>
              </a:rPr>
              <a:t>5</a:t>
            </a:r>
            <a:r>
              <a:rPr lang="en-US" sz="1600" dirty="0">
                <a:solidFill>
                  <a:srgbClr val="000000"/>
                </a:solidFill>
                <a:latin typeface="Arial"/>
                <a:ea typeface="Arial"/>
                <a:cs typeface="Arial"/>
                <a:sym typeface="Arial"/>
              </a:rPr>
              <a:t>. Assign each data point to the closest cluster (centroid).</a:t>
            </a:r>
          </a:p>
          <a:p>
            <a:pPr marL="0" lvl="0" indent="0">
              <a:buNone/>
            </a:pPr>
            <a:r>
              <a:rPr lang="en-US" sz="1600" dirty="0" smtClean="0">
                <a:solidFill>
                  <a:srgbClr val="000000"/>
                </a:solidFill>
                <a:latin typeface="Arial"/>
                <a:ea typeface="Arial"/>
                <a:cs typeface="Arial"/>
                <a:sym typeface="Arial"/>
              </a:rPr>
              <a:t>6</a:t>
            </a:r>
            <a:r>
              <a:rPr lang="en-US" sz="1600" dirty="0">
                <a:solidFill>
                  <a:srgbClr val="000000"/>
                </a:solidFill>
                <a:latin typeface="Arial"/>
                <a:ea typeface="Arial"/>
                <a:cs typeface="Arial"/>
                <a:sym typeface="Arial"/>
              </a:rPr>
              <a:t>. Compute the centroids for the clusters by taking the average of the all data points that belong to each cluster.</a:t>
            </a:r>
          </a:p>
        </p:txBody>
      </p:sp>
    </p:spTree>
    <p:extLst>
      <p:ext uri="{BB962C8B-B14F-4D97-AF65-F5344CB8AC3E}">
        <p14:creationId xmlns:p14="http://schemas.microsoft.com/office/powerpoint/2010/main" val="607387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Scenario </a:t>
            </a:r>
            <a:r>
              <a:rPr lang="en" dirty="0" smtClean="0"/>
              <a:t>4</a:t>
            </a:r>
            <a:endParaRPr dirty="0"/>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smtClean="0">
                <a:solidFill>
                  <a:srgbClr val="000000"/>
                </a:solidFill>
                <a:latin typeface="Arial"/>
                <a:ea typeface="Arial"/>
                <a:cs typeface="Arial"/>
                <a:sym typeface="Arial"/>
              </a:rPr>
              <a:t>Task</a:t>
            </a:r>
            <a:endParaRPr sz="1600" b="1" dirty="0">
              <a:solidFill>
                <a:srgbClr val="000000"/>
              </a:solidFill>
              <a:latin typeface="Arial"/>
              <a:ea typeface="Arial"/>
              <a:cs typeface="Arial"/>
              <a:sym typeface="Arial"/>
            </a:endParaRPr>
          </a:p>
          <a:p>
            <a:pPr marL="139700" lvl="0" indent="0">
              <a:buClr>
                <a:srgbClr val="000000"/>
              </a:buClr>
              <a:buSzPts val="1400"/>
              <a:buNone/>
            </a:pPr>
            <a:endParaRPr lang="en-US" sz="1400" dirty="0">
              <a:solidFill>
                <a:srgbClr val="000000"/>
              </a:solidFill>
              <a:latin typeface="Arial"/>
              <a:ea typeface="Arial"/>
              <a:cs typeface="Arial"/>
              <a:sym typeface="Arial"/>
            </a:endParaRPr>
          </a:p>
          <a:p>
            <a:pPr lvl="0" indent="-317500">
              <a:buClr>
                <a:srgbClr val="000000"/>
              </a:buClr>
              <a:buSzPts val="1400"/>
              <a:buFont typeface="Arial"/>
              <a:buChar char="●"/>
            </a:pPr>
            <a:r>
              <a:rPr lang="en-US" sz="1200" dirty="0">
                <a:solidFill>
                  <a:srgbClr val="000000"/>
                </a:solidFill>
                <a:latin typeface="Arial"/>
                <a:ea typeface="Arial"/>
                <a:cs typeface="Arial"/>
                <a:sym typeface="Arial"/>
              </a:rPr>
              <a:t>Requirements:- </a:t>
            </a:r>
            <a:r>
              <a:rPr lang="en-US" sz="1200" dirty="0" err="1">
                <a:solidFill>
                  <a:srgbClr val="000000"/>
                </a:solidFill>
                <a:latin typeface="Arial"/>
                <a:ea typeface="Arial"/>
                <a:cs typeface="Arial"/>
                <a:sym typeface="Arial"/>
              </a:rPr>
              <a:t>sklearn</a:t>
            </a:r>
            <a:r>
              <a:rPr lang="en-US" sz="1200" dirty="0">
                <a:solidFill>
                  <a:srgbClr val="000000"/>
                </a:solidFill>
                <a:latin typeface="Arial"/>
                <a:ea typeface="Arial"/>
                <a:cs typeface="Arial"/>
                <a:sym typeface="Arial"/>
              </a:rPr>
              <a:t>, cluster, metrics </a:t>
            </a:r>
          </a:p>
          <a:p>
            <a:pPr lvl="0" indent="-317500">
              <a:buClr>
                <a:srgbClr val="000000"/>
              </a:buClr>
              <a:buSzPts val="1400"/>
              <a:buFont typeface="Arial"/>
              <a:buChar char="●"/>
            </a:pPr>
            <a:r>
              <a:rPr lang="en-US" sz="1200" dirty="0" smtClean="0">
                <a:solidFill>
                  <a:srgbClr val="000000"/>
                </a:solidFill>
                <a:latin typeface="Arial"/>
                <a:ea typeface="Arial"/>
                <a:cs typeface="Arial"/>
                <a:sym typeface="Arial"/>
              </a:rPr>
              <a:t>Drop </a:t>
            </a:r>
            <a:r>
              <a:rPr lang="en-US" sz="1200" dirty="0">
                <a:solidFill>
                  <a:srgbClr val="000000"/>
                </a:solidFill>
                <a:latin typeface="Arial"/>
                <a:ea typeface="Arial"/>
                <a:cs typeface="Arial"/>
                <a:sym typeface="Arial"/>
              </a:rPr>
              <a:t>the columns as mentioned below and save the result in new variable "X": </a:t>
            </a:r>
          </a:p>
          <a:p>
            <a:pPr lvl="0" indent="-317500">
              <a:buClr>
                <a:srgbClr val="000000"/>
              </a:buClr>
              <a:buSzPts val="1400"/>
              <a:buFont typeface="Arial"/>
              <a:buChar char="●"/>
            </a:pPr>
            <a:r>
              <a:rPr lang="en-US" sz="1200" dirty="0">
                <a:solidFill>
                  <a:srgbClr val="000000"/>
                </a:solidFill>
                <a:latin typeface="Arial"/>
                <a:ea typeface="Arial"/>
                <a:cs typeface="Arial"/>
                <a:sym typeface="Arial"/>
              </a:rPr>
              <a:t>    ( 'ID', '</a:t>
            </a:r>
            <a:r>
              <a:rPr lang="en-US" sz="1200" dirty="0" err="1">
                <a:solidFill>
                  <a:srgbClr val="000000"/>
                </a:solidFill>
                <a:latin typeface="Arial"/>
                <a:ea typeface="Arial"/>
                <a:cs typeface="Arial"/>
                <a:sym typeface="Arial"/>
              </a:rPr>
              <a:t>Year_Birth</a:t>
            </a:r>
            <a:r>
              <a:rPr lang="en-US" sz="1200" dirty="0">
                <a:solidFill>
                  <a:srgbClr val="000000"/>
                </a:solidFill>
                <a:latin typeface="Arial"/>
                <a:ea typeface="Arial"/>
                <a:cs typeface="Arial"/>
                <a:sym typeface="Arial"/>
              </a:rPr>
              <a:t>', 'Education', '</a:t>
            </a:r>
            <a:r>
              <a:rPr lang="en-US" sz="1200" dirty="0" err="1">
                <a:solidFill>
                  <a:srgbClr val="000000"/>
                </a:solidFill>
                <a:latin typeface="Arial"/>
                <a:ea typeface="Arial"/>
                <a:cs typeface="Arial"/>
                <a:sym typeface="Arial"/>
              </a:rPr>
              <a:t>Marital_Status</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Kidhome</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Teenhome</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MntWines</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MntFruits</a:t>
            </a:r>
            <a:r>
              <a:rPr lang="en-US" sz="1200" dirty="0">
                <a:solidFill>
                  <a:srgbClr val="000000"/>
                </a:solidFill>
                <a:latin typeface="Arial"/>
                <a:ea typeface="Arial"/>
                <a:cs typeface="Arial"/>
                <a:sym typeface="Arial"/>
              </a:rPr>
              <a:t>','</a:t>
            </a:r>
            <a:r>
              <a:rPr lang="en-US" sz="1200" dirty="0" err="1">
                <a:solidFill>
                  <a:srgbClr val="000000"/>
                </a:solidFill>
                <a:latin typeface="Arial"/>
                <a:ea typeface="Arial"/>
                <a:cs typeface="Arial"/>
                <a:sym typeface="Arial"/>
              </a:rPr>
              <a:t>MntMeatProducts</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MntFishProducts</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MntSweetProducts</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MntGoldProds</a:t>
            </a:r>
            <a:r>
              <a:rPr lang="en-US" sz="1200" dirty="0">
                <a:solidFill>
                  <a:srgbClr val="000000"/>
                </a:solidFill>
                <a:latin typeface="Arial"/>
                <a:ea typeface="Arial"/>
                <a:cs typeface="Arial"/>
                <a:sym typeface="Arial"/>
              </a:rPr>
              <a:t>','</a:t>
            </a:r>
            <a:r>
              <a:rPr lang="en-US" sz="1200" dirty="0" err="1">
                <a:solidFill>
                  <a:srgbClr val="000000"/>
                </a:solidFill>
                <a:latin typeface="Arial"/>
                <a:ea typeface="Arial"/>
                <a:cs typeface="Arial"/>
                <a:sym typeface="Arial"/>
              </a:rPr>
              <a:t>Dt_Customer</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Z_CostContact</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Z_Revenue</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Recency</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NumDealsPurchases</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NumWebPurchases</a:t>
            </a:r>
            <a:r>
              <a:rPr lang="en-US" sz="1200" dirty="0">
                <a:solidFill>
                  <a:srgbClr val="000000"/>
                </a:solidFill>
                <a:latin typeface="Arial"/>
                <a:ea typeface="Arial"/>
                <a:cs typeface="Arial"/>
                <a:sym typeface="Arial"/>
              </a:rPr>
              <a:t>','</a:t>
            </a:r>
            <a:r>
              <a:rPr lang="en-US" sz="1200" dirty="0" err="1">
                <a:solidFill>
                  <a:srgbClr val="000000"/>
                </a:solidFill>
                <a:latin typeface="Arial"/>
                <a:ea typeface="Arial"/>
                <a:cs typeface="Arial"/>
                <a:sym typeface="Arial"/>
              </a:rPr>
              <a:t>NumCatalogPurchases</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NumStorePurchases</a:t>
            </a:r>
            <a:r>
              <a:rPr lang="en-US" sz="1200" dirty="0">
                <a:solidFill>
                  <a:srgbClr val="000000"/>
                </a:solidFill>
                <a:latin typeface="Arial"/>
                <a:ea typeface="Arial"/>
                <a:cs typeface="Arial"/>
                <a:sym typeface="Arial"/>
              </a:rPr>
              <a:t>', '</a:t>
            </a:r>
            <a:r>
              <a:rPr lang="en-US" sz="1200" dirty="0" err="1">
                <a:solidFill>
                  <a:srgbClr val="000000"/>
                </a:solidFill>
                <a:latin typeface="Arial"/>
                <a:ea typeface="Arial"/>
                <a:cs typeface="Arial"/>
                <a:sym typeface="Arial"/>
              </a:rPr>
              <a:t>NumWebVisitsMonth</a:t>
            </a:r>
            <a:r>
              <a:rPr lang="en-US" sz="1200" dirty="0">
                <a:solidFill>
                  <a:srgbClr val="000000"/>
                </a:solidFill>
                <a:latin typeface="Arial"/>
                <a:ea typeface="Arial"/>
                <a:cs typeface="Arial"/>
                <a:sym typeface="Arial"/>
              </a:rPr>
              <a:t>', 'AcceptedCmp3', 'AcceptedCmp4', 'AcceptedCmp5', 'AcceptedCmp1', 'AcceptedCmp2', 'Complain',  'Response', '</a:t>
            </a:r>
            <a:r>
              <a:rPr lang="en-US" sz="1200" dirty="0" err="1">
                <a:solidFill>
                  <a:srgbClr val="000000"/>
                </a:solidFill>
                <a:latin typeface="Arial"/>
                <a:ea typeface="Arial"/>
                <a:cs typeface="Arial"/>
                <a:sym typeface="Arial"/>
              </a:rPr>
              <a:t>AgeGroup</a:t>
            </a:r>
            <a:r>
              <a:rPr lang="en-US" sz="1200" dirty="0">
                <a:solidFill>
                  <a:srgbClr val="000000"/>
                </a:solidFill>
                <a:latin typeface="Arial"/>
                <a:ea typeface="Arial"/>
                <a:cs typeface="Arial"/>
                <a:sym typeface="Arial"/>
              </a:rPr>
              <a:t>' )</a:t>
            </a:r>
          </a:p>
          <a:p>
            <a:pPr lvl="0" indent="-317500">
              <a:buClr>
                <a:srgbClr val="000000"/>
              </a:buClr>
              <a:buSzPts val="1400"/>
              <a:buFont typeface="Arial"/>
              <a:buChar char="●"/>
            </a:pPr>
            <a:endParaRPr lang="en-US" sz="1200" dirty="0">
              <a:solidFill>
                <a:srgbClr val="000000"/>
              </a:solidFill>
              <a:latin typeface="Arial"/>
              <a:ea typeface="Arial"/>
              <a:cs typeface="Arial"/>
              <a:sym typeface="Arial"/>
            </a:endParaRPr>
          </a:p>
          <a:p>
            <a:pPr lvl="0" indent="-317500">
              <a:buClr>
                <a:srgbClr val="000000"/>
              </a:buClr>
              <a:buSzPts val="1400"/>
              <a:buFont typeface="Arial"/>
              <a:buChar char="●"/>
            </a:pPr>
            <a:r>
              <a:rPr lang="en-US" sz="1200" dirty="0" smtClean="0">
                <a:solidFill>
                  <a:srgbClr val="000000"/>
                </a:solidFill>
                <a:latin typeface="Arial"/>
                <a:ea typeface="Arial"/>
                <a:cs typeface="Arial"/>
                <a:sym typeface="Arial"/>
              </a:rPr>
              <a:t>Use </a:t>
            </a:r>
            <a:r>
              <a:rPr lang="en-US" sz="1200" dirty="0">
                <a:solidFill>
                  <a:srgbClr val="000000"/>
                </a:solidFill>
                <a:latin typeface="Arial"/>
                <a:ea typeface="Arial"/>
                <a:cs typeface="Arial"/>
                <a:sym typeface="Arial"/>
              </a:rPr>
              <a:t>Kmeans algorithm on "X" dataset and find best number of clusters using Elbow Method</a:t>
            </a:r>
          </a:p>
          <a:p>
            <a:pPr lvl="0" indent="-317500">
              <a:buClr>
                <a:srgbClr val="000000"/>
              </a:buClr>
              <a:buSzPts val="1400"/>
              <a:buFont typeface="Arial"/>
              <a:buChar char="●"/>
            </a:pPr>
            <a:r>
              <a:rPr lang="en-US" sz="1200" dirty="0" smtClean="0">
                <a:solidFill>
                  <a:srgbClr val="000000"/>
                </a:solidFill>
                <a:latin typeface="Arial"/>
                <a:ea typeface="Arial"/>
                <a:cs typeface="Arial"/>
                <a:sym typeface="Arial"/>
              </a:rPr>
              <a:t>Predict </a:t>
            </a:r>
            <a:r>
              <a:rPr lang="en-US" sz="1200" dirty="0">
                <a:solidFill>
                  <a:srgbClr val="000000"/>
                </a:solidFill>
                <a:latin typeface="Arial"/>
                <a:ea typeface="Arial"/>
                <a:cs typeface="Arial"/>
                <a:sym typeface="Arial"/>
              </a:rPr>
              <a:t>the labels for that best number of clusters</a:t>
            </a:r>
          </a:p>
          <a:p>
            <a:pPr lvl="0" indent="-317500">
              <a:buClr>
                <a:srgbClr val="000000"/>
              </a:buClr>
              <a:buSzPts val="1400"/>
              <a:buFont typeface="Arial"/>
              <a:buChar char="●"/>
            </a:pPr>
            <a:r>
              <a:rPr lang="en-US" sz="1200" dirty="0" smtClean="0">
                <a:solidFill>
                  <a:srgbClr val="000000"/>
                </a:solidFill>
                <a:latin typeface="Arial"/>
                <a:ea typeface="Arial"/>
                <a:cs typeface="Arial"/>
                <a:sym typeface="Arial"/>
              </a:rPr>
              <a:t>Create </a:t>
            </a:r>
            <a:r>
              <a:rPr lang="en-US" sz="1200" dirty="0">
                <a:solidFill>
                  <a:srgbClr val="000000"/>
                </a:solidFill>
                <a:latin typeface="Arial"/>
                <a:ea typeface="Arial"/>
                <a:cs typeface="Arial"/>
                <a:sym typeface="Arial"/>
              </a:rPr>
              <a:t>a new dataset "</a:t>
            </a:r>
            <a:r>
              <a:rPr lang="en-US" sz="1200" dirty="0" err="1">
                <a:solidFill>
                  <a:srgbClr val="000000"/>
                </a:solidFill>
                <a:latin typeface="Arial"/>
                <a:ea typeface="Arial"/>
                <a:cs typeface="Arial"/>
                <a:sym typeface="Arial"/>
              </a:rPr>
              <a:t>customer_kmeans</a:t>
            </a:r>
            <a:r>
              <a:rPr lang="en-US" sz="1200" dirty="0">
                <a:solidFill>
                  <a:srgbClr val="000000"/>
                </a:solidFill>
                <a:latin typeface="Arial"/>
                <a:ea typeface="Arial"/>
                <a:cs typeface="Arial"/>
                <a:sym typeface="Arial"/>
              </a:rPr>
              <a:t>" that has all columns of "X" and also include predicted labels.</a:t>
            </a:r>
          </a:p>
          <a:p>
            <a:pPr lvl="0" indent="-317500">
              <a:buClr>
                <a:srgbClr val="000000"/>
              </a:buClr>
              <a:buSzPts val="1400"/>
              <a:buFont typeface="Arial"/>
              <a:buChar char="●"/>
            </a:pPr>
            <a:endParaRPr lang="en-US" sz="12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2180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86" name="Google Shape;186;p28"/>
          <p:cNvSpPr txBox="1">
            <a:spLocks noGrp="1"/>
          </p:cNvSpPr>
          <p:nvPr>
            <p:ph type="body" idx="1"/>
          </p:nvPr>
        </p:nvSpPr>
        <p:spPr>
          <a:xfrm>
            <a:off x="729450" y="1257025"/>
            <a:ext cx="8274900" cy="37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000000"/>
                </a:solidFill>
                <a:latin typeface="Arial"/>
                <a:ea typeface="Arial"/>
                <a:cs typeface="Arial"/>
                <a:sym typeface="Arial"/>
              </a:rPr>
              <a:t>Always leave a final conclusion.</a:t>
            </a:r>
            <a:endParaRPr sz="1600" b="1" dirty="0">
              <a:solidFill>
                <a:srgbClr val="000000"/>
              </a:solidFill>
              <a:latin typeface="Arial"/>
              <a:ea typeface="Arial"/>
              <a:cs typeface="Arial"/>
              <a:sym typeface="Arial"/>
            </a:endParaRPr>
          </a:p>
        </p:txBody>
      </p:sp>
      <p:sp>
        <p:nvSpPr>
          <p:cNvPr id="187" name="Google Shape;187;p28"/>
          <p:cNvSpPr/>
          <p:nvPr/>
        </p:nvSpPr>
        <p:spPr>
          <a:xfrm>
            <a:off x="729450" y="1964400"/>
            <a:ext cx="6411600" cy="1263900"/>
          </a:xfrm>
          <a:prstGeom prst="wedgeRoundRectCallout">
            <a:avLst>
              <a:gd name="adj1" fmla="val -21334"/>
              <a:gd name="adj2" fmla="val -65888"/>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600" b="1"/>
              <a:t>💡 Task for the Presentation:</a:t>
            </a:r>
            <a:endParaRPr sz="1600" b="1"/>
          </a:p>
          <a:p>
            <a:pPr marL="457200" lvl="0" indent="0" algn="l" rtl="0">
              <a:lnSpc>
                <a:spcPct val="115000"/>
              </a:lnSpc>
              <a:spcBef>
                <a:spcPts val="0"/>
              </a:spcBef>
              <a:spcAft>
                <a:spcPts val="0"/>
              </a:spcAft>
              <a:buNone/>
            </a:pPr>
            <a:endParaRPr sz="1100" b="1"/>
          </a:p>
          <a:p>
            <a:pPr marL="0" lvl="0" indent="0" algn="l" rtl="0">
              <a:lnSpc>
                <a:spcPct val="115000"/>
              </a:lnSpc>
              <a:spcBef>
                <a:spcPts val="0"/>
              </a:spcBef>
              <a:spcAft>
                <a:spcPts val="0"/>
              </a:spcAft>
              <a:buNone/>
            </a:pPr>
            <a:r>
              <a:rPr lang="en" sz="1500"/>
              <a:t>Conclude your presentation with analysis done so far.</a:t>
            </a:r>
            <a:endParaRPr sz="15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684625" y="2266650"/>
            <a:ext cx="7829400" cy="61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Thank You, All the best 👍</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9" name="Google Shape;99;p15"/>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rmAutofit/>
          </a:bodyPr>
          <a:lstStyle/>
          <a:p>
            <a:pPr marL="0" lvl="0" indent="0">
              <a:buNone/>
            </a:pPr>
            <a:r>
              <a:rPr lang="en-US" sz="1500" dirty="0"/>
              <a:t>Customer </a:t>
            </a:r>
            <a:r>
              <a:rPr lang="en-US" sz="1500" dirty="0" smtClean="0"/>
              <a:t>Behavior </a:t>
            </a:r>
            <a:r>
              <a:rPr lang="en-US" sz="1500" dirty="0"/>
              <a:t>Analysis is a detailed analysis of a company’s ideal customers. It helps a business to better understand its customers and makes it easier for them to modify products according to the specific needs, </a:t>
            </a:r>
            <a:r>
              <a:rPr lang="en-US" sz="1500" dirty="0" err="1"/>
              <a:t>behaviours</a:t>
            </a:r>
            <a:r>
              <a:rPr lang="en-US" sz="1500" dirty="0"/>
              <a:t> and concerns of different types of customers. </a:t>
            </a:r>
            <a:endParaRPr lang="en-US" sz="1500" dirty="0" smtClean="0"/>
          </a:p>
          <a:p>
            <a:pPr marL="0" lvl="0" indent="0">
              <a:buNone/>
            </a:pPr>
            <a:endParaRPr lang="en-US" sz="1500" dirty="0"/>
          </a:p>
          <a:p>
            <a:pPr marL="0" lvl="0" indent="0">
              <a:buNone/>
            </a:pPr>
            <a:r>
              <a:rPr lang="en-US" sz="1500" dirty="0"/>
              <a:t>Customer </a:t>
            </a:r>
            <a:r>
              <a:rPr lang="en-US" sz="1500" dirty="0" smtClean="0"/>
              <a:t>Behavior </a:t>
            </a:r>
            <a:r>
              <a:rPr lang="en-US" sz="1500" dirty="0"/>
              <a:t>analysis helps a business to modify its product based on its target customers from different types of customer segments. For example, instead of spending money to market a new product to every customer in the company’s database, a company can </a:t>
            </a:r>
            <a:r>
              <a:rPr lang="en-US" sz="1500" dirty="0" smtClean="0"/>
              <a:t>analyze </a:t>
            </a:r>
            <a:r>
              <a:rPr lang="en-US" sz="1500" dirty="0"/>
              <a:t>which customer segment is most likely to buy the product and then market the product only on that particular segment.</a:t>
            </a:r>
            <a:endParaRPr lang="en-US" sz="1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p:txBody>
      </p:sp>
      <p:sp>
        <p:nvSpPr>
          <p:cNvPr id="105" name="Google Shape;105;p16"/>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b="1" u="sng" dirty="0" smtClean="0">
                <a:solidFill>
                  <a:srgbClr val="000000"/>
                </a:solidFill>
                <a:latin typeface="Arial"/>
                <a:ea typeface="Arial"/>
                <a:cs typeface="Arial"/>
                <a:sym typeface="Arial"/>
              </a:rPr>
              <a:t>Customer Dataset</a:t>
            </a:r>
            <a:endParaRPr sz="1600" b="1" u="sng"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600" dirty="0">
                <a:solidFill>
                  <a:srgbClr val="000000"/>
                </a:solidFill>
                <a:latin typeface="Arial"/>
                <a:ea typeface="Arial"/>
                <a:cs typeface="Arial"/>
                <a:sym typeface="Arial"/>
              </a:rPr>
              <a:t>Table showing the metrics of </a:t>
            </a:r>
            <a:r>
              <a:rPr lang="en" sz="1600" dirty="0" smtClean="0">
                <a:solidFill>
                  <a:srgbClr val="000000"/>
                </a:solidFill>
                <a:latin typeface="Arial"/>
                <a:ea typeface="Arial"/>
                <a:cs typeface="Arial"/>
                <a:sym typeface="Arial"/>
              </a:rPr>
              <a:t>the shopping company that is used to analyze the customer buying behavior</a:t>
            </a:r>
            <a:endParaRPr sz="1600" dirty="0">
              <a:solidFill>
                <a:srgbClr val="00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64160" y="2668580"/>
            <a:ext cx="8520854" cy="13913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Dataset Description</a:t>
            </a:r>
            <a:endParaRPr dirty="0"/>
          </a:p>
        </p:txBody>
      </p:sp>
      <p:sp>
        <p:nvSpPr>
          <p:cNvPr id="105" name="Google Shape;105;p16"/>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rmAutofit/>
          </a:bodyPr>
          <a:lstStyle/>
          <a:p>
            <a:pPr marL="0" lvl="0" indent="0">
              <a:buNone/>
            </a:pPr>
            <a:r>
              <a:rPr lang="en" sz="1600" b="1" u="sng" dirty="0">
                <a:solidFill>
                  <a:srgbClr val="000000"/>
                </a:solidFill>
                <a:latin typeface="Arial"/>
                <a:ea typeface="Arial"/>
                <a:cs typeface="Arial"/>
                <a:sym typeface="Arial"/>
              </a:rPr>
              <a:t>Customer Dataset</a:t>
            </a:r>
            <a:endParaRPr sz="1600" b="1" u="sng" dirty="0">
              <a:solidFill>
                <a:srgbClr val="000000"/>
              </a:solidFill>
              <a:latin typeface="Arial"/>
              <a:ea typeface="Arial"/>
              <a:cs typeface="Arial"/>
              <a:sym typeface="Arial"/>
            </a:endParaRPr>
          </a:p>
        </p:txBody>
      </p:sp>
      <p:sp>
        <p:nvSpPr>
          <p:cNvPr id="3" name="Rectangle 2"/>
          <p:cNvSpPr/>
          <p:nvPr/>
        </p:nvSpPr>
        <p:spPr>
          <a:xfrm>
            <a:off x="524934" y="1902720"/>
            <a:ext cx="3329093" cy="2889189"/>
          </a:xfrm>
          <a:prstGeom prst="rect">
            <a:avLst/>
          </a:prstGeom>
        </p:spPr>
        <p:txBody>
          <a:bodyPr wrap="square">
            <a:spAutoFit/>
          </a:bodyPr>
          <a:lstStyle/>
          <a:p>
            <a:pPr>
              <a:lnSpc>
                <a:spcPct val="107000"/>
              </a:lnSpc>
              <a:spcAft>
                <a:spcPts val="800"/>
              </a:spcAft>
            </a:pPr>
            <a:r>
              <a:rPr lang="en-IN" sz="900" b="1" dirty="0">
                <a:latin typeface="Times New Roman" panose="02020603050405020304" pitchFamily="18" charset="0"/>
                <a:ea typeface="Times New Roman" panose="02020603050405020304" pitchFamily="18" charset="0"/>
                <a:cs typeface="Times New Roman" panose="02020603050405020304" pitchFamily="18" charset="0"/>
              </a:rPr>
              <a:t>People</a:t>
            </a:r>
          </a:p>
          <a:p>
            <a:pPr>
              <a:lnSpc>
                <a:spcPct val="107000"/>
              </a:lnSpc>
              <a:spcAft>
                <a:spcPts val="800"/>
              </a:spcAft>
            </a:pPr>
            <a:r>
              <a:rPr lang="en-IN" sz="900" dirty="0">
                <a:latin typeface="Times New Roman" panose="02020603050405020304" pitchFamily="18" charset="0"/>
                <a:ea typeface="Times New Roman" panose="02020603050405020304" pitchFamily="18" charset="0"/>
                <a:cs typeface="Times New Roman" panose="02020603050405020304" pitchFamily="18" charset="0"/>
              </a:rPr>
              <a:t>ID: Customer's unique identifier</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Year_Birth</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Customer's birth year</a:t>
            </a:r>
          </a:p>
          <a:p>
            <a:pPr>
              <a:lnSpc>
                <a:spcPct val="107000"/>
              </a:lnSpc>
              <a:spcAft>
                <a:spcPts val="800"/>
              </a:spcAft>
            </a:pPr>
            <a:r>
              <a:rPr lang="en-IN" sz="900" dirty="0">
                <a:latin typeface="Times New Roman" panose="02020603050405020304" pitchFamily="18" charset="0"/>
                <a:ea typeface="Times New Roman" panose="02020603050405020304" pitchFamily="18" charset="0"/>
                <a:cs typeface="Times New Roman" panose="02020603050405020304" pitchFamily="18" charset="0"/>
              </a:rPr>
              <a:t>Education: Customer's education level</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Marital_Status</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Customer's marital status</a:t>
            </a:r>
          </a:p>
          <a:p>
            <a:pPr>
              <a:lnSpc>
                <a:spcPct val="107000"/>
              </a:lnSpc>
              <a:spcAft>
                <a:spcPts val="800"/>
              </a:spcAft>
            </a:pPr>
            <a:r>
              <a:rPr lang="en-IN" sz="900" dirty="0">
                <a:latin typeface="Times New Roman" panose="02020603050405020304" pitchFamily="18" charset="0"/>
                <a:ea typeface="Times New Roman" panose="02020603050405020304" pitchFamily="18" charset="0"/>
                <a:cs typeface="Times New Roman" panose="02020603050405020304" pitchFamily="18" charset="0"/>
              </a:rPr>
              <a:t>Income: Customer's yearly household income</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Kidhome</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Number of children in customer's household</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Teenhome</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Number of teenagers in customer's household</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Dt_Customer</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Date of customer's </a:t>
            </a: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enrollment</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with the company</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Recency</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Number of days since customer's last purchase</a:t>
            </a:r>
          </a:p>
          <a:p>
            <a:pPr>
              <a:lnSpc>
                <a:spcPct val="107000"/>
              </a:lnSpc>
              <a:spcAft>
                <a:spcPts val="800"/>
              </a:spcAft>
            </a:pPr>
            <a:r>
              <a:rPr lang="en-IN" sz="900" dirty="0">
                <a:latin typeface="Times New Roman" panose="02020603050405020304" pitchFamily="18" charset="0"/>
                <a:ea typeface="Times New Roman" panose="02020603050405020304" pitchFamily="18" charset="0"/>
                <a:cs typeface="Times New Roman" panose="02020603050405020304" pitchFamily="18" charset="0"/>
              </a:rPr>
              <a:t>Complain: 1 if the customer complained in the last 2 years, 0 otherwise</a:t>
            </a:r>
          </a:p>
        </p:txBody>
      </p:sp>
      <p:sp>
        <p:nvSpPr>
          <p:cNvPr id="4" name="Rectangle 3"/>
          <p:cNvSpPr/>
          <p:nvPr/>
        </p:nvSpPr>
        <p:spPr>
          <a:xfrm>
            <a:off x="3647440" y="1902720"/>
            <a:ext cx="2353733" cy="2634247"/>
          </a:xfrm>
          <a:prstGeom prst="rect">
            <a:avLst/>
          </a:prstGeom>
        </p:spPr>
        <p:txBody>
          <a:bodyPr wrap="square">
            <a:spAutoFit/>
          </a:bodyPr>
          <a:lstStyle/>
          <a:p>
            <a:pPr>
              <a:lnSpc>
                <a:spcPct val="107000"/>
              </a:lnSpc>
              <a:spcAft>
                <a:spcPts val="800"/>
              </a:spcAft>
            </a:pPr>
            <a:r>
              <a:rPr lang="en-IN" sz="900" b="1" dirty="0">
                <a:latin typeface="Times New Roman" panose="02020603050405020304" pitchFamily="18" charset="0"/>
                <a:ea typeface="Times New Roman" panose="02020603050405020304" pitchFamily="18" charset="0"/>
                <a:cs typeface="Times New Roman" panose="02020603050405020304" pitchFamily="18" charset="0"/>
              </a:rPr>
              <a:t>Products</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MntWines</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Amount spent on wine in last 2 years</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MntFruits</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Amount spent on fruits in last 2 years</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MntMeatProducts</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Amount spent on meat in last 2 years</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MntFishProducts</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Amount spent on fish in last 2 years</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MntSweetProducts</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Amount spent on sweets in last 2 years</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MntGoldProds</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Amount spent on gold in last 2 years</a:t>
            </a:r>
          </a:p>
        </p:txBody>
      </p:sp>
      <p:sp>
        <p:nvSpPr>
          <p:cNvPr id="5" name="Rectangle 4"/>
          <p:cNvSpPr/>
          <p:nvPr/>
        </p:nvSpPr>
        <p:spPr>
          <a:xfrm>
            <a:off x="6336666" y="1902720"/>
            <a:ext cx="2634152" cy="3033203"/>
          </a:xfrm>
          <a:prstGeom prst="rect">
            <a:avLst/>
          </a:prstGeom>
        </p:spPr>
        <p:txBody>
          <a:bodyPr wrap="square">
            <a:spAutoFit/>
          </a:bodyPr>
          <a:lstStyle/>
          <a:p>
            <a:pPr>
              <a:lnSpc>
                <a:spcPct val="107000"/>
              </a:lnSpc>
              <a:spcAft>
                <a:spcPts val="800"/>
              </a:spcAft>
            </a:pPr>
            <a:r>
              <a:rPr lang="en-IN" sz="900" b="1" dirty="0">
                <a:latin typeface="Times New Roman" panose="02020603050405020304" pitchFamily="18" charset="0"/>
                <a:ea typeface="Times New Roman" panose="02020603050405020304" pitchFamily="18" charset="0"/>
                <a:cs typeface="Times New Roman" panose="02020603050405020304" pitchFamily="18" charset="0"/>
              </a:rPr>
              <a:t>Promotion</a:t>
            </a:r>
          </a:p>
          <a:p>
            <a:pPr>
              <a:lnSpc>
                <a:spcPct val="107000"/>
              </a:lnSpc>
              <a:spcAft>
                <a:spcPts val="800"/>
              </a:spcAft>
            </a:pPr>
            <a:r>
              <a:rPr lang="en-IN" sz="900" dirty="0" err="1">
                <a:latin typeface="Times New Roman" panose="02020603050405020304" pitchFamily="18" charset="0"/>
                <a:ea typeface="Times New Roman" panose="02020603050405020304" pitchFamily="18" charset="0"/>
                <a:cs typeface="Times New Roman" panose="02020603050405020304" pitchFamily="18" charset="0"/>
              </a:rPr>
              <a:t>NumDealsPurchases</a:t>
            </a:r>
            <a:r>
              <a:rPr lang="en-IN" sz="900" dirty="0">
                <a:latin typeface="Times New Roman" panose="02020603050405020304" pitchFamily="18" charset="0"/>
                <a:ea typeface="Times New Roman" panose="02020603050405020304" pitchFamily="18" charset="0"/>
                <a:cs typeface="Times New Roman" panose="02020603050405020304" pitchFamily="18" charset="0"/>
              </a:rPr>
              <a:t>: Number of purchases made with a discount</a:t>
            </a:r>
          </a:p>
          <a:p>
            <a:pPr>
              <a:lnSpc>
                <a:spcPct val="107000"/>
              </a:lnSpc>
              <a:spcAft>
                <a:spcPts val="800"/>
              </a:spcAft>
            </a:pPr>
            <a:r>
              <a:rPr lang="en-IN" sz="900" dirty="0">
                <a:latin typeface="Times New Roman" panose="02020603050405020304" pitchFamily="18" charset="0"/>
                <a:ea typeface="Times New Roman" panose="02020603050405020304" pitchFamily="18" charset="0"/>
                <a:cs typeface="Times New Roman" panose="02020603050405020304" pitchFamily="18" charset="0"/>
              </a:rPr>
              <a:t>AcceptedCmp1: 1 if customer accepted the offer in the 1st campaign, 0 otherwise</a:t>
            </a:r>
          </a:p>
          <a:p>
            <a:pPr>
              <a:lnSpc>
                <a:spcPct val="107000"/>
              </a:lnSpc>
              <a:spcAft>
                <a:spcPts val="800"/>
              </a:spcAft>
            </a:pPr>
            <a:r>
              <a:rPr lang="en-IN" sz="900" dirty="0">
                <a:latin typeface="Times New Roman" panose="02020603050405020304" pitchFamily="18" charset="0"/>
                <a:ea typeface="Times New Roman" panose="02020603050405020304" pitchFamily="18" charset="0"/>
                <a:cs typeface="Times New Roman" panose="02020603050405020304" pitchFamily="18" charset="0"/>
              </a:rPr>
              <a:t>AcceptedCmp2: 1 if customer accepted the offer in the 2nd campaign, 0 otherwise</a:t>
            </a:r>
          </a:p>
          <a:p>
            <a:pPr>
              <a:lnSpc>
                <a:spcPct val="107000"/>
              </a:lnSpc>
              <a:spcAft>
                <a:spcPts val="800"/>
              </a:spcAft>
            </a:pPr>
            <a:r>
              <a:rPr lang="en-IN" sz="900" dirty="0">
                <a:latin typeface="Times New Roman" panose="02020603050405020304" pitchFamily="18" charset="0"/>
                <a:ea typeface="Times New Roman" panose="02020603050405020304" pitchFamily="18" charset="0"/>
                <a:cs typeface="Times New Roman" panose="02020603050405020304" pitchFamily="18" charset="0"/>
              </a:rPr>
              <a:t>AcceptedCmp3: 1 if customer accepted the offer in the 3rd campaign, 0 otherwise</a:t>
            </a:r>
          </a:p>
          <a:p>
            <a:pPr>
              <a:lnSpc>
                <a:spcPct val="107000"/>
              </a:lnSpc>
              <a:spcAft>
                <a:spcPts val="800"/>
              </a:spcAft>
            </a:pPr>
            <a:r>
              <a:rPr lang="en-IN" sz="900" dirty="0">
                <a:latin typeface="Times New Roman" panose="02020603050405020304" pitchFamily="18" charset="0"/>
                <a:ea typeface="Times New Roman" panose="02020603050405020304" pitchFamily="18" charset="0"/>
                <a:cs typeface="Times New Roman" panose="02020603050405020304" pitchFamily="18" charset="0"/>
              </a:rPr>
              <a:t>AcceptedCmp4: 1 if customer accepted the offer in the 4th campaign, 0 otherwise</a:t>
            </a:r>
          </a:p>
          <a:p>
            <a:pPr>
              <a:lnSpc>
                <a:spcPct val="107000"/>
              </a:lnSpc>
              <a:spcAft>
                <a:spcPts val="800"/>
              </a:spcAft>
            </a:pPr>
            <a:r>
              <a:rPr lang="en-IN" sz="900" dirty="0">
                <a:latin typeface="Times New Roman" panose="02020603050405020304" pitchFamily="18" charset="0"/>
                <a:ea typeface="Times New Roman" panose="02020603050405020304" pitchFamily="18" charset="0"/>
                <a:cs typeface="Times New Roman" panose="02020603050405020304" pitchFamily="18" charset="0"/>
              </a:rPr>
              <a:t>AcceptedCmp5: 1 if customer accepted the offer in the 5th campaign, 0 otherwise</a:t>
            </a:r>
          </a:p>
          <a:p>
            <a:pPr>
              <a:lnSpc>
                <a:spcPct val="107000"/>
              </a:lnSpc>
              <a:spcAft>
                <a:spcPts val="800"/>
              </a:spcAft>
            </a:pPr>
            <a:r>
              <a:rPr lang="en-IN" sz="900" dirty="0">
                <a:latin typeface="Times New Roman" panose="02020603050405020304" pitchFamily="18" charset="0"/>
                <a:ea typeface="Times New Roman" panose="02020603050405020304" pitchFamily="18" charset="0"/>
                <a:cs typeface="Times New Roman" panose="02020603050405020304" pitchFamily="18" charset="0"/>
              </a:rPr>
              <a:t>Response: 1 if customer accepted the offer in the last campaign, 0 otherwise</a:t>
            </a:r>
          </a:p>
        </p:txBody>
      </p:sp>
    </p:spTree>
    <p:extLst>
      <p:ext uri="{BB962C8B-B14F-4D97-AF65-F5344CB8AC3E}">
        <p14:creationId xmlns:p14="http://schemas.microsoft.com/office/powerpoint/2010/main" val="1339755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Scenario 1</a:t>
            </a:r>
            <a:endParaRPr/>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buNone/>
            </a:pPr>
            <a:r>
              <a:rPr lang="en-US" dirty="0">
                <a:solidFill>
                  <a:srgbClr val="000000"/>
                </a:solidFill>
                <a:latin typeface="Arial"/>
                <a:ea typeface="Arial"/>
                <a:cs typeface="Arial"/>
                <a:sym typeface="Arial"/>
              </a:rPr>
              <a:t>You are working as a Machine Learning Engineer to segment the dataset on the basis of customer </a:t>
            </a:r>
            <a:r>
              <a:rPr lang="en-US" dirty="0" err="1">
                <a:solidFill>
                  <a:srgbClr val="000000"/>
                </a:solidFill>
                <a:latin typeface="Arial"/>
                <a:ea typeface="Arial"/>
                <a:cs typeface="Arial"/>
                <a:sym typeface="Arial"/>
              </a:rPr>
              <a:t>behaviour</a:t>
            </a:r>
            <a:r>
              <a:rPr lang="en-US" dirty="0">
                <a:solidFill>
                  <a:srgbClr val="000000"/>
                </a:solidFill>
                <a:latin typeface="Arial"/>
                <a:ea typeface="Arial"/>
                <a:cs typeface="Arial"/>
                <a:sym typeface="Arial"/>
              </a:rPr>
              <a:t>.</a:t>
            </a:r>
          </a:p>
          <a:p>
            <a:pPr marL="0" lvl="0" indent="0">
              <a:buNone/>
            </a:pPr>
            <a:endParaRPr lang="en-US" dirty="0" smtClean="0">
              <a:solidFill>
                <a:srgbClr val="000000"/>
              </a:solidFill>
              <a:latin typeface="Arial"/>
              <a:ea typeface="Arial"/>
              <a:cs typeface="Arial"/>
              <a:sym typeface="Arial"/>
            </a:endParaRPr>
          </a:p>
          <a:p>
            <a:pPr marL="0" lvl="0" indent="0">
              <a:buNone/>
            </a:pPr>
            <a:r>
              <a:rPr lang="en-US" dirty="0" smtClean="0">
                <a:solidFill>
                  <a:srgbClr val="000000"/>
                </a:solidFill>
                <a:latin typeface="Arial"/>
                <a:ea typeface="Arial"/>
                <a:cs typeface="Arial"/>
                <a:sym typeface="Arial"/>
              </a:rPr>
              <a:t>The </a:t>
            </a:r>
            <a:r>
              <a:rPr lang="en-US" dirty="0">
                <a:solidFill>
                  <a:srgbClr val="000000"/>
                </a:solidFill>
                <a:latin typeface="Arial"/>
                <a:ea typeface="Arial"/>
                <a:cs typeface="Arial"/>
                <a:sym typeface="Arial"/>
              </a:rPr>
              <a:t>objective of this scenario is to extract the dataset and perform cleaning operations post understanding of the basic properties of the dataset.</a:t>
            </a:r>
          </a:p>
          <a:p>
            <a:pPr marL="0" lvl="0" indent="0">
              <a:buNone/>
            </a:pPr>
            <a:r>
              <a:rPr lang="en-US" dirty="0">
                <a:solidFill>
                  <a:srgbClr val="000000"/>
                </a:solidFill>
                <a:latin typeface="Arial"/>
                <a:ea typeface="Arial"/>
                <a:cs typeface="Arial"/>
                <a:sym typeface="Arial"/>
              </a:rPr>
              <a:t>In this scenario you need will be also required to perform </a:t>
            </a:r>
            <a:r>
              <a:rPr lang="en-US" dirty="0" err="1">
                <a:solidFill>
                  <a:srgbClr val="000000"/>
                </a:solidFill>
                <a:latin typeface="Arial"/>
                <a:ea typeface="Arial"/>
                <a:cs typeface="Arial"/>
                <a:sym typeface="Arial"/>
              </a:rPr>
              <a:t>datetime</a:t>
            </a:r>
            <a:r>
              <a:rPr lang="en-US" dirty="0">
                <a:solidFill>
                  <a:srgbClr val="000000"/>
                </a:solidFill>
                <a:latin typeface="Arial"/>
                <a:ea typeface="Arial"/>
                <a:cs typeface="Arial"/>
                <a:sym typeface="Arial"/>
              </a:rPr>
              <a:t> tasks so kindly think of the logic before applying it in </a:t>
            </a:r>
            <a:r>
              <a:rPr lang="en-US" dirty="0" smtClean="0">
                <a:solidFill>
                  <a:srgbClr val="000000"/>
                </a:solidFill>
                <a:latin typeface="Arial"/>
                <a:ea typeface="Arial"/>
                <a:cs typeface="Arial"/>
                <a:sym typeface="Arial"/>
              </a:rPr>
              <a:t>Task2</a:t>
            </a:r>
          </a:p>
          <a:p>
            <a:pPr marL="0" lvl="0" indent="0">
              <a:buNone/>
            </a:pPr>
            <a:endParaRPr lang="en-US" dirty="0">
              <a:solidFill>
                <a:srgbClr val="000000"/>
              </a:solidFill>
              <a:latin typeface="Arial"/>
              <a:ea typeface="Arial"/>
              <a:cs typeface="Arial"/>
              <a:sym typeface="Arial"/>
            </a:endParaRPr>
          </a:p>
          <a:p>
            <a:pPr marL="0" lvl="0" indent="0">
              <a:buNone/>
            </a:pPr>
            <a:r>
              <a:rPr lang="en-US" dirty="0">
                <a:solidFill>
                  <a:srgbClr val="000000"/>
                </a:solidFill>
                <a:latin typeface="Arial"/>
                <a:ea typeface="Arial"/>
                <a:cs typeface="Arial"/>
                <a:sym typeface="Arial"/>
              </a:rPr>
              <a:t>You are required to complete all the tasks as shared below.</a:t>
            </a:r>
            <a:endParaRPr lang="en-US"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Scenario 1</a:t>
            </a:r>
            <a:endParaRPr/>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smtClean="0">
                <a:solidFill>
                  <a:srgbClr val="000000"/>
                </a:solidFill>
                <a:latin typeface="Arial"/>
                <a:ea typeface="Arial"/>
                <a:cs typeface="Arial"/>
                <a:sym typeface="Arial"/>
              </a:rPr>
              <a:t>Task </a:t>
            </a:r>
            <a:r>
              <a:rPr lang="en" sz="1600" b="1" dirty="0">
                <a:solidFill>
                  <a:srgbClr val="000000"/>
                </a:solidFill>
                <a:latin typeface="Arial"/>
                <a:ea typeface="Arial"/>
                <a:cs typeface="Arial"/>
                <a:sym typeface="Arial"/>
              </a:rPr>
              <a:t>1</a:t>
            </a:r>
            <a:endParaRPr sz="1600" b="1" dirty="0">
              <a:solidFill>
                <a:srgbClr val="000000"/>
              </a:solidFill>
              <a:latin typeface="Arial"/>
              <a:ea typeface="Arial"/>
              <a:cs typeface="Arial"/>
              <a:sym typeface="Arial"/>
            </a:endParaRPr>
          </a:p>
          <a:p>
            <a:pPr lvl="0" indent="-317500">
              <a:buClr>
                <a:srgbClr val="000000"/>
              </a:buClr>
              <a:buSzPts val="1400"/>
              <a:buFont typeface="Arial"/>
              <a:buChar char="●"/>
            </a:pPr>
            <a:endParaRPr lang="en-US" sz="1400" dirty="0" smtClean="0">
              <a:solidFill>
                <a:srgbClr val="000000"/>
              </a:solidFill>
              <a:latin typeface="Arial"/>
              <a:ea typeface="Arial"/>
              <a:cs typeface="Arial"/>
              <a:sym typeface="Arial"/>
            </a:endParaRPr>
          </a:p>
          <a:p>
            <a:pPr lvl="0" indent="-317500">
              <a:buClr>
                <a:srgbClr val="000000"/>
              </a:buClr>
              <a:buSzPts val="1400"/>
              <a:buFont typeface="Arial"/>
              <a:buChar char="●"/>
            </a:pPr>
            <a:endParaRPr lang="en-US" sz="1400" dirty="0">
              <a:solidFill>
                <a:srgbClr val="000000"/>
              </a:solidFill>
              <a:latin typeface="Arial"/>
              <a:ea typeface="Arial"/>
              <a:cs typeface="Arial"/>
              <a:sym typeface="Arial"/>
            </a:endParaRPr>
          </a:p>
          <a:p>
            <a:pPr lvl="0" indent="-317500">
              <a:buClr>
                <a:srgbClr val="000000"/>
              </a:buClr>
              <a:buSzPts val="1400"/>
              <a:buFont typeface="Arial"/>
              <a:buChar char="●"/>
            </a:pPr>
            <a:r>
              <a:rPr lang="en-US" sz="1400" dirty="0">
                <a:solidFill>
                  <a:srgbClr val="000000"/>
                </a:solidFill>
                <a:latin typeface="Arial"/>
                <a:ea typeface="Arial"/>
                <a:cs typeface="Arial"/>
                <a:sym typeface="Arial"/>
              </a:rPr>
              <a:t>Importing the relevant packages (Packages example: </a:t>
            </a:r>
            <a:r>
              <a:rPr lang="en-US" sz="1400" dirty="0" err="1">
                <a:solidFill>
                  <a:srgbClr val="000000"/>
                </a:solidFill>
                <a:latin typeface="Arial"/>
                <a:ea typeface="Arial"/>
                <a:cs typeface="Arial"/>
                <a:sym typeface="Arial"/>
              </a:rPr>
              <a:t>numpy</a:t>
            </a:r>
            <a:r>
              <a:rPr lang="en-US" sz="1400" dirty="0">
                <a:solidFill>
                  <a:srgbClr val="000000"/>
                </a:solidFill>
                <a:latin typeface="Arial"/>
                <a:ea typeface="Arial"/>
                <a:cs typeface="Arial"/>
                <a:sym typeface="Arial"/>
              </a:rPr>
              <a:t>, pandas....)</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Extract </a:t>
            </a:r>
            <a:r>
              <a:rPr lang="en-US" sz="1400" dirty="0">
                <a:solidFill>
                  <a:srgbClr val="000000"/>
                </a:solidFill>
                <a:latin typeface="Arial"/>
                <a:ea typeface="Arial"/>
                <a:cs typeface="Arial"/>
                <a:sym typeface="Arial"/>
              </a:rPr>
              <a:t>the dataset from the file named "dataset.csv" and save it in customer variable</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Is </a:t>
            </a:r>
            <a:r>
              <a:rPr lang="en-US" sz="1400" dirty="0">
                <a:solidFill>
                  <a:srgbClr val="000000"/>
                </a:solidFill>
                <a:latin typeface="Arial"/>
                <a:ea typeface="Arial"/>
                <a:cs typeface="Arial"/>
                <a:sym typeface="Arial"/>
              </a:rPr>
              <a:t>the dataset successfully called? Can you check with the top 10 records?</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Check </a:t>
            </a:r>
            <a:r>
              <a:rPr lang="en-US" sz="1400" dirty="0">
                <a:solidFill>
                  <a:srgbClr val="000000"/>
                </a:solidFill>
                <a:latin typeface="Arial"/>
                <a:ea typeface="Arial"/>
                <a:cs typeface="Arial"/>
                <a:sym typeface="Arial"/>
              </a:rPr>
              <a:t>for the structure and dimensions of the dataset</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Show </a:t>
            </a:r>
            <a:r>
              <a:rPr lang="en-US" sz="1400" dirty="0">
                <a:solidFill>
                  <a:srgbClr val="000000"/>
                </a:solidFill>
                <a:latin typeface="Arial"/>
                <a:ea typeface="Arial"/>
                <a:cs typeface="Arial"/>
                <a:sym typeface="Arial"/>
              </a:rPr>
              <a:t>the column names</a:t>
            </a:r>
          </a:p>
          <a:p>
            <a:pPr marL="457200" lvl="0" indent="-317500" algn="l" rtl="0">
              <a:lnSpc>
                <a:spcPct val="115000"/>
              </a:lnSpc>
              <a:spcBef>
                <a:spcPts val="0"/>
              </a:spcBef>
              <a:spcAft>
                <a:spcPts val="0"/>
              </a:spcAft>
              <a:buClr>
                <a:srgbClr val="000000"/>
              </a:buClr>
              <a:buSzPts val="1400"/>
              <a:buFont typeface="Arial"/>
              <a:buChar char="●"/>
            </a:pPr>
            <a:endParaRPr sz="1600" b="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31439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Scenario 1</a:t>
            </a:r>
            <a:endParaRPr/>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smtClean="0">
                <a:solidFill>
                  <a:srgbClr val="000000"/>
                </a:solidFill>
                <a:latin typeface="Arial"/>
                <a:ea typeface="Arial"/>
                <a:cs typeface="Arial"/>
                <a:sym typeface="Arial"/>
              </a:rPr>
              <a:t>Task </a:t>
            </a:r>
            <a:r>
              <a:rPr lang="en" sz="1600" b="1" dirty="0">
                <a:solidFill>
                  <a:srgbClr val="000000"/>
                </a:solidFill>
                <a:latin typeface="Arial"/>
                <a:ea typeface="Arial"/>
                <a:cs typeface="Arial"/>
                <a:sym typeface="Arial"/>
              </a:rPr>
              <a:t>2</a:t>
            </a:r>
            <a:endParaRPr sz="1600" b="1" dirty="0">
              <a:solidFill>
                <a:srgbClr val="000000"/>
              </a:solidFill>
              <a:latin typeface="Arial"/>
              <a:ea typeface="Arial"/>
              <a:cs typeface="Arial"/>
              <a:sym typeface="Arial"/>
            </a:endParaRPr>
          </a:p>
          <a:p>
            <a:pPr lvl="0" indent="-317500">
              <a:buClr>
                <a:srgbClr val="000000"/>
              </a:buClr>
              <a:buSzPts val="1400"/>
              <a:buFont typeface="Arial"/>
              <a:buChar char="●"/>
            </a:pPr>
            <a:endParaRPr lang="en-US" sz="1400" dirty="0" smtClean="0">
              <a:solidFill>
                <a:srgbClr val="000000"/>
              </a:solidFill>
              <a:latin typeface="Arial"/>
              <a:ea typeface="Arial"/>
              <a:cs typeface="Arial"/>
              <a:sym typeface="Arial"/>
            </a:endParaRPr>
          </a:p>
          <a:p>
            <a:pPr lvl="0" indent="-317500">
              <a:buClr>
                <a:srgbClr val="000000"/>
              </a:buClr>
              <a:buSzPts val="1400"/>
              <a:buFont typeface="Arial"/>
              <a:buChar char="●"/>
            </a:pPr>
            <a:endParaRPr lang="en-US" sz="1400" dirty="0">
              <a:solidFill>
                <a:srgbClr val="000000"/>
              </a:solidFill>
              <a:latin typeface="Arial"/>
              <a:ea typeface="Arial"/>
              <a:cs typeface="Arial"/>
              <a:sym typeface="Arial"/>
            </a:endParaRP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Create </a:t>
            </a:r>
            <a:r>
              <a:rPr lang="en-US" sz="1400" dirty="0">
                <a:solidFill>
                  <a:srgbClr val="000000"/>
                </a:solidFill>
                <a:latin typeface="Arial"/>
                <a:ea typeface="Arial"/>
                <a:cs typeface="Arial"/>
                <a:sym typeface="Arial"/>
              </a:rPr>
              <a:t>a new column "Age" by subtracting the column </a:t>
            </a:r>
            <a:r>
              <a:rPr lang="en-US" sz="1400" dirty="0" err="1">
                <a:solidFill>
                  <a:srgbClr val="000000"/>
                </a:solidFill>
                <a:latin typeface="Arial"/>
                <a:ea typeface="Arial"/>
                <a:cs typeface="Arial"/>
                <a:sym typeface="Arial"/>
              </a:rPr>
              <a:t>Year_Birth</a:t>
            </a:r>
            <a:r>
              <a:rPr lang="en-US" sz="1400" dirty="0">
                <a:solidFill>
                  <a:srgbClr val="000000"/>
                </a:solidFill>
                <a:latin typeface="Arial"/>
                <a:ea typeface="Arial"/>
                <a:cs typeface="Arial"/>
                <a:sym typeface="Arial"/>
              </a:rPr>
              <a:t> from 2015</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Check </a:t>
            </a:r>
            <a:r>
              <a:rPr lang="en-US" sz="1400" dirty="0">
                <a:solidFill>
                  <a:srgbClr val="000000"/>
                </a:solidFill>
                <a:latin typeface="Arial"/>
                <a:ea typeface="Arial"/>
                <a:cs typeface="Arial"/>
                <a:sym typeface="Arial"/>
              </a:rPr>
              <a:t>the statistics of the dataset</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Work </a:t>
            </a:r>
            <a:r>
              <a:rPr lang="en-US" sz="1400" dirty="0">
                <a:solidFill>
                  <a:srgbClr val="000000"/>
                </a:solidFill>
                <a:latin typeface="Arial"/>
                <a:ea typeface="Arial"/>
                <a:cs typeface="Arial"/>
                <a:sym typeface="Arial"/>
              </a:rPr>
              <a:t>on </a:t>
            </a:r>
            <a:r>
              <a:rPr lang="en-US" sz="1400" dirty="0" err="1">
                <a:solidFill>
                  <a:srgbClr val="000000"/>
                </a:solidFill>
                <a:latin typeface="Arial"/>
                <a:ea typeface="Arial"/>
                <a:cs typeface="Arial"/>
                <a:sym typeface="Arial"/>
              </a:rPr>
              <a:t>analysing</a:t>
            </a:r>
            <a:r>
              <a:rPr lang="en-US" sz="1400" dirty="0">
                <a:solidFill>
                  <a:srgbClr val="000000"/>
                </a:solidFill>
                <a:latin typeface="Arial"/>
                <a:ea typeface="Arial"/>
                <a:cs typeface="Arial"/>
                <a:sym typeface="Arial"/>
              </a:rPr>
              <a:t> Missing values and show the output</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Display </a:t>
            </a:r>
            <a:r>
              <a:rPr lang="en-US" sz="1400" dirty="0">
                <a:solidFill>
                  <a:srgbClr val="000000"/>
                </a:solidFill>
                <a:latin typeface="Arial"/>
                <a:ea typeface="Arial"/>
                <a:cs typeface="Arial"/>
                <a:sym typeface="Arial"/>
              </a:rPr>
              <a:t>the missing values using </a:t>
            </a:r>
            <a:r>
              <a:rPr lang="en-US" sz="1400" dirty="0" err="1">
                <a:solidFill>
                  <a:srgbClr val="000000"/>
                </a:solidFill>
                <a:latin typeface="Arial"/>
                <a:ea typeface="Arial"/>
                <a:cs typeface="Arial"/>
                <a:sym typeface="Arial"/>
              </a:rPr>
              <a:t>heatmap</a:t>
            </a:r>
            <a:r>
              <a:rPr lang="en-US" sz="1400" dirty="0">
                <a:solidFill>
                  <a:srgbClr val="000000"/>
                </a:solidFill>
                <a:latin typeface="Arial"/>
                <a:ea typeface="Arial"/>
                <a:cs typeface="Arial"/>
                <a:sym typeface="Arial"/>
              </a:rPr>
              <a:t> and remove the y labels while plotting</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Drop </a:t>
            </a:r>
            <a:r>
              <a:rPr lang="en-US" sz="1400" dirty="0">
                <a:solidFill>
                  <a:srgbClr val="000000"/>
                </a:solidFill>
                <a:latin typeface="Arial"/>
                <a:ea typeface="Arial"/>
                <a:cs typeface="Arial"/>
                <a:sym typeface="Arial"/>
              </a:rPr>
              <a:t>the missing values</a:t>
            </a:r>
          </a:p>
          <a:p>
            <a:pPr marL="457200" lvl="0" indent="-317500" algn="l" rtl="0">
              <a:lnSpc>
                <a:spcPct val="115000"/>
              </a:lnSpc>
              <a:spcBef>
                <a:spcPts val="0"/>
              </a:spcBef>
              <a:spcAft>
                <a:spcPts val="0"/>
              </a:spcAft>
              <a:buClr>
                <a:srgbClr val="000000"/>
              </a:buClr>
              <a:buSzPts val="1400"/>
              <a:buFont typeface="Arial"/>
              <a:buChar char="●"/>
            </a:pPr>
            <a:endParaRPr sz="1600" b="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45740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Scenario </a:t>
            </a:r>
            <a:r>
              <a:rPr lang="en" dirty="0" smtClean="0"/>
              <a:t>2</a:t>
            </a:r>
            <a:endParaRPr dirty="0"/>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buNone/>
            </a:pPr>
            <a:r>
              <a:rPr lang="en-US" sz="1600" dirty="0">
                <a:solidFill>
                  <a:srgbClr val="000000"/>
                </a:solidFill>
                <a:latin typeface="Arial"/>
                <a:ea typeface="Arial"/>
                <a:cs typeface="Arial"/>
                <a:sym typeface="Arial"/>
              </a:rPr>
              <a:t>Congratulations on getting the dataset in workable format. You will be learning exploratory data analysis here that can assist us to further clean data. </a:t>
            </a:r>
          </a:p>
          <a:p>
            <a:pPr marL="0" lvl="0" indent="0">
              <a:buNone/>
            </a:pPr>
            <a:r>
              <a:rPr lang="en-US" sz="1600" dirty="0">
                <a:solidFill>
                  <a:srgbClr val="000000"/>
                </a:solidFill>
                <a:latin typeface="Arial"/>
                <a:ea typeface="Arial"/>
                <a:cs typeface="Arial"/>
                <a:sym typeface="Arial"/>
              </a:rPr>
              <a:t>We have dataset with 2240 records and 30 columns.</a:t>
            </a:r>
          </a:p>
          <a:p>
            <a:pPr marL="0" lvl="0" indent="0">
              <a:buNone/>
            </a:pPr>
            <a:r>
              <a:rPr lang="en-US" sz="1600" dirty="0">
                <a:solidFill>
                  <a:srgbClr val="000000"/>
                </a:solidFill>
                <a:latin typeface="Arial"/>
                <a:ea typeface="Arial"/>
                <a:cs typeface="Arial"/>
                <a:sym typeface="Arial"/>
              </a:rPr>
              <a:t>Over here you will be creating few new columns and clean the data by learning hidden insights</a:t>
            </a:r>
          </a:p>
          <a:p>
            <a:pPr marL="0" lvl="0" indent="0">
              <a:buNone/>
            </a:pPr>
            <a:endParaRPr lang="en-US" sz="1600" dirty="0" smtClean="0">
              <a:solidFill>
                <a:srgbClr val="000000"/>
              </a:solidFill>
              <a:latin typeface="Arial"/>
              <a:ea typeface="Arial"/>
              <a:cs typeface="Arial"/>
              <a:sym typeface="Arial"/>
            </a:endParaRPr>
          </a:p>
          <a:p>
            <a:pPr marL="0" lvl="0" indent="0">
              <a:buNone/>
            </a:pPr>
            <a:r>
              <a:rPr lang="en-US" sz="1600" b="1" dirty="0" smtClean="0">
                <a:solidFill>
                  <a:srgbClr val="000000"/>
                </a:solidFill>
                <a:latin typeface="Arial"/>
                <a:ea typeface="Arial"/>
                <a:cs typeface="Arial"/>
                <a:sym typeface="Arial"/>
              </a:rPr>
              <a:t>Feature </a:t>
            </a:r>
            <a:r>
              <a:rPr lang="en-US" sz="1600" b="1" dirty="0">
                <a:solidFill>
                  <a:srgbClr val="000000"/>
                </a:solidFill>
                <a:latin typeface="Arial"/>
                <a:ea typeface="Arial"/>
                <a:cs typeface="Arial"/>
                <a:sym typeface="Arial"/>
              </a:rPr>
              <a:t>Engineering </a:t>
            </a:r>
          </a:p>
          <a:p>
            <a:pPr marL="0" lvl="0" indent="0">
              <a:buNone/>
            </a:pPr>
            <a:r>
              <a:rPr lang="en-US" sz="1600" dirty="0">
                <a:solidFill>
                  <a:srgbClr val="000000"/>
                </a:solidFill>
                <a:latin typeface="Arial"/>
                <a:ea typeface="Arial"/>
                <a:cs typeface="Arial"/>
                <a:sym typeface="Arial"/>
              </a:rPr>
              <a:t>There is a lot of information given in the dataset related to the customers. In some cases we can group some columns together to create new features and in some cases we can create new columns based on the existing one's to create new features. This would help to better explore the data and draw meaningful insights from it.</a:t>
            </a:r>
          </a:p>
        </p:txBody>
      </p:sp>
    </p:spTree>
    <p:extLst>
      <p:ext uri="{BB962C8B-B14F-4D97-AF65-F5344CB8AC3E}">
        <p14:creationId xmlns:p14="http://schemas.microsoft.com/office/powerpoint/2010/main" val="2233114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Scenario </a:t>
            </a:r>
            <a:r>
              <a:rPr lang="en" dirty="0" smtClean="0"/>
              <a:t>2</a:t>
            </a:r>
            <a:endParaRPr dirty="0"/>
          </a:p>
        </p:txBody>
      </p:sp>
      <p:sp>
        <p:nvSpPr>
          <p:cNvPr id="119" name="Google Shape;119;p18"/>
          <p:cNvSpPr txBox="1">
            <a:spLocks noGrp="1"/>
          </p:cNvSpPr>
          <p:nvPr>
            <p:ph type="body" idx="1"/>
          </p:nvPr>
        </p:nvSpPr>
        <p:spPr>
          <a:xfrm>
            <a:off x="729450" y="1320625"/>
            <a:ext cx="7688700" cy="354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smtClean="0">
                <a:solidFill>
                  <a:srgbClr val="000000"/>
                </a:solidFill>
                <a:latin typeface="Arial"/>
                <a:ea typeface="Arial"/>
                <a:cs typeface="Arial"/>
                <a:sym typeface="Arial"/>
              </a:rPr>
              <a:t>Task</a:t>
            </a:r>
            <a:endParaRPr sz="1600" b="1" dirty="0">
              <a:solidFill>
                <a:srgbClr val="000000"/>
              </a:solidFill>
              <a:latin typeface="Arial"/>
              <a:ea typeface="Arial"/>
              <a:cs typeface="Arial"/>
              <a:sym typeface="Arial"/>
            </a:endParaRPr>
          </a:p>
          <a:p>
            <a:pPr marL="139700" lvl="0" indent="0">
              <a:buClr>
                <a:srgbClr val="000000"/>
              </a:buClr>
              <a:buSzPts val="1400"/>
              <a:buNone/>
            </a:pPr>
            <a:endParaRPr lang="en-US" sz="1400" dirty="0">
              <a:solidFill>
                <a:srgbClr val="000000"/>
              </a:solidFill>
              <a:latin typeface="Arial"/>
              <a:ea typeface="Arial"/>
              <a:cs typeface="Arial"/>
              <a:sym typeface="Arial"/>
            </a:endParaRP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From </a:t>
            </a:r>
            <a:r>
              <a:rPr lang="en-US" sz="1400" dirty="0">
                <a:solidFill>
                  <a:srgbClr val="000000"/>
                </a:solidFill>
                <a:latin typeface="Arial"/>
                <a:ea typeface="Arial"/>
                <a:cs typeface="Arial"/>
                <a:sym typeface="Arial"/>
              </a:rPr>
              <a:t>the enrolment date of customers, let's calculate the number of months the customers are affiliated with the company with name "</a:t>
            </a:r>
            <a:r>
              <a:rPr lang="en-US" sz="1400" dirty="0" err="1">
                <a:solidFill>
                  <a:srgbClr val="000000"/>
                </a:solidFill>
                <a:latin typeface="Arial"/>
                <a:ea typeface="Arial"/>
                <a:cs typeface="Arial"/>
                <a:sym typeface="Arial"/>
              </a:rPr>
              <a:t>Month_Customer</a:t>
            </a:r>
            <a:r>
              <a:rPr lang="en-US" sz="1400" dirty="0">
                <a:solidFill>
                  <a:srgbClr val="000000"/>
                </a:solidFill>
                <a:latin typeface="Arial"/>
                <a:ea typeface="Arial"/>
                <a:cs typeface="Arial"/>
                <a:sym typeface="Arial"/>
              </a:rPr>
              <a:t>". The mathematical equation is sum of number of months between enrolment year to 2015 AND one month less to the enrolment date months data.</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Create </a:t>
            </a:r>
            <a:r>
              <a:rPr lang="en-US" sz="1400" dirty="0">
                <a:solidFill>
                  <a:srgbClr val="000000"/>
                </a:solidFill>
                <a:latin typeface="Arial"/>
                <a:ea typeface="Arial"/>
                <a:cs typeface="Arial"/>
                <a:sym typeface="Arial"/>
              </a:rPr>
              <a:t>a column named as "</a:t>
            </a:r>
            <a:r>
              <a:rPr lang="en-US" sz="1400" dirty="0" err="1">
                <a:solidFill>
                  <a:srgbClr val="000000"/>
                </a:solidFill>
                <a:latin typeface="Arial"/>
                <a:ea typeface="Arial"/>
                <a:cs typeface="Arial"/>
                <a:sym typeface="Arial"/>
              </a:rPr>
              <a:t>TotalSpendings</a:t>
            </a:r>
            <a:r>
              <a:rPr lang="en-US" sz="1400" dirty="0">
                <a:solidFill>
                  <a:srgbClr val="000000"/>
                </a:solidFill>
                <a:latin typeface="Arial"/>
                <a:ea typeface="Arial"/>
                <a:cs typeface="Arial"/>
                <a:sym typeface="Arial"/>
              </a:rPr>
              <a:t>". This is sum of amount spent on products.</a:t>
            </a:r>
          </a:p>
          <a:p>
            <a:pPr lvl="0" indent="-317500">
              <a:buClr>
                <a:srgbClr val="000000"/>
              </a:buClr>
              <a:buSzPts val="1400"/>
              <a:buFont typeface="Arial"/>
              <a:buChar char="●"/>
            </a:pPr>
            <a:r>
              <a:rPr lang="en-US" sz="1400" dirty="0" smtClean="0">
                <a:solidFill>
                  <a:srgbClr val="000000"/>
                </a:solidFill>
                <a:latin typeface="Arial"/>
                <a:ea typeface="Arial"/>
                <a:cs typeface="Arial"/>
                <a:sym typeface="Arial"/>
              </a:rPr>
              <a:t>On </a:t>
            </a:r>
            <a:r>
              <a:rPr lang="en-US" sz="1400" dirty="0">
                <a:solidFill>
                  <a:srgbClr val="000000"/>
                </a:solidFill>
                <a:latin typeface="Arial"/>
                <a:ea typeface="Arial"/>
                <a:cs typeface="Arial"/>
                <a:sym typeface="Arial"/>
              </a:rPr>
              <a:t>the basis of Age let's divide the customers into different age groups and create a column "</a:t>
            </a:r>
            <a:r>
              <a:rPr lang="en-US" sz="1400" dirty="0" err="1">
                <a:solidFill>
                  <a:srgbClr val="000000"/>
                </a:solidFill>
                <a:latin typeface="Arial"/>
                <a:ea typeface="Arial"/>
                <a:cs typeface="Arial"/>
                <a:sym typeface="Arial"/>
              </a:rPr>
              <a:t>AgeGroup</a:t>
            </a:r>
            <a:r>
              <a:rPr lang="en-US" sz="1400" dirty="0">
                <a:solidFill>
                  <a:srgbClr val="000000"/>
                </a:solidFill>
                <a:latin typeface="Arial"/>
                <a:ea typeface="Arial"/>
                <a:cs typeface="Arial"/>
                <a:sym typeface="Arial"/>
              </a:rPr>
              <a:t>". The logic for that is</a:t>
            </a:r>
            <a:r>
              <a:rPr lang="en-US" sz="1400" dirty="0" smtClean="0">
                <a:solidFill>
                  <a:srgbClr val="000000"/>
                </a:solidFill>
                <a:latin typeface="Arial"/>
                <a:ea typeface="Arial"/>
                <a:cs typeface="Arial"/>
                <a:sym typeface="Arial"/>
              </a:rPr>
              <a:t>;</a:t>
            </a:r>
            <a:endParaRPr lang="en-US" sz="1400" dirty="0">
              <a:solidFill>
                <a:srgbClr val="000000"/>
              </a:solidFill>
              <a:latin typeface="Arial"/>
              <a:ea typeface="Arial"/>
              <a:cs typeface="Arial"/>
              <a:sym typeface="Arial"/>
            </a:endParaRPr>
          </a:p>
          <a:p>
            <a:pPr marL="596900" lvl="1" indent="0">
              <a:buClr>
                <a:srgbClr val="000000"/>
              </a:buClr>
              <a:buSzPts val="1400"/>
              <a:buNone/>
            </a:pPr>
            <a:r>
              <a:rPr lang="en-US" sz="1200" dirty="0">
                <a:solidFill>
                  <a:srgbClr val="000000"/>
                </a:solidFill>
                <a:latin typeface="Arial"/>
                <a:ea typeface="Arial"/>
                <a:cs typeface="Arial"/>
                <a:sym typeface="Arial"/>
              </a:rPr>
              <a:t>        Age Group is Teen for age less than 19</a:t>
            </a:r>
          </a:p>
          <a:p>
            <a:pPr marL="596900" lvl="1" indent="0">
              <a:buClr>
                <a:srgbClr val="000000"/>
              </a:buClr>
              <a:buSzPts val="1400"/>
              <a:buNone/>
            </a:pPr>
            <a:r>
              <a:rPr lang="en-US" sz="1200" dirty="0">
                <a:solidFill>
                  <a:srgbClr val="000000"/>
                </a:solidFill>
                <a:latin typeface="Arial"/>
                <a:ea typeface="Arial"/>
                <a:cs typeface="Arial"/>
                <a:sym typeface="Arial"/>
              </a:rPr>
              <a:t>        Age Group is Adults for age between 20 and 39</a:t>
            </a:r>
          </a:p>
          <a:p>
            <a:pPr marL="596900" lvl="1" indent="0">
              <a:buClr>
                <a:srgbClr val="000000"/>
              </a:buClr>
              <a:buSzPts val="1400"/>
              <a:buNone/>
            </a:pPr>
            <a:r>
              <a:rPr lang="en-US" sz="1200" dirty="0">
                <a:solidFill>
                  <a:srgbClr val="000000"/>
                </a:solidFill>
                <a:latin typeface="Arial"/>
                <a:ea typeface="Arial"/>
                <a:cs typeface="Arial"/>
                <a:sym typeface="Arial"/>
              </a:rPr>
              <a:t>        Age Group is Middle Age Adults for age between 40 and 59</a:t>
            </a:r>
          </a:p>
          <a:p>
            <a:pPr marL="596900" lvl="1" indent="0">
              <a:buClr>
                <a:srgbClr val="000000"/>
              </a:buClr>
              <a:buSzPts val="1400"/>
              <a:buNone/>
            </a:pPr>
            <a:r>
              <a:rPr lang="en-US" sz="1200" dirty="0">
                <a:solidFill>
                  <a:srgbClr val="000000"/>
                </a:solidFill>
                <a:latin typeface="Arial"/>
                <a:ea typeface="Arial"/>
                <a:cs typeface="Arial"/>
                <a:sym typeface="Arial"/>
              </a:rPr>
              <a:t>        Age Group is Senior for age more than </a:t>
            </a:r>
            <a:r>
              <a:rPr lang="en-US" sz="1200" dirty="0" smtClean="0">
                <a:solidFill>
                  <a:srgbClr val="000000"/>
                </a:solidFill>
                <a:latin typeface="Arial"/>
                <a:ea typeface="Arial"/>
                <a:cs typeface="Arial"/>
                <a:sym typeface="Arial"/>
              </a:rPr>
              <a:t>60</a:t>
            </a:r>
            <a:endParaRPr lang="en-US" sz="12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18955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2130</Words>
  <Application>Microsoft Office PowerPoint</Application>
  <PresentationFormat>On-screen Show (16:9)</PresentationFormat>
  <Paragraphs>175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Raleway</vt:lpstr>
      <vt:lpstr>Times New Roman</vt:lpstr>
      <vt:lpstr>Arial</vt:lpstr>
      <vt:lpstr>Roboto</vt:lpstr>
      <vt:lpstr>Lato</vt:lpstr>
      <vt:lpstr>Calibri</vt:lpstr>
      <vt:lpstr>Streamline</vt:lpstr>
      <vt:lpstr>Customer Behaviour Analysis using Machine Learning</vt:lpstr>
      <vt:lpstr>Problem Statement</vt:lpstr>
      <vt:lpstr>Dataset Description</vt:lpstr>
      <vt:lpstr>Dataset Description</vt:lpstr>
      <vt:lpstr>Scenario 1</vt:lpstr>
      <vt:lpstr>Scenario 1</vt:lpstr>
      <vt:lpstr>Scenario 1</vt:lpstr>
      <vt:lpstr>Scenario 2</vt:lpstr>
      <vt:lpstr>Scenario 2</vt:lpstr>
      <vt:lpstr>Scenario 2</vt:lpstr>
      <vt:lpstr>Scenario 3</vt:lpstr>
      <vt:lpstr>Scenario 3</vt:lpstr>
      <vt:lpstr>Scenario 4</vt:lpstr>
      <vt:lpstr>Scenario 4</vt:lpstr>
      <vt:lpstr>Scenario 4</vt:lpstr>
      <vt:lpstr>Scenario 4</vt:lpstr>
      <vt:lpstr>Conclusion</vt:lpstr>
      <vt:lpstr>Thank You, All the best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Global Health Data</dc:title>
  <dc:creator>Nitish</dc:creator>
  <cp:lastModifiedBy>Microsoft account</cp:lastModifiedBy>
  <cp:revision>11</cp:revision>
  <dcterms:modified xsi:type="dcterms:W3CDTF">2022-06-29T10:12:56Z</dcterms:modified>
</cp:coreProperties>
</file>