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8" r:id="rId5"/>
    <p:sldId id="283" r:id="rId6"/>
    <p:sldId id="297" r:id="rId7"/>
    <p:sldId id="292" r:id="rId8"/>
    <p:sldId id="284" r:id="rId9"/>
    <p:sldId id="299" r:id="rId10"/>
    <p:sldId id="294" r:id="rId11"/>
    <p:sldId id="305" r:id="rId12"/>
    <p:sldId id="301" r:id="rId13"/>
    <p:sldId id="295" r:id="rId14"/>
    <p:sldId id="285" r:id="rId15"/>
    <p:sldId id="303" r:id="rId16"/>
    <p:sldId id="304"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82" d="100"/>
          <a:sy n="82" d="100"/>
        </p:scale>
        <p:origin x="720" y="7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Teja" userId="2096e22c5abe92f2" providerId="LiveId" clId="{A1ADD10C-823E-4DBC-9487-8304F0501A2C}"/>
    <pc:docChg chg="modSld">
      <pc:chgData name="Surya Teja" userId="2096e22c5abe92f2" providerId="LiveId" clId="{A1ADD10C-823E-4DBC-9487-8304F0501A2C}" dt="2023-11-19T21:10:27.651" v="0" actId="6549"/>
      <pc:docMkLst>
        <pc:docMk/>
      </pc:docMkLst>
      <pc:sldChg chg="modSp mod">
        <pc:chgData name="Surya Teja" userId="2096e22c5abe92f2" providerId="LiveId" clId="{A1ADD10C-823E-4DBC-9487-8304F0501A2C}" dt="2023-11-19T21:10:27.651" v="0" actId="6549"/>
        <pc:sldMkLst>
          <pc:docMk/>
          <pc:sldMk cId="3989923275" sldId="298"/>
        </pc:sldMkLst>
        <pc:spChg chg="mod">
          <ac:chgData name="Surya Teja" userId="2096e22c5abe92f2" providerId="LiveId" clId="{A1ADD10C-823E-4DBC-9487-8304F0501A2C}" dt="2023-11-19T21:10:27.651" v="0" actId="6549"/>
          <ac:spMkLst>
            <pc:docMk/>
            <pc:sldMk cId="3989923275" sldId="298"/>
            <ac:spMk id="21" creationId="{1148B6BE-FF9B-01FE-618F-1DC0F787D35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Scores</a:t>
            </a:r>
          </a:p>
        </c:rich>
      </c:tx>
      <c:layout>
        <c:manualLayout>
          <c:xMode val="edge"/>
          <c:yMode val="edge"/>
          <c:x val="0.107589812992126"/>
          <c:y val="3.370204169867271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Recall_HyperParameters</c:v>
                </c:pt>
              </c:strCache>
            </c:strRef>
          </c:tx>
          <c:spPr>
            <a:solidFill>
              <a:srgbClr val="002060"/>
            </a:solidFill>
            <a:ln>
              <a:noFill/>
            </a:ln>
            <a:effectLst/>
          </c:spPr>
          <c:invertIfNegative val="0"/>
          <c:cat>
            <c:strRef>
              <c:f>Sheet1!$A$2:$A$9</c:f>
              <c:strCache>
                <c:ptCount val="8"/>
                <c:pt idx="0">
                  <c:v>K-NN</c:v>
                </c:pt>
                <c:pt idx="1">
                  <c:v>Decision Tree</c:v>
                </c:pt>
                <c:pt idx="2">
                  <c:v>Random Forest</c:v>
                </c:pt>
                <c:pt idx="3">
                  <c:v>Gradient Boost</c:v>
                </c:pt>
                <c:pt idx="4">
                  <c:v>Logistic Regression</c:v>
                </c:pt>
                <c:pt idx="5">
                  <c:v>Neural Network</c:v>
                </c:pt>
                <c:pt idx="6">
                  <c:v>ADA Boost</c:v>
                </c:pt>
                <c:pt idx="7">
                  <c:v>XG Boost</c:v>
                </c:pt>
              </c:strCache>
            </c:strRef>
          </c:cat>
          <c:val>
            <c:numRef>
              <c:f>Sheet1!$B$2:$B$9</c:f>
              <c:numCache>
                <c:formatCode>General</c:formatCode>
                <c:ptCount val="8"/>
                <c:pt idx="0">
                  <c:v>87</c:v>
                </c:pt>
                <c:pt idx="1">
                  <c:v>95</c:v>
                </c:pt>
                <c:pt idx="2">
                  <c:v>94.86</c:v>
                </c:pt>
                <c:pt idx="3">
                  <c:v>92.27</c:v>
                </c:pt>
                <c:pt idx="4">
                  <c:v>73.2</c:v>
                </c:pt>
                <c:pt idx="5">
                  <c:v>36.6</c:v>
                </c:pt>
                <c:pt idx="6">
                  <c:v>94.23</c:v>
                </c:pt>
                <c:pt idx="7">
                  <c:v>96.33</c:v>
                </c:pt>
              </c:numCache>
            </c:numRef>
          </c:val>
          <c:extLst>
            <c:ext xmlns:c16="http://schemas.microsoft.com/office/drawing/2014/chart" uri="{C3380CC4-5D6E-409C-BE32-E72D297353CC}">
              <c16:uniqueId val="{00000000-D425-40AE-A774-082FB4E1865E}"/>
            </c:ext>
          </c:extLst>
        </c:ser>
        <c:ser>
          <c:idx val="1"/>
          <c:order val="1"/>
          <c:tx>
            <c:strRef>
              <c:f>Sheet1!$C$1</c:f>
              <c:strCache>
                <c:ptCount val="1"/>
                <c:pt idx="0">
                  <c:v>Recall_Default Parameters</c:v>
                </c:pt>
              </c:strCache>
            </c:strRef>
          </c:tx>
          <c:spPr>
            <a:solidFill>
              <a:schemeClr val="accent2"/>
            </a:solidFill>
            <a:ln>
              <a:noFill/>
            </a:ln>
            <a:effectLst/>
          </c:spPr>
          <c:invertIfNegative val="0"/>
          <c:cat>
            <c:strRef>
              <c:f>Sheet1!$A$2:$A$9</c:f>
              <c:strCache>
                <c:ptCount val="8"/>
                <c:pt idx="0">
                  <c:v>K-NN</c:v>
                </c:pt>
                <c:pt idx="1">
                  <c:v>Decision Tree</c:v>
                </c:pt>
                <c:pt idx="2">
                  <c:v>Random Forest</c:v>
                </c:pt>
                <c:pt idx="3">
                  <c:v>Gradient Boost</c:v>
                </c:pt>
                <c:pt idx="4">
                  <c:v>Logistic Regression</c:v>
                </c:pt>
                <c:pt idx="5">
                  <c:v>Neural Network</c:v>
                </c:pt>
                <c:pt idx="6">
                  <c:v>ADA Boost</c:v>
                </c:pt>
                <c:pt idx="7">
                  <c:v>XG Boost</c:v>
                </c:pt>
              </c:strCache>
            </c:strRef>
          </c:cat>
          <c:val>
            <c:numRef>
              <c:f>Sheet1!$C$2:$C$9</c:f>
              <c:numCache>
                <c:formatCode>General</c:formatCode>
                <c:ptCount val="8"/>
                <c:pt idx="0">
                  <c:v>83</c:v>
                </c:pt>
                <c:pt idx="1">
                  <c:v>33</c:v>
                </c:pt>
                <c:pt idx="2">
                  <c:v>96.67</c:v>
                </c:pt>
                <c:pt idx="3">
                  <c:v>92.13</c:v>
                </c:pt>
                <c:pt idx="4">
                  <c:v>73.2</c:v>
                </c:pt>
                <c:pt idx="5">
                  <c:v>31</c:v>
                </c:pt>
                <c:pt idx="6">
                  <c:v>90.22</c:v>
                </c:pt>
                <c:pt idx="7">
                  <c:v>96.33</c:v>
                </c:pt>
              </c:numCache>
            </c:numRef>
          </c:val>
          <c:extLst>
            <c:ext xmlns:c16="http://schemas.microsoft.com/office/drawing/2014/chart" uri="{C3380CC4-5D6E-409C-BE32-E72D297353CC}">
              <c16:uniqueId val="{00000000-E449-4257-BC62-CEC0C2FF48C3}"/>
            </c:ext>
          </c:extLst>
        </c:ser>
        <c:dLbls>
          <c:showLegendKey val="0"/>
          <c:showVal val="0"/>
          <c:showCatName val="0"/>
          <c:showSerName val="0"/>
          <c:showPercent val="0"/>
          <c:showBubbleSize val="0"/>
        </c:dLbls>
        <c:gapWidth val="182"/>
        <c:axId val="1165385936"/>
        <c:axId val="1165381776"/>
      </c:barChart>
      <c:catAx>
        <c:axId val="116538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381776"/>
        <c:crosses val="autoZero"/>
        <c:auto val="1"/>
        <c:lblAlgn val="ctr"/>
        <c:lblOffset val="100"/>
        <c:noMultiLvlLbl val="0"/>
      </c:catAx>
      <c:valAx>
        <c:axId val="1165381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385936"/>
        <c:crosses val="autoZero"/>
        <c:crossBetween val="between"/>
      </c:valAx>
      <c:spPr>
        <a:noFill/>
        <a:ln>
          <a:noFill/>
        </a:ln>
        <a:effectLst/>
      </c:spPr>
    </c:plotArea>
    <c:legend>
      <c:legendPos val="b"/>
      <c:layout>
        <c:manualLayout>
          <c:xMode val="edge"/>
          <c:yMode val="edge"/>
          <c:x val="0.47815698818897645"/>
          <c:y val="3.4400374131447788E-2"/>
          <c:w val="0.52184301181102366"/>
          <c:h val="5.305203525833707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11/19/2023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11/19/2023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3932037" cy="1411276"/>
          </a:xfrm>
        </p:spPr>
        <p:txBody>
          <a:bodyPr anchor="b">
            <a:normAutofit/>
          </a:bodyPr>
          <a:lstStyle/>
          <a:p>
            <a:r>
              <a:rPr lang="en-US" dirty="0">
                <a:latin typeface="Calibri" panose="020F0502020204030204" pitchFamily="34" charset="0"/>
                <a:ea typeface="Calibri" panose="020F0502020204030204" pitchFamily="34" charset="0"/>
                <a:cs typeface="Calibri" panose="020F0502020204030204" pitchFamily="34" charset="0"/>
              </a:rPr>
              <a:t>Risk Management for Insurance Companies against Firms</a:t>
            </a:r>
          </a:p>
        </p:txBody>
      </p:sp>
      <p:sp>
        <p:nvSpPr>
          <p:cNvPr id="19" name="Slide Number Placeholder 3">
            <a:extLst>
              <a:ext uri="{FF2B5EF4-FFF2-40B4-BE49-F238E27FC236}">
                <a16:creationId xmlns:a16="http://schemas.microsoft.com/office/drawing/2014/main" id="{19D9B979-5507-8478-46C2-DE9A00A3C85E}"/>
              </a:ext>
            </a:extLst>
          </p:cNvPr>
          <p:cNvSpPr>
            <a:spLocks noGrp="1"/>
          </p:cNvSpPr>
          <p:nvPr>
            <p:ph type="sldNum" sz="quarter" idx="33"/>
          </p:nvPr>
        </p:nvSpPr>
        <p:spPr>
          <a:xfrm>
            <a:off x="11760000" y="6371351"/>
            <a:ext cx="432000" cy="432000"/>
          </a:xfrm>
        </p:spPr>
        <p:txBody>
          <a:bodyPr/>
          <a:lstStyle/>
          <a:p>
            <a:pPr>
              <a:spcAft>
                <a:spcPts val="600"/>
              </a:spcAft>
            </a:pPr>
            <a:r>
              <a:rPr lang="en-US" noProof="0" dirty="0"/>
              <a:t>1</a:t>
            </a:r>
          </a:p>
        </p:txBody>
      </p:sp>
      <p:pic>
        <p:nvPicPr>
          <p:cNvPr id="12" name="Picture Placeholder 11">
            <a:extLst>
              <a:ext uri="{FF2B5EF4-FFF2-40B4-BE49-F238E27FC236}">
                <a16:creationId xmlns:a16="http://schemas.microsoft.com/office/drawing/2014/main" id="{AA8A1CBA-9BB5-2246-9F4B-98EAD7C90158}"/>
              </a:ext>
            </a:extLst>
          </p:cNvPr>
          <p:cNvPicPr>
            <a:picLocks noGrp="1" noChangeAspect="1"/>
          </p:cNvPicPr>
          <p:nvPr>
            <p:ph idx="1"/>
          </p:nvPr>
        </p:nvPicPr>
        <p:blipFill>
          <a:blip r:embed="rId2"/>
          <a:stretch/>
        </p:blipFill>
        <p:spPr>
          <a:xfrm>
            <a:off x="4788816" y="750181"/>
            <a:ext cx="6971184" cy="4792689"/>
          </a:xfrm>
          <a:noFill/>
        </p:spPr>
      </p:pic>
      <p:sp>
        <p:nvSpPr>
          <p:cNvPr id="21" name="Text Placeholder 5">
            <a:extLst>
              <a:ext uri="{FF2B5EF4-FFF2-40B4-BE49-F238E27FC236}">
                <a16:creationId xmlns:a16="http://schemas.microsoft.com/office/drawing/2014/main" id="{1148B6BE-FF9B-01FE-618F-1DC0F787D352}"/>
              </a:ext>
            </a:extLst>
          </p:cNvPr>
          <p:cNvSpPr>
            <a:spLocks noGrp="1"/>
          </p:cNvSpPr>
          <p:nvPr>
            <p:ph type="body" sz="half" idx="2"/>
          </p:nvPr>
        </p:nvSpPr>
        <p:spPr>
          <a:xfrm>
            <a:off x="432000" y="4045906"/>
            <a:ext cx="3932237" cy="1823081"/>
          </a:xfrm>
        </p:spPr>
        <p:txBody>
          <a:bodyPr/>
          <a:lstStyle/>
          <a:p>
            <a:br>
              <a:rPr lang="en-AU" sz="1800" dirty="0">
                <a:effectLst/>
                <a:latin typeface="Calibri" panose="020F0502020204030204" pitchFamily="34" charset="0"/>
                <a:ea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C154DC89-E8DF-B78A-B4F3-8B8FA898C9B0}"/>
              </a:ext>
            </a:extLst>
          </p:cNvPr>
          <p:cNvPicPr>
            <a:picLocks noChangeAspect="1"/>
          </p:cNvPicPr>
          <p:nvPr/>
        </p:nvPicPr>
        <p:blipFill>
          <a:blip r:embed="rId3"/>
          <a:stretch>
            <a:fillRect/>
          </a:stretch>
        </p:blipFill>
        <p:spPr>
          <a:xfrm>
            <a:off x="10179170" y="6412717"/>
            <a:ext cx="1155785" cy="349268"/>
          </a:xfrm>
          <a:prstGeom prst="rect">
            <a:avLst/>
          </a:prstGeom>
        </p:spPr>
      </p:pic>
      <p:sp>
        <p:nvSpPr>
          <p:cNvPr id="6" name="TextBox 5">
            <a:extLst>
              <a:ext uri="{FF2B5EF4-FFF2-40B4-BE49-F238E27FC236}">
                <a16:creationId xmlns:a16="http://schemas.microsoft.com/office/drawing/2014/main" id="{7DB561A5-8F04-EDE6-C6DA-43786DEC8EB1}"/>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Process</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Sequential Diagram of the whole process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10</a:t>
            </a:fld>
            <a:endParaRPr lang="en-US" dirty="0"/>
          </a:p>
        </p:txBody>
      </p:sp>
      <p:sp>
        <p:nvSpPr>
          <p:cNvPr id="4" name="Rectangle 3">
            <a:extLst>
              <a:ext uri="{FF2B5EF4-FFF2-40B4-BE49-F238E27FC236}">
                <a16:creationId xmlns:a16="http://schemas.microsoft.com/office/drawing/2014/main" id="{EF673C30-E3EB-3A4B-4BAF-D451F4707AA9}"/>
              </a:ext>
            </a:extLst>
          </p:cNvPr>
          <p:cNvSpPr/>
          <p:nvPr/>
        </p:nvSpPr>
        <p:spPr>
          <a:xfrm>
            <a:off x="43180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Loaded the data</a:t>
            </a:r>
          </a:p>
        </p:txBody>
      </p:sp>
      <p:sp>
        <p:nvSpPr>
          <p:cNvPr id="5" name="Rectangle 4">
            <a:extLst>
              <a:ext uri="{FF2B5EF4-FFF2-40B4-BE49-F238E27FC236}">
                <a16:creationId xmlns:a16="http://schemas.microsoft.com/office/drawing/2014/main" id="{2EE86AB3-A16F-D6A1-602F-B9B4F933921B}"/>
              </a:ext>
            </a:extLst>
          </p:cNvPr>
          <p:cNvSpPr/>
          <p:nvPr/>
        </p:nvSpPr>
        <p:spPr>
          <a:xfrm>
            <a:off x="801116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Balancing the Data</a:t>
            </a:r>
          </a:p>
        </p:txBody>
      </p:sp>
      <p:sp>
        <p:nvSpPr>
          <p:cNvPr id="8" name="Rectangle 7">
            <a:extLst>
              <a:ext uri="{FF2B5EF4-FFF2-40B4-BE49-F238E27FC236}">
                <a16:creationId xmlns:a16="http://schemas.microsoft.com/office/drawing/2014/main" id="{AEDCF12B-5887-F94B-12A3-2E5F091D1ABD}"/>
              </a:ext>
            </a:extLst>
          </p:cNvPr>
          <p:cNvSpPr/>
          <p:nvPr/>
        </p:nvSpPr>
        <p:spPr>
          <a:xfrm>
            <a:off x="404876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Split the dataset(70-30)</a:t>
            </a:r>
          </a:p>
        </p:txBody>
      </p:sp>
      <p:sp>
        <p:nvSpPr>
          <p:cNvPr id="9" name="Rectangle 8">
            <a:extLst>
              <a:ext uri="{FF2B5EF4-FFF2-40B4-BE49-F238E27FC236}">
                <a16:creationId xmlns:a16="http://schemas.microsoft.com/office/drawing/2014/main" id="{2CE5EFCB-CC3A-6A2F-3780-70BA2658B495}"/>
              </a:ext>
            </a:extLst>
          </p:cNvPr>
          <p:cNvSpPr/>
          <p:nvPr/>
        </p:nvSpPr>
        <p:spPr>
          <a:xfrm>
            <a:off x="8011160" y="4401091"/>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Models are utilized using the final predictors chosen in  considering the business issue</a:t>
            </a:r>
          </a:p>
        </p:txBody>
      </p:sp>
      <p:sp>
        <p:nvSpPr>
          <p:cNvPr id="10" name="Rectangle 9">
            <a:extLst>
              <a:ext uri="{FF2B5EF4-FFF2-40B4-BE49-F238E27FC236}">
                <a16:creationId xmlns:a16="http://schemas.microsoft.com/office/drawing/2014/main" id="{89363062-AEFB-7266-55F4-7A9B2199A99A}"/>
              </a:ext>
            </a:extLst>
          </p:cNvPr>
          <p:cNvSpPr/>
          <p:nvPr/>
        </p:nvSpPr>
        <p:spPr>
          <a:xfrm>
            <a:off x="4048760" y="4401091"/>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ea typeface="Calibri" panose="020F0502020204030204" pitchFamily="34" charset="0"/>
                <a:cs typeface="Calibri" panose="020F0502020204030204" pitchFamily="34" charset="0"/>
              </a:rPr>
              <a:t>Standarized</a:t>
            </a:r>
            <a:r>
              <a:rPr lang="en-US" dirty="0">
                <a:latin typeface="Calibri" panose="020F0502020204030204" pitchFamily="34" charset="0"/>
                <a:ea typeface="Calibri" panose="020F0502020204030204" pitchFamily="34" charset="0"/>
                <a:cs typeface="Calibri" panose="020F0502020204030204" pitchFamily="34" charset="0"/>
              </a:rPr>
              <a:t> dataset was running according to our model requirement.</a:t>
            </a:r>
          </a:p>
        </p:txBody>
      </p:sp>
      <p:cxnSp>
        <p:nvCxnSpPr>
          <p:cNvPr id="12" name="Straight Arrow Connector 11">
            <a:extLst>
              <a:ext uri="{FF2B5EF4-FFF2-40B4-BE49-F238E27FC236}">
                <a16:creationId xmlns:a16="http://schemas.microsoft.com/office/drawing/2014/main" id="{173B551E-6E10-D74D-3F75-8E90C9EE485B}"/>
              </a:ext>
            </a:extLst>
          </p:cNvPr>
          <p:cNvCxnSpPr>
            <a:cxnSpLocks/>
            <a:stCxn id="4" idx="3"/>
            <a:endCxn id="8" idx="1"/>
          </p:cNvCxnSpPr>
          <p:nvPr/>
        </p:nvCxnSpPr>
        <p:spPr>
          <a:xfrm>
            <a:off x="3347720" y="2341880"/>
            <a:ext cx="70104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3706660-C059-855C-AB16-6F56EC34100F}"/>
              </a:ext>
            </a:extLst>
          </p:cNvPr>
          <p:cNvCxnSpPr>
            <a:cxnSpLocks/>
            <a:stCxn id="8" idx="3"/>
            <a:endCxn id="5" idx="1"/>
          </p:cNvCxnSpPr>
          <p:nvPr/>
        </p:nvCxnSpPr>
        <p:spPr>
          <a:xfrm>
            <a:off x="6964680" y="2341880"/>
            <a:ext cx="104648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9FF9762-EC2C-AB4A-C9CF-29293077C807}"/>
              </a:ext>
            </a:extLst>
          </p:cNvPr>
          <p:cNvCxnSpPr>
            <a:cxnSpLocks/>
            <a:endCxn id="10" idx="3"/>
          </p:cNvCxnSpPr>
          <p:nvPr/>
        </p:nvCxnSpPr>
        <p:spPr>
          <a:xfrm flipH="1">
            <a:off x="6964680" y="5076731"/>
            <a:ext cx="1174406"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709E8F12-57BD-3DA1-4995-489B48347CF7}"/>
              </a:ext>
            </a:extLst>
          </p:cNvPr>
          <p:cNvSpPr/>
          <p:nvPr/>
        </p:nvSpPr>
        <p:spPr>
          <a:xfrm>
            <a:off x="457137" y="2204466"/>
            <a:ext cx="11302863" cy="2872265"/>
          </a:xfrm>
          <a:custGeom>
            <a:avLst/>
            <a:gdLst>
              <a:gd name="connsiteX0" fmla="*/ 11003280 w 11302863"/>
              <a:gd name="connsiteY0" fmla="*/ 54632 h 2872265"/>
              <a:gd name="connsiteX1" fmla="*/ 10759440 w 11302863"/>
              <a:gd name="connsiteY1" fmla="*/ 176552 h 2872265"/>
              <a:gd name="connsiteX2" fmla="*/ 0 w 11302863"/>
              <a:gd name="connsiteY2" fmla="*/ 2868952 h 2872265"/>
              <a:gd name="connsiteX3" fmla="*/ 10840720 w 11302863"/>
              <a:gd name="connsiteY3" fmla="*/ 775992 h 2872265"/>
              <a:gd name="connsiteX4" fmla="*/ 10840720 w 11302863"/>
              <a:gd name="connsiteY4" fmla="*/ 775992 h 287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2863" h="2872265">
                <a:moveTo>
                  <a:pt x="11003280" y="54632"/>
                </a:moveTo>
                <a:cubicBezTo>
                  <a:pt x="11798300" y="-118935"/>
                  <a:pt x="10759440" y="176552"/>
                  <a:pt x="10759440" y="176552"/>
                </a:cubicBezTo>
                <a:lnTo>
                  <a:pt x="0" y="2868952"/>
                </a:lnTo>
                <a:cubicBezTo>
                  <a:pt x="13547" y="2968859"/>
                  <a:pt x="10840720" y="775992"/>
                  <a:pt x="10840720" y="775992"/>
                </a:cubicBezTo>
                <a:lnTo>
                  <a:pt x="10840720" y="775992"/>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DA1E528-A151-2799-378D-0A58D59F1000}"/>
              </a:ext>
            </a:extLst>
          </p:cNvPr>
          <p:cNvCxnSpPr>
            <a:cxnSpLocks/>
          </p:cNvCxnSpPr>
          <p:nvPr/>
        </p:nvCxnSpPr>
        <p:spPr>
          <a:xfrm>
            <a:off x="9469120" y="2976778"/>
            <a:ext cx="0" cy="142431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9F5A062-6C66-25C5-26BB-9273AE0F5AA7}"/>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18" name="TextBox 17">
            <a:extLst>
              <a:ext uri="{FF2B5EF4-FFF2-40B4-BE49-F238E27FC236}">
                <a16:creationId xmlns:a16="http://schemas.microsoft.com/office/drawing/2014/main" id="{2D74970E-DF40-F332-E154-D438CC5395CC}"/>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257542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11</a:t>
            </a:fld>
            <a:endParaRPr lang="en-US"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p:sp>
        <p:nvSpPr>
          <p:cNvPr id="7" name="Rectangle 6">
            <a:extLst>
              <a:ext uri="{FF2B5EF4-FFF2-40B4-BE49-F238E27FC236}">
                <a16:creationId xmlns:a16="http://schemas.microsoft.com/office/drawing/2014/main" id="{132C6557-7AC3-F7A7-67E0-330140CD74A6}"/>
              </a:ext>
            </a:extLst>
          </p:cNvPr>
          <p:cNvSpPr/>
          <p:nvPr/>
        </p:nvSpPr>
        <p:spPr>
          <a:xfrm>
            <a:off x="3779520" y="2047240"/>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a:t>
            </a:r>
          </a:p>
        </p:txBody>
      </p:sp>
      <p:sp>
        <p:nvSpPr>
          <p:cNvPr id="9" name="Rectangle 8">
            <a:extLst>
              <a:ext uri="{FF2B5EF4-FFF2-40B4-BE49-F238E27FC236}">
                <a16:creationId xmlns:a16="http://schemas.microsoft.com/office/drawing/2014/main" id="{4DFC18FF-5AF7-953B-20A6-4FDB61AC77BE}"/>
              </a:ext>
            </a:extLst>
          </p:cNvPr>
          <p:cNvSpPr/>
          <p:nvPr/>
        </p:nvSpPr>
        <p:spPr>
          <a:xfrm>
            <a:off x="3779520" y="413154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a:t>
            </a:r>
          </a:p>
          <a:p>
            <a:pPr algn="ctr"/>
            <a:r>
              <a:rPr lang="en-US" dirty="0"/>
              <a:t>Network</a:t>
            </a:r>
          </a:p>
        </p:txBody>
      </p:sp>
      <p:sp>
        <p:nvSpPr>
          <p:cNvPr id="10" name="Rectangle 9">
            <a:extLst>
              <a:ext uri="{FF2B5EF4-FFF2-40B4-BE49-F238E27FC236}">
                <a16:creationId xmlns:a16="http://schemas.microsoft.com/office/drawing/2014/main" id="{EA69E668-6D09-97D1-155F-A94D65DA15CA}"/>
              </a:ext>
            </a:extLst>
          </p:cNvPr>
          <p:cNvSpPr/>
          <p:nvPr/>
        </p:nvSpPr>
        <p:spPr>
          <a:xfrm>
            <a:off x="1229360" y="392834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a:t>
            </a:r>
          </a:p>
          <a:p>
            <a:pPr algn="ctr"/>
            <a:r>
              <a:rPr lang="en-US" dirty="0"/>
              <a:t>Regression</a:t>
            </a:r>
          </a:p>
          <a:p>
            <a:pPr algn="ctr"/>
            <a:endParaRPr lang="en-US" dirty="0"/>
          </a:p>
        </p:txBody>
      </p:sp>
      <p:sp>
        <p:nvSpPr>
          <p:cNvPr id="13" name="Rectangle 12">
            <a:extLst>
              <a:ext uri="{FF2B5EF4-FFF2-40B4-BE49-F238E27FC236}">
                <a16:creationId xmlns:a16="http://schemas.microsoft.com/office/drawing/2014/main" id="{C40CD394-8C77-7D56-45E6-138D0C0E7A36}"/>
              </a:ext>
            </a:extLst>
          </p:cNvPr>
          <p:cNvSpPr/>
          <p:nvPr/>
        </p:nvSpPr>
        <p:spPr>
          <a:xfrm>
            <a:off x="6223000" y="422298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 </a:t>
            </a:r>
          </a:p>
          <a:p>
            <a:pPr algn="ctr"/>
            <a:r>
              <a:rPr lang="en-US" dirty="0"/>
              <a:t>Boost</a:t>
            </a:r>
          </a:p>
        </p:txBody>
      </p:sp>
      <p:sp>
        <p:nvSpPr>
          <p:cNvPr id="14" name="Rectangle 13">
            <a:extLst>
              <a:ext uri="{FF2B5EF4-FFF2-40B4-BE49-F238E27FC236}">
                <a16:creationId xmlns:a16="http://schemas.microsoft.com/office/drawing/2014/main" id="{01089267-A5C4-E1E5-7F3E-1A351E5D908A}"/>
              </a:ext>
            </a:extLst>
          </p:cNvPr>
          <p:cNvSpPr/>
          <p:nvPr/>
        </p:nvSpPr>
        <p:spPr>
          <a:xfrm>
            <a:off x="6223000" y="2047240"/>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15" name="Rectangle 14">
            <a:extLst>
              <a:ext uri="{FF2B5EF4-FFF2-40B4-BE49-F238E27FC236}">
                <a16:creationId xmlns:a16="http://schemas.microsoft.com/office/drawing/2014/main" id="{21B269C4-A4C0-E408-099A-4AFF6DD1C4A1}"/>
              </a:ext>
            </a:extLst>
          </p:cNvPr>
          <p:cNvSpPr/>
          <p:nvPr/>
        </p:nvSpPr>
        <p:spPr>
          <a:xfrm>
            <a:off x="1229360" y="1912799"/>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KNN</a:t>
            </a:r>
          </a:p>
        </p:txBody>
      </p:sp>
      <p:sp>
        <p:nvSpPr>
          <p:cNvPr id="16" name="TextBox 15">
            <a:extLst>
              <a:ext uri="{FF2B5EF4-FFF2-40B4-BE49-F238E27FC236}">
                <a16:creationId xmlns:a16="http://schemas.microsoft.com/office/drawing/2014/main" id="{5D7E1E38-E38B-44B4-8A64-C519CBC10A95}"/>
              </a:ext>
            </a:extLst>
          </p:cNvPr>
          <p:cNvSpPr txBox="1"/>
          <p:nvPr/>
        </p:nvSpPr>
        <p:spPr>
          <a:xfrm flipH="1">
            <a:off x="1117599" y="857012"/>
            <a:ext cx="5664201" cy="769441"/>
          </a:xfrm>
          <a:prstGeom prst="rect">
            <a:avLst/>
          </a:prstGeom>
          <a:noFill/>
        </p:spPr>
        <p:txBody>
          <a:bodyPr wrap="square" rtlCol="0">
            <a:sp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Models Selected</a:t>
            </a:r>
          </a:p>
        </p:txBody>
      </p:sp>
      <p:sp>
        <p:nvSpPr>
          <p:cNvPr id="17" name="Rectangle 16">
            <a:extLst>
              <a:ext uri="{FF2B5EF4-FFF2-40B4-BE49-F238E27FC236}">
                <a16:creationId xmlns:a16="http://schemas.microsoft.com/office/drawing/2014/main" id="{80D2FED4-159E-FE4A-2EC5-EB6D59DC7417}"/>
              </a:ext>
            </a:extLst>
          </p:cNvPr>
          <p:cNvSpPr/>
          <p:nvPr/>
        </p:nvSpPr>
        <p:spPr>
          <a:xfrm>
            <a:off x="8666480" y="4334748"/>
            <a:ext cx="1722120" cy="1517412"/>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XG</a:t>
            </a:r>
          </a:p>
          <a:p>
            <a:pPr algn="ctr"/>
            <a:r>
              <a:rPr lang="en-US" dirty="0"/>
              <a:t>Boost </a:t>
            </a:r>
          </a:p>
          <a:p>
            <a:pPr algn="ctr"/>
            <a:endParaRPr lang="en-US" dirty="0"/>
          </a:p>
          <a:p>
            <a:pPr algn="ctr"/>
            <a:endParaRPr lang="en-US" dirty="0"/>
          </a:p>
        </p:txBody>
      </p:sp>
      <p:sp>
        <p:nvSpPr>
          <p:cNvPr id="18" name="Rectangle 17">
            <a:extLst>
              <a:ext uri="{FF2B5EF4-FFF2-40B4-BE49-F238E27FC236}">
                <a16:creationId xmlns:a16="http://schemas.microsoft.com/office/drawing/2014/main" id="{C7B02E07-B95C-2002-7A9C-874847905896}"/>
              </a:ext>
            </a:extLst>
          </p:cNvPr>
          <p:cNvSpPr/>
          <p:nvPr/>
        </p:nvSpPr>
        <p:spPr>
          <a:xfrm>
            <a:off x="8595360" y="2047240"/>
            <a:ext cx="1793240" cy="14579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Gradient </a:t>
            </a:r>
          </a:p>
          <a:p>
            <a:pPr algn="ctr"/>
            <a:r>
              <a:rPr lang="en-US" dirty="0"/>
              <a:t>Boost</a:t>
            </a:r>
          </a:p>
        </p:txBody>
      </p:sp>
      <p:pic>
        <p:nvPicPr>
          <p:cNvPr id="2" name="Picture 1">
            <a:extLst>
              <a:ext uri="{FF2B5EF4-FFF2-40B4-BE49-F238E27FC236}">
                <a16:creationId xmlns:a16="http://schemas.microsoft.com/office/drawing/2014/main" id="{A1C4EC2D-A22A-DB4C-445F-0E59502ABFCB}"/>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3" name="TextBox 2">
            <a:extLst>
              <a:ext uri="{FF2B5EF4-FFF2-40B4-BE49-F238E27FC236}">
                <a16:creationId xmlns:a16="http://schemas.microsoft.com/office/drawing/2014/main" id="{077C2F18-A330-B4D1-4A35-74FA102D5E3B}"/>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66521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A5C6-07DF-0B93-FD81-44E2DD40A6DA}"/>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Outcomes of Our Model</a:t>
            </a:r>
          </a:p>
        </p:txBody>
      </p:sp>
      <p:sp>
        <p:nvSpPr>
          <p:cNvPr id="3" name="Content Placeholder 2">
            <a:extLst>
              <a:ext uri="{FF2B5EF4-FFF2-40B4-BE49-F238E27FC236}">
                <a16:creationId xmlns:a16="http://schemas.microsoft.com/office/drawing/2014/main" id="{DE63F41D-4DA9-111A-B0C7-9E889416C970}"/>
              </a:ext>
            </a:extLst>
          </p:cNvPr>
          <p:cNvSpPr>
            <a:spLocks noGrp="1"/>
          </p:cNvSpPr>
          <p:nvPr>
            <p:ph idx="1"/>
          </p:nvPr>
        </p:nvSpPr>
        <p:spPr/>
        <p:txBody>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Recall score from Optimized Model</a:t>
            </a:r>
          </a:p>
        </p:txBody>
      </p:sp>
      <p:sp>
        <p:nvSpPr>
          <p:cNvPr id="4" name="Footer Placeholder 3">
            <a:extLst>
              <a:ext uri="{FF2B5EF4-FFF2-40B4-BE49-F238E27FC236}">
                <a16:creationId xmlns:a16="http://schemas.microsoft.com/office/drawing/2014/main" id="{ECA92F11-C205-B020-9739-F2BD3AFA9F6F}"/>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97CD44CF-377E-FE70-AAE0-88051BAC8848}"/>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graphicFrame>
        <p:nvGraphicFramePr>
          <p:cNvPr id="8" name="Chart 7">
            <a:extLst>
              <a:ext uri="{FF2B5EF4-FFF2-40B4-BE49-F238E27FC236}">
                <a16:creationId xmlns:a16="http://schemas.microsoft.com/office/drawing/2014/main" id="{B831BA81-514A-5890-753A-BB8371E9E89C}"/>
              </a:ext>
            </a:extLst>
          </p:cNvPr>
          <p:cNvGraphicFramePr/>
          <p:nvPr>
            <p:extLst>
              <p:ext uri="{D42A27DB-BD31-4B8C-83A1-F6EECF244321}">
                <p14:modId xmlns:p14="http://schemas.microsoft.com/office/powerpoint/2010/main" val="852022368"/>
              </p:ext>
            </p:extLst>
          </p:nvPr>
        </p:nvGraphicFramePr>
        <p:xfrm>
          <a:off x="2032000" y="1239520"/>
          <a:ext cx="8128000" cy="489881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D365FCA1-E249-86A9-996C-672A3142458B}"/>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7" name="TextBox 6">
            <a:extLst>
              <a:ext uri="{FF2B5EF4-FFF2-40B4-BE49-F238E27FC236}">
                <a16:creationId xmlns:a16="http://schemas.microsoft.com/office/drawing/2014/main" id="{4CC67D34-B6DF-700D-B91C-F686183A24A9}"/>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
        <p:nvSpPr>
          <p:cNvPr id="9" name="TextBox 8">
            <a:extLst>
              <a:ext uri="{FF2B5EF4-FFF2-40B4-BE49-F238E27FC236}">
                <a16:creationId xmlns:a16="http://schemas.microsoft.com/office/drawing/2014/main" id="{5A8381F4-C598-9DC7-7989-B7758C17B7DD}"/>
              </a:ext>
            </a:extLst>
          </p:cNvPr>
          <p:cNvSpPr txBox="1"/>
          <p:nvPr/>
        </p:nvSpPr>
        <p:spPr>
          <a:xfrm>
            <a:off x="4692772" y="1897800"/>
            <a:ext cx="785003" cy="276999"/>
          </a:xfrm>
          <a:prstGeom prst="rect">
            <a:avLst/>
          </a:prstGeom>
          <a:noFill/>
        </p:spPr>
        <p:txBody>
          <a:bodyPr wrap="square" rtlCol="0">
            <a:spAutoFit/>
          </a:bodyPr>
          <a:lstStyle/>
          <a:p>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96.67</a:t>
            </a:r>
          </a:p>
        </p:txBody>
      </p:sp>
      <p:sp>
        <p:nvSpPr>
          <p:cNvPr id="10" name="Arrow: Down 9">
            <a:extLst>
              <a:ext uri="{FF2B5EF4-FFF2-40B4-BE49-F238E27FC236}">
                <a16:creationId xmlns:a16="http://schemas.microsoft.com/office/drawing/2014/main" id="{8E85369C-7C88-EBF6-DFDB-E132498E3E8B}"/>
              </a:ext>
            </a:extLst>
          </p:cNvPr>
          <p:cNvSpPr/>
          <p:nvPr/>
        </p:nvSpPr>
        <p:spPr>
          <a:xfrm>
            <a:off x="4891179" y="2130726"/>
            <a:ext cx="129396" cy="24154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96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25CE-C6CB-C4A0-1AC2-2FBA8A6631C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5AEF17-752D-AC20-B873-605F4D4F1CAF}"/>
              </a:ext>
            </a:extLst>
          </p:cNvPr>
          <p:cNvSpPr>
            <a:spLocks noGrp="1"/>
          </p:cNvSpPr>
          <p:nvPr>
            <p:ph idx="1"/>
          </p:nvPr>
        </p:nvSpPr>
        <p:spPr/>
        <p:txBody>
          <a:bodyPr/>
          <a:lstStyle/>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insurance company offered 6800 existing firms the insurance. Of the 6800 firms, 220 went bankrupt. Since the firm must pay $1000 to the insurance company to purchase the insurance. The insurance company's profit from getting a firm to join them turns out to be $1000 but if the firm goes bankrupt the insurance company has to pay from its own pocket $50000 ultimately resulting in a loss of  $49000 (-$50000 + $1000). If this 'null model' approach were used on the remaining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50,000</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customers, this would result in a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loss of $79,264,705.88</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b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br>
            <a:endPar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Using different modelling techniques, the PARAMOUNT team figured out that the random forest model had the best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recall value at 96.67</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Using a random forest model with default parameters on the bankruptcy dataset, the expected total profit resulted out to be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profit of $442,377,450.98</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p>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Based on the expected performance of the proposed model by the paramount team, the Insurance company could proceed with implementing a profitable business. </a:t>
            </a:r>
            <a:r>
              <a:rPr lang="en-US" dirty="0">
                <a:solidFill>
                  <a:srgbClr val="242424"/>
                </a:solidFill>
                <a:latin typeface="Calibri" panose="020F0502020204030204" pitchFamily="34" charset="0"/>
                <a:ea typeface="Calibri" panose="020F0502020204030204" pitchFamily="34" charset="0"/>
                <a:cs typeface="Calibri" panose="020F0502020204030204" pitchFamily="34" charset="0"/>
              </a:rPr>
              <a:t>However</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the data shows a significant imbalance as there are companies which went bankrupt. If we could reduce the negative effect of the unbalanced data set, there is an opportunity to develop a better-performing model resulting in greater profit for the Insurance company.</a:t>
            </a:r>
          </a:p>
        </p:txBody>
      </p:sp>
      <p:sp>
        <p:nvSpPr>
          <p:cNvPr id="4" name="Footer Placeholder 3">
            <a:extLst>
              <a:ext uri="{FF2B5EF4-FFF2-40B4-BE49-F238E27FC236}">
                <a16:creationId xmlns:a16="http://schemas.microsoft.com/office/drawing/2014/main" id="{003E88C8-7D9D-2FD8-2553-D93C2E91E188}"/>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97AF0F21-89C4-1A9C-F7CA-51A993A29FF2}"/>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pic>
        <p:nvPicPr>
          <p:cNvPr id="6" name="Picture 5">
            <a:extLst>
              <a:ext uri="{FF2B5EF4-FFF2-40B4-BE49-F238E27FC236}">
                <a16:creationId xmlns:a16="http://schemas.microsoft.com/office/drawing/2014/main" id="{543EA313-C284-B299-DC5A-5DEAD3F69F14}"/>
              </a:ext>
            </a:extLst>
          </p:cNvPr>
          <p:cNvPicPr>
            <a:picLocks noChangeAspect="1"/>
          </p:cNvPicPr>
          <p:nvPr/>
        </p:nvPicPr>
        <p:blipFill>
          <a:blip r:embed="rId2"/>
          <a:stretch>
            <a:fillRect/>
          </a:stretch>
        </p:blipFill>
        <p:spPr>
          <a:xfrm>
            <a:off x="10302970" y="6426000"/>
            <a:ext cx="1161536" cy="349268"/>
          </a:xfrm>
          <a:prstGeom prst="rect">
            <a:avLst/>
          </a:prstGeom>
        </p:spPr>
      </p:pic>
      <p:sp>
        <p:nvSpPr>
          <p:cNvPr id="7" name="TextBox 6">
            <a:extLst>
              <a:ext uri="{FF2B5EF4-FFF2-40B4-BE49-F238E27FC236}">
                <a16:creationId xmlns:a16="http://schemas.microsoft.com/office/drawing/2014/main" id="{A0EE159C-915F-ADFF-813C-65870D5B99ED}"/>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43111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14</a:t>
            </a:fld>
            <a:endParaRPr lang="en-US" dirty="0"/>
          </a:p>
        </p:txBody>
      </p:sp>
      <p:pic>
        <p:nvPicPr>
          <p:cNvPr id="2" name="Picture 1">
            <a:extLst>
              <a:ext uri="{FF2B5EF4-FFF2-40B4-BE49-F238E27FC236}">
                <a16:creationId xmlns:a16="http://schemas.microsoft.com/office/drawing/2014/main" id="{158B57BD-9034-84E1-3DC8-8E4A9C0AFA79}"/>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3" name="TextBox 2">
            <a:extLst>
              <a:ext uri="{FF2B5EF4-FFF2-40B4-BE49-F238E27FC236}">
                <a16:creationId xmlns:a16="http://schemas.microsoft.com/office/drawing/2014/main" id="{85FC7ACB-2256-D449-9AC5-379D4942D087}"/>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pPr marL="0" indent="0">
              <a:buNone/>
            </a:pPr>
            <a:r>
              <a:rPr lang="en-US" sz="3600" u="sng" dirty="0">
                <a:latin typeface="Calibri" panose="020F0502020204030204" pitchFamily="34" charset="0"/>
                <a:ea typeface="Calibri" panose="020F0502020204030204" pitchFamily="34" charset="0"/>
                <a:cs typeface="Calibri" panose="020F0502020204030204" pitchFamily="34" charset="0"/>
              </a:rPr>
              <a:t>Challenges for an Insurance Company:</a:t>
            </a:r>
          </a:p>
          <a:p>
            <a:r>
              <a:rPr lang="en-US" sz="2000" dirty="0">
                <a:latin typeface="Calibri" panose="020F0502020204030204" pitchFamily="34" charset="0"/>
                <a:ea typeface="Calibri" panose="020F0502020204030204" pitchFamily="34" charset="0"/>
                <a:cs typeface="Calibri" panose="020F0502020204030204" pitchFamily="34" charset="0"/>
              </a:rPr>
              <a:t>Lack of Trust.</a:t>
            </a:r>
          </a:p>
          <a:p>
            <a:r>
              <a:rPr lang="en-US" sz="2000" dirty="0">
                <a:latin typeface="Calibri" panose="020F0502020204030204" pitchFamily="34" charset="0"/>
                <a:ea typeface="Calibri" panose="020F0502020204030204" pitchFamily="34" charset="0"/>
                <a:cs typeface="Calibri" panose="020F0502020204030204" pitchFamily="34" charset="0"/>
              </a:rPr>
              <a:t>Competition.</a:t>
            </a:r>
          </a:p>
          <a:p>
            <a:r>
              <a:rPr lang="en-US" sz="2000" dirty="0">
                <a:latin typeface="Calibri" panose="020F0502020204030204" pitchFamily="34" charset="0"/>
                <a:ea typeface="Calibri" panose="020F0502020204030204" pitchFamily="34" charset="0"/>
                <a:cs typeface="Calibri" panose="020F0502020204030204" pitchFamily="34" charset="0"/>
              </a:rPr>
              <a:t>Economic Instability. </a:t>
            </a:r>
          </a:p>
          <a:p>
            <a:r>
              <a:rPr lang="en-US" sz="2000" dirty="0">
                <a:latin typeface="Calibri" panose="020F0502020204030204" pitchFamily="34" charset="0"/>
                <a:ea typeface="Calibri" panose="020F0502020204030204" pitchFamily="34" charset="0"/>
                <a:cs typeface="Calibri" panose="020F0502020204030204" pitchFamily="34" charset="0"/>
              </a:rPr>
              <a:t>Business Intelligence.</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7111800" y="2265681"/>
            <a:ext cx="4648200" cy="937772"/>
          </a:xfrm>
        </p:spPr>
        <p:txBody>
          <a:bodyPr/>
          <a:lstStyle/>
          <a:p>
            <a:pPr algn="l"/>
            <a:r>
              <a:rPr lang="en-US" sz="4400" dirty="0">
                <a:latin typeface="Calibri" panose="020F0502020204030204" pitchFamily="34" charset="0"/>
                <a:ea typeface="Calibri" panose="020F0502020204030204" pitchFamily="34" charset="0"/>
                <a:cs typeface="Calibri" panose="020F0502020204030204" pitchFamily="34" charset="0"/>
              </a:rPr>
              <a:t>Mission Statement</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7111800" y="3291841"/>
            <a:ext cx="4648200" cy="2072640"/>
          </a:xfrm>
        </p:spPr>
        <p:txBody>
          <a:bodyPr/>
          <a:lstStyle/>
          <a:p>
            <a:pPr marL="0" marR="0" algn="just">
              <a:spcBef>
                <a:spcPts val="1200"/>
              </a:spcBef>
              <a:spcAft>
                <a:spcPts val="1200"/>
              </a:spcAft>
            </a:pPr>
            <a:r>
              <a:rPr lang="en-US" sz="2000" dirty="0">
                <a:effectLst/>
                <a:latin typeface="Calibri" panose="020F0502020204030204" pitchFamily="34" charset="0"/>
                <a:ea typeface="Calibri" panose="020F0502020204030204" pitchFamily="34" charset="0"/>
                <a:cs typeface="Calibri" panose="020F0502020204030204" pitchFamily="34" charset="0"/>
              </a:rPr>
              <a:t>In order to protect themselves from lending insurances to the wrong customers, an insurance lending organization must make sound financial decisions when assessing the likelihood of a company's bankruptcy.</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pic>
        <p:nvPicPr>
          <p:cNvPr id="7" name="Picture 6">
            <a:extLst>
              <a:ext uri="{FF2B5EF4-FFF2-40B4-BE49-F238E27FC236}">
                <a16:creationId xmlns:a16="http://schemas.microsoft.com/office/drawing/2014/main" id="{0D0C709E-BD2E-F0B7-9D71-F995216C6284}"/>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8" name="TextBox 7">
            <a:extLst>
              <a:ext uri="{FF2B5EF4-FFF2-40B4-BE49-F238E27FC236}">
                <a16:creationId xmlns:a16="http://schemas.microsoft.com/office/drawing/2014/main" id="{F3F9C551-9450-AC91-BB0A-290C585E5BE3}"/>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096000" y="1869795"/>
            <a:ext cx="5664000" cy="112434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Past Analysis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3322320"/>
            <a:ext cx="5472000" cy="2869679"/>
          </a:xfrm>
        </p:spPr>
        <p:txBody>
          <a:bodyPr/>
          <a:lstStyle/>
          <a:p>
            <a:pPr marL="0" indent="0" algn="just">
              <a:spcBef>
                <a:spcPts val="1200"/>
              </a:spcBef>
              <a:spcAft>
                <a:spcPts val="1200"/>
              </a:spcAft>
              <a:buNone/>
            </a:pPr>
            <a:r>
              <a:rPr lang="en-AU" sz="2000" dirty="0">
                <a:effectLst/>
                <a:latin typeface="Calibri" panose="020F0502020204030204" pitchFamily="34" charset="0"/>
                <a:ea typeface="Times New Roman" panose="02020603050405020304" pitchFamily="18" charset="0"/>
                <a:cs typeface="Times New Roman" panose="02020603050405020304" pitchFamily="18" charset="0"/>
              </a:rPr>
              <a:t>To anticipate the success of predicting whether a company will go bankrupt or not, the author of this dataset has already taken on this task and offered a few data mining (DM) approaches like Decision Trees, Random Forest </a:t>
            </a:r>
            <a:r>
              <a:rPr lang="en-AU" sz="2000" dirty="0">
                <a:latin typeface="Calibri" panose="020F0502020204030204" pitchFamily="34" charset="0"/>
                <a:ea typeface="Times New Roman" panose="02020603050405020304" pitchFamily="18" charset="0"/>
                <a:cs typeface="Times New Roman" panose="02020603050405020304" pitchFamily="18" charset="0"/>
              </a:rPr>
              <a:t>and </a:t>
            </a:r>
            <a:r>
              <a:rPr lang="en-AU" sz="2000" dirty="0">
                <a:effectLst/>
                <a:latin typeface="Calibri" panose="020F0502020204030204" pitchFamily="34" charset="0"/>
                <a:ea typeface="Times New Roman" panose="02020603050405020304" pitchFamily="18" charset="0"/>
                <a:cs typeface="Times New Roman" panose="02020603050405020304" pitchFamily="18" charset="0"/>
              </a:rPr>
              <a:t>K-NN by constructing a correlation matrix to observe the strength of relationships of each variable with bankruptcy and also built a few models with an accuracy of about 70 per cent.</a:t>
            </a:r>
            <a:r>
              <a:rPr lang="en-AU" sz="20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pic>
        <p:nvPicPr>
          <p:cNvPr id="3" name="Picture 2">
            <a:extLst>
              <a:ext uri="{FF2B5EF4-FFF2-40B4-BE49-F238E27FC236}">
                <a16:creationId xmlns:a16="http://schemas.microsoft.com/office/drawing/2014/main" id="{66585E20-1F26-9531-8AB6-B6B075FD71C6}"/>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21F7130E-10DA-B0F9-5C6A-D8AB24ADAE0C}"/>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1265435"/>
            <a:ext cx="5956300" cy="1920240"/>
          </a:xfrm>
        </p:spPr>
        <p:txBody>
          <a:bodyPr/>
          <a:lstStyle/>
          <a:p>
            <a:pPr algn="l"/>
            <a:r>
              <a:rPr lang="en-US" sz="5400" dirty="0"/>
              <a:t>Potential Business Opportunities</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3329186"/>
            <a:ext cx="5956300" cy="2573774"/>
          </a:xfrm>
        </p:spPr>
        <p:txBody>
          <a:bodyPr/>
          <a:lstStyle/>
          <a:p>
            <a:pPr marL="0" indent="0" algn="l">
              <a:buNone/>
            </a:pPr>
            <a:r>
              <a:rPr lang="en-US" dirty="0"/>
              <a:t>•To Assist the upcoming insurance companies.</a:t>
            </a:r>
          </a:p>
          <a:p>
            <a:pPr marL="0" indent="0" algn="l">
              <a:buNone/>
            </a:pPr>
            <a:r>
              <a:rPr lang="en-US" dirty="0"/>
              <a:t>•To help the existing insurance firms to make better business decisions.</a:t>
            </a:r>
          </a:p>
          <a:p>
            <a:pPr marL="0" indent="0" algn="l">
              <a:buNone/>
            </a:pPr>
            <a:r>
              <a:rPr lang="en-US" dirty="0"/>
              <a:t>•To detect the fraudulent bankruptcy issue. </a:t>
            </a:r>
          </a:p>
          <a:p>
            <a:pPr marL="0" indent="0" algn="l">
              <a:buNone/>
            </a:pPr>
            <a:r>
              <a:rPr lang="en-US" dirty="0"/>
              <a:t>•To predict the economic instability of the market.</a:t>
            </a:r>
          </a:p>
          <a:p>
            <a:pPr marL="0" indent="0" algn="l">
              <a:buNone/>
            </a:pPr>
            <a:r>
              <a:rPr lang="en-US" dirty="0"/>
              <a:t>•To reevaluate the current customer and plan the strategy to overcome the impact.</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pic>
        <p:nvPicPr>
          <p:cNvPr id="2" name="Picture 1">
            <a:extLst>
              <a:ext uri="{FF2B5EF4-FFF2-40B4-BE49-F238E27FC236}">
                <a16:creationId xmlns:a16="http://schemas.microsoft.com/office/drawing/2014/main" id="{D48626BD-307F-DA7C-2056-4549A59AA32C}"/>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4" name="TextBox 3">
            <a:extLst>
              <a:ext uri="{FF2B5EF4-FFF2-40B4-BE49-F238E27FC236}">
                <a16:creationId xmlns:a16="http://schemas.microsoft.com/office/drawing/2014/main" id="{CCCBFEC9-EAF3-C8A6-9DCA-1C07805DEF73}"/>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Data Description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11339513" cy="71160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Taiwan Economic Journal1 data from the years 1999 to 2009 are used in this analysis. We will examine the dataset, which has 96 columns and 6280 observations. The following data characteristics will enable us to determine if an insurance company should offer insurance to businesses based on those businesses' likelihood of bankruptcy.</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Predictor Variables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47459"/>
            <a:ext cx="5472113" cy="2196041"/>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 Net Income to Total Assets </a:t>
            </a:r>
          </a:p>
          <a:p>
            <a:r>
              <a:rPr lang="en-US" dirty="0">
                <a:latin typeface="Calibri" panose="020F0502020204030204" pitchFamily="34" charset="0"/>
                <a:ea typeface="Calibri" panose="020F0502020204030204" pitchFamily="34" charset="0"/>
                <a:cs typeface="Calibri" panose="020F0502020204030204" pitchFamily="34" charset="0"/>
              </a:rPr>
              <a:t> Cash Flow to Liability </a:t>
            </a:r>
          </a:p>
          <a:p>
            <a:r>
              <a:rPr lang="en-US" dirty="0">
                <a:latin typeface="Calibri" panose="020F0502020204030204" pitchFamily="34" charset="0"/>
                <a:ea typeface="Calibri" panose="020F0502020204030204" pitchFamily="34" charset="0"/>
                <a:cs typeface="Calibri" panose="020F0502020204030204" pitchFamily="34" charset="0"/>
              </a:rPr>
              <a:t> Retained Earnings to Total Assets </a:t>
            </a:r>
          </a:p>
          <a:p>
            <a:r>
              <a:rPr lang="en-US" dirty="0">
                <a:latin typeface="Calibri" panose="020F0502020204030204" pitchFamily="34" charset="0"/>
                <a:ea typeface="Calibri" panose="020F0502020204030204" pitchFamily="34" charset="0"/>
                <a:cs typeface="Calibri" panose="020F0502020204030204" pitchFamily="34" charset="0"/>
              </a:rPr>
              <a:t> Total Asset Growth Rate </a:t>
            </a:r>
          </a:p>
          <a:p>
            <a:r>
              <a:rPr lang="en-US" dirty="0">
                <a:latin typeface="Calibri" panose="020F0502020204030204" pitchFamily="34" charset="0"/>
                <a:ea typeface="Calibri" panose="020F0502020204030204" pitchFamily="34" charset="0"/>
                <a:cs typeface="Calibri" panose="020F0502020204030204" pitchFamily="34" charset="0"/>
              </a:rPr>
              <a:t> Operating Profit Rate </a:t>
            </a:r>
          </a:p>
          <a:p>
            <a:r>
              <a:rPr lang="en-US" dirty="0">
                <a:latin typeface="Calibri" panose="020F0502020204030204" pitchFamily="34" charset="0"/>
                <a:ea typeface="Calibri" panose="020F0502020204030204" pitchFamily="34" charset="0"/>
                <a:cs typeface="Calibri" panose="020F0502020204030204" pitchFamily="34" charset="0"/>
              </a:rPr>
              <a:t> Cash flow rate </a:t>
            </a:r>
          </a:p>
          <a:p>
            <a:r>
              <a:rPr lang="en-US" dirty="0">
                <a:latin typeface="Calibri" panose="020F0502020204030204" pitchFamily="34" charset="0"/>
                <a:ea typeface="Calibri" panose="020F0502020204030204" pitchFamily="34" charset="0"/>
                <a:cs typeface="Calibri" panose="020F0502020204030204" pitchFamily="34" charset="0"/>
              </a:rPr>
              <a:t> Cash Flow to Sales </a:t>
            </a:r>
          </a:p>
          <a:p>
            <a:r>
              <a:rPr lang="en-US" dirty="0">
                <a:latin typeface="Calibri" panose="020F0502020204030204" pitchFamily="34" charset="0"/>
                <a:ea typeface="Calibri" panose="020F0502020204030204" pitchFamily="34" charset="0"/>
                <a:cs typeface="Calibri" panose="020F0502020204030204" pitchFamily="34" charset="0"/>
              </a:rPr>
              <a:t> Cash Reinvestment % </a:t>
            </a:r>
          </a:p>
          <a:p>
            <a:r>
              <a:rPr lang="en-US" dirty="0">
                <a:latin typeface="Calibri" panose="020F0502020204030204" pitchFamily="34" charset="0"/>
                <a:ea typeface="Calibri" panose="020F0502020204030204" pitchFamily="34" charset="0"/>
                <a:cs typeface="Calibri" panose="020F0502020204030204" pitchFamily="34" charset="0"/>
              </a:rPr>
              <a:t> Cash/Current Liability and more…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
        <p:nvSpPr>
          <p:cNvPr id="10" name="Content Placeholder 9">
            <a:extLst>
              <a:ext uri="{FF2B5EF4-FFF2-40B4-BE49-F238E27FC236}">
                <a16:creationId xmlns:a16="http://schemas.microsoft.com/office/drawing/2014/main" id="{5741DB3F-3A92-2309-3E6D-B7BC3355FCFF}"/>
              </a:ext>
            </a:extLst>
          </p:cNvPr>
          <p:cNvSpPr>
            <a:spLocks noGrp="1"/>
          </p:cNvSpPr>
          <p:nvPr>
            <p:ph sz="half" idx="2"/>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Bankrupt:  1 if the company is going to be bankrupted, 0 if not</a:t>
            </a:r>
          </a:p>
        </p:txBody>
      </p:sp>
      <p:sp>
        <p:nvSpPr>
          <p:cNvPr id="15" name="Text Placeholder 14">
            <a:extLst>
              <a:ext uri="{FF2B5EF4-FFF2-40B4-BE49-F238E27FC236}">
                <a16:creationId xmlns:a16="http://schemas.microsoft.com/office/drawing/2014/main" id="{01423E08-A091-BFDB-8C26-A6C88FC9B1B8}"/>
              </a:ext>
            </a:extLst>
          </p:cNvPr>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Target Variables</a:t>
            </a:r>
          </a:p>
        </p:txBody>
      </p:sp>
      <p:pic>
        <p:nvPicPr>
          <p:cNvPr id="4" name="Picture 3">
            <a:extLst>
              <a:ext uri="{FF2B5EF4-FFF2-40B4-BE49-F238E27FC236}">
                <a16:creationId xmlns:a16="http://schemas.microsoft.com/office/drawing/2014/main" id="{CAB8DB64-5123-00AB-DA96-A6C536B5C979}"/>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455C8991-0A07-A982-7A99-5758DAEEE7FE}"/>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70B7-3E8A-6EE7-1039-88AF56D874A2}"/>
              </a:ext>
            </a:extLst>
          </p:cNvPr>
          <p:cNvSpPr>
            <a:spLocks noGrp="1"/>
          </p:cNvSpPr>
          <p:nvPr>
            <p:ph type="title"/>
          </p:nvPr>
        </p:nvSpPr>
        <p:spPr>
          <a:xfrm>
            <a:off x="432000" y="432000"/>
            <a:ext cx="11328000" cy="70592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Summary of Data Cleaning</a:t>
            </a:r>
          </a:p>
        </p:txBody>
      </p:sp>
      <p:sp>
        <p:nvSpPr>
          <p:cNvPr id="5" name="Footer Placeholder 4">
            <a:extLst>
              <a:ext uri="{FF2B5EF4-FFF2-40B4-BE49-F238E27FC236}">
                <a16:creationId xmlns:a16="http://schemas.microsoft.com/office/drawing/2014/main" id="{59EA6364-9342-1C14-BD83-2DF3E327BD8A}"/>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62753A2B-B92F-2A31-20EE-4230B9759150}"/>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3" name="Rectangle 2">
            <a:extLst>
              <a:ext uri="{FF2B5EF4-FFF2-40B4-BE49-F238E27FC236}">
                <a16:creationId xmlns:a16="http://schemas.microsoft.com/office/drawing/2014/main" id="{2FFC75AD-3FF1-4FE5-D0B1-668D65BA9ED6}"/>
              </a:ext>
            </a:extLst>
          </p:cNvPr>
          <p:cNvSpPr/>
          <p:nvPr/>
        </p:nvSpPr>
        <p:spPr>
          <a:xfrm>
            <a:off x="782320" y="2032000"/>
            <a:ext cx="10977680" cy="5627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Loaded the Raw Data</a:t>
            </a:r>
          </a:p>
          <a:p>
            <a:pPr algn="ctr"/>
            <a:r>
              <a:rPr lang="en-US" dirty="0">
                <a:latin typeface="Calibri" panose="020F0502020204030204" pitchFamily="34" charset="0"/>
                <a:ea typeface="Calibri" panose="020F0502020204030204" pitchFamily="34" charset="0"/>
                <a:cs typeface="Calibri" panose="020F0502020204030204" pitchFamily="34" charset="0"/>
              </a:rPr>
              <a:t>96 Attributes                                                                   6820 observations</a:t>
            </a:r>
          </a:p>
        </p:txBody>
      </p:sp>
      <p:sp>
        <p:nvSpPr>
          <p:cNvPr id="12" name="Rectangle 11">
            <a:extLst>
              <a:ext uri="{FF2B5EF4-FFF2-40B4-BE49-F238E27FC236}">
                <a16:creationId xmlns:a16="http://schemas.microsoft.com/office/drawing/2014/main" id="{B6B06B73-A62A-6422-6765-CDC4E667DFCC}"/>
              </a:ext>
            </a:extLst>
          </p:cNvPr>
          <p:cNvSpPr/>
          <p:nvPr/>
        </p:nvSpPr>
        <p:spPr>
          <a:xfrm>
            <a:off x="782320" y="2896942"/>
            <a:ext cx="10977680" cy="4876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Split the Data into Test and Training Sets</a:t>
            </a:r>
          </a:p>
        </p:txBody>
      </p:sp>
      <p:sp>
        <p:nvSpPr>
          <p:cNvPr id="13" name="Rectangle 12">
            <a:extLst>
              <a:ext uri="{FF2B5EF4-FFF2-40B4-BE49-F238E27FC236}">
                <a16:creationId xmlns:a16="http://schemas.microsoft.com/office/drawing/2014/main" id="{A28341DC-27E2-23A6-E4A7-35CBADAA4FB8}"/>
              </a:ext>
            </a:extLst>
          </p:cNvPr>
          <p:cNvSpPr/>
          <p:nvPr/>
        </p:nvSpPr>
        <p:spPr>
          <a:xfrm>
            <a:off x="820420" y="4572712"/>
            <a:ext cx="10977680" cy="55418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Balanced the Data using Over Sampling</a:t>
            </a:r>
          </a:p>
        </p:txBody>
      </p:sp>
      <p:sp>
        <p:nvSpPr>
          <p:cNvPr id="14" name="Rectangle 13">
            <a:extLst>
              <a:ext uri="{FF2B5EF4-FFF2-40B4-BE49-F238E27FC236}">
                <a16:creationId xmlns:a16="http://schemas.microsoft.com/office/drawing/2014/main" id="{885BF1EE-63A2-EE12-6C66-91028A01E0BB}"/>
              </a:ext>
            </a:extLst>
          </p:cNvPr>
          <p:cNvSpPr/>
          <p:nvPr/>
        </p:nvSpPr>
        <p:spPr>
          <a:xfrm>
            <a:off x="858520" y="3701589"/>
            <a:ext cx="10977680" cy="54864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Dropped High Correlation Columns</a:t>
            </a:r>
          </a:p>
        </p:txBody>
      </p:sp>
      <p:sp>
        <p:nvSpPr>
          <p:cNvPr id="15" name="Rectangle 14">
            <a:extLst>
              <a:ext uri="{FF2B5EF4-FFF2-40B4-BE49-F238E27FC236}">
                <a16:creationId xmlns:a16="http://schemas.microsoft.com/office/drawing/2014/main" id="{CEBF83DD-EE14-B8FF-30AB-08C558A1E9E8}"/>
              </a:ext>
            </a:extLst>
          </p:cNvPr>
          <p:cNvSpPr/>
          <p:nvPr/>
        </p:nvSpPr>
        <p:spPr>
          <a:xfrm>
            <a:off x="820420" y="5357080"/>
            <a:ext cx="10977680" cy="5862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Normalized the Data</a:t>
            </a:r>
          </a:p>
        </p:txBody>
      </p:sp>
      <p:sp>
        <p:nvSpPr>
          <p:cNvPr id="16" name="Arrow: Down 15">
            <a:extLst>
              <a:ext uri="{FF2B5EF4-FFF2-40B4-BE49-F238E27FC236}">
                <a16:creationId xmlns:a16="http://schemas.microsoft.com/office/drawing/2014/main" id="{61EDBF17-044F-E933-6F6B-8026697A79DD}"/>
              </a:ext>
            </a:extLst>
          </p:cNvPr>
          <p:cNvSpPr/>
          <p:nvPr/>
        </p:nvSpPr>
        <p:spPr>
          <a:xfrm>
            <a:off x="6347360" y="2594738"/>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05343E90-2074-1B70-F39D-4787300FAE83}"/>
              </a:ext>
            </a:extLst>
          </p:cNvPr>
          <p:cNvSpPr/>
          <p:nvPr/>
        </p:nvSpPr>
        <p:spPr>
          <a:xfrm>
            <a:off x="6347360" y="3404222"/>
            <a:ext cx="484632" cy="31696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ED2BDF50-02B8-584B-A4D9-7E0F4204516C}"/>
              </a:ext>
            </a:extLst>
          </p:cNvPr>
          <p:cNvSpPr/>
          <p:nvPr/>
        </p:nvSpPr>
        <p:spPr>
          <a:xfrm>
            <a:off x="6402632" y="4250229"/>
            <a:ext cx="484632" cy="35343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64694DB5-5CD4-7E2B-8035-B65D316C3157}"/>
              </a:ext>
            </a:extLst>
          </p:cNvPr>
          <p:cNvSpPr/>
          <p:nvPr/>
        </p:nvSpPr>
        <p:spPr>
          <a:xfrm>
            <a:off x="6347360" y="3404221"/>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5889A26-267E-33B9-1BA3-C1CD6A96B84F}"/>
              </a:ext>
            </a:extLst>
          </p:cNvPr>
          <p:cNvSpPr/>
          <p:nvPr/>
        </p:nvSpPr>
        <p:spPr>
          <a:xfrm>
            <a:off x="6402632" y="5078636"/>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CEFC493-D32E-2291-7A4A-31F1CE3FBDDE}"/>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8" name="TextBox 7">
            <a:extLst>
              <a:ext uri="{FF2B5EF4-FFF2-40B4-BE49-F238E27FC236}">
                <a16:creationId xmlns:a16="http://schemas.microsoft.com/office/drawing/2014/main" id="{8B0BF33E-AB23-986B-726A-220B12CF8675}"/>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169572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Selections of Predictors</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31800" y="1008000"/>
            <a:ext cx="11339513" cy="3600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Predictors with very high correlation have been dropped and the remaining have been chosen to run the model.</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Net Income to Total Assets :-</a:t>
            </a:r>
            <a:r>
              <a:rPr lang="en-US"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Return on assets is a metric that indicates a company's profitability in relation to its total assets.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to Liability</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If balance of a liability increases, cash flow from operations will increase.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Retained Earnings to Total Assets:-</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measure the extent to which a company relies on debt, or leverage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Total Asset Growth Rate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shows how quickly a company has been growing its Assets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Operating Profit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company's operating income by its net sales.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long-term rate of growth of operating cash, the money that is actually coming into the bank from business operations.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to Sales</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reveals the ability of a business to generate cash flow in proportion to its sales volume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Reinvestment %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process of taking the cash which is placed as collateral on the securities loaned and reinvesting this cash in other financial-products or money markets to generate additional revenue.</a:t>
            </a:r>
            <a:endParaRPr lang="en-US"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endParaRPr lang="en-US" b="1" dirty="0">
              <a:solidFill>
                <a:srgbClr val="202124"/>
              </a:solidFill>
              <a:latin typeface="Roboto" panose="02000000000000000000" pitchFamily="2" charset="0"/>
            </a:endParaRPr>
          </a:p>
          <a:p>
            <a:pPr marL="285750" indent="-285750">
              <a:buFont typeface="Arial" panose="020B0604020202020204" pitchFamily="34" charset="0"/>
              <a:buChar char="•"/>
            </a:pPr>
            <a:endParaRPr lang="en-US" b="1"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1"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0" i="0" dirty="0">
              <a:solidFill>
                <a:srgbClr val="202124"/>
              </a:solidFill>
              <a:effectLst/>
              <a:latin typeface="Roboto" panose="02000000000000000000" pitchFamily="2" charset="0"/>
            </a:endParaRPr>
          </a:p>
          <a:p>
            <a:pPr algn="l"/>
            <a:endParaRPr lang="en-US"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dirty="0"/>
          </a:p>
        </p:txBody>
      </p:sp>
      <p:pic>
        <p:nvPicPr>
          <p:cNvPr id="4" name="Picture 3">
            <a:extLst>
              <a:ext uri="{FF2B5EF4-FFF2-40B4-BE49-F238E27FC236}">
                <a16:creationId xmlns:a16="http://schemas.microsoft.com/office/drawing/2014/main" id="{AFA913BB-9BFA-8224-42C2-2017E1664483}"/>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BADB9352-5F1D-CBAB-893A-D40031BBE1F4}"/>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2580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D31F4F-9D9C-6D57-4E7C-510BA7C18296}"/>
              </a:ext>
            </a:extLst>
          </p:cNvPr>
          <p:cNvSpPr>
            <a:spLocks noGrp="1"/>
          </p:cNvSpPr>
          <p:nvPr>
            <p:ph type="body" sz="quarter" idx="32"/>
          </p:nvPr>
        </p:nvSpPr>
        <p:spPr>
          <a:xfrm>
            <a:off x="431800" y="1007999"/>
            <a:ext cx="11339513" cy="4590543"/>
          </a:xfrm>
        </p:spPr>
        <p: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Cash/Current Liability </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measure of cash flow within the company</a:t>
            </a:r>
          </a:p>
          <a:p>
            <a:pPr marL="285750" indent="-285750">
              <a:buFont typeface="Arial" panose="020B0604020202020204" pitchFamily="34" charset="0"/>
              <a:buChar char="•"/>
            </a:pP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CFO to Assets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rates cash flows to the company assets without being affected by income recognition or income measurements.</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Cash Flow Per Share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after-tax earnings plus depreciation on a per-share basis that functions as a measure of a firm's financial strength.</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Operating Expense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calculated by dividing all operating expenses less depreciation by operating income.</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Interest Coverage Ratio</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 debt and profitability ratio used to determine how easily a company can pay interest on its outstanding debt.</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Operating Profit Per Share</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Consolidated Net Earnings divided by the number of shares of Common Stock outstanding at the end of the Performance Period.</a:t>
            </a:r>
          </a:p>
          <a:p>
            <a:endParaRPr lang="en-US" dirty="0"/>
          </a:p>
        </p:txBody>
      </p:sp>
      <p:sp>
        <p:nvSpPr>
          <p:cNvPr id="4" name="Footer Placeholder 3">
            <a:extLst>
              <a:ext uri="{FF2B5EF4-FFF2-40B4-BE49-F238E27FC236}">
                <a16:creationId xmlns:a16="http://schemas.microsoft.com/office/drawing/2014/main" id="{0FC9387B-9C0C-F38B-7EE8-313DF94722F1}"/>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35C6B185-C5AF-69F2-D230-18CF6E2C150A}"/>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pic>
        <p:nvPicPr>
          <p:cNvPr id="6" name="Picture 5">
            <a:extLst>
              <a:ext uri="{FF2B5EF4-FFF2-40B4-BE49-F238E27FC236}">
                <a16:creationId xmlns:a16="http://schemas.microsoft.com/office/drawing/2014/main" id="{B1BAFAF3-6DD4-5F01-C5C9-B0C6B12BA7C8}"/>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7" name="TextBox 6">
            <a:extLst>
              <a:ext uri="{FF2B5EF4-FFF2-40B4-BE49-F238E27FC236}">
                <a16:creationId xmlns:a16="http://schemas.microsoft.com/office/drawing/2014/main" id="{EF38E8E2-589A-D5AA-F171-F908B1E908F4}"/>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
        <p:nvSpPr>
          <p:cNvPr id="8" name="Title 1">
            <a:extLst>
              <a:ext uri="{FF2B5EF4-FFF2-40B4-BE49-F238E27FC236}">
                <a16:creationId xmlns:a16="http://schemas.microsoft.com/office/drawing/2014/main" id="{370FD786-A764-7BC4-F07B-22256D111091}"/>
              </a:ext>
            </a:extLst>
          </p:cNvPr>
          <p:cNvSpPr>
            <a:spLocks noGrp="1"/>
          </p:cNvSpPr>
          <p:nvPr>
            <p:ph type="title"/>
          </p:nvPr>
        </p:nvSpPr>
        <p:spPr>
          <a:xfrm>
            <a:off x="432000" y="432000"/>
            <a:ext cx="11328000" cy="432000"/>
          </a:xfrm>
        </p:spPr>
        <p:txBody>
          <a:bodyPr/>
          <a:lstStyle/>
          <a:p>
            <a:r>
              <a:rPr lang="en-US" dirty="0"/>
              <a:t>Selections of Predictors (contd.)</a:t>
            </a:r>
          </a:p>
        </p:txBody>
      </p:sp>
    </p:spTree>
    <p:extLst>
      <p:ext uri="{BB962C8B-B14F-4D97-AF65-F5344CB8AC3E}">
        <p14:creationId xmlns:p14="http://schemas.microsoft.com/office/powerpoint/2010/main" val="113636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48DC-45F3-F467-3245-2D322521CFF0}"/>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Performance Indicators</a:t>
            </a:r>
          </a:p>
        </p:txBody>
      </p:sp>
      <p:pic>
        <p:nvPicPr>
          <p:cNvPr id="7" name="Content Placeholder 6" descr="Shape, company name, circle&#10;&#10;Description automatically generated">
            <a:extLst>
              <a:ext uri="{FF2B5EF4-FFF2-40B4-BE49-F238E27FC236}">
                <a16:creationId xmlns:a16="http://schemas.microsoft.com/office/drawing/2014/main" id="{48A052C5-A2AC-110B-36C1-EF449B605586}"/>
              </a:ext>
            </a:extLst>
          </p:cNvPr>
          <p:cNvPicPr>
            <a:picLocks noGrp="1" noChangeAspect="1"/>
          </p:cNvPicPr>
          <p:nvPr>
            <p:ph idx="1"/>
          </p:nvPr>
        </p:nvPicPr>
        <p:blipFill>
          <a:blip r:embed="rId2"/>
          <a:stretch>
            <a:fillRect/>
          </a:stretch>
        </p:blipFill>
        <p:spPr>
          <a:xfrm>
            <a:off x="3722284" y="1008063"/>
            <a:ext cx="4747432" cy="5183187"/>
          </a:xfrm>
        </p:spPr>
      </p:pic>
      <p:sp>
        <p:nvSpPr>
          <p:cNvPr id="4" name="Footer Placeholder 3">
            <a:extLst>
              <a:ext uri="{FF2B5EF4-FFF2-40B4-BE49-F238E27FC236}">
                <a16:creationId xmlns:a16="http://schemas.microsoft.com/office/drawing/2014/main" id="{4095D83C-CE72-BD5D-C9B4-59B4F8B3A451}"/>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6F654135-4635-98F2-FF88-9EBFE6E7D5FA}"/>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
        <p:nvSpPr>
          <p:cNvPr id="9" name="Speech Bubble: Rectangle with Corners Rounded 8">
            <a:extLst>
              <a:ext uri="{FF2B5EF4-FFF2-40B4-BE49-F238E27FC236}">
                <a16:creationId xmlns:a16="http://schemas.microsoft.com/office/drawing/2014/main" id="{68A50E63-E181-0A5A-5D74-7BE71B60ABDB}"/>
              </a:ext>
            </a:extLst>
          </p:cNvPr>
          <p:cNvSpPr/>
          <p:nvPr/>
        </p:nvSpPr>
        <p:spPr>
          <a:xfrm>
            <a:off x="432000" y="1228090"/>
            <a:ext cx="2692199" cy="1955800"/>
          </a:xfrm>
          <a:prstGeom prst="wedgeRoundRectCallout">
            <a:avLst>
              <a:gd name="adj1" fmla="val 89877"/>
              <a:gd name="adj2" fmla="val 30928"/>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True Positive </a:t>
            </a:r>
            <a:r>
              <a:rPr lang="en-US" dirty="0"/>
              <a:t>is the case when our model predicts that the company will go bankrupt, and it actually is True.</a:t>
            </a:r>
          </a:p>
          <a:p>
            <a:pPr algn="ctr"/>
            <a:endParaRPr lang="en-US" dirty="0"/>
          </a:p>
        </p:txBody>
      </p:sp>
      <p:sp>
        <p:nvSpPr>
          <p:cNvPr id="10" name="Speech Bubble: Rectangle with Corners Rounded 9">
            <a:extLst>
              <a:ext uri="{FF2B5EF4-FFF2-40B4-BE49-F238E27FC236}">
                <a16:creationId xmlns:a16="http://schemas.microsoft.com/office/drawing/2014/main" id="{75D2B555-A320-4969-790C-39EBFE97D876}"/>
              </a:ext>
            </a:extLst>
          </p:cNvPr>
          <p:cNvSpPr/>
          <p:nvPr/>
        </p:nvSpPr>
        <p:spPr>
          <a:xfrm>
            <a:off x="432000" y="3752491"/>
            <a:ext cx="2692199" cy="2191159"/>
          </a:xfrm>
          <a:prstGeom prst="wedgeRoundRectCallout">
            <a:avLst>
              <a:gd name="adj1" fmla="val 84971"/>
              <a:gd name="adj2" fmla="val 25214"/>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True Negative </a:t>
            </a:r>
            <a:r>
              <a:rPr lang="en-US" dirty="0"/>
              <a:t>is the case when our model predicts that the company will not go bankrupt, and it actually did not go bankrupt.</a:t>
            </a:r>
          </a:p>
          <a:p>
            <a:pPr algn="ctr"/>
            <a:endParaRPr lang="en-US" dirty="0"/>
          </a:p>
        </p:txBody>
      </p:sp>
      <p:sp>
        <p:nvSpPr>
          <p:cNvPr id="11" name="Speech Bubble: Rectangle with Corners Rounded 10">
            <a:extLst>
              <a:ext uri="{FF2B5EF4-FFF2-40B4-BE49-F238E27FC236}">
                <a16:creationId xmlns:a16="http://schemas.microsoft.com/office/drawing/2014/main" id="{73B4957E-1C8A-5082-C655-7BEE46339CDB}"/>
              </a:ext>
            </a:extLst>
          </p:cNvPr>
          <p:cNvSpPr/>
          <p:nvPr/>
        </p:nvSpPr>
        <p:spPr>
          <a:xfrm>
            <a:off x="9067801" y="1049103"/>
            <a:ext cx="2692199" cy="1955800"/>
          </a:xfrm>
          <a:prstGeom prst="wedgeRoundRectCallout">
            <a:avLst>
              <a:gd name="adj1" fmla="val -76173"/>
              <a:gd name="adj2" fmla="val 15344"/>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False Negative </a:t>
            </a:r>
            <a:r>
              <a:rPr lang="en-US" dirty="0"/>
              <a:t>is the case when our model predicts that the company will not go bankrupt, but it actually will go bankrupt.</a:t>
            </a:r>
          </a:p>
          <a:p>
            <a:pPr algn="ctr"/>
            <a:endParaRPr lang="en-US" dirty="0"/>
          </a:p>
        </p:txBody>
      </p:sp>
      <p:sp>
        <p:nvSpPr>
          <p:cNvPr id="12" name="Speech Bubble: Rectangle with Corners Rounded 11">
            <a:extLst>
              <a:ext uri="{FF2B5EF4-FFF2-40B4-BE49-F238E27FC236}">
                <a16:creationId xmlns:a16="http://schemas.microsoft.com/office/drawing/2014/main" id="{F5DED474-C0AC-E6E1-C52E-8408D2EC520E}"/>
              </a:ext>
            </a:extLst>
          </p:cNvPr>
          <p:cNvSpPr/>
          <p:nvPr/>
        </p:nvSpPr>
        <p:spPr>
          <a:xfrm>
            <a:off x="8824639" y="3894137"/>
            <a:ext cx="2692199" cy="1955800"/>
          </a:xfrm>
          <a:prstGeom prst="wedgeRoundRectCallout">
            <a:avLst>
              <a:gd name="adj1" fmla="val -72022"/>
              <a:gd name="adj2" fmla="val 9630"/>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False Positive </a:t>
            </a:r>
            <a:r>
              <a:rPr lang="en-US" dirty="0"/>
              <a:t>is the case when our model predicts that the company will  go bankrupt, but it actually will not go bankrupt.</a:t>
            </a:r>
          </a:p>
          <a:p>
            <a:pPr algn="ctr"/>
            <a:endParaRPr lang="en-US" dirty="0"/>
          </a:p>
        </p:txBody>
      </p:sp>
      <p:pic>
        <p:nvPicPr>
          <p:cNvPr id="3" name="Picture 2">
            <a:extLst>
              <a:ext uri="{FF2B5EF4-FFF2-40B4-BE49-F238E27FC236}">
                <a16:creationId xmlns:a16="http://schemas.microsoft.com/office/drawing/2014/main" id="{59A9A213-A47A-986D-0693-2FE1C311A7FC}"/>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6" name="TextBox 5">
            <a:extLst>
              <a:ext uri="{FF2B5EF4-FFF2-40B4-BE49-F238E27FC236}">
                <a16:creationId xmlns:a16="http://schemas.microsoft.com/office/drawing/2014/main" id="{40B05192-1B40-88A3-CDB7-8B73D9F4E15E}"/>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750548235"/>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299</TotalTime>
  <Words>1128</Words>
  <Application>Microsoft Office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Candara</vt:lpstr>
      <vt:lpstr>Corbel</vt:lpstr>
      <vt:lpstr>Roboto</vt:lpstr>
      <vt:lpstr>Tahoma</vt:lpstr>
      <vt:lpstr>Times New Roman</vt:lpstr>
      <vt:lpstr>Office Theme</vt:lpstr>
      <vt:lpstr>Risk Management for Insurance Companies against Firms</vt:lpstr>
      <vt:lpstr>Mission Statement</vt:lpstr>
      <vt:lpstr>Past Analysis</vt:lpstr>
      <vt:lpstr>Potential Business Opportunities</vt:lpstr>
      <vt:lpstr>Data Description</vt:lpstr>
      <vt:lpstr>Summary of Data Cleaning</vt:lpstr>
      <vt:lpstr>Selections of Predictors</vt:lpstr>
      <vt:lpstr>Selections of Predictors (contd.)</vt:lpstr>
      <vt:lpstr>Performance Indicators</vt:lpstr>
      <vt:lpstr>Process</vt:lpstr>
      <vt:lpstr>Large image</vt:lpstr>
      <vt:lpstr>Outcomes of Our Model</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for Insurance Companies against Firms</dc:title>
  <dc:creator>Hiranmai Vallabhaneni</dc:creator>
  <cp:lastModifiedBy>Surya Teja</cp:lastModifiedBy>
  <cp:revision>26</cp:revision>
  <dcterms:created xsi:type="dcterms:W3CDTF">2022-10-29T19:25:13Z</dcterms:created>
  <dcterms:modified xsi:type="dcterms:W3CDTF">2023-11-19T21:10:33Z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