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86" r:id="rId4"/>
    <p:sldId id="279" r:id="rId5"/>
    <p:sldId id="341" r:id="rId6"/>
    <p:sldId id="342" r:id="rId7"/>
    <p:sldId id="343" r:id="rId8"/>
    <p:sldId id="365" r:id="rId9"/>
    <p:sldId id="366" r:id="rId10"/>
    <p:sldId id="367" r:id="rId11"/>
    <p:sldId id="368" r:id="rId12"/>
    <p:sldId id="318" r:id="rId13"/>
    <p:sldId id="319" r:id="rId14"/>
    <p:sldId id="320" r:id="rId15"/>
    <p:sldId id="321" r:id="rId16"/>
    <p:sldId id="326" r:id="rId17"/>
    <p:sldId id="327" r:id="rId18"/>
    <p:sldId id="322" r:id="rId19"/>
    <p:sldId id="324" r:id="rId20"/>
    <p:sldId id="302" r:id="rId21"/>
    <p:sldId id="323" r:id="rId22"/>
    <p:sldId id="303" r:id="rId23"/>
    <p:sldId id="305" r:id="rId24"/>
    <p:sldId id="304" r:id="rId25"/>
    <p:sldId id="306" r:id="rId26"/>
    <p:sldId id="325" r:id="rId27"/>
    <p:sldId id="329" r:id="rId28"/>
    <p:sldId id="293" r:id="rId29"/>
    <p:sldId id="294" r:id="rId30"/>
    <p:sldId id="295" r:id="rId31"/>
    <p:sldId id="328" r:id="rId32"/>
    <p:sldId id="330" r:id="rId33"/>
    <p:sldId id="331" r:id="rId34"/>
    <p:sldId id="298" r:id="rId35"/>
    <p:sldId id="299" r:id="rId36"/>
    <p:sldId id="276" r:id="rId37"/>
    <p:sldId id="332" r:id="rId38"/>
    <p:sldId id="344" r:id="rId39"/>
    <p:sldId id="364" r:id="rId40"/>
    <p:sldId id="333" r:id="rId41"/>
    <p:sldId id="273" r:id="rId42"/>
    <p:sldId id="274" r:id="rId43"/>
    <p:sldId id="275" r:id="rId44"/>
    <p:sldId id="334" r:id="rId45"/>
    <p:sldId id="265" r:id="rId46"/>
    <p:sldId id="278" r:id="rId47"/>
    <p:sldId id="335" r:id="rId48"/>
    <p:sldId id="280" r:id="rId49"/>
    <p:sldId id="283" r:id="rId50"/>
    <p:sldId id="281" r:id="rId51"/>
    <p:sldId id="284" r:id="rId52"/>
    <p:sldId id="282" r:id="rId53"/>
    <p:sldId id="285" r:id="rId54"/>
    <p:sldId id="336" r:id="rId55"/>
    <p:sldId id="287" r:id="rId56"/>
    <p:sldId id="288" r:id="rId57"/>
    <p:sldId id="339" r:id="rId58"/>
    <p:sldId id="290" r:id="rId59"/>
    <p:sldId id="34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62"/>
  </p:normalViewPr>
  <p:slideViewPr>
    <p:cSldViewPr snapToGrid="0">
      <p:cViewPr varScale="1">
        <p:scale>
          <a:sx n="78" d="100"/>
          <a:sy n="78" d="100"/>
        </p:scale>
        <p:origin x="9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han, Varol" userId="54461c53-d57a-4be8-b103-6f84835b78ff" providerId="ADAL" clId="{75C2D59F-C168-4189-A95C-318126700D20}"/>
    <pc:docChg chg="delSld modSld">
      <pc:chgData name="Kayhan, Varol" userId="54461c53-d57a-4be8-b103-6f84835b78ff" providerId="ADAL" clId="{75C2D59F-C168-4189-A95C-318126700D20}" dt="2021-06-29T20:15:50.473" v="289" actId="2696"/>
      <pc:docMkLst>
        <pc:docMk/>
      </pc:docMkLst>
      <pc:sldChg chg="modSp mod">
        <pc:chgData name="Kayhan, Varol" userId="54461c53-d57a-4be8-b103-6f84835b78ff" providerId="ADAL" clId="{75C2D59F-C168-4189-A95C-318126700D20}" dt="2021-06-29T20:08:50.881" v="80" actId="20577"/>
        <pc:sldMkLst>
          <pc:docMk/>
          <pc:sldMk cId="501591350" sldId="293"/>
        </pc:sldMkLst>
        <pc:spChg chg="mod">
          <ac:chgData name="Kayhan, Varol" userId="54461c53-d57a-4be8-b103-6f84835b78ff" providerId="ADAL" clId="{75C2D59F-C168-4189-A95C-318126700D20}" dt="2021-06-29T20:07:36.616" v="49" actId="6549"/>
          <ac:spMkLst>
            <pc:docMk/>
            <pc:sldMk cId="501591350" sldId="293"/>
            <ac:spMk id="3" creationId="{C1AF940C-3312-4D51-99CB-5F6C0BF7F602}"/>
          </ac:spMkLst>
        </pc:spChg>
        <pc:spChg chg="mod">
          <ac:chgData name="Kayhan, Varol" userId="54461c53-d57a-4be8-b103-6f84835b78ff" providerId="ADAL" clId="{75C2D59F-C168-4189-A95C-318126700D20}" dt="2021-06-29T20:08:11.004" v="54" actId="20577"/>
          <ac:spMkLst>
            <pc:docMk/>
            <pc:sldMk cId="501591350" sldId="293"/>
            <ac:spMk id="5" creationId="{91D36EF2-C521-456A-9C07-63472D494827}"/>
          </ac:spMkLst>
        </pc:spChg>
        <pc:spChg chg="mod">
          <ac:chgData name="Kayhan, Varol" userId="54461c53-d57a-4be8-b103-6f84835b78ff" providerId="ADAL" clId="{75C2D59F-C168-4189-A95C-318126700D20}" dt="2021-06-29T20:08:15.821" v="59" actId="20577"/>
          <ac:spMkLst>
            <pc:docMk/>
            <pc:sldMk cId="501591350" sldId="293"/>
            <ac:spMk id="8" creationId="{FF255D32-FFE4-4F32-AC74-418D261974DC}"/>
          </ac:spMkLst>
        </pc:spChg>
        <pc:spChg chg="mod">
          <ac:chgData name="Kayhan, Varol" userId="54461c53-d57a-4be8-b103-6f84835b78ff" providerId="ADAL" clId="{75C2D59F-C168-4189-A95C-318126700D20}" dt="2021-06-29T20:08:50.881" v="80" actId="20577"/>
          <ac:spMkLst>
            <pc:docMk/>
            <pc:sldMk cId="501591350" sldId="293"/>
            <ac:spMk id="37" creationId="{75DE763D-162C-4181-B1FC-AE953DDF843D}"/>
          </ac:spMkLst>
        </pc:spChg>
      </pc:sldChg>
      <pc:sldChg chg="modSp mod">
        <pc:chgData name="Kayhan, Varol" userId="54461c53-d57a-4be8-b103-6f84835b78ff" providerId="ADAL" clId="{75C2D59F-C168-4189-A95C-318126700D20}" dt="2021-06-29T20:09:23.943" v="83" actId="6549"/>
        <pc:sldMkLst>
          <pc:docMk/>
          <pc:sldMk cId="3311754635" sldId="294"/>
        </pc:sldMkLst>
        <pc:spChg chg="mod">
          <ac:chgData name="Kayhan, Varol" userId="54461c53-d57a-4be8-b103-6f84835b78ff" providerId="ADAL" clId="{75C2D59F-C168-4189-A95C-318126700D20}" dt="2021-06-29T20:09:23.943" v="83" actId="6549"/>
          <ac:spMkLst>
            <pc:docMk/>
            <pc:sldMk cId="3311754635" sldId="294"/>
            <ac:spMk id="2" creationId="{8767B906-E05F-4478-9AF1-0B4FD85DF087}"/>
          </ac:spMkLst>
        </pc:spChg>
      </pc:sldChg>
      <pc:sldChg chg="modSp mod">
        <pc:chgData name="Kayhan, Varol" userId="54461c53-d57a-4be8-b103-6f84835b78ff" providerId="ADAL" clId="{75C2D59F-C168-4189-A95C-318126700D20}" dt="2021-06-29T20:09:59.983" v="99" actId="20577"/>
        <pc:sldMkLst>
          <pc:docMk/>
          <pc:sldMk cId="575994121" sldId="295"/>
        </pc:sldMkLst>
        <pc:spChg chg="mod">
          <ac:chgData name="Kayhan, Varol" userId="54461c53-d57a-4be8-b103-6f84835b78ff" providerId="ADAL" clId="{75C2D59F-C168-4189-A95C-318126700D20}" dt="2021-06-29T20:09:59.983" v="99" actId="20577"/>
          <ac:spMkLst>
            <pc:docMk/>
            <pc:sldMk cId="575994121" sldId="295"/>
            <ac:spMk id="4" creationId="{4205031B-C696-4879-A7CA-FB730BF10971}"/>
          </ac:spMkLst>
        </pc:spChg>
      </pc:sldChg>
      <pc:sldChg chg="modSp mod">
        <pc:chgData name="Kayhan, Varol" userId="54461c53-d57a-4be8-b103-6f84835b78ff" providerId="ADAL" clId="{75C2D59F-C168-4189-A95C-318126700D20}" dt="2021-06-29T20:12:24.771" v="213" actId="20577"/>
        <pc:sldMkLst>
          <pc:docMk/>
          <pc:sldMk cId="23810086" sldId="297"/>
        </pc:sldMkLst>
        <pc:spChg chg="mod">
          <ac:chgData name="Kayhan, Varol" userId="54461c53-d57a-4be8-b103-6f84835b78ff" providerId="ADAL" clId="{75C2D59F-C168-4189-A95C-318126700D20}" dt="2021-06-29T20:12:24.771" v="213" actId="20577"/>
          <ac:spMkLst>
            <pc:docMk/>
            <pc:sldMk cId="23810086" sldId="297"/>
            <ac:spMk id="3" creationId="{442519BA-68D1-4D49-91DF-CE95601F84F4}"/>
          </ac:spMkLst>
        </pc:spChg>
      </pc:sldChg>
      <pc:sldChg chg="modSp mod">
        <pc:chgData name="Kayhan, Varol" userId="54461c53-d57a-4be8-b103-6f84835b78ff" providerId="ADAL" clId="{75C2D59F-C168-4189-A95C-318126700D20}" dt="2021-06-29T20:14:02.328" v="288" actId="20577"/>
        <pc:sldMkLst>
          <pc:docMk/>
          <pc:sldMk cId="2075829155" sldId="299"/>
        </pc:sldMkLst>
        <pc:spChg chg="mod">
          <ac:chgData name="Kayhan, Varol" userId="54461c53-d57a-4be8-b103-6f84835b78ff" providerId="ADAL" clId="{75C2D59F-C168-4189-A95C-318126700D20}" dt="2021-06-29T20:14:02.328" v="288" actId="20577"/>
          <ac:spMkLst>
            <pc:docMk/>
            <pc:sldMk cId="2075829155" sldId="299"/>
            <ac:spMk id="3" creationId="{E9C4C545-2D49-403D-9A67-F73217EFC4EB}"/>
          </ac:spMkLst>
        </pc:spChg>
      </pc:sldChg>
      <pc:sldChg chg="del">
        <pc:chgData name="Kayhan, Varol" userId="54461c53-d57a-4be8-b103-6f84835b78ff" providerId="ADAL" clId="{75C2D59F-C168-4189-A95C-318126700D20}" dt="2021-06-29T20:15:50.473" v="289" actId="2696"/>
        <pc:sldMkLst>
          <pc:docMk/>
          <pc:sldMk cId="2923556856" sldId="300"/>
        </pc:sldMkLst>
      </pc:sldChg>
      <pc:sldChg chg="modSp mod">
        <pc:chgData name="Kayhan, Varol" userId="54461c53-d57a-4be8-b103-6f84835b78ff" providerId="ADAL" clId="{75C2D59F-C168-4189-A95C-318126700D20}" dt="2021-06-29T20:05:35.813" v="6" actId="20577"/>
        <pc:sldMkLst>
          <pc:docMk/>
          <pc:sldMk cId="1740167331" sldId="303"/>
        </pc:sldMkLst>
        <pc:spChg chg="mod">
          <ac:chgData name="Kayhan, Varol" userId="54461c53-d57a-4be8-b103-6f84835b78ff" providerId="ADAL" clId="{75C2D59F-C168-4189-A95C-318126700D20}" dt="2021-06-29T20:05:35.813" v="6" actId="20577"/>
          <ac:spMkLst>
            <pc:docMk/>
            <pc:sldMk cId="1740167331" sldId="303"/>
            <ac:spMk id="3" creationId="{09150A2B-ABEB-4510-9844-70940CE1336F}"/>
          </ac:spMkLst>
        </pc:spChg>
      </pc:sldChg>
      <pc:sldChg chg="modSp mod">
        <pc:chgData name="Kayhan, Varol" userId="54461c53-d57a-4be8-b103-6f84835b78ff" providerId="ADAL" clId="{75C2D59F-C168-4189-A95C-318126700D20}" dt="2021-06-29T20:07:05.288" v="30" actId="20577"/>
        <pc:sldMkLst>
          <pc:docMk/>
          <pc:sldMk cId="3632394507" sldId="325"/>
        </pc:sldMkLst>
        <pc:spChg chg="mod">
          <ac:chgData name="Kayhan, Varol" userId="54461c53-d57a-4be8-b103-6f84835b78ff" providerId="ADAL" clId="{75C2D59F-C168-4189-A95C-318126700D20}" dt="2021-06-29T20:06:59.577" v="25" actId="20577"/>
          <ac:spMkLst>
            <pc:docMk/>
            <pc:sldMk cId="3632394507" sldId="325"/>
            <ac:spMk id="101" creationId="{53D2C722-CEA5-40A4-8376-94971D706F7D}"/>
          </ac:spMkLst>
        </pc:spChg>
        <pc:spChg chg="mod">
          <ac:chgData name="Kayhan, Varol" userId="54461c53-d57a-4be8-b103-6f84835b78ff" providerId="ADAL" clId="{75C2D59F-C168-4189-A95C-318126700D20}" dt="2021-06-29T20:07:05.288" v="30" actId="20577"/>
          <ac:spMkLst>
            <pc:docMk/>
            <pc:sldMk cId="3632394507" sldId="325"/>
            <ac:spMk id="102" creationId="{0A7030A7-2556-4460-8817-E840ED56ABFB}"/>
          </ac:spMkLst>
        </pc:spChg>
      </pc:sldChg>
      <pc:sldChg chg="modSp mod">
        <pc:chgData name="Kayhan, Varol" userId="54461c53-d57a-4be8-b103-6f84835b78ff" providerId="ADAL" clId="{75C2D59F-C168-4189-A95C-318126700D20}" dt="2021-06-29T20:10:36.115" v="127" actId="20577"/>
        <pc:sldMkLst>
          <pc:docMk/>
          <pc:sldMk cId="3454573246" sldId="328"/>
        </pc:sldMkLst>
        <pc:spChg chg="mod">
          <ac:chgData name="Kayhan, Varol" userId="54461c53-d57a-4be8-b103-6f84835b78ff" providerId="ADAL" clId="{75C2D59F-C168-4189-A95C-318126700D20}" dt="2021-06-29T20:10:36.115" v="127" actId="20577"/>
          <ac:spMkLst>
            <pc:docMk/>
            <pc:sldMk cId="3454573246" sldId="328"/>
            <ac:spMk id="3" creationId="{DB45EBC1-CFFF-4C30-9DCA-648E264ADEAE}"/>
          </ac:spMkLst>
        </pc:spChg>
      </pc:sldChg>
      <pc:sldChg chg="modSp mod">
        <pc:chgData name="Kayhan, Varol" userId="54461c53-d57a-4be8-b103-6f84835b78ff" providerId="ADAL" clId="{75C2D59F-C168-4189-A95C-318126700D20}" dt="2021-06-29T20:07:20.792" v="44" actId="20577"/>
        <pc:sldMkLst>
          <pc:docMk/>
          <pc:sldMk cId="2611848245" sldId="329"/>
        </pc:sldMkLst>
        <pc:spChg chg="mod">
          <ac:chgData name="Kayhan, Varol" userId="54461c53-d57a-4be8-b103-6f84835b78ff" providerId="ADAL" clId="{75C2D59F-C168-4189-A95C-318126700D20}" dt="2021-06-29T20:07:14.295" v="35" actId="20577"/>
          <ac:spMkLst>
            <pc:docMk/>
            <pc:sldMk cId="2611848245" sldId="329"/>
            <ac:spMk id="101" creationId="{53D2C722-CEA5-40A4-8376-94971D706F7D}"/>
          </ac:spMkLst>
        </pc:spChg>
        <pc:spChg chg="mod">
          <ac:chgData name="Kayhan, Varol" userId="54461c53-d57a-4be8-b103-6f84835b78ff" providerId="ADAL" clId="{75C2D59F-C168-4189-A95C-318126700D20}" dt="2021-06-29T20:07:20.792" v="44" actId="20577"/>
          <ac:spMkLst>
            <pc:docMk/>
            <pc:sldMk cId="2611848245" sldId="329"/>
            <ac:spMk id="102" creationId="{0A7030A7-2556-4460-8817-E840ED56ABFB}"/>
          </ac:spMkLst>
        </pc:spChg>
      </pc:sldChg>
    </pc:docChg>
  </pc:docChgLst>
  <pc:docChgLst>
    <pc:chgData name="Surya Teja" userId="2096e22c5abe92f2" providerId="LiveId" clId="{66CCBD55-21E2-4CA9-BB28-9DDFFCCCA5A7}"/>
    <pc:docChg chg="modSld">
      <pc:chgData name="Surya Teja" userId="2096e22c5abe92f2" providerId="LiveId" clId="{66CCBD55-21E2-4CA9-BB28-9DDFFCCCA5A7}" dt="2023-04-23T07:32:29.189" v="2" actId="1036"/>
      <pc:docMkLst>
        <pc:docMk/>
      </pc:docMkLst>
      <pc:sldChg chg="modSp mod">
        <pc:chgData name="Surya Teja" userId="2096e22c5abe92f2" providerId="LiveId" clId="{66CCBD55-21E2-4CA9-BB28-9DDFFCCCA5A7}" dt="2023-04-23T07:32:29.189" v="2" actId="1036"/>
        <pc:sldMkLst>
          <pc:docMk/>
          <pc:sldMk cId="87374890" sldId="256"/>
        </pc:sldMkLst>
        <pc:spChg chg="mod">
          <ac:chgData name="Surya Teja" userId="2096e22c5abe92f2" providerId="LiveId" clId="{66CCBD55-21E2-4CA9-BB28-9DDFFCCCA5A7}" dt="2023-04-23T07:32:29.189" v="2" actId="1036"/>
          <ac:spMkLst>
            <pc:docMk/>
            <pc:sldMk cId="87374890" sldId="256"/>
            <ac:spMk id="2" creationId="{28F276EB-DBD8-4DDE-8872-2DAA15F6DFD3}"/>
          </ac:spMkLst>
        </pc:spChg>
      </pc:sldChg>
    </pc:docChg>
  </pc:docChgLst>
  <pc:docChgLst>
    <pc:chgData name="Varol Kayhan" userId="54461c53-d57a-4be8-b103-6f84835b78ff" providerId="ADAL" clId="{08036683-9340-4481-980C-D1FBBBD10C71}"/>
    <pc:docChg chg="custSel modSld">
      <pc:chgData name="Varol Kayhan" userId="54461c53-d57a-4be8-b103-6f84835b78ff" providerId="ADAL" clId="{08036683-9340-4481-980C-D1FBBBD10C71}" dt="2021-09-09T20:36:11.618" v="310" actId="20577"/>
      <pc:docMkLst>
        <pc:docMk/>
      </pc:docMkLst>
      <pc:sldChg chg="modSp mod">
        <pc:chgData name="Varol Kayhan" userId="54461c53-d57a-4be8-b103-6f84835b78ff" providerId="ADAL" clId="{08036683-9340-4481-980C-D1FBBBD10C71}" dt="2021-09-09T20:36:11.618" v="310" actId="20577"/>
        <pc:sldMkLst>
          <pc:docMk/>
          <pc:sldMk cId="1740167331" sldId="303"/>
        </pc:sldMkLst>
        <pc:spChg chg="mod">
          <ac:chgData name="Varol Kayhan" userId="54461c53-d57a-4be8-b103-6f84835b78ff" providerId="ADAL" clId="{08036683-9340-4481-980C-D1FBBBD10C71}" dt="2021-09-09T20:36:11.618" v="310" actId="20577"/>
          <ac:spMkLst>
            <pc:docMk/>
            <pc:sldMk cId="1740167331" sldId="303"/>
            <ac:spMk id="3" creationId="{09150A2B-ABEB-4510-9844-70940CE1336F}"/>
          </ac:spMkLst>
        </pc:spChg>
      </pc:sldChg>
    </pc:docChg>
  </pc:docChgLst>
  <pc:docChgLst>
    <pc:chgData name="Varol Kayhan" userId="54461c53-d57a-4be8-b103-6f84835b78ff" providerId="ADAL" clId="{0A9EF3D5-2999-444B-81F9-9C16AB08E0E3}"/>
    <pc:docChg chg="modSld">
      <pc:chgData name="Varol Kayhan" userId="54461c53-d57a-4be8-b103-6f84835b78ff" providerId="ADAL" clId="{0A9EF3D5-2999-444B-81F9-9C16AB08E0E3}" dt="2022-03-28T17:07:43.506" v="47" actId="20577"/>
      <pc:docMkLst>
        <pc:docMk/>
      </pc:docMkLst>
      <pc:sldChg chg="modSp mod">
        <pc:chgData name="Varol Kayhan" userId="54461c53-d57a-4be8-b103-6f84835b78ff" providerId="ADAL" clId="{0A9EF3D5-2999-444B-81F9-9C16AB08E0E3}" dt="2022-03-28T17:07:43.506" v="47" actId="20577"/>
        <pc:sldMkLst>
          <pc:docMk/>
          <pc:sldMk cId="3454573246" sldId="328"/>
        </pc:sldMkLst>
        <pc:spChg chg="mod">
          <ac:chgData name="Varol Kayhan" userId="54461c53-d57a-4be8-b103-6f84835b78ff" providerId="ADAL" clId="{0A9EF3D5-2999-444B-81F9-9C16AB08E0E3}" dt="2022-03-28T17:07:43.506" v="47" actId="20577"/>
          <ac:spMkLst>
            <pc:docMk/>
            <pc:sldMk cId="3454573246" sldId="328"/>
            <ac:spMk id="3" creationId="{DB45EBC1-CFFF-4C30-9DCA-648E264ADE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71580-049C-7447-BB62-3756A8C97D21}"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9E518-03B8-E643-9744-E043E59C64D5}" type="slidenum">
              <a:rPr lang="en-US" smtClean="0"/>
              <a:t>‹#›</a:t>
            </a:fld>
            <a:endParaRPr lang="en-US"/>
          </a:p>
        </p:txBody>
      </p:sp>
    </p:spTree>
    <p:extLst>
      <p:ext uri="{BB962C8B-B14F-4D97-AF65-F5344CB8AC3E}">
        <p14:creationId xmlns:p14="http://schemas.microsoft.com/office/powerpoint/2010/main" val="350603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11</a:t>
            </a:fld>
            <a:endParaRPr lang="en-US"/>
          </a:p>
        </p:txBody>
      </p:sp>
    </p:spTree>
    <p:extLst>
      <p:ext uri="{BB962C8B-B14F-4D97-AF65-F5344CB8AC3E}">
        <p14:creationId xmlns:p14="http://schemas.microsoft.com/office/powerpoint/2010/main" val="104716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41</a:t>
            </a:fld>
            <a:endParaRPr lang="en-US"/>
          </a:p>
        </p:txBody>
      </p:sp>
    </p:spTree>
    <p:extLst>
      <p:ext uri="{BB962C8B-B14F-4D97-AF65-F5344CB8AC3E}">
        <p14:creationId xmlns:p14="http://schemas.microsoft.com/office/powerpoint/2010/main" val="37725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42</a:t>
            </a:fld>
            <a:endParaRPr lang="en-US"/>
          </a:p>
        </p:txBody>
      </p:sp>
    </p:spTree>
    <p:extLst>
      <p:ext uri="{BB962C8B-B14F-4D97-AF65-F5344CB8AC3E}">
        <p14:creationId xmlns:p14="http://schemas.microsoft.com/office/powerpoint/2010/main" val="353741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43</a:t>
            </a:fld>
            <a:endParaRPr lang="en-US"/>
          </a:p>
        </p:txBody>
      </p:sp>
    </p:spTree>
    <p:extLst>
      <p:ext uri="{BB962C8B-B14F-4D97-AF65-F5344CB8AC3E}">
        <p14:creationId xmlns:p14="http://schemas.microsoft.com/office/powerpoint/2010/main" val="2158740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44</a:t>
            </a:fld>
            <a:endParaRPr lang="en-US"/>
          </a:p>
        </p:txBody>
      </p:sp>
    </p:spTree>
    <p:extLst>
      <p:ext uri="{BB962C8B-B14F-4D97-AF65-F5344CB8AC3E}">
        <p14:creationId xmlns:p14="http://schemas.microsoft.com/office/powerpoint/2010/main" val="99772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1F34-61A2-4885-A117-4D91CF382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AA5FC-182D-45C8-B0C2-74EA75ED2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C5468-80C6-45BA-8BB0-31B9CC3D1E88}"/>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5" name="Footer Placeholder 4">
            <a:extLst>
              <a:ext uri="{FF2B5EF4-FFF2-40B4-BE49-F238E27FC236}">
                <a16:creationId xmlns:a16="http://schemas.microsoft.com/office/drawing/2014/main" id="{EF3C717C-B6BD-4822-8B3A-1CDC59A39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52FD8-7623-42ED-8A1A-5B8D8FACC269}"/>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90149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430B-6896-409F-A6E3-C8898A6F5C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DA0445-29AB-4FEF-A963-53FB0C773A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9EF5A-E981-4D3F-A5EC-A06D86C28FD7}"/>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5" name="Footer Placeholder 4">
            <a:extLst>
              <a:ext uri="{FF2B5EF4-FFF2-40B4-BE49-F238E27FC236}">
                <a16:creationId xmlns:a16="http://schemas.microsoft.com/office/drawing/2014/main" id="{4B1D3F9D-59A2-4265-BC99-DCF374762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1D9FD-FA07-4196-B80D-5C19B8B67680}"/>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66003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00AEB-5259-49A0-ABC7-1B67F3A72F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626E77-1E72-4038-ADBD-6908A55BA3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EA301-B32D-4527-82EE-B3A1341271C1}"/>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5" name="Footer Placeholder 4">
            <a:extLst>
              <a:ext uri="{FF2B5EF4-FFF2-40B4-BE49-F238E27FC236}">
                <a16:creationId xmlns:a16="http://schemas.microsoft.com/office/drawing/2014/main" id="{CAAD6A1E-208B-470A-B368-D688DC84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B977B-AD80-4DE0-818A-7E73B060D5F4}"/>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277429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125697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599765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328783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87973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827650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4041873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336460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405464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D59D-E57E-49F8-9148-ECE6E5749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77B81-15E5-47A1-86DC-85B346BEE7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3038D-828B-42F3-A75B-B72DD0896A7B}"/>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5" name="Footer Placeholder 4">
            <a:extLst>
              <a:ext uri="{FF2B5EF4-FFF2-40B4-BE49-F238E27FC236}">
                <a16:creationId xmlns:a16="http://schemas.microsoft.com/office/drawing/2014/main" id="{27C09AED-B6CE-40F0-8E21-6475793E2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57647-BAE4-494D-ACE3-C710426CED89}"/>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3989207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207273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495119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92183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91619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3954405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236119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253894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39231983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717994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14078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087A-705B-4C74-979E-1C28C076E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9B66C7-662A-4692-9270-06072307B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BD8B1C-0858-4105-A7A5-24E6B47AA260}"/>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5" name="Footer Placeholder 4">
            <a:extLst>
              <a:ext uri="{FF2B5EF4-FFF2-40B4-BE49-F238E27FC236}">
                <a16:creationId xmlns:a16="http://schemas.microsoft.com/office/drawing/2014/main" id="{6A9B4950-1238-4D8C-9435-A0CB18D59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79964-50C7-40EA-AA72-755125E9F7B4}"/>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0545960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5715000"/>
            <a:ext cx="2844800" cy="365125"/>
          </a:xfrm>
          <a:prstGeom prst="rect">
            <a:avLst/>
          </a:prstGeom>
        </p:spPr>
        <p:txBody>
          <a:bodyPr vert="horz" lIns="91440" tIns="45720" rIns="91440" bIns="45720" rtlCol="0" anchor="ctr"/>
          <a:lstStyle>
            <a:lvl1pPr algn="r">
              <a:defRPr sz="16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8432800" y="6324600"/>
            <a:ext cx="3251200" cy="381000"/>
          </a:xfrm>
        </p:spPr>
        <p:txBody>
          <a:bodyPr/>
          <a:lstStyle>
            <a:lvl1pPr marL="0" indent="0" algn="r">
              <a:buNone/>
              <a:defRPr sz="2133"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679277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5715000"/>
            <a:ext cx="2844800" cy="365125"/>
          </a:xfrm>
          <a:prstGeom prst="rect">
            <a:avLst/>
          </a:prstGeom>
        </p:spPr>
        <p:txBody>
          <a:bodyPr vert="horz" lIns="91440" tIns="45720" rIns="91440" bIns="45720" rtlCol="0" anchor="ctr"/>
          <a:lstStyle>
            <a:lvl1pPr algn="r">
              <a:defRPr sz="16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8432800" y="6324600"/>
            <a:ext cx="3251200" cy="381000"/>
          </a:xfrm>
        </p:spPr>
        <p:txBody>
          <a:bodyPr/>
          <a:lstStyle>
            <a:lvl1pPr marL="0" indent="0" algn="r">
              <a:buNone/>
              <a:defRPr sz="2133"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9708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5715000"/>
            <a:ext cx="2844800" cy="365125"/>
          </a:xfrm>
          <a:prstGeom prst="rect">
            <a:avLst/>
          </a:prstGeom>
        </p:spPr>
        <p:txBody>
          <a:bodyPr vert="horz" lIns="91440" tIns="45720" rIns="91440" bIns="45720" rtlCol="0" anchor="ctr"/>
          <a:lstStyle>
            <a:lvl1pPr algn="r">
              <a:defRPr sz="16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8432800" y="6324600"/>
            <a:ext cx="3251200" cy="381000"/>
          </a:xfrm>
        </p:spPr>
        <p:txBody>
          <a:bodyPr/>
          <a:lstStyle>
            <a:lvl1pPr marL="0" indent="0" algn="r">
              <a:buNone/>
              <a:defRPr sz="2133"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9666656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686212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37468799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86645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1C6-A195-4379-AD3F-2337F9ECC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C17E1-90EB-4D76-87EE-19C6FE14A0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A2D61-68F3-445A-9315-0841B5D965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3914A6-23B0-4950-BA4F-FF3C5A1ACFD6}"/>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6" name="Footer Placeholder 5">
            <a:extLst>
              <a:ext uri="{FF2B5EF4-FFF2-40B4-BE49-F238E27FC236}">
                <a16:creationId xmlns:a16="http://schemas.microsoft.com/office/drawing/2014/main" id="{7899D7A9-11E0-46D8-AA44-E14EAA8A7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6E98E-7C35-4595-B11A-2E7130E64DBE}"/>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35407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87DD-B797-40C2-8709-D9FD3BBB89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E6578-F8AB-4D7A-B6B7-2DF9C23A0F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2A731-F09A-4477-856A-9D143182D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F37771-DCEF-4A57-846B-DC6BA3538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63590B-F60A-43AB-AC2E-E10C872228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B520C-21C8-4226-AA36-D4D200F41100}"/>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8" name="Footer Placeholder 7">
            <a:extLst>
              <a:ext uri="{FF2B5EF4-FFF2-40B4-BE49-F238E27FC236}">
                <a16:creationId xmlns:a16="http://schemas.microsoft.com/office/drawing/2014/main" id="{82F36ECD-F987-467F-A68A-5936C4F802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F115D0-7D6A-4143-AAB4-754A268A8B1C}"/>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343109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55C4-C0A8-4DEC-8CD0-D6A6AC492F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F90D3B-57BE-4E4D-9AE0-6138D1457FF6}"/>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4" name="Footer Placeholder 3">
            <a:extLst>
              <a:ext uri="{FF2B5EF4-FFF2-40B4-BE49-F238E27FC236}">
                <a16:creationId xmlns:a16="http://schemas.microsoft.com/office/drawing/2014/main" id="{201F46B6-7988-40E5-B75D-8734AB4954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3BCD8D-8D81-403B-A8F4-6B33F092715D}"/>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33269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218B9-D085-4283-AC9A-5910CFEA64D7}"/>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3" name="Footer Placeholder 2">
            <a:extLst>
              <a:ext uri="{FF2B5EF4-FFF2-40B4-BE49-F238E27FC236}">
                <a16:creationId xmlns:a16="http://schemas.microsoft.com/office/drawing/2014/main" id="{AE8ED138-1D54-4B71-9D78-563781369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54B42-03B0-41B2-807C-F8CAB978C0FB}"/>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78025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2EC9-DF46-4EB2-AD9F-8D8DC3C1B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4E66F-3F6C-4C37-9F44-4FE661D66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E8C8BE-5B34-4609-8A6B-1540FA9BE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816373-9C83-4F65-81AE-707FAAB0CD2D}"/>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6" name="Footer Placeholder 5">
            <a:extLst>
              <a:ext uri="{FF2B5EF4-FFF2-40B4-BE49-F238E27FC236}">
                <a16:creationId xmlns:a16="http://schemas.microsoft.com/office/drawing/2014/main" id="{AF959150-CD6F-4426-83AE-972CE219B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C7257-41C4-466C-91C5-C50D34F46CE8}"/>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96918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FDE0-E9BB-4CDB-8AD3-E6AAD0EEE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05687-4DCF-4C03-8E22-4EEB5BC84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1BAC7D-94AE-40AE-9D96-1C55B151F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BEF02D-C8CC-4E89-8E99-A4488B805C07}"/>
              </a:ext>
            </a:extLst>
          </p:cNvPr>
          <p:cNvSpPr>
            <a:spLocks noGrp="1"/>
          </p:cNvSpPr>
          <p:nvPr>
            <p:ph type="dt" sz="half" idx="10"/>
          </p:nvPr>
        </p:nvSpPr>
        <p:spPr/>
        <p:txBody>
          <a:bodyPr/>
          <a:lstStyle/>
          <a:p>
            <a:fld id="{55FE24EF-2D5E-4BB1-9F4A-E9DD8695DC38}" type="datetimeFigureOut">
              <a:rPr lang="en-US" smtClean="0"/>
              <a:t>4/23/2023</a:t>
            </a:fld>
            <a:endParaRPr lang="en-US"/>
          </a:p>
        </p:txBody>
      </p:sp>
      <p:sp>
        <p:nvSpPr>
          <p:cNvPr id="6" name="Footer Placeholder 5">
            <a:extLst>
              <a:ext uri="{FF2B5EF4-FFF2-40B4-BE49-F238E27FC236}">
                <a16:creationId xmlns:a16="http://schemas.microsoft.com/office/drawing/2014/main" id="{BD95E4DC-366A-4717-87A4-8926376EE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E343F-A4EE-4EFF-B7A9-41CA812A3DD6}"/>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5280727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8F0D6-FC15-4D55-BD12-3A07B905D7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2E5FD3-6BF1-422C-810B-AC3B09AC6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635E1-45D6-4835-8305-786D05451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E24EF-2D5E-4BB1-9F4A-E9DD8695DC38}" type="datetimeFigureOut">
              <a:rPr lang="en-US" smtClean="0"/>
              <a:t>4/23/2023</a:t>
            </a:fld>
            <a:endParaRPr lang="en-US"/>
          </a:p>
        </p:txBody>
      </p:sp>
      <p:sp>
        <p:nvSpPr>
          <p:cNvPr id="5" name="Footer Placeholder 4">
            <a:extLst>
              <a:ext uri="{FF2B5EF4-FFF2-40B4-BE49-F238E27FC236}">
                <a16:creationId xmlns:a16="http://schemas.microsoft.com/office/drawing/2014/main" id="{02C81075-4E32-47AF-A3EF-4F27CCDA8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13595D-6329-4D51-B7A5-5056707D0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0A241-838D-469C-846C-EB389ED3320E}" type="slidenum">
              <a:rPr lang="en-US" smtClean="0"/>
              <a:t>‹#›</a:t>
            </a:fld>
            <a:endParaRPr lang="en-US"/>
          </a:p>
        </p:txBody>
      </p:sp>
    </p:spTree>
    <p:extLst>
      <p:ext uri="{BB962C8B-B14F-4D97-AF65-F5344CB8AC3E}">
        <p14:creationId xmlns:p14="http://schemas.microsoft.com/office/powerpoint/2010/main" val="2740722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0.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hyperlink" Target="https://www.nvidia.com/en-us/data-center/v100/" TargetMode="Externa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76EB-DBD8-4DDE-8872-2DAA15F6DFD3}"/>
              </a:ext>
            </a:extLst>
          </p:cNvPr>
          <p:cNvSpPr>
            <a:spLocks noGrp="1"/>
          </p:cNvSpPr>
          <p:nvPr>
            <p:ph type="ctrTitle"/>
          </p:nvPr>
        </p:nvSpPr>
        <p:spPr>
          <a:xfrm>
            <a:off x="1524000" y="1151859"/>
            <a:ext cx="9144000" cy="2387600"/>
          </a:xfrm>
        </p:spPr>
        <p:txBody>
          <a:bodyPr/>
          <a:lstStyle/>
          <a:p>
            <a:br>
              <a:rPr lang="en-US" dirty="0"/>
            </a:br>
            <a:r>
              <a:rPr lang="en-US" dirty="0"/>
              <a:t>Neural Networks</a:t>
            </a:r>
          </a:p>
        </p:txBody>
      </p:sp>
      <p:sp>
        <p:nvSpPr>
          <p:cNvPr id="3" name="Subtitle 2">
            <a:extLst>
              <a:ext uri="{FF2B5EF4-FFF2-40B4-BE49-F238E27FC236}">
                <a16:creationId xmlns:a16="http://schemas.microsoft.com/office/drawing/2014/main" id="{A790E88C-E8E9-4A0A-9A81-8BDBF8135A6B}"/>
              </a:ext>
            </a:extLst>
          </p:cNvPr>
          <p:cNvSpPr>
            <a:spLocks noGrp="1"/>
          </p:cNvSpPr>
          <p:nvPr>
            <p:ph type="subTitle" idx="1"/>
          </p:nvPr>
        </p:nvSpPr>
        <p:spPr/>
        <p:txBody>
          <a:bodyPr/>
          <a:lstStyle/>
          <a:p>
            <a:r>
              <a:rPr lang="en-US"/>
              <a:t>Tim Smith, </a:t>
            </a:r>
            <a:r>
              <a:rPr lang="en-US" dirty="0"/>
              <a:t>PhD</a:t>
            </a:r>
          </a:p>
        </p:txBody>
      </p:sp>
    </p:spTree>
    <p:extLst>
      <p:ext uri="{BB962C8B-B14F-4D97-AF65-F5344CB8AC3E}">
        <p14:creationId xmlns:p14="http://schemas.microsoft.com/office/powerpoint/2010/main" val="87374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err="1"/>
              <a:t>Resenblatt’s</a:t>
            </a:r>
            <a:r>
              <a:rPr lang="en-US" dirty="0"/>
              <a:t> “Perceptron” (1958)</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a:xfrm>
            <a:off x="630593" y="1295400"/>
            <a:ext cx="10964215" cy="4114800"/>
          </a:xfrm>
        </p:spPr>
        <p:txBody>
          <a:bodyPr/>
          <a:lstStyle/>
          <a:p>
            <a:r>
              <a:rPr lang="en-US" dirty="0"/>
              <a:t>Incorporating ideas from Hebb’s rule, Frank Rosenblatt improved upon McCulloch-Pitts Neuron and created what he called a “Perceptron”</a:t>
            </a:r>
          </a:p>
          <a:p>
            <a:r>
              <a:rPr lang="en-US" dirty="0"/>
              <a:t>Rosenblatt updated the McColloch-Pitts neuron to include weights and biases.</a:t>
            </a:r>
          </a:p>
          <a:p>
            <a:r>
              <a:rPr lang="en-US" dirty="0"/>
              <a:t>Also, instead of a threshold step function, other functions were explored – these served the role of “activation” functions (i.e. Sigmoid)</a:t>
            </a:r>
          </a:p>
        </p:txBody>
      </p:sp>
    </p:spTree>
    <p:extLst>
      <p:ext uri="{BB962C8B-B14F-4D97-AF65-F5344CB8AC3E}">
        <p14:creationId xmlns:p14="http://schemas.microsoft.com/office/powerpoint/2010/main" val="356159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4" name="Content Placeholder 3"/>
          <p:cNvPicPr>
            <a:picLocks noGrp="1" noChangeAspect="1"/>
          </p:cNvPicPr>
          <p:nvPr>
            <p:ph idx="1"/>
          </p:nvPr>
        </p:nvPicPr>
        <p:blipFill rotWithShape="1">
          <a:blip r:embed="rId3"/>
          <a:srcRect t="14546" r="9860"/>
          <a:stretch/>
        </p:blipFill>
        <p:spPr>
          <a:xfrm>
            <a:off x="2209800" y="2520752"/>
            <a:ext cx="6096000" cy="3133725"/>
          </a:xfrm>
          <a:prstGeom prst="rect">
            <a:avLst/>
          </a:prstGeom>
        </p:spPr>
      </p:pic>
      <p:sp>
        <p:nvSpPr>
          <p:cNvPr id="6" name="Oval 5"/>
          <p:cNvSpPr/>
          <p:nvPr/>
        </p:nvSpPr>
        <p:spPr bwMode="auto">
          <a:xfrm>
            <a:off x="3429000" y="2520751"/>
            <a:ext cx="1295400" cy="85163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7" name="Rectangle 6"/>
          <p:cNvSpPr/>
          <p:nvPr/>
        </p:nvSpPr>
        <p:spPr>
          <a:xfrm>
            <a:off x="2209800" y="1669117"/>
            <a:ext cx="8001000" cy="461665"/>
          </a:xfrm>
          <a:prstGeom prst="rect">
            <a:avLst/>
          </a:prstGeom>
        </p:spPr>
        <p:txBody>
          <a:bodyPr wrap="square">
            <a:spAutoFit/>
          </a:bodyPr>
          <a:lstStyle/>
          <a:p>
            <a:r>
              <a:rPr lang="en-US" sz="2400" b="1" dirty="0">
                <a:solidFill>
                  <a:srgbClr val="404040"/>
                </a:solidFill>
                <a:latin typeface="Averia Libre"/>
              </a:rPr>
              <a:t>1</a:t>
            </a:r>
            <a:r>
              <a:rPr lang="en-US" sz="2133" b="1" dirty="0">
                <a:solidFill>
                  <a:srgbClr val="404040"/>
                </a:solidFill>
                <a:latin typeface="Arial" panose="020B0604020202020204" pitchFamily="34" charset="0"/>
                <a:cs typeface="Arial" panose="020B0604020202020204" pitchFamily="34" charset="0"/>
              </a:rPr>
              <a:t>. </a:t>
            </a:r>
            <a:r>
              <a:rPr lang="en-US" sz="2133" dirty="0">
                <a:latin typeface="Arial" panose="020B0604020202020204" pitchFamily="34" charset="0"/>
                <a:cs typeface="Arial" panose="020B0604020202020204" pitchFamily="34" charset="0"/>
              </a:rPr>
              <a:t>All the inputs (signals) </a:t>
            </a:r>
            <a:r>
              <a:rPr lang="en-US" sz="2133" b="1" i="1" dirty="0">
                <a:latin typeface="Arial" panose="020B0604020202020204" pitchFamily="34" charset="0"/>
                <a:cs typeface="Arial" panose="020B0604020202020204" pitchFamily="34" charset="0"/>
              </a:rPr>
              <a:t>x</a:t>
            </a:r>
            <a:r>
              <a:rPr lang="en-US" sz="2133" dirty="0">
                <a:latin typeface="Arial" panose="020B0604020202020204" pitchFamily="34" charset="0"/>
                <a:cs typeface="Arial" panose="020B0604020202020204" pitchFamily="34" charset="0"/>
              </a:rPr>
              <a:t> are multiplied with their weights </a:t>
            </a:r>
            <a:r>
              <a:rPr lang="en-US" sz="2133" b="1" i="1" dirty="0">
                <a:latin typeface="Arial" panose="020B0604020202020204" pitchFamily="34" charset="0"/>
                <a:cs typeface="Arial" panose="020B0604020202020204" pitchFamily="34" charset="0"/>
              </a:rPr>
              <a:t>w</a:t>
            </a:r>
            <a:r>
              <a:rPr lang="en-US" sz="2133" dirty="0">
                <a:latin typeface="Arial" panose="020B0604020202020204" pitchFamily="34" charset="0"/>
                <a:cs typeface="Arial" panose="020B0604020202020204" pitchFamily="34" charset="0"/>
              </a:rPr>
              <a:t>. </a:t>
            </a:r>
            <a:endParaRPr lang="en-US" sz="2400" b="1" dirty="0">
              <a:solidFill>
                <a:srgbClr val="40404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72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Example: predicting loan default</a:t>
            </a:r>
          </a:p>
        </p:txBody>
      </p:sp>
      <p:graphicFrame>
        <p:nvGraphicFramePr>
          <p:cNvPr id="5" name="Table 4">
            <a:extLst>
              <a:ext uri="{FF2B5EF4-FFF2-40B4-BE49-F238E27FC236}">
                <a16:creationId xmlns:a16="http://schemas.microsoft.com/office/drawing/2014/main" id="{8C851052-FF81-4141-ACEC-E36BD73A5B4F}"/>
              </a:ext>
            </a:extLst>
          </p:cNvPr>
          <p:cNvGraphicFramePr>
            <a:graphicFrameLocks noGrp="1"/>
          </p:cNvGraphicFramePr>
          <p:nvPr>
            <p:extLst>
              <p:ext uri="{D42A27DB-BD31-4B8C-83A1-F6EECF244321}">
                <p14:modId xmlns:p14="http://schemas.microsoft.com/office/powerpoint/2010/main" val="1915831238"/>
              </p:ext>
            </p:extLst>
          </p:nvPr>
        </p:nvGraphicFramePr>
        <p:xfrm>
          <a:off x="1237261" y="3500336"/>
          <a:ext cx="3511487" cy="2225040"/>
        </p:xfrm>
        <a:graphic>
          <a:graphicData uri="http://schemas.openxmlformats.org/drawingml/2006/table">
            <a:tbl>
              <a:tblPr firstRow="1" bandRow="1">
                <a:tableStyleId>{5940675A-B579-460E-94D1-54222C63F5DA}</a:tableStyleId>
              </a:tblPr>
              <a:tblGrid>
                <a:gridCol w="593154">
                  <a:extLst>
                    <a:ext uri="{9D8B030D-6E8A-4147-A177-3AD203B41FA5}">
                      <a16:colId xmlns:a16="http://schemas.microsoft.com/office/drawing/2014/main" val="3992799818"/>
                    </a:ext>
                  </a:extLst>
                </a:gridCol>
                <a:gridCol w="1357757">
                  <a:extLst>
                    <a:ext uri="{9D8B030D-6E8A-4147-A177-3AD203B41FA5}">
                      <a16:colId xmlns:a16="http://schemas.microsoft.com/office/drawing/2014/main" val="137256456"/>
                    </a:ext>
                  </a:extLst>
                </a:gridCol>
                <a:gridCol w="628968">
                  <a:extLst>
                    <a:ext uri="{9D8B030D-6E8A-4147-A177-3AD203B41FA5}">
                      <a16:colId xmlns:a16="http://schemas.microsoft.com/office/drawing/2014/main" val="2416795330"/>
                    </a:ext>
                  </a:extLst>
                </a:gridCol>
                <a:gridCol w="931608">
                  <a:extLst>
                    <a:ext uri="{9D8B030D-6E8A-4147-A177-3AD203B41FA5}">
                      <a16:colId xmlns:a16="http://schemas.microsoft.com/office/drawing/2014/main" val="3838662489"/>
                    </a:ext>
                  </a:extLst>
                </a:gridCol>
              </a:tblGrid>
              <a:tr h="370840">
                <a:tc>
                  <a:txBody>
                    <a:bodyPr/>
                    <a:lstStyle/>
                    <a:p>
                      <a:pPr algn="ctr"/>
                      <a:r>
                        <a:rPr lang="en-US" b="1" dirty="0"/>
                        <a:t>Age</a:t>
                      </a:r>
                    </a:p>
                  </a:txBody>
                  <a:tcPr/>
                </a:tc>
                <a:tc>
                  <a:txBody>
                    <a:bodyPr/>
                    <a:lstStyle/>
                    <a:p>
                      <a:pPr algn="ctr"/>
                      <a:r>
                        <a:rPr lang="en-US" b="1" dirty="0"/>
                        <a:t>Credit score</a:t>
                      </a:r>
                    </a:p>
                  </a:txBody>
                  <a:tcPr/>
                </a:tc>
                <a:tc>
                  <a:txBody>
                    <a:bodyPr/>
                    <a:lstStyle/>
                    <a:p>
                      <a:pPr algn="ctr"/>
                      <a:r>
                        <a:rPr lang="en-US" b="1" dirty="0"/>
                        <a:t>Kids</a:t>
                      </a:r>
                    </a:p>
                  </a:txBody>
                  <a:tcPr/>
                </a:tc>
                <a:tc>
                  <a:txBody>
                    <a:bodyPr/>
                    <a:lstStyle/>
                    <a:p>
                      <a:pPr algn="ctr"/>
                      <a:r>
                        <a:rPr lang="en-US" b="1" dirty="0"/>
                        <a:t>Default</a:t>
                      </a:r>
                    </a:p>
                  </a:txBody>
                  <a:tcPr/>
                </a:tc>
                <a:extLst>
                  <a:ext uri="{0D108BD9-81ED-4DB2-BD59-A6C34878D82A}">
                    <a16:rowId xmlns:a16="http://schemas.microsoft.com/office/drawing/2014/main" val="18366743"/>
                  </a:ext>
                </a:extLst>
              </a:tr>
              <a:tr h="370840">
                <a:tc>
                  <a:txBody>
                    <a:bodyPr/>
                    <a:lstStyle/>
                    <a:p>
                      <a:pPr algn="ctr"/>
                      <a:r>
                        <a:rPr lang="en-US" dirty="0"/>
                        <a:t>30</a:t>
                      </a:r>
                    </a:p>
                  </a:txBody>
                  <a:tcPr/>
                </a:tc>
                <a:tc>
                  <a:txBody>
                    <a:bodyPr/>
                    <a:lstStyle/>
                    <a:p>
                      <a:pPr algn="ctr"/>
                      <a:r>
                        <a:rPr lang="en-US" dirty="0"/>
                        <a:t>750</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3551846321"/>
                  </a:ext>
                </a:extLst>
              </a:tr>
              <a:tr h="370840">
                <a:tc>
                  <a:txBody>
                    <a:bodyPr/>
                    <a:lstStyle/>
                    <a:p>
                      <a:pPr algn="ctr"/>
                      <a:r>
                        <a:rPr lang="en-US" dirty="0"/>
                        <a:t>45</a:t>
                      </a:r>
                    </a:p>
                  </a:txBody>
                  <a:tcPr/>
                </a:tc>
                <a:tc>
                  <a:txBody>
                    <a:bodyPr/>
                    <a:lstStyle/>
                    <a:p>
                      <a:pPr algn="ctr"/>
                      <a:r>
                        <a:rPr lang="en-US" dirty="0"/>
                        <a:t>800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3478967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5769502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5313917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2181234908"/>
                  </a:ext>
                </a:extLst>
              </a:tr>
            </a:tbl>
          </a:graphicData>
        </a:graphic>
      </p:graphicFrame>
      <p:sp>
        <p:nvSpPr>
          <p:cNvPr id="6" name="Right Brace 5">
            <a:extLst>
              <a:ext uri="{FF2B5EF4-FFF2-40B4-BE49-F238E27FC236}">
                <a16:creationId xmlns:a16="http://schemas.microsoft.com/office/drawing/2014/main" id="{6AE3D60B-C0B6-4E39-BBC1-18EA4F8C6E89}"/>
              </a:ext>
            </a:extLst>
          </p:cNvPr>
          <p:cNvSpPr/>
          <p:nvPr/>
        </p:nvSpPr>
        <p:spPr>
          <a:xfrm rot="16200000">
            <a:off x="2431721" y="2087801"/>
            <a:ext cx="238535" cy="2485598"/>
          </a:xfrm>
          <a:prstGeom prst="rightBrace">
            <a:avLst>
              <a:gd name="adj1" fmla="val 67424"/>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CD3321F-6F8E-4437-BEC9-8A54ECFF43D3}"/>
              </a:ext>
            </a:extLst>
          </p:cNvPr>
          <p:cNvSpPr txBox="1"/>
          <p:nvPr/>
        </p:nvSpPr>
        <p:spPr>
          <a:xfrm>
            <a:off x="1759258" y="2637734"/>
            <a:ext cx="1587057" cy="369332"/>
          </a:xfrm>
          <a:prstGeom prst="rect">
            <a:avLst/>
          </a:prstGeom>
          <a:noFill/>
        </p:spPr>
        <p:txBody>
          <a:bodyPr wrap="square" rtlCol="0">
            <a:spAutoFit/>
          </a:bodyPr>
          <a:lstStyle/>
          <a:p>
            <a:r>
              <a:rPr lang="en-US" sz="1800" dirty="0"/>
              <a:t>Input variables</a:t>
            </a:r>
          </a:p>
        </p:txBody>
      </p:sp>
      <p:sp>
        <p:nvSpPr>
          <p:cNvPr id="8" name="Right Brace 7">
            <a:extLst>
              <a:ext uri="{FF2B5EF4-FFF2-40B4-BE49-F238E27FC236}">
                <a16:creationId xmlns:a16="http://schemas.microsoft.com/office/drawing/2014/main" id="{BF8E348B-C364-4AA9-B08E-D791C3970A66}"/>
              </a:ext>
            </a:extLst>
          </p:cNvPr>
          <p:cNvSpPr/>
          <p:nvPr/>
        </p:nvSpPr>
        <p:spPr>
          <a:xfrm rot="16200000">
            <a:off x="4184609" y="2885728"/>
            <a:ext cx="238535" cy="889743"/>
          </a:xfrm>
          <a:prstGeom prst="rightBrace">
            <a:avLst>
              <a:gd name="adj1" fmla="val 67424"/>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B2A5CE87-635A-420D-A25B-46436E1865E5}"/>
              </a:ext>
            </a:extLst>
          </p:cNvPr>
          <p:cNvSpPr txBox="1"/>
          <p:nvPr/>
        </p:nvSpPr>
        <p:spPr>
          <a:xfrm>
            <a:off x="3859004" y="2638945"/>
            <a:ext cx="1674253" cy="369332"/>
          </a:xfrm>
          <a:prstGeom prst="rect">
            <a:avLst/>
          </a:prstGeom>
          <a:noFill/>
        </p:spPr>
        <p:txBody>
          <a:bodyPr wrap="square" rtlCol="0">
            <a:spAutoFit/>
          </a:bodyPr>
          <a:lstStyle/>
          <a:p>
            <a:r>
              <a:rPr lang="en-US" sz="1800" dirty="0"/>
              <a:t>Output</a:t>
            </a:r>
          </a:p>
        </p:txBody>
      </p:sp>
      <p:graphicFrame>
        <p:nvGraphicFramePr>
          <p:cNvPr id="10" name="Table 9">
            <a:extLst>
              <a:ext uri="{FF2B5EF4-FFF2-40B4-BE49-F238E27FC236}">
                <a16:creationId xmlns:a16="http://schemas.microsoft.com/office/drawing/2014/main" id="{F5E8AC6D-8064-49F8-83F8-E343C7D525C2}"/>
              </a:ext>
            </a:extLst>
          </p:cNvPr>
          <p:cNvGraphicFramePr>
            <a:graphicFrameLocks noGrp="1"/>
          </p:cNvGraphicFramePr>
          <p:nvPr>
            <p:extLst>
              <p:ext uri="{D42A27DB-BD31-4B8C-83A1-F6EECF244321}">
                <p14:modId xmlns:p14="http://schemas.microsoft.com/office/powerpoint/2010/main" val="1361847807"/>
              </p:ext>
            </p:extLst>
          </p:nvPr>
        </p:nvGraphicFramePr>
        <p:xfrm>
          <a:off x="7404597" y="3500336"/>
          <a:ext cx="3511487" cy="2225040"/>
        </p:xfrm>
        <a:graphic>
          <a:graphicData uri="http://schemas.openxmlformats.org/drawingml/2006/table">
            <a:tbl>
              <a:tblPr firstRow="1" bandRow="1">
                <a:tableStyleId>{5940675A-B579-460E-94D1-54222C63F5DA}</a:tableStyleId>
              </a:tblPr>
              <a:tblGrid>
                <a:gridCol w="593154">
                  <a:extLst>
                    <a:ext uri="{9D8B030D-6E8A-4147-A177-3AD203B41FA5}">
                      <a16:colId xmlns:a16="http://schemas.microsoft.com/office/drawing/2014/main" val="3992799818"/>
                    </a:ext>
                  </a:extLst>
                </a:gridCol>
                <a:gridCol w="1357757">
                  <a:extLst>
                    <a:ext uri="{9D8B030D-6E8A-4147-A177-3AD203B41FA5}">
                      <a16:colId xmlns:a16="http://schemas.microsoft.com/office/drawing/2014/main" val="137256456"/>
                    </a:ext>
                  </a:extLst>
                </a:gridCol>
                <a:gridCol w="628968">
                  <a:extLst>
                    <a:ext uri="{9D8B030D-6E8A-4147-A177-3AD203B41FA5}">
                      <a16:colId xmlns:a16="http://schemas.microsoft.com/office/drawing/2014/main" val="2416795330"/>
                    </a:ext>
                  </a:extLst>
                </a:gridCol>
                <a:gridCol w="931608">
                  <a:extLst>
                    <a:ext uri="{9D8B030D-6E8A-4147-A177-3AD203B41FA5}">
                      <a16:colId xmlns:a16="http://schemas.microsoft.com/office/drawing/2014/main" val="3838662489"/>
                    </a:ext>
                  </a:extLst>
                </a:gridCol>
              </a:tblGrid>
              <a:tr h="370840">
                <a:tc>
                  <a:txBody>
                    <a:bodyPr/>
                    <a:lstStyle/>
                    <a:p>
                      <a:pPr algn="ctr"/>
                      <a:r>
                        <a:rPr lang="en-US" b="1" dirty="0"/>
                        <a:t>Age</a:t>
                      </a:r>
                    </a:p>
                  </a:txBody>
                  <a:tcPr/>
                </a:tc>
                <a:tc>
                  <a:txBody>
                    <a:bodyPr/>
                    <a:lstStyle/>
                    <a:p>
                      <a:pPr algn="ctr"/>
                      <a:r>
                        <a:rPr lang="en-US" b="1" dirty="0"/>
                        <a:t>Credit score</a:t>
                      </a:r>
                    </a:p>
                  </a:txBody>
                  <a:tcPr/>
                </a:tc>
                <a:tc>
                  <a:txBody>
                    <a:bodyPr/>
                    <a:lstStyle/>
                    <a:p>
                      <a:pPr algn="ctr"/>
                      <a:r>
                        <a:rPr lang="en-US" b="1" dirty="0"/>
                        <a:t>Kids</a:t>
                      </a:r>
                    </a:p>
                  </a:txBody>
                  <a:tcPr/>
                </a:tc>
                <a:tc>
                  <a:txBody>
                    <a:bodyPr/>
                    <a:lstStyle/>
                    <a:p>
                      <a:pPr algn="ctr"/>
                      <a:r>
                        <a:rPr lang="en-US" b="1" dirty="0"/>
                        <a:t>Default</a:t>
                      </a:r>
                    </a:p>
                  </a:txBody>
                  <a:tcPr/>
                </a:tc>
                <a:extLst>
                  <a:ext uri="{0D108BD9-81ED-4DB2-BD59-A6C34878D82A}">
                    <a16:rowId xmlns:a16="http://schemas.microsoft.com/office/drawing/2014/main" val="18366743"/>
                  </a:ext>
                </a:extLst>
              </a:tr>
              <a:tr h="370840">
                <a:tc>
                  <a:txBody>
                    <a:bodyPr/>
                    <a:lstStyle/>
                    <a:p>
                      <a:pPr algn="ctr"/>
                      <a:r>
                        <a:rPr lang="en-US" dirty="0"/>
                        <a:t>1.08</a:t>
                      </a:r>
                    </a:p>
                  </a:txBody>
                  <a:tcPr/>
                </a:tc>
                <a:tc>
                  <a:txBody>
                    <a:bodyPr/>
                    <a:lstStyle/>
                    <a:p>
                      <a:pPr algn="ctr"/>
                      <a:r>
                        <a:rPr lang="en-US" dirty="0"/>
                        <a:t>1.69</a:t>
                      </a:r>
                    </a:p>
                  </a:txBody>
                  <a:tcPr/>
                </a:tc>
                <a:tc>
                  <a:txBody>
                    <a:bodyPr/>
                    <a:lstStyle/>
                    <a:p>
                      <a:pPr algn="ctr"/>
                      <a:r>
                        <a:rPr lang="en-US" dirty="0"/>
                        <a:t>0.75</a:t>
                      </a:r>
                    </a:p>
                  </a:txBody>
                  <a:tcPr/>
                </a:tc>
                <a:tc>
                  <a:txBody>
                    <a:bodyPr/>
                    <a:lstStyle/>
                    <a:p>
                      <a:pPr algn="ctr"/>
                      <a:r>
                        <a:rPr lang="en-US" dirty="0"/>
                        <a:t>0</a:t>
                      </a:r>
                    </a:p>
                  </a:txBody>
                  <a:tcPr/>
                </a:tc>
                <a:extLst>
                  <a:ext uri="{0D108BD9-81ED-4DB2-BD59-A6C34878D82A}">
                    <a16:rowId xmlns:a16="http://schemas.microsoft.com/office/drawing/2014/main" val="3551846321"/>
                  </a:ext>
                </a:extLst>
              </a:tr>
              <a:tr h="370840">
                <a:tc>
                  <a:txBody>
                    <a:bodyPr/>
                    <a:lstStyle/>
                    <a:p>
                      <a:pPr algn="ctr"/>
                      <a:r>
                        <a:rPr lang="en-US" dirty="0"/>
                        <a:t>1.84</a:t>
                      </a:r>
                    </a:p>
                  </a:txBody>
                  <a:tcPr/>
                </a:tc>
                <a:tc>
                  <a:txBody>
                    <a:bodyPr/>
                    <a:lstStyle/>
                    <a:p>
                      <a:pPr algn="ctr"/>
                      <a:r>
                        <a:rPr lang="en-US" dirty="0"/>
                        <a:t>1.72</a:t>
                      </a:r>
                    </a:p>
                  </a:txBody>
                  <a:tcPr/>
                </a:tc>
                <a:tc>
                  <a:txBody>
                    <a:bodyPr/>
                    <a:lstStyle/>
                    <a:p>
                      <a:pPr algn="ctr"/>
                      <a:r>
                        <a:rPr lang="en-US" dirty="0"/>
                        <a:t>0.41</a:t>
                      </a:r>
                    </a:p>
                  </a:txBody>
                  <a:tcPr/>
                </a:tc>
                <a:tc>
                  <a:txBody>
                    <a:bodyPr/>
                    <a:lstStyle/>
                    <a:p>
                      <a:pPr algn="ctr"/>
                      <a:r>
                        <a:rPr lang="en-US" dirty="0"/>
                        <a:t>1</a:t>
                      </a:r>
                    </a:p>
                  </a:txBody>
                  <a:tcPr/>
                </a:tc>
                <a:extLst>
                  <a:ext uri="{0D108BD9-81ED-4DB2-BD59-A6C34878D82A}">
                    <a16:rowId xmlns:a16="http://schemas.microsoft.com/office/drawing/2014/main" val="33478967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5769502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5313917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2181234908"/>
                  </a:ext>
                </a:extLst>
              </a:tr>
            </a:tbl>
          </a:graphicData>
        </a:graphic>
      </p:graphicFrame>
      <p:sp>
        <p:nvSpPr>
          <p:cNvPr id="4" name="Arrow: Right 3">
            <a:extLst>
              <a:ext uri="{FF2B5EF4-FFF2-40B4-BE49-F238E27FC236}">
                <a16:creationId xmlns:a16="http://schemas.microsoft.com/office/drawing/2014/main" id="{539960FC-7EDE-4C62-B54F-971D37A4DB08}"/>
              </a:ext>
            </a:extLst>
          </p:cNvPr>
          <p:cNvSpPr/>
          <p:nvPr/>
        </p:nvSpPr>
        <p:spPr>
          <a:xfrm>
            <a:off x="5032443" y="4176409"/>
            <a:ext cx="2023353" cy="11154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Standardize</a:t>
            </a:r>
          </a:p>
        </p:txBody>
      </p:sp>
    </p:spTree>
    <p:extLst>
      <p:ext uri="{BB962C8B-B14F-4D97-AF65-F5344CB8AC3E}">
        <p14:creationId xmlns:p14="http://schemas.microsoft.com/office/powerpoint/2010/main" val="345474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3" name="TextBox 52">
            <a:extLst>
              <a:ext uri="{FF2B5EF4-FFF2-40B4-BE49-F238E27FC236}">
                <a16:creationId xmlns:a16="http://schemas.microsoft.com/office/drawing/2014/main" id="{3C408E79-6E24-4D38-AE8D-72DB4AA5A136}"/>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Tree>
    <p:extLst>
      <p:ext uri="{BB962C8B-B14F-4D97-AF65-F5344CB8AC3E}">
        <p14:creationId xmlns:p14="http://schemas.microsoft.com/office/powerpoint/2010/main" val="225881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2" name="TextBox 51">
            <a:extLst>
              <a:ext uri="{FF2B5EF4-FFF2-40B4-BE49-F238E27FC236}">
                <a16:creationId xmlns:a16="http://schemas.microsoft.com/office/drawing/2014/main" id="{72397FB2-ED38-4A34-8BA9-C20DBA7F9DA0}"/>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53" name="TextBox 52">
            <a:extLst>
              <a:ext uri="{FF2B5EF4-FFF2-40B4-BE49-F238E27FC236}">
                <a16:creationId xmlns:a16="http://schemas.microsoft.com/office/drawing/2014/main" id="{3C408E79-6E24-4D38-AE8D-72DB4AA5A136}"/>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14" name="Content Placeholder 2">
            <a:extLst>
              <a:ext uri="{FF2B5EF4-FFF2-40B4-BE49-F238E27FC236}">
                <a16:creationId xmlns:a16="http://schemas.microsoft.com/office/drawing/2014/main" id="{9CBCA1A3-2D70-484C-B37A-7F9AEC0A0C2B}"/>
              </a:ext>
            </a:extLst>
          </p:cNvPr>
          <p:cNvSpPr>
            <a:spLocks noGrp="1"/>
          </p:cNvSpPr>
          <p:nvPr>
            <p:ph idx="1"/>
          </p:nvPr>
        </p:nvSpPr>
        <p:spPr>
          <a:xfrm>
            <a:off x="781051" y="1742511"/>
            <a:ext cx="10515600" cy="4837865"/>
          </a:xfrm>
        </p:spPr>
        <p:txBody>
          <a:bodyPr/>
          <a:lstStyle/>
          <a:p>
            <a:r>
              <a:rPr lang="en-US" dirty="0"/>
              <a:t>Create "hidden" neurons:</a:t>
            </a:r>
          </a:p>
        </p:txBody>
      </p:sp>
      <p:cxnSp>
        <p:nvCxnSpPr>
          <p:cNvPr id="3" name="Straight Arrow Connector 2">
            <a:extLst>
              <a:ext uri="{FF2B5EF4-FFF2-40B4-BE49-F238E27FC236}">
                <a16:creationId xmlns:a16="http://schemas.microsoft.com/office/drawing/2014/main" id="{6EB82CD1-C9B2-C319-A582-C18C0FF91A42}"/>
              </a:ext>
            </a:extLst>
          </p:cNvPr>
          <p:cNvCxnSpPr>
            <a:cxnSpLocks/>
          </p:cNvCxnSpPr>
          <p:nvPr/>
        </p:nvCxnSpPr>
        <p:spPr>
          <a:xfrm flipH="1">
            <a:off x="6174769" y="1533966"/>
            <a:ext cx="1531143" cy="798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8554B08-9B42-32E1-B83E-BAB6BE90C97E}"/>
              </a:ext>
            </a:extLst>
          </p:cNvPr>
          <p:cNvCxnSpPr>
            <a:cxnSpLocks/>
          </p:cNvCxnSpPr>
          <p:nvPr/>
        </p:nvCxnSpPr>
        <p:spPr>
          <a:xfrm flipH="1">
            <a:off x="6135447" y="1742511"/>
            <a:ext cx="1605927" cy="3251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CBD0601-B142-B221-B98C-DBFE208C541D}"/>
              </a:ext>
            </a:extLst>
          </p:cNvPr>
          <p:cNvSpPr txBox="1"/>
          <p:nvPr/>
        </p:nvSpPr>
        <p:spPr>
          <a:xfrm>
            <a:off x="7779223" y="1118828"/>
            <a:ext cx="2632953" cy="646331"/>
          </a:xfrm>
          <a:prstGeom prst="rect">
            <a:avLst/>
          </a:prstGeom>
          <a:noFill/>
        </p:spPr>
        <p:txBody>
          <a:bodyPr wrap="square" rtlCol="0">
            <a:spAutoFit/>
          </a:bodyPr>
          <a:lstStyle/>
          <a:p>
            <a:r>
              <a:rPr lang="en-US" dirty="0"/>
              <a:t>'inside’ each neuron is an activation function. </a:t>
            </a:r>
          </a:p>
        </p:txBody>
      </p:sp>
    </p:spTree>
    <p:extLst>
      <p:ext uri="{BB962C8B-B14F-4D97-AF65-F5344CB8AC3E}">
        <p14:creationId xmlns:p14="http://schemas.microsoft.com/office/powerpoint/2010/main" val="236203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Establish “connections”:</a:t>
            </a:r>
          </a:p>
        </p:txBody>
      </p:sp>
      <p:sp>
        <p:nvSpPr>
          <p:cNvPr id="4" name="Oval 3">
            <a:extLst>
              <a:ext uri="{FF2B5EF4-FFF2-40B4-BE49-F238E27FC236}">
                <a16:creationId xmlns:a16="http://schemas.microsoft.com/office/drawing/2014/main" id="{4C255FD6-1B35-429F-B79F-57B60730E178}"/>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83E7763-5C45-4C36-8C63-A9C9357FD79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5F6A9098-9E0C-4326-A0FA-92D79943DEB0}"/>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CD14271-0AFB-414E-8F2A-5221DE12717C}"/>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D4FF647-2472-4A97-8C15-B26DD7A31D9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6E4D49-3A36-438D-B175-B7944A9B012C}"/>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65D33AC-A7F5-4520-A45F-BCF0CC5AC78D}"/>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531A1EB-390B-4D82-87D3-1318BD8ABA49}"/>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67338F4-DD38-4719-98D3-D35276C3C70A}"/>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1F28F38-9C2A-493F-9CFD-6856A4D97EDE}"/>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737D49-87A3-4533-894E-5612CDB6163A}"/>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881248-F163-4C15-9A1E-FB7B42EBF10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93CB7-FF82-4FB6-8907-3B9D8AE482C0}"/>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108A68-0E3C-43D1-A177-CC2C7A7BFABF}"/>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10161A7-2A77-4231-9E11-33023F827D6C}"/>
              </a:ext>
            </a:extLst>
          </p:cNvPr>
          <p:cNvCxnSpPr>
            <a:cxnSpLocks/>
          </p:cNvCxnSpPr>
          <p:nvPr/>
        </p:nvCxnSpPr>
        <p:spPr>
          <a:xfrm flipV="1">
            <a:off x="6150067" y="4234592"/>
            <a:ext cx="1134402" cy="74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2B11B63-96E1-415F-BB79-EA40B1101EEA}"/>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C63A8820-E745-4739-80D0-A7FD7F2E5881}"/>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1" name="TextBox 20">
            <a:extLst>
              <a:ext uri="{FF2B5EF4-FFF2-40B4-BE49-F238E27FC236}">
                <a16:creationId xmlns:a16="http://schemas.microsoft.com/office/drawing/2014/main" id="{CFBB8799-BEC4-495A-9E04-754201CDC9C5}"/>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Tree>
    <p:extLst>
      <p:ext uri="{BB962C8B-B14F-4D97-AF65-F5344CB8AC3E}">
        <p14:creationId xmlns:p14="http://schemas.microsoft.com/office/powerpoint/2010/main" val="156959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Add “bias” to each neuron:</a:t>
            </a:r>
          </a:p>
        </p:txBody>
      </p:sp>
      <p:sp>
        <p:nvSpPr>
          <p:cNvPr id="4" name="Oval 3">
            <a:extLst>
              <a:ext uri="{FF2B5EF4-FFF2-40B4-BE49-F238E27FC236}">
                <a16:creationId xmlns:a16="http://schemas.microsoft.com/office/drawing/2014/main" id="{4C255FD6-1B35-429F-B79F-57B60730E178}"/>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83E7763-5C45-4C36-8C63-A9C9357FD79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5F6A9098-9E0C-4326-A0FA-92D79943DEB0}"/>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CD14271-0AFB-414E-8F2A-5221DE12717C}"/>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D4FF647-2472-4A97-8C15-B26DD7A31D9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6E4D49-3A36-438D-B175-B7944A9B012C}"/>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65D33AC-A7F5-4520-A45F-BCF0CC5AC78D}"/>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531A1EB-390B-4D82-87D3-1318BD8ABA49}"/>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67338F4-DD38-4719-98D3-D35276C3C70A}"/>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1F28F38-9C2A-493F-9CFD-6856A4D97EDE}"/>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737D49-87A3-4533-894E-5612CDB6163A}"/>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881248-F163-4C15-9A1E-FB7B42EBF10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93CB7-FF82-4FB6-8907-3B9D8AE482C0}"/>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108A68-0E3C-43D1-A177-CC2C7A7BFABF}"/>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10161A7-2A77-4231-9E11-33023F827D6C}"/>
              </a:ext>
            </a:extLst>
          </p:cNvPr>
          <p:cNvCxnSpPr>
            <a:cxnSpLocks/>
          </p:cNvCxnSpPr>
          <p:nvPr/>
        </p:nvCxnSpPr>
        <p:spPr>
          <a:xfrm flipV="1">
            <a:off x="6150067" y="4234592"/>
            <a:ext cx="1134402" cy="74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2B11B63-96E1-415F-BB79-EA40B1101EEA}"/>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C63A8820-E745-4739-80D0-A7FD7F2E5881}"/>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1" name="TextBox 20">
            <a:extLst>
              <a:ext uri="{FF2B5EF4-FFF2-40B4-BE49-F238E27FC236}">
                <a16:creationId xmlns:a16="http://schemas.microsoft.com/office/drawing/2014/main" id="{CFBB8799-BEC4-495A-9E04-754201CDC9C5}"/>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22" name="TextBox 21">
            <a:extLst>
              <a:ext uri="{FF2B5EF4-FFF2-40B4-BE49-F238E27FC236}">
                <a16:creationId xmlns:a16="http://schemas.microsoft.com/office/drawing/2014/main" id="{6E80384F-B3B2-4559-8984-5698C7BA9090}"/>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r>
              <a:rPr lang="el-GR" dirty="0"/>
              <a:t>θ</a:t>
            </a:r>
            <a:r>
              <a:rPr lang="en-US" baseline="-25000" dirty="0"/>
              <a:t>1</a:t>
            </a:r>
          </a:p>
        </p:txBody>
      </p:sp>
      <p:sp>
        <p:nvSpPr>
          <p:cNvPr id="23" name="TextBox 22">
            <a:extLst>
              <a:ext uri="{FF2B5EF4-FFF2-40B4-BE49-F238E27FC236}">
                <a16:creationId xmlns:a16="http://schemas.microsoft.com/office/drawing/2014/main" id="{7B592E19-921E-4A47-A3C4-4E0777973099}"/>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r>
              <a:rPr lang="el-GR" dirty="0"/>
              <a:t>θ</a:t>
            </a:r>
            <a:r>
              <a:rPr lang="en-US" baseline="-25000" dirty="0"/>
              <a:t>2</a:t>
            </a:r>
            <a:endParaRPr lang="en-US" dirty="0"/>
          </a:p>
        </p:txBody>
      </p:sp>
      <p:sp>
        <p:nvSpPr>
          <p:cNvPr id="24" name="TextBox 23">
            <a:extLst>
              <a:ext uri="{FF2B5EF4-FFF2-40B4-BE49-F238E27FC236}">
                <a16:creationId xmlns:a16="http://schemas.microsoft.com/office/drawing/2014/main" id="{480FCFD6-8A87-4228-98F8-21B15D018B48}"/>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r>
              <a:rPr lang="el-GR" dirty="0"/>
              <a:t>θ</a:t>
            </a:r>
            <a:r>
              <a:rPr lang="en-US" baseline="-25000" dirty="0"/>
              <a:t>3</a:t>
            </a:r>
            <a:endParaRPr lang="en-US" dirty="0"/>
          </a:p>
        </p:txBody>
      </p:sp>
      <p:cxnSp>
        <p:nvCxnSpPr>
          <p:cNvPr id="25" name="Straight Arrow Connector 24">
            <a:extLst>
              <a:ext uri="{FF2B5EF4-FFF2-40B4-BE49-F238E27FC236}">
                <a16:creationId xmlns:a16="http://schemas.microsoft.com/office/drawing/2014/main" id="{AD04BDDA-01D8-4AF6-AE1A-8CCD002AE796}"/>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13E54FD-31CC-479B-86BA-59ADF55EAECC}"/>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2E2C002-0BBD-46EF-8134-873ED6997C3B}"/>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1CD6F3A8-0A7D-4B66-857F-C36E520519A9}"/>
              </a:ext>
            </a:extLst>
          </p:cNvPr>
          <p:cNvSpPr txBox="1"/>
          <p:nvPr/>
        </p:nvSpPr>
        <p:spPr>
          <a:xfrm>
            <a:off x="9296024" y="3430750"/>
            <a:ext cx="2632953" cy="923330"/>
          </a:xfrm>
          <a:prstGeom prst="rect">
            <a:avLst/>
          </a:prstGeom>
          <a:noFill/>
        </p:spPr>
        <p:txBody>
          <a:bodyPr wrap="square" rtlCol="0">
            <a:spAutoFit/>
          </a:bodyPr>
          <a:lstStyle/>
          <a:p>
            <a:r>
              <a:rPr lang="en-US" dirty="0"/>
              <a:t>Alternate diagram on the next page – they are the SAME!</a:t>
            </a:r>
          </a:p>
        </p:txBody>
      </p:sp>
      <p:sp>
        <p:nvSpPr>
          <p:cNvPr id="30" name="TextBox 29">
            <a:extLst>
              <a:ext uri="{FF2B5EF4-FFF2-40B4-BE49-F238E27FC236}">
                <a16:creationId xmlns:a16="http://schemas.microsoft.com/office/drawing/2014/main" id="{7D5B19B2-C222-0DD7-8EF2-C6EF0BA8C704}"/>
              </a:ext>
            </a:extLst>
          </p:cNvPr>
          <p:cNvSpPr txBox="1"/>
          <p:nvPr/>
        </p:nvSpPr>
        <p:spPr>
          <a:xfrm>
            <a:off x="5831265" y="302896"/>
            <a:ext cx="6097712" cy="646331"/>
          </a:xfrm>
          <a:prstGeom prst="rect">
            <a:avLst/>
          </a:prstGeom>
          <a:noFill/>
        </p:spPr>
        <p:txBody>
          <a:bodyPr wrap="square">
            <a:spAutoFit/>
          </a:bodyPr>
          <a:lstStyle/>
          <a:p>
            <a:r>
              <a:rPr lang="en-US" b="0" i="1" dirty="0">
                <a:solidFill>
                  <a:srgbClr val="212121"/>
                </a:solidFill>
                <a:effectLst/>
                <a:latin typeface="Gordita"/>
              </a:rPr>
              <a:t>Bias in a neural network is required to shift the activation function across the plane toward the left or the right.</a:t>
            </a:r>
            <a:endParaRPr lang="en-US" i="1" dirty="0"/>
          </a:p>
        </p:txBody>
      </p:sp>
    </p:spTree>
    <p:extLst>
      <p:ext uri="{BB962C8B-B14F-4D97-AF65-F5344CB8AC3E}">
        <p14:creationId xmlns:p14="http://schemas.microsoft.com/office/powerpoint/2010/main" val="384184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Add “bias” to each neuron:</a:t>
            </a:r>
          </a:p>
        </p:txBody>
      </p:sp>
      <p:sp>
        <p:nvSpPr>
          <p:cNvPr id="4" name="Oval 3">
            <a:extLst>
              <a:ext uri="{FF2B5EF4-FFF2-40B4-BE49-F238E27FC236}">
                <a16:creationId xmlns:a16="http://schemas.microsoft.com/office/drawing/2014/main" id="{4C255FD6-1B35-429F-B79F-57B60730E178}"/>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83E7763-5C45-4C36-8C63-A9C9357FD79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5F6A9098-9E0C-4326-A0FA-92D79943DEB0}"/>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CD14271-0AFB-414E-8F2A-5221DE12717C}"/>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D4FF647-2472-4A97-8C15-B26DD7A31D9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6E4D49-3A36-438D-B175-B7944A9B012C}"/>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65D33AC-A7F5-4520-A45F-BCF0CC5AC78D}"/>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531A1EB-390B-4D82-87D3-1318BD8ABA49}"/>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67338F4-DD38-4719-98D3-D35276C3C70A}"/>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1F28F38-9C2A-493F-9CFD-6856A4D97EDE}"/>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737D49-87A3-4533-894E-5612CDB6163A}"/>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881248-F163-4C15-9A1E-FB7B42EBF10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93CB7-FF82-4FB6-8907-3B9D8AE482C0}"/>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108A68-0E3C-43D1-A177-CC2C7A7BFABF}"/>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10161A7-2A77-4231-9E11-33023F827D6C}"/>
              </a:ext>
            </a:extLst>
          </p:cNvPr>
          <p:cNvCxnSpPr>
            <a:cxnSpLocks/>
          </p:cNvCxnSpPr>
          <p:nvPr/>
        </p:nvCxnSpPr>
        <p:spPr>
          <a:xfrm flipV="1">
            <a:off x="6150067" y="4234592"/>
            <a:ext cx="1134402" cy="74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2B11B63-96E1-415F-BB79-EA40B1101EEA}"/>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C63A8820-E745-4739-80D0-A7FD7F2E5881}"/>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1" name="TextBox 20">
            <a:extLst>
              <a:ext uri="{FF2B5EF4-FFF2-40B4-BE49-F238E27FC236}">
                <a16:creationId xmlns:a16="http://schemas.microsoft.com/office/drawing/2014/main" id="{CFBB8799-BEC4-495A-9E04-754201CDC9C5}"/>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28" name="TextBox 27">
            <a:extLst>
              <a:ext uri="{FF2B5EF4-FFF2-40B4-BE49-F238E27FC236}">
                <a16:creationId xmlns:a16="http://schemas.microsoft.com/office/drawing/2014/main" id="{1CD6F3A8-0A7D-4B66-857F-C36E520519A9}"/>
              </a:ext>
            </a:extLst>
          </p:cNvPr>
          <p:cNvSpPr txBox="1"/>
          <p:nvPr/>
        </p:nvSpPr>
        <p:spPr>
          <a:xfrm>
            <a:off x="9296024" y="3430750"/>
            <a:ext cx="2632953" cy="923330"/>
          </a:xfrm>
          <a:prstGeom prst="rect">
            <a:avLst/>
          </a:prstGeom>
          <a:noFill/>
        </p:spPr>
        <p:txBody>
          <a:bodyPr wrap="square" rtlCol="0">
            <a:spAutoFit/>
          </a:bodyPr>
          <a:lstStyle/>
          <a:p>
            <a:r>
              <a:rPr lang="en-US" dirty="0"/>
              <a:t>Sometimes you will see biases represented as inputs to the neuron.</a:t>
            </a:r>
          </a:p>
        </p:txBody>
      </p:sp>
      <p:sp>
        <p:nvSpPr>
          <p:cNvPr id="29" name="Oval 28">
            <a:extLst>
              <a:ext uri="{FF2B5EF4-FFF2-40B4-BE49-F238E27FC236}">
                <a16:creationId xmlns:a16="http://schemas.microsoft.com/office/drawing/2014/main" id="{F345670E-313D-4A6B-9446-3E3A0DE6A6A1}"/>
              </a:ext>
            </a:extLst>
          </p:cNvPr>
          <p:cNvSpPr/>
          <p:nvPr/>
        </p:nvSpPr>
        <p:spPr>
          <a:xfrm>
            <a:off x="3755921" y="525273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0" name="TextBox 29">
            <a:extLst>
              <a:ext uri="{FF2B5EF4-FFF2-40B4-BE49-F238E27FC236}">
                <a16:creationId xmlns:a16="http://schemas.microsoft.com/office/drawing/2014/main" id="{DEBEC994-8BFA-46FD-B028-AD401DF44BBF}"/>
              </a:ext>
            </a:extLst>
          </p:cNvPr>
          <p:cNvSpPr txBox="1"/>
          <p:nvPr/>
        </p:nvSpPr>
        <p:spPr>
          <a:xfrm>
            <a:off x="3155167" y="5238617"/>
            <a:ext cx="600754"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endParaRPr lang="en-US" baseline="-25000" dirty="0"/>
          </a:p>
        </p:txBody>
      </p:sp>
      <p:cxnSp>
        <p:nvCxnSpPr>
          <p:cNvPr id="32" name="Straight Arrow Connector 31">
            <a:extLst>
              <a:ext uri="{FF2B5EF4-FFF2-40B4-BE49-F238E27FC236}">
                <a16:creationId xmlns:a16="http://schemas.microsoft.com/office/drawing/2014/main" id="{80537533-A99F-444D-96E7-4CFD2EDBCBED}"/>
              </a:ext>
            </a:extLst>
          </p:cNvPr>
          <p:cNvCxnSpPr>
            <a:stCxn id="29" idx="6"/>
          </p:cNvCxnSpPr>
          <p:nvPr/>
        </p:nvCxnSpPr>
        <p:spPr>
          <a:xfrm flipV="1">
            <a:off x="4159044" y="2910348"/>
            <a:ext cx="1651611" cy="2543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2A2CB14-654A-4F5B-A07C-0E29AEDCB506}"/>
              </a:ext>
            </a:extLst>
          </p:cNvPr>
          <p:cNvCxnSpPr>
            <a:stCxn id="29" idx="6"/>
          </p:cNvCxnSpPr>
          <p:nvPr/>
        </p:nvCxnSpPr>
        <p:spPr>
          <a:xfrm flipV="1">
            <a:off x="4159044" y="5324272"/>
            <a:ext cx="1415846" cy="13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5A584084-2D1D-484A-A8A3-86A13378FA26}"/>
              </a:ext>
            </a:extLst>
          </p:cNvPr>
          <p:cNvSpPr/>
          <p:nvPr/>
        </p:nvSpPr>
        <p:spPr>
          <a:xfrm>
            <a:off x="5675666" y="1445117"/>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6" name="TextBox 35">
            <a:extLst>
              <a:ext uri="{FF2B5EF4-FFF2-40B4-BE49-F238E27FC236}">
                <a16:creationId xmlns:a16="http://schemas.microsoft.com/office/drawing/2014/main" id="{392F327D-C9F8-4285-8E2E-4EF6BC3DAF7F}"/>
              </a:ext>
            </a:extLst>
          </p:cNvPr>
          <p:cNvSpPr txBox="1"/>
          <p:nvPr/>
        </p:nvSpPr>
        <p:spPr>
          <a:xfrm>
            <a:off x="5074912" y="1431003"/>
            <a:ext cx="600754"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endParaRPr lang="en-US" baseline="-25000" dirty="0"/>
          </a:p>
        </p:txBody>
      </p:sp>
      <p:cxnSp>
        <p:nvCxnSpPr>
          <p:cNvPr id="38" name="Straight Arrow Connector 37">
            <a:extLst>
              <a:ext uri="{FF2B5EF4-FFF2-40B4-BE49-F238E27FC236}">
                <a16:creationId xmlns:a16="http://schemas.microsoft.com/office/drawing/2014/main" id="{209E83A7-CE5C-410A-82F9-F61B167D45AC}"/>
              </a:ext>
            </a:extLst>
          </p:cNvPr>
          <p:cNvCxnSpPr>
            <a:stCxn id="35" idx="6"/>
          </p:cNvCxnSpPr>
          <p:nvPr/>
        </p:nvCxnSpPr>
        <p:spPr>
          <a:xfrm>
            <a:off x="6078789" y="1646678"/>
            <a:ext cx="1353143" cy="199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75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a:xfrm>
            <a:off x="781051" y="1434717"/>
            <a:ext cx="10515600" cy="5145659"/>
          </a:xfrm>
        </p:spPr>
        <p:txBody>
          <a:bodyPr/>
          <a:lstStyle/>
          <a:p>
            <a:r>
              <a:rPr lang="en-US" dirty="0"/>
              <a:t>Initialize all connections with random weights:</a:t>
            </a:r>
          </a:p>
        </p:txBody>
      </p:sp>
      <p:sp>
        <p:nvSpPr>
          <p:cNvPr id="4" name="Oval 3">
            <a:extLst>
              <a:ext uri="{FF2B5EF4-FFF2-40B4-BE49-F238E27FC236}">
                <a16:creationId xmlns:a16="http://schemas.microsoft.com/office/drawing/2014/main" id="{A805EC03-6B42-44FB-876F-5D563959060A}"/>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B1BE4CBF-CE39-41CB-98D4-7E72129A875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502AF09-75D8-4126-AC87-FD156A6CAE68}"/>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45618358-E35D-47FF-BA0F-E20DF1AFE845}"/>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34F5507E-3694-4A4F-AABB-B9FD88CAAA75}"/>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58D72E9-8F3A-47F5-96BB-1E27B8EFF73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E89EDD3-853B-47E6-9CDC-CED3BF71E129}"/>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C15AF24-B456-429F-8293-BA968CE1A2EB}"/>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F6C0E12-5138-4925-BBF4-9B48D062B95F}"/>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24F1902-D58B-4F2E-9B00-B37782755E86}"/>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9838911-4F2A-41DE-A218-9E5435E6F444}"/>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CC54632-9DEF-4EB1-B318-0DAC737D8CB4}"/>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DA8769F-461F-446B-BD24-01B35AFA046A}"/>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FE8D1C9-B791-4569-8B33-39F5D27C1F23}"/>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A5F656-9505-45A4-931F-440C6C6ACFA3}"/>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2634081-E386-428F-B729-4260BC0CF4EC}"/>
              </a:ext>
            </a:extLst>
          </p:cNvPr>
          <p:cNvSpPr txBox="1"/>
          <p:nvPr/>
        </p:nvSpPr>
        <p:spPr>
          <a:xfrm>
            <a:off x="4365523" y="2332780"/>
            <a:ext cx="761992" cy="369332"/>
          </a:xfrm>
          <a:prstGeom prst="rect">
            <a:avLst/>
          </a:prstGeom>
          <a:noFill/>
        </p:spPr>
        <p:txBody>
          <a:bodyPr wrap="square" rtlCol="0">
            <a:spAutoFit/>
          </a:bodyPr>
          <a:lstStyle/>
          <a:p>
            <a:r>
              <a:rPr lang="en-US" dirty="0"/>
              <a:t>0.01</a:t>
            </a:r>
          </a:p>
        </p:txBody>
      </p:sp>
      <p:sp>
        <p:nvSpPr>
          <p:cNvPr id="20" name="TextBox 19">
            <a:extLst>
              <a:ext uri="{FF2B5EF4-FFF2-40B4-BE49-F238E27FC236}">
                <a16:creationId xmlns:a16="http://schemas.microsoft.com/office/drawing/2014/main" id="{42E0D7CA-871F-42C5-8B78-0D230FD62B9C}"/>
              </a:ext>
            </a:extLst>
          </p:cNvPr>
          <p:cNvSpPr txBox="1"/>
          <p:nvPr/>
        </p:nvSpPr>
        <p:spPr>
          <a:xfrm>
            <a:off x="6806384" y="2952447"/>
            <a:ext cx="761992" cy="369332"/>
          </a:xfrm>
          <a:prstGeom prst="rect">
            <a:avLst/>
          </a:prstGeom>
          <a:noFill/>
        </p:spPr>
        <p:txBody>
          <a:bodyPr wrap="square" rtlCol="0">
            <a:spAutoFit/>
          </a:bodyPr>
          <a:lstStyle/>
          <a:p>
            <a:r>
              <a:rPr lang="en-US" dirty="0"/>
              <a:t>0.013</a:t>
            </a:r>
          </a:p>
        </p:txBody>
      </p:sp>
      <p:sp>
        <p:nvSpPr>
          <p:cNvPr id="21" name="TextBox 20">
            <a:extLst>
              <a:ext uri="{FF2B5EF4-FFF2-40B4-BE49-F238E27FC236}">
                <a16:creationId xmlns:a16="http://schemas.microsoft.com/office/drawing/2014/main" id="{C98EC573-BAC6-4B46-9059-424F3AD39F0C}"/>
              </a:ext>
            </a:extLst>
          </p:cNvPr>
          <p:cNvSpPr txBox="1"/>
          <p:nvPr/>
        </p:nvSpPr>
        <p:spPr>
          <a:xfrm>
            <a:off x="4442962" y="5053951"/>
            <a:ext cx="761992" cy="369332"/>
          </a:xfrm>
          <a:prstGeom prst="rect">
            <a:avLst/>
          </a:prstGeom>
          <a:noFill/>
        </p:spPr>
        <p:txBody>
          <a:bodyPr wrap="square" rtlCol="0">
            <a:spAutoFit/>
          </a:bodyPr>
          <a:lstStyle/>
          <a:p>
            <a:r>
              <a:rPr lang="en-US" dirty="0"/>
              <a:t>0.024</a:t>
            </a:r>
          </a:p>
        </p:txBody>
      </p:sp>
      <p:sp>
        <p:nvSpPr>
          <p:cNvPr id="22" name="TextBox 21">
            <a:extLst>
              <a:ext uri="{FF2B5EF4-FFF2-40B4-BE49-F238E27FC236}">
                <a16:creationId xmlns:a16="http://schemas.microsoft.com/office/drawing/2014/main" id="{ED66CFC1-887C-457D-B982-415AA6B77C87}"/>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3" name="TextBox 22">
            <a:extLst>
              <a:ext uri="{FF2B5EF4-FFF2-40B4-BE49-F238E27FC236}">
                <a16:creationId xmlns:a16="http://schemas.microsoft.com/office/drawing/2014/main" id="{DC59B88B-B156-44D2-8CB2-DCCE0300AAA0}"/>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4" name="TextBox 23">
            <a:extLst>
              <a:ext uri="{FF2B5EF4-FFF2-40B4-BE49-F238E27FC236}">
                <a16:creationId xmlns:a16="http://schemas.microsoft.com/office/drawing/2014/main" id="{5A969F87-8ADF-44F0-B6E8-564E3D3EA47C}"/>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26" name="TextBox 25">
            <a:extLst>
              <a:ext uri="{FF2B5EF4-FFF2-40B4-BE49-F238E27FC236}">
                <a16:creationId xmlns:a16="http://schemas.microsoft.com/office/drawing/2014/main" id="{DDE4DCDD-1B19-E7D0-CCD9-62E1CB27DD86}"/>
              </a:ext>
            </a:extLst>
          </p:cNvPr>
          <p:cNvSpPr txBox="1"/>
          <p:nvPr/>
        </p:nvSpPr>
        <p:spPr>
          <a:xfrm>
            <a:off x="5717218" y="379813"/>
            <a:ext cx="6097712" cy="923330"/>
          </a:xfrm>
          <a:prstGeom prst="rect">
            <a:avLst/>
          </a:prstGeom>
          <a:noFill/>
        </p:spPr>
        <p:txBody>
          <a:bodyPr wrap="square">
            <a:spAutoFit/>
          </a:bodyPr>
          <a:lstStyle/>
          <a:p>
            <a:r>
              <a:rPr lang="en-US" i="1" dirty="0"/>
              <a:t>Weights are values associated with the features (our output from layer n-1). They transform the activation function (flip, stretch, etc.). They indicate the importance of each feature.</a:t>
            </a:r>
          </a:p>
        </p:txBody>
      </p:sp>
    </p:spTree>
    <p:extLst>
      <p:ext uri="{BB962C8B-B14F-4D97-AF65-F5344CB8AC3E}">
        <p14:creationId xmlns:p14="http://schemas.microsoft.com/office/powerpoint/2010/main" val="245963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a:xfrm>
            <a:off x="781051" y="1434717"/>
            <a:ext cx="10515600" cy="5145659"/>
          </a:xfrm>
        </p:spPr>
        <p:txBody>
          <a:bodyPr/>
          <a:lstStyle/>
          <a:p>
            <a:r>
              <a:rPr lang="en-US" dirty="0"/>
              <a:t>Initialize the bias values:</a:t>
            </a:r>
          </a:p>
        </p:txBody>
      </p:sp>
      <p:sp>
        <p:nvSpPr>
          <p:cNvPr id="4" name="Oval 3">
            <a:extLst>
              <a:ext uri="{FF2B5EF4-FFF2-40B4-BE49-F238E27FC236}">
                <a16:creationId xmlns:a16="http://schemas.microsoft.com/office/drawing/2014/main" id="{A805EC03-6B42-44FB-876F-5D563959060A}"/>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B1BE4CBF-CE39-41CB-98D4-7E72129A875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502AF09-75D8-4126-AC87-FD156A6CAE68}"/>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45618358-E35D-47FF-BA0F-E20DF1AFE845}"/>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34F5507E-3694-4A4F-AABB-B9FD88CAAA75}"/>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58D72E9-8F3A-47F5-96BB-1E27B8EFF73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E89EDD3-853B-47E6-9CDC-CED3BF71E129}"/>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C15AF24-B456-429F-8293-BA968CE1A2EB}"/>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F6C0E12-5138-4925-BBF4-9B48D062B95F}"/>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24F1902-D58B-4F2E-9B00-B37782755E86}"/>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9838911-4F2A-41DE-A218-9E5435E6F444}"/>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CC54632-9DEF-4EB1-B318-0DAC737D8CB4}"/>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DA8769F-461F-446B-BD24-01B35AFA046A}"/>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FE8D1C9-B791-4569-8B33-39F5D27C1F23}"/>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A5F656-9505-45A4-931F-440C6C6ACFA3}"/>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2634081-E386-428F-B729-4260BC0CF4EC}"/>
              </a:ext>
            </a:extLst>
          </p:cNvPr>
          <p:cNvSpPr txBox="1"/>
          <p:nvPr/>
        </p:nvSpPr>
        <p:spPr>
          <a:xfrm>
            <a:off x="4365523" y="2332780"/>
            <a:ext cx="761992" cy="369332"/>
          </a:xfrm>
          <a:prstGeom prst="rect">
            <a:avLst/>
          </a:prstGeom>
          <a:noFill/>
        </p:spPr>
        <p:txBody>
          <a:bodyPr wrap="square" rtlCol="0">
            <a:spAutoFit/>
          </a:bodyPr>
          <a:lstStyle/>
          <a:p>
            <a:r>
              <a:rPr lang="en-US" dirty="0"/>
              <a:t>0.01</a:t>
            </a:r>
          </a:p>
        </p:txBody>
      </p:sp>
      <p:sp>
        <p:nvSpPr>
          <p:cNvPr id="20" name="TextBox 19">
            <a:extLst>
              <a:ext uri="{FF2B5EF4-FFF2-40B4-BE49-F238E27FC236}">
                <a16:creationId xmlns:a16="http://schemas.microsoft.com/office/drawing/2014/main" id="{42E0D7CA-871F-42C5-8B78-0D230FD62B9C}"/>
              </a:ext>
            </a:extLst>
          </p:cNvPr>
          <p:cNvSpPr txBox="1"/>
          <p:nvPr/>
        </p:nvSpPr>
        <p:spPr>
          <a:xfrm>
            <a:off x="6806384" y="2952447"/>
            <a:ext cx="761992" cy="369332"/>
          </a:xfrm>
          <a:prstGeom prst="rect">
            <a:avLst/>
          </a:prstGeom>
          <a:noFill/>
        </p:spPr>
        <p:txBody>
          <a:bodyPr wrap="square" rtlCol="0">
            <a:spAutoFit/>
          </a:bodyPr>
          <a:lstStyle/>
          <a:p>
            <a:r>
              <a:rPr lang="en-US" dirty="0"/>
              <a:t>0.013</a:t>
            </a:r>
          </a:p>
        </p:txBody>
      </p:sp>
      <p:sp>
        <p:nvSpPr>
          <p:cNvPr id="21" name="TextBox 20">
            <a:extLst>
              <a:ext uri="{FF2B5EF4-FFF2-40B4-BE49-F238E27FC236}">
                <a16:creationId xmlns:a16="http://schemas.microsoft.com/office/drawing/2014/main" id="{C98EC573-BAC6-4B46-9059-424F3AD39F0C}"/>
              </a:ext>
            </a:extLst>
          </p:cNvPr>
          <p:cNvSpPr txBox="1"/>
          <p:nvPr/>
        </p:nvSpPr>
        <p:spPr>
          <a:xfrm>
            <a:off x="4442962" y="5053951"/>
            <a:ext cx="761992" cy="369332"/>
          </a:xfrm>
          <a:prstGeom prst="rect">
            <a:avLst/>
          </a:prstGeom>
          <a:noFill/>
        </p:spPr>
        <p:txBody>
          <a:bodyPr wrap="square" rtlCol="0">
            <a:spAutoFit/>
          </a:bodyPr>
          <a:lstStyle/>
          <a:p>
            <a:r>
              <a:rPr lang="en-US" dirty="0"/>
              <a:t>0.024</a:t>
            </a:r>
          </a:p>
        </p:txBody>
      </p:sp>
      <p:sp>
        <p:nvSpPr>
          <p:cNvPr id="22" name="TextBox 21">
            <a:extLst>
              <a:ext uri="{FF2B5EF4-FFF2-40B4-BE49-F238E27FC236}">
                <a16:creationId xmlns:a16="http://schemas.microsoft.com/office/drawing/2014/main" id="{ED66CFC1-887C-457D-B982-415AA6B77C87}"/>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3" name="TextBox 22">
            <a:extLst>
              <a:ext uri="{FF2B5EF4-FFF2-40B4-BE49-F238E27FC236}">
                <a16:creationId xmlns:a16="http://schemas.microsoft.com/office/drawing/2014/main" id="{DC59B88B-B156-44D2-8CB2-DCCE0300AAA0}"/>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4" name="TextBox 23">
            <a:extLst>
              <a:ext uri="{FF2B5EF4-FFF2-40B4-BE49-F238E27FC236}">
                <a16:creationId xmlns:a16="http://schemas.microsoft.com/office/drawing/2014/main" id="{5A969F87-8ADF-44F0-B6E8-564E3D3EA47C}"/>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cxnSp>
        <p:nvCxnSpPr>
          <p:cNvPr id="29" name="Straight Arrow Connector 28">
            <a:extLst>
              <a:ext uri="{FF2B5EF4-FFF2-40B4-BE49-F238E27FC236}">
                <a16:creationId xmlns:a16="http://schemas.microsoft.com/office/drawing/2014/main" id="{87080469-D164-4BDC-BF25-1BE37B56B3D8}"/>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8F5F18F-91F3-4F15-A568-F7CE94D6A757}"/>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4CFFF16-585C-4E6E-963B-6FCA8AC13B36}"/>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9518EC81-2800-4F87-8BBB-4496C866031E}"/>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a:t>
            </a:r>
            <a:endParaRPr lang="en-US" baseline="-25000" dirty="0"/>
          </a:p>
        </p:txBody>
      </p:sp>
      <p:sp>
        <p:nvSpPr>
          <p:cNvPr id="37" name="TextBox 36">
            <a:extLst>
              <a:ext uri="{FF2B5EF4-FFF2-40B4-BE49-F238E27FC236}">
                <a16:creationId xmlns:a16="http://schemas.microsoft.com/office/drawing/2014/main" id="{4F621779-7DCE-467D-A993-CD6BD7FE499A}"/>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a:t>
            </a:r>
          </a:p>
        </p:txBody>
      </p:sp>
      <p:sp>
        <p:nvSpPr>
          <p:cNvPr id="38" name="TextBox 37">
            <a:extLst>
              <a:ext uri="{FF2B5EF4-FFF2-40B4-BE49-F238E27FC236}">
                <a16:creationId xmlns:a16="http://schemas.microsoft.com/office/drawing/2014/main" id="{8B222410-A60F-4860-AE18-21A5036137B3}"/>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0.3</a:t>
            </a:r>
          </a:p>
        </p:txBody>
      </p:sp>
    </p:spTree>
    <p:extLst>
      <p:ext uri="{BB962C8B-B14F-4D97-AF65-F5344CB8AC3E}">
        <p14:creationId xmlns:p14="http://schemas.microsoft.com/office/powerpoint/2010/main" val="297299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Can we build an algorithm that "learns" like humans? </a:t>
            </a:r>
          </a:p>
          <a:p>
            <a:r>
              <a:rPr lang="en-US" dirty="0"/>
              <a:t>Can we mimic human brain?</a:t>
            </a:r>
          </a:p>
        </p:txBody>
      </p:sp>
    </p:spTree>
    <p:extLst>
      <p:ext uri="{BB962C8B-B14F-4D97-AF65-F5344CB8AC3E}">
        <p14:creationId xmlns:p14="http://schemas.microsoft.com/office/powerpoint/2010/main" val="2928888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normAutofit fontScale="92500" lnSpcReduction="10000"/>
          </a:bodyPr>
          <a:lstStyle/>
          <a:p>
            <a:r>
              <a:rPr lang="en-US" dirty="0"/>
              <a:t>TRAINING:</a:t>
            </a:r>
          </a:p>
          <a:p>
            <a:pPr lvl="1"/>
            <a:r>
              <a:rPr lang="en-US" dirty="0"/>
              <a:t>Send the first observation,</a:t>
            </a:r>
          </a:p>
          <a:p>
            <a:pPr lvl="1"/>
            <a:r>
              <a:rPr lang="en-US" dirty="0"/>
              <a:t>At each node:</a:t>
            </a:r>
          </a:p>
          <a:p>
            <a:pPr lvl="2"/>
            <a:r>
              <a:rPr lang="en-US" dirty="0"/>
              <a:t>Multiply the input values with initialized weights,</a:t>
            </a:r>
          </a:p>
          <a:p>
            <a:pPr lvl="2"/>
            <a:r>
              <a:rPr lang="en-US" dirty="0"/>
              <a:t>Sum the results and the bias term</a:t>
            </a:r>
          </a:p>
          <a:p>
            <a:pPr lvl="2"/>
            <a:r>
              <a:rPr lang="en-US" dirty="0"/>
              <a:t>Send the result to an activation function (that decides whether to fire off or not)</a:t>
            </a:r>
          </a:p>
          <a:p>
            <a:pPr lvl="1"/>
            <a:r>
              <a:rPr lang="en-US" dirty="0"/>
              <a:t>Compare the output value to the actual value (at the output layer)</a:t>
            </a:r>
          </a:p>
          <a:p>
            <a:pPr lvl="1"/>
            <a:r>
              <a:rPr lang="en-US" dirty="0"/>
              <a:t>Tweak the weights (using the backpropagation algorithm)</a:t>
            </a:r>
          </a:p>
          <a:p>
            <a:pPr lvl="2"/>
            <a:r>
              <a:rPr lang="en-US" dirty="0"/>
              <a:t>The backpropagation algorithm works by computing the gradient of the loss function with respect to each weight by the chain rule, computing the gradient one layer at a time, iterating backward from the last layer.</a:t>
            </a:r>
          </a:p>
          <a:p>
            <a:pPr lvl="2"/>
            <a:r>
              <a:rPr lang="en-US" dirty="0"/>
              <a:t>Increases the weights that lead to correct classification</a:t>
            </a:r>
          </a:p>
          <a:p>
            <a:pPr lvl="2"/>
            <a:r>
              <a:rPr lang="en-US" dirty="0"/>
              <a:t>Weaken the weights that lead to incorrect classification</a:t>
            </a:r>
          </a:p>
          <a:p>
            <a:pPr lvl="1"/>
            <a:r>
              <a:rPr lang="en-US" dirty="0"/>
              <a:t>Repeat for the next observation</a:t>
            </a:r>
          </a:p>
        </p:txBody>
      </p:sp>
    </p:spTree>
    <p:extLst>
      <p:ext uri="{BB962C8B-B14F-4D97-AF65-F5344CB8AC3E}">
        <p14:creationId xmlns:p14="http://schemas.microsoft.com/office/powerpoint/2010/main" val="404621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A020115-30DB-4A65-BAD3-7C2434CAAAAA}"/>
              </a:ext>
            </a:extLst>
          </p:cNvPr>
          <p:cNvSpPr txBox="1"/>
          <p:nvPr/>
        </p:nvSpPr>
        <p:spPr>
          <a:xfrm>
            <a:off x="1422615" y="2626025"/>
            <a:ext cx="1582994" cy="400110"/>
          </a:xfrm>
          <a:prstGeom prst="rect">
            <a:avLst/>
          </a:prstGeom>
          <a:noFill/>
        </p:spPr>
        <p:txBody>
          <a:bodyPr wrap="square" rtlCol="0">
            <a:spAutoFit/>
          </a:bodyPr>
          <a:lstStyle/>
          <a:p>
            <a:r>
              <a:rPr lang="en-US" sz="2000" dirty="0"/>
              <a:t>Age = 1.08</a:t>
            </a:r>
          </a:p>
        </p:txBody>
      </p:sp>
      <p:sp>
        <p:nvSpPr>
          <p:cNvPr id="15" name="TextBox 14">
            <a:extLst>
              <a:ext uri="{FF2B5EF4-FFF2-40B4-BE49-F238E27FC236}">
                <a16:creationId xmlns:a16="http://schemas.microsoft.com/office/drawing/2014/main" id="{086DBFF0-8653-4411-9065-FFDB1AE836A1}"/>
              </a:ext>
            </a:extLst>
          </p:cNvPr>
          <p:cNvSpPr txBox="1"/>
          <p:nvPr/>
        </p:nvSpPr>
        <p:spPr>
          <a:xfrm>
            <a:off x="1229345" y="3502601"/>
            <a:ext cx="1582994" cy="400110"/>
          </a:xfrm>
          <a:prstGeom prst="rect">
            <a:avLst/>
          </a:prstGeom>
          <a:noFill/>
        </p:spPr>
        <p:txBody>
          <a:bodyPr wrap="square" rtlCol="0">
            <a:spAutoFit/>
          </a:bodyPr>
          <a:lstStyle/>
          <a:p>
            <a:r>
              <a:rPr lang="en-US" sz="2000" dirty="0"/>
              <a:t>Credit = 1.69</a:t>
            </a:r>
          </a:p>
        </p:txBody>
      </p:sp>
      <p:sp>
        <p:nvSpPr>
          <p:cNvPr id="16" name="TextBox 15">
            <a:extLst>
              <a:ext uri="{FF2B5EF4-FFF2-40B4-BE49-F238E27FC236}">
                <a16:creationId xmlns:a16="http://schemas.microsoft.com/office/drawing/2014/main" id="{F85772C4-9718-4AA4-A431-A77338531B26}"/>
              </a:ext>
            </a:extLst>
          </p:cNvPr>
          <p:cNvSpPr txBox="1"/>
          <p:nvPr/>
        </p:nvSpPr>
        <p:spPr>
          <a:xfrm>
            <a:off x="1455795" y="4498682"/>
            <a:ext cx="1582994" cy="400110"/>
          </a:xfrm>
          <a:prstGeom prst="rect">
            <a:avLst/>
          </a:prstGeom>
          <a:noFill/>
        </p:spPr>
        <p:txBody>
          <a:bodyPr wrap="square" rtlCol="0">
            <a:spAutoFit/>
          </a:bodyPr>
          <a:lstStyle/>
          <a:p>
            <a:r>
              <a:rPr lang="en-US" sz="2000" dirty="0"/>
              <a:t>Kids = 0.75</a:t>
            </a:r>
          </a:p>
        </p:txBody>
      </p:sp>
      <p:cxnSp>
        <p:nvCxnSpPr>
          <p:cNvPr id="18" name="Straight Arrow Connector 17">
            <a:extLst>
              <a:ext uri="{FF2B5EF4-FFF2-40B4-BE49-F238E27FC236}">
                <a16:creationId xmlns:a16="http://schemas.microsoft.com/office/drawing/2014/main" id="{C212D4FA-7058-4F50-BF7E-4AD279DF21A5}"/>
              </a:ext>
            </a:extLst>
          </p:cNvPr>
          <p:cNvCxnSpPr/>
          <p:nvPr/>
        </p:nvCxnSpPr>
        <p:spPr>
          <a:xfrm>
            <a:off x="2762865" y="2809879"/>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002381-B685-40A0-84CE-8BE50029FF3C}"/>
              </a:ext>
            </a:extLst>
          </p:cNvPr>
          <p:cNvCxnSpPr/>
          <p:nvPr/>
        </p:nvCxnSpPr>
        <p:spPr>
          <a:xfrm>
            <a:off x="2762865" y="372673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CD4983-2F51-4EA0-A5C0-7BC5222371A4}"/>
              </a:ext>
            </a:extLst>
          </p:cNvPr>
          <p:cNvCxnSpPr/>
          <p:nvPr/>
        </p:nvCxnSpPr>
        <p:spPr>
          <a:xfrm>
            <a:off x="2762864" y="4699742"/>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9D3C4-3CEA-476D-9523-9F6339F9249F}"/>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B6006CA-EE88-42C4-93D9-33DA251513C9}"/>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3C2734A-F921-490B-B92B-734CA7FAF8BA}"/>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D902EF-7C37-4296-AA8F-5D776501D807}"/>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8A0B046-00C1-4BC5-8005-06BC00518B9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B124357-92F8-498D-97BC-C6B12CA5E034}"/>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3B51AC7-502A-46A3-8CD6-6E3ED5DBD9E1}"/>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79AC695-CABA-4B5F-B0C6-23953C3D3A79}"/>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627626A-75D2-4B2E-A071-3B303FD19983}"/>
              </a:ext>
            </a:extLst>
          </p:cNvPr>
          <p:cNvCxnSpPr/>
          <p:nvPr/>
        </p:nvCxnSpPr>
        <p:spPr>
          <a:xfrm>
            <a:off x="7941987" y="3878391"/>
            <a:ext cx="779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B73FE2C-2371-4746-94C7-9B160BD8CE9A}"/>
              </a:ext>
            </a:extLst>
          </p:cNvPr>
          <p:cNvSpPr txBox="1"/>
          <p:nvPr/>
        </p:nvSpPr>
        <p:spPr>
          <a:xfrm>
            <a:off x="8868697" y="3646008"/>
            <a:ext cx="1661651" cy="400110"/>
          </a:xfrm>
          <a:prstGeom prst="rect">
            <a:avLst/>
          </a:prstGeom>
          <a:noFill/>
        </p:spPr>
        <p:txBody>
          <a:bodyPr wrap="square" rtlCol="0">
            <a:spAutoFit/>
          </a:bodyPr>
          <a:lstStyle/>
          <a:p>
            <a:r>
              <a:rPr lang="en-US" sz="2000" dirty="0"/>
              <a:t>Default = 1</a:t>
            </a:r>
          </a:p>
        </p:txBody>
      </p:sp>
      <p:pic>
        <p:nvPicPr>
          <p:cNvPr id="1026" name="Picture 2" descr="Image result for sigmoid function">
            <a:extLst>
              <a:ext uri="{FF2B5EF4-FFF2-40B4-BE49-F238E27FC236}">
                <a16:creationId xmlns:a16="http://schemas.microsoft.com/office/drawing/2014/main" id="{00E3DF51-8718-440B-8D17-F9A05270C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111" y="1488906"/>
            <a:ext cx="1665337" cy="110849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5F994117-3DDC-4FE5-837E-35F09972C43C}"/>
              </a:ext>
            </a:extLst>
          </p:cNvPr>
          <p:cNvSpPr txBox="1"/>
          <p:nvPr/>
        </p:nvSpPr>
        <p:spPr>
          <a:xfrm>
            <a:off x="7477328" y="981869"/>
            <a:ext cx="2394260" cy="400110"/>
          </a:xfrm>
          <a:prstGeom prst="rect">
            <a:avLst/>
          </a:prstGeom>
          <a:noFill/>
        </p:spPr>
        <p:txBody>
          <a:bodyPr wrap="square" rtlCol="0">
            <a:spAutoFit/>
          </a:bodyPr>
          <a:lstStyle/>
          <a:p>
            <a:r>
              <a:rPr lang="en-US" sz="2000" dirty="0"/>
              <a:t>Activation function</a:t>
            </a:r>
          </a:p>
        </p:txBody>
      </p:sp>
      <p:cxnSp>
        <p:nvCxnSpPr>
          <p:cNvPr id="45" name="Straight Arrow Connector 44">
            <a:extLst>
              <a:ext uri="{FF2B5EF4-FFF2-40B4-BE49-F238E27FC236}">
                <a16:creationId xmlns:a16="http://schemas.microsoft.com/office/drawing/2014/main" id="{8B47FA54-FDFC-47EC-BE50-ADA6817E20B0}"/>
              </a:ext>
            </a:extLst>
          </p:cNvPr>
          <p:cNvCxnSpPr>
            <a:cxnSpLocks/>
            <a:endCxn id="1026" idx="1"/>
          </p:cNvCxnSpPr>
          <p:nvPr/>
        </p:nvCxnSpPr>
        <p:spPr>
          <a:xfrm flipV="1">
            <a:off x="5885818" y="2043151"/>
            <a:ext cx="1858293" cy="44190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6029D190-21CA-48A2-A4E9-99B49E2A3563}"/>
              </a:ext>
            </a:extLst>
          </p:cNvPr>
          <p:cNvSpPr txBox="1"/>
          <p:nvPr/>
        </p:nvSpPr>
        <p:spPr>
          <a:xfrm>
            <a:off x="1349896" y="1777174"/>
            <a:ext cx="1907458" cy="707886"/>
          </a:xfrm>
          <a:prstGeom prst="rect">
            <a:avLst/>
          </a:prstGeom>
          <a:noFill/>
        </p:spPr>
        <p:txBody>
          <a:bodyPr wrap="square" rtlCol="0">
            <a:spAutoFit/>
          </a:bodyPr>
          <a:lstStyle/>
          <a:p>
            <a:r>
              <a:rPr lang="en-US" sz="2000" b="1" i="1" dirty="0"/>
              <a:t>Send the first observation</a:t>
            </a:r>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2" name="TextBox 51">
            <a:extLst>
              <a:ext uri="{FF2B5EF4-FFF2-40B4-BE49-F238E27FC236}">
                <a16:creationId xmlns:a16="http://schemas.microsoft.com/office/drawing/2014/main" id="{72397FB2-ED38-4A34-8BA9-C20DBA7F9DA0}"/>
              </a:ext>
            </a:extLst>
          </p:cNvPr>
          <p:cNvSpPr txBox="1"/>
          <p:nvPr/>
        </p:nvSpPr>
        <p:spPr>
          <a:xfrm>
            <a:off x="5244278" y="6163324"/>
            <a:ext cx="1562106" cy="400110"/>
          </a:xfrm>
          <a:prstGeom prst="rect">
            <a:avLst/>
          </a:prstGeom>
          <a:noFill/>
        </p:spPr>
        <p:txBody>
          <a:bodyPr wrap="square" rtlCol="0">
            <a:spAutoFit/>
          </a:bodyPr>
          <a:lstStyle/>
          <a:p>
            <a:r>
              <a:rPr lang="en-US" sz="2000" i="1" dirty="0"/>
              <a:t>Hidden layer</a:t>
            </a:r>
          </a:p>
        </p:txBody>
      </p:sp>
      <p:sp>
        <p:nvSpPr>
          <p:cNvPr id="33" name="TextBox 32">
            <a:extLst>
              <a:ext uri="{FF2B5EF4-FFF2-40B4-BE49-F238E27FC236}">
                <a16:creationId xmlns:a16="http://schemas.microsoft.com/office/drawing/2014/main" id="{29A3975A-D570-4ED9-9FA9-D4099DBBF9BB}"/>
              </a:ext>
            </a:extLst>
          </p:cNvPr>
          <p:cNvSpPr txBox="1"/>
          <p:nvPr/>
        </p:nvSpPr>
        <p:spPr>
          <a:xfrm>
            <a:off x="4365523" y="2332780"/>
            <a:ext cx="761992" cy="369332"/>
          </a:xfrm>
          <a:prstGeom prst="rect">
            <a:avLst/>
          </a:prstGeom>
          <a:noFill/>
        </p:spPr>
        <p:txBody>
          <a:bodyPr wrap="square" rtlCol="0">
            <a:spAutoFit/>
          </a:bodyPr>
          <a:lstStyle/>
          <a:p>
            <a:r>
              <a:rPr lang="en-US" dirty="0"/>
              <a:t>0.01</a:t>
            </a:r>
          </a:p>
        </p:txBody>
      </p:sp>
      <p:sp>
        <p:nvSpPr>
          <p:cNvPr id="35" name="TextBox 34">
            <a:extLst>
              <a:ext uri="{FF2B5EF4-FFF2-40B4-BE49-F238E27FC236}">
                <a16:creationId xmlns:a16="http://schemas.microsoft.com/office/drawing/2014/main" id="{7AF521C4-3650-4390-8817-88C69A1ADC5D}"/>
              </a:ext>
            </a:extLst>
          </p:cNvPr>
          <p:cNvSpPr txBox="1"/>
          <p:nvPr/>
        </p:nvSpPr>
        <p:spPr>
          <a:xfrm>
            <a:off x="6806384" y="2952447"/>
            <a:ext cx="761992" cy="369332"/>
          </a:xfrm>
          <a:prstGeom prst="rect">
            <a:avLst/>
          </a:prstGeom>
          <a:noFill/>
        </p:spPr>
        <p:txBody>
          <a:bodyPr wrap="square" rtlCol="0">
            <a:spAutoFit/>
          </a:bodyPr>
          <a:lstStyle/>
          <a:p>
            <a:r>
              <a:rPr lang="en-US" dirty="0"/>
              <a:t>0.013</a:t>
            </a:r>
          </a:p>
        </p:txBody>
      </p:sp>
      <p:sp>
        <p:nvSpPr>
          <p:cNvPr id="37" name="TextBox 36">
            <a:extLst>
              <a:ext uri="{FF2B5EF4-FFF2-40B4-BE49-F238E27FC236}">
                <a16:creationId xmlns:a16="http://schemas.microsoft.com/office/drawing/2014/main" id="{D65B966B-71F6-4853-A5EA-FABA3D81CB6B}"/>
              </a:ext>
            </a:extLst>
          </p:cNvPr>
          <p:cNvSpPr txBox="1"/>
          <p:nvPr/>
        </p:nvSpPr>
        <p:spPr>
          <a:xfrm>
            <a:off x="4442962" y="5053951"/>
            <a:ext cx="761992" cy="369332"/>
          </a:xfrm>
          <a:prstGeom prst="rect">
            <a:avLst/>
          </a:prstGeom>
          <a:noFill/>
        </p:spPr>
        <p:txBody>
          <a:bodyPr wrap="square" rtlCol="0">
            <a:spAutoFit/>
          </a:bodyPr>
          <a:lstStyle/>
          <a:p>
            <a:r>
              <a:rPr lang="en-US" dirty="0"/>
              <a:t>0.024</a:t>
            </a:r>
          </a:p>
        </p:txBody>
      </p:sp>
      <p:sp>
        <p:nvSpPr>
          <p:cNvPr id="38" name="TextBox 37">
            <a:extLst>
              <a:ext uri="{FF2B5EF4-FFF2-40B4-BE49-F238E27FC236}">
                <a16:creationId xmlns:a16="http://schemas.microsoft.com/office/drawing/2014/main" id="{631DCB39-DF18-436F-8C82-DF385362FDF7}"/>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41" name="TextBox 40">
            <a:extLst>
              <a:ext uri="{FF2B5EF4-FFF2-40B4-BE49-F238E27FC236}">
                <a16:creationId xmlns:a16="http://schemas.microsoft.com/office/drawing/2014/main" id="{E27BBFD1-C856-4316-B8E8-4B82446BCC3F}"/>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a:t>
            </a:r>
            <a:endParaRPr lang="en-US" baseline="-25000" dirty="0"/>
          </a:p>
        </p:txBody>
      </p:sp>
      <p:sp>
        <p:nvSpPr>
          <p:cNvPr id="42" name="TextBox 41">
            <a:extLst>
              <a:ext uri="{FF2B5EF4-FFF2-40B4-BE49-F238E27FC236}">
                <a16:creationId xmlns:a16="http://schemas.microsoft.com/office/drawing/2014/main" id="{2B2438D9-4436-41EE-994E-1A75F6ECF76B}"/>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a:t>
            </a:r>
          </a:p>
        </p:txBody>
      </p:sp>
      <p:sp>
        <p:nvSpPr>
          <p:cNvPr id="44" name="TextBox 43">
            <a:extLst>
              <a:ext uri="{FF2B5EF4-FFF2-40B4-BE49-F238E27FC236}">
                <a16:creationId xmlns:a16="http://schemas.microsoft.com/office/drawing/2014/main" id="{C54A9862-615E-44AF-88F5-563A0EFF0F9D}"/>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0.3</a:t>
            </a:r>
          </a:p>
        </p:txBody>
      </p:sp>
      <p:cxnSp>
        <p:nvCxnSpPr>
          <p:cNvPr id="46" name="Straight Arrow Connector 45">
            <a:extLst>
              <a:ext uri="{FF2B5EF4-FFF2-40B4-BE49-F238E27FC236}">
                <a16:creationId xmlns:a16="http://schemas.microsoft.com/office/drawing/2014/main" id="{2983935B-BE3E-4807-8AE6-8524F777C86E}"/>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595FD6B7-8D65-4E9F-98F9-75D183E49165}"/>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3B5634-5AB5-4F5C-B6B1-5F933CAF96D3}"/>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7175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normAutofit lnSpcReduction="10000"/>
          </a:bodyPr>
          <a:lstStyle/>
          <a:p>
            <a:r>
              <a:rPr lang="en-US" dirty="0"/>
              <a:t>Actual training:</a:t>
            </a:r>
          </a:p>
          <a:p>
            <a:pPr lvl="1"/>
            <a:r>
              <a:rPr lang="en-US" dirty="0"/>
              <a:t>For the first "epoch":</a:t>
            </a:r>
          </a:p>
          <a:p>
            <a:pPr lvl="2"/>
            <a:r>
              <a:rPr lang="en-US" dirty="0"/>
              <a:t>Divide the data set into "batches" (mini-samples)</a:t>
            </a:r>
          </a:p>
          <a:p>
            <a:pPr lvl="2"/>
            <a:r>
              <a:rPr lang="en-US" dirty="0"/>
              <a:t>Send the first "batch" through the neural network</a:t>
            </a:r>
          </a:p>
          <a:p>
            <a:pPr lvl="2"/>
            <a:r>
              <a:rPr lang="en-US" dirty="0"/>
              <a:t>Compare their true values with predicted values</a:t>
            </a:r>
          </a:p>
          <a:p>
            <a:pPr lvl="2"/>
            <a:r>
              <a:rPr lang="en-US" dirty="0"/>
              <a:t>Calculate the error</a:t>
            </a:r>
          </a:p>
          <a:p>
            <a:pPr lvl="2"/>
            <a:r>
              <a:rPr lang="en-US" dirty="0"/>
              <a:t>Tweak the weights and biases (using the backpropagation algorithm)</a:t>
            </a:r>
          </a:p>
          <a:p>
            <a:pPr lvl="2"/>
            <a:r>
              <a:rPr lang="en-US" dirty="0"/>
              <a:t>Send the next batch, and repeat…</a:t>
            </a:r>
          </a:p>
          <a:p>
            <a:pPr lvl="1"/>
            <a:r>
              <a:rPr lang="en-US" dirty="0"/>
              <a:t>Repeat for the next epoch (until you reach epochs=n, or meet a minimum threshold for improvement)</a:t>
            </a:r>
          </a:p>
          <a:p>
            <a:r>
              <a:rPr lang="en-US" dirty="0"/>
              <a:t>Test:</a:t>
            </a:r>
          </a:p>
          <a:p>
            <a:pPr lvl="1"/>
            <a:r>
              <a:rPr lang="en-US" dirty="0"/>
              <a:t>Test the model on unseen data</a:t>
            </a:r>
          </a:p>
        </p:txBody>
      </p:sp>
    </p:spTree>
    <p:extLst>
      <p:ext uri="{BB962C8B-B14F-4D97-AF65-F5344CB8AC3E}">
        <p14:creationId xmlns:p14="http://schemas.microsoft.com/office/powerpoint/2010/main" val="1740167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A020115-30DB-4A65-BAD3-7C2434CAAAAA}"/>
              </a:ext>
            </a:extLst>
          </p:cNvPr>
          <p:cNvSpPr txBox="1"/>
          <p:nvPr/>
        </p:nvSpPr>
        <p:spPr>
          <a:xfrm>
            <a:off x="1524000" y="2625213"/>
            <a:ext cx="1582994" cy="400110"/>
          </a:xfrm>
          <a:prstGeom prst="rect">
            <a:avLst/>
          </a:prstGeom>
          <a:noFill/>
        </p:spPr>
        <p:txBody>
          <a:bodyPr wrap="square" rtlCol="0">
            <a:spAutoFit/>
          </a:bodyPr>
          <a:lstStyle/>
          <a:p>
            <a:r>
              <a:rPr lang="en-US" sz="2000" dirty="0"/>
              <a:t>Age</a:t>
            </a:r>
          </a:p>
        </p:txBody>
      </p:sp>
      <p:sp>
        <p:nvSpPr>
          <p:cNvPr id="15" name="TextBox 14">
            <a:extLst>
              <a:ext uri="{FF2B5EF4-FFF2-40B4-BE49-F238E27FC236}">
                <a16:creationId xmlns:a16="http://schemas.microsoft.com/office/drawing/2014/main" id="{086DBFF0-8653-4411-9065-FFDB1AE836A1}"/>
              </a:ext>
            </a:extLst>
          </p:cNvPr>
          <p:cNvSpPr txBox="1"/>
          <p:nvPr/>
        </p:nvSpPr>
        <p:spPr>
          <a:xfrm>
            <a:off x="1179871" y="3509059"/>
            <a:ext cx="1582994" cy="400110"/>
          </a:xfrm>
          <a:prstGeom prst="rect">
            <a:avLst/>
          </a:prstGeom>
          <a:noFill/>
        </p:spPr>
        <p:txBody>
          <a:bodyPr wrap="square" rtlCol="0">
            <a:spAutoFit/>
          </a:bodyPr>
          <a:lstStyle/>
          <a:p>
            <a:r>
              <a:rPr lang="en-US" sz="2000" dirty="0"/>
              <a:t>Credit</a:t>
            </a:r>
          </a:p>
        </p:txBody>
      </p:sp>
      <p:sp>
        <p:nvSpPr>
          <p:cNvPr id="16" name="TextBox 15">
            <a:extLst>
              <a:ext uri="{FF2B5EF4-FFF2-40B4-BE49-F238E27FC236}">
                <a16:creationId xmlns:a16="http://schemas.microsoft.com/office/drawing/2014/main" id="{F85772C4-9718-4AA4-A431-A77338531B26}"/>
              </a:ext>
            </a:extLst>
          </p:cNvPr>
          <p:cNvSpPr txBox="1"/>
          <p:nvPr/>
        </p:nvSpPr>
        <p:spPr>
          <a:xfrm>
            <a:off x="1557180" y="4497870"/>
            <a:ext cx="1582994" cy="400110"/>
          </a:xfrm>
          <a:prstGeom prst="rect">
            <a:avLst/>
          </a:prstGeom>
          <a:noFill/>
        </p:spPr>
        <p:txBody>
          <a:bodyPr wrap="square" rtlCol="0">
            <a:spAutoFit/>
          </a:bodyPr>
          <a:lstStyle/>
          <a:p>
            <a:r>
              <a:rPr lang="en-US" sz="2000" dirty="0"/>
              <a:t>Kids</a:t>
            </a:r>
          </a:p>
        </p:txBody>
      </p:sp>
      <p:cxnSp>
        <p:nvCxnSpPr>
          <p:cNvPr id="18" name="Straight Arrow Connector 17">
            <a:extLst>
              <a:ext uri="{FF2B5EF4-FFF2-40B4-BE49-F238E27FC236}">
                <a16:creationId xmlns:a16="http://schemas.microsoft.com/office/drawing/2014/main" id="{C212D4FA-7058-4F50-BF7E-4AD279DF21A5}"/>
              </a:ext>
            </a:extLst>
          </p:cNvPr>
          <p:cNvCxnSpPr/>
          <p:nvPr/>
        </p:nvCxnSpPr>
        <p:spPr>
          <a:xfrm>
            <a:off x="2762865" y="2809879"/>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002381-B685-40A0-84CE-8BE50029FF3C}"/>
              </a:ext>
            </a:extLst>
          </p:cNvPr>
          <p:cNvCxnSpPr/>
          <p:nvPr/>
        </p:nvCxnSpPr>
        <p:spPr>
          <a:xfrm>
            <a:off x="2762865" y="372673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CD4983-2F51-4EA0-A5C0-7BC5222371A4}"/>
              </a:ext>
            </a:extLst>
          </p:cNvPr>
          <p:cNvCxnSpPr/>
          <p:nvPr/>
        </p:nvCxnSpPr>
        <p:spPr>
          <a:xfrm>
            <a:off x="2762864" y="4699742"/>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9D3C4-3CEA-476D-9523-9F6339F9249F}"/>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B6006CA-EE88-42C4-93D9-33DA251513C9}"/>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3C2734A-F921-490B-B92B-734CA7FAF8BA}"/>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D902EF-7C37-4296-AA8F-5D776501D807}"/>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8A0B046-00C1-4BC5-8005-06BC00518B9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B124357-92F8-498D-97BC-C6B12CA5E034}"/>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3B51AC7-502A-46A3-8CD6-6E3ED5DBD9E1}"/>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79AC695-CABA-4B5F-B0C6-23953C3D3A79}"/>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627626A-75D2-4B2E-A071-3B303FD19983}"/>
              </a:ext>
            </a:extLst>
          </p:cNvPr>
          <p:cNvCxnSpPr/>
          <p:nvPr/>
        </p:nvCxnSpPr>
        <p:spPr>
          <a:xfrm>
            <a:off x="7941987" y="3878391"/>
            <a:ext cx="779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B73FE2C-2371-4746-94C7-9B160BD8CE9A}"/>
              </a:ext>
            </a:extLst>
          </p:cNvPr>
          <p:cNvSpPr txBox="1"/>
          <p:nvPr/>
        </p:nvSpPr>
        <p:spPr>
          <a:xfrm>
            <a:off x="8868697" y="3646008"/>
            <a:ext cx="1661651" cy="400110"/>
          </a:xfrm>
          <a:prstGeom prst="rect">
            <a:avLst/>
          </a:prstGeom>
          <a:noFill/>
        </p:spPr>
        <p:txBody>
          <a:bodyPr wrap="square" rtlCol="0">
            <a:spAutoFit/>
          </a:bodyPr>
          <a:lstStyle/>
          <a:p>
            <a:r>
              <a:rPr lang="en-US" sz="2000" dirty="0"/>
              <a:t>Default</a:t>
            </a:r>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2" name="TextBox 51">
            <a:extLst>
              <a:ext uri="{FF2B5EF4-FFF2-40B4-BE49-F238E27FC236}">
                <a16:creationId xmlns:a16="http://schemas.microsoft.com/office/drawing/2014/main" id="{72397FB2-ED38-4A34-8BA9-C20DBA7F9DA0}"/>
              </a:ext>
            </a:extLst>
          </p:cNvPr>
          <p:cNvSpPr txBox="1"/>
          <p:nvPr/>
        </p:nvSpPr>
        <p:spPr>
          <a:xfrm>
            <a:off x="5244278" y="6163324"/>
            <a:ext cx="1562106" cy="400110"/>
          </a:xfrm>
          <a:prstGeom prst="rect">
            <a:avLst/>
          </a:prstGeom>
          <a:noFill/>
        </p:spPr>
        <p:txBody>
          <a:bodyPr wrap="square" rtlCol="0">
            <a:spAutoFit/>
          </a:bodyPr>
          <a:lstStyle/>
          <a:p>
            <a:r>
              <a:rPr lang="en-US" sz="2000" i="1" dirty="0"/>
              <a:t>Hidden layer</a:t>
            </a:r>
          </a:p>
        </p:txBody>
      </p:sp>
      <p:sp>
        <p:nvSpPr>
          <p:cNvPr id="38" name="TextBox 37">
            <a:extLst>
              <a:ext uri="{FF2B5EF4-FFF2-40B4-BE49-F238E27FC236}">
                <a16:creationId xmlns:a16="http://schemas.microsoft.com/office/drawing/2014/main" id="{E5EA5896-7B29-4E3F-9109-1F64F1731AF7}"/>
              </a:ext>
            </a:extLst>
          </p:cNvPr>
          <p:cNvSpPr txBox="1"/>
          <p:nvPr/>
        </p:nvSpPr>
        <p:spPr>
          <a:xfrm>
            <a:off x="4365523" y="2332780"/>
            <a:ext cx="761992" cy="369332"/>
          </a:xfrm>
          <a:prstGeom prst="rect">
            <a:avLst/>
          </a:prstGeom>
          <a:noFill/>
        </p:spPr>
        <p:txBody>
          <a:bodyPr wrap="square" rtlCol="0">
            <a:spAutoFit/>
          </a:bodyPr>
          <a:lstStyle/>
          <a:p>
            <a:r>
              <a:rPr lang="en-US" dirty="0"/>
              <a:t>0.017</a:t>
            </a:r>
          </a:p>
        </p:txBody>
      </p:sp>
      <p:sp>
        <p:nvSpPr>
          <p:cNvPr id="41" name="TextBox 40">
            <a:extLst>
              <a:ext uri="{FF2B5EF4-FFF2-40B4-BE49-F238E27FC236}">
                <a16:creationId xmlns:a16="http://schemas.microsoft.com/office/drawing/2014/main" id="{6A8CA5A3-9266-47B8-8884-D4D337D8567D}"/>
              </a:ext>
            </a:extLst>
          </p:cNvPr>
          <p:cNvSpPr txBox="1"/>
          <p:nvPr/>
        </p:nvSpPr>
        <p:spPr>
          <a:xfrm>
            <a:off x="6806384" y="2952447"/>
            <a:ext cx="761992" cy="369332"/>
          </a:xfrm>
          <a:prstGeom prst="rect">
            <a:avLst/>
          </a:prstGeom>
          <a:noFill/>
        </p:spPr>
        <p:txBody>
          <a:bodyPr wrap="square" rtlCol="0">
            <a:spAutoFit/>
          </a:bodyPr>
          <a:lstStyle/>
          <a:p>
            <a:r>
              <a:rPr lang="en-US" dirty="0"/>
              <a:t>0.033</a:t>
            </a:r>
          </a:p>
        </p:txBody>
      </p:sp>
      <p:sp>
        <p:nvSpPr>
          <p:cNvPr id="42" name="TextBox 41">
            <a:extLst>
              <a:ext uri="{FF2B5EF4-FFF2-40B4-BE49-F238E27FC236}">
                <a16:creationId xmlns:a16="http://schemas.microsoft.com/office/drawing/2014/main" id="{5D9200A1-6BF0-41C3-8EA9-E83E4DA968F2}"/>
              </a:ext>
            </a:extLst>
          </p:cNvPr>
          <p:cNvSpPr txBox="1"/>
          <p:nvPr/>
        </p:nvSpPr>
        <p:spPr>
          <a:xfrm>
            <a:off x="4442962" y="5053951"/>
            <a:ext cx="761992" cy="369332"/>
          </a:xfrm>
          <a:prstGeom prst="rect">
            <a:avLst/>
          </a:prstGeom>
          <a:noFill/>
        </p:spPr>
        <p:txBody>
          <a:bodyPr wrap="square" rtlCol="0">
            <a:spAutoFit/>
          </a:bodyPr>
          <a:lstStyle/>
          <a:p>
            <a:r>
              <a:rPr lang="en-US" dirty="0"/>
              <a:t>0.027</a:t>
            </a:r>
          </a:p>
        </p:txBody>
      </p:sp>
      <p:sp>
        <p:nvSpPr>
          <p:cNvPr id="44" name="TextBox 43">
            <a:extLst>
              <a:ext uri="{FF2B5EF4-FFF2-40B4-BE49-F238E27FC236}">
                <a16:creationId xmlns:a16="http://schemas.microsoft.com/office/drawing/2014/main" id="{AA3AD98D-DE44-4833-AF55-C21B52ACF1C8}"/>
              </a:ext>
            </a:extLst>
          </p:cNvPr>
          <p:cNvSpPr txBox="1"/>
          <p:nvPr/>
        </p:nvSpPr>
        <p:spPr>
          <a:xfrm>
            <a:off x="8505509" y="2249486"/>
            <a:ext cx="2162491" cy="1015663"/>
          </a:xfrm>
          <a:prstGeom prst="rect">
            <a:avLst/>
          </a:prstGeom>
          <a:noFill/>
        </p:spPr>
        <p:txBody>
          <a:bodyPr wrap="square" rtlCol="0">
            <a:spAutoFit/>
          </a:bodyPr>
          <a:lstStyle/>
          <a:p>
            <a:r>
              <a:rPr lang="en-US" sz="2000" b="1" i="1" dirty="0">
                <a:solidFill>
                  <a:srgbClr val="FF0000"/>
                </a:solidFill>
              </a:rPr>
              <a:t>Let's say, model accuracy on unseen data = 95%</a:t>
            </a:r>
          </a:p>
        </p:txBody>
      </p:sp>
      <p:sp>
        <p:nvSpPr>
          <p:cNvPr id="35" name="TextBox 34">
            <a:extLst>
              <a:ext uri="{FF2B5EF4-FFF2-40B4-BE49-F238E27FC236}">
                <a16:creationId xmlns:a16="http://schemas.microsoft.com/office/drawing/2014/main" id="{15FC6703-6905-4BD8-8329-5525E68A2863}"/>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33" name="TextBox 32">
            <a:extLst>
              <a:ext uri="{FF2B5EF4-FFF2-40B4-BE49-F238E27FC236}">
                <a16:creationId xmlns:a16="http://schemas.microsoft.com/office/drawing/2014/main" id="{B5C2C55E-16A1-41B8-B3BC-B4B97EFC3A23}"/>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0.15</a:t>
            </a:r>
            <a:endParaRPr lang="en-US" baseline="-25000" dirty="0"/>
          </a:p>
        </p:txBody>
      </p:sp>
      <p:sp>
        <p:nvSpPr>
          <p:cNvPr id="37" name="TextBox 36">
            <a:extLst>
              <a:ext uri="{FF2B5EF4-FFF2-40B4-BE49-F238E27FC236}">
                <a16:creationId xmlns:a16="http://schemas.microsoft.com/office/drawing/2014/main" id="{EC20F9B5-9BD5-488F-825A-FB918C777FF3}"/>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0.22</a:t>
            </a:r>
          </a:p>
        </p:txBody>
      </p:sp>
      <p:sp>
        <p:nvSpPr>
          <p:cNvPr id="43" name="TextBox 42">
            <a:extLst>
              <a:ext uri="{FF2B5EF4-FFF2-40B4-BE49-F238E27FC236}">
                <a16:creationId xmlns:a16="http://schemas.microsoft.com/office/drawing/2014/main" id="{4A6CBBD9-4E10-4F05-AE09-E8B46D8E5D29}"/>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0.4</a:t>
            </a:r>
          </a:p>
        </p:txBody>
      </p:sp>
      <p:cxnSp>
        <p:nvCxnSpPr>
          <p:cNvPr id="45" name="Straight Arrow Connector 44">
            <a:extLst>
              <a:ext uri="{FF2B5EF4-FFF2-40B4-BE49-F238E27FC236}">
                <a16:creationId xmlns:a16="http://schemas.microsoft.com/office/drawing/2014/main" id="{3CD49E37-A2C9-4833-B683-1AB2C25BC9C0}"/>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BEC96D1-D017-4F5F-84F7-8F800E6B3886}"/>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575C2D3-C622-476A-B73B-45D166750DC7}"/>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1621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E9C133F3-637F-4AA6-B69B-A89E2AEF5D4B}"/>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0.15</a:t>
            </a:r>
            <a:endParaRPr lang="en-US" baseline="-25000" dirty="0"/>
          </a:p>
        </p:txBody>
      </p:sp>
      <p:sp>
        <p:nvSpPr>
          <p:cNvPr id="42" name="TextBox 41">
            <a:extLst>
              <a:ext uri="{FF2B5EF4-FFF2-40B4-BE49-F238E27FC236}">
                <a16:creationId xmlns:a16="http://schemas.microsoft.com/office/drawing/2014/main" id="{D5802E48-D99A-44E0-AA18-281EFE1FBD05}"/>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0.22</a:t>
            </a:r>
          </a:p>
        </p:txBody>
      </p:sp>
      <p:sp>
        <p:nvSpPr>
          <p:cNvPr id="43" name="TextBox 42">
            <a:extLst>
              <a:ext uri="{FF2B5EF4-FFF2-40B4-BE49-F238E27FC236}">
                <a16:creationId xmlns:a16="http://schemas.microsoft.com/office/drawing/2014/main" id="{34067EFB-9C28-463E-9B07-B822285C8153}"/>
              </a:ext>
            </a:extLst>
          </p:cNvPr>
          <p:cNvSpPr txBox="1"/>
          <p:nvPr/>
        </p:nvSpPr>
        <p:spPr>
          <a:xfrm>
            <a:off x="7062247" y="4538471"/>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0.4</a:t>
            </a:r>
          </a:p>
        </p:txBody>
      </p:sp>
      <p:cxnSp>
        <p:nvCxnSpPr>
          <p:cNvPr id="44" name="Straight Arrow Connector 43">
            <a:extLst>
              <a:ext uri="{FF2B5EF4-FFF2-40B4-BE49-F238E27FC236}">
                <a16:creationId xmlns:a16="http://schemas.microsoft.com/office/drawing/2014/main" id="{71812D21-74A3-470E-B32E-88385E68D000}"/>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7EEA9F6-D629-4F28-94F2-A60A66D2BDC7}"/>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045A6E4-762C-4F1D-A33B-2A3C175A5F7D}"/>
              </a:ext>
            </a:extLst>
          </p:cNvPr>
          <p:cNvCxnSpPr>
            <a:cxnSpLocks/>
          </p:cNvCxnSpPr>
          <p:nvPr/>
        </p:nvCxnSpPr>
        <p:spPr>
          <a:xfrm flipV="1">
            <a:off x="7472227" y="4131959"/>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A020115-30DB-4A65-BAD3-7C2434CAAAAA}"/>
              </a:ext>
            </a:extLst>
          </p:cNvPr>
          <p:cNvSpPr txBox="1"/>
          <p:nvPr/>
        </p:nvSpPr>
        <p:spPr>
          <a:xfrm>
            <a:off x="1473749" y="2602883"/>
            <a:ext cx="1582994" cy="400110"/>
          </a:xfrm>
          <a:prstGeom prst="rect">
            <a:avLst/>
          </a:prstGeom>
          <a:noFill/>
        </p:spPr>
        <p:txBody>
          <a:bodyPr wrap="square" rtlCol="0">
            <a:spAutoFit/>
          </a:bodyPr>
          <a:lstStyle/>
          <a:p>
            <a:r>
              <a:rPr lang="en-US" sz="2000" dirty="0"/>
              <a:t>Age = 0.52</a:t>
            </a:r>
          </a:p>
        </p:txBody>
      </p:sp>
      <p:sp>
        <p:nvSpPr>
          <p:cNvPr id="15" name="TextBox 14">
            <a:extLst>
              <a:ext uri="{FF2B5EF4-FFF2-40B4-BE49-F238E27FC236}">
                <a16:creationId xmlns:a16="http://schemas.microsoft.com/office/drawing/2014/main" id="{086DBFF0-8653-4411-9065-FFDB1AE836A1}"/>
              </a:ext>
            </a:extLst>
          </p:cNvPr>
          <p:cNvSpPr txBox="1"/>
          <p:nvPr/>
        </p:nvSpPr>
        <p:spPr>
          <a:xfrm>
            <a:off x="1221663" y="3509164"/>
            <a:ext cx="1582994" cy="400110"/>
          </a:xfrm>
          <a:prstGeom prst="rect">
            <a:avLst/>
          </a:prstGeom>
          <a:noFill/>
        </p:spPr>
        <p:txBody>
          <a:bodyPr wrap="square" rtlCol="0">
            <a:spAutoFit/>
          </a:bodyPr>
          <a:lstStyle/>
          <a:p>
            <a:r>
              <a:rPr lang="en-US" sz="2000" dirty="0"/>
              <a:t>Credit = 0.66</a:t>
            </a:r>
          </a:p>
        </p:txBody>
      </p:sp>
      <p:sp>
        <p:nvSpPr>
          <p:cNvPr id="16" name="TextBox 15">
            <a:extLst>
              <a:ext uri="{FF2B5EF4-FFF2-40B4-BE49-F238E27FC236}">
                <a16:creationId xmlns:a16="http://schemas.microsoft.com/office/drawing/2014/main" id="{F85772C4-9718-4AA4-A431-A77338531B26}"/>
              </a:ext>
            </a:extLst>
          </p:cNvPr>
          <p:cNvSpPr txBox="1"/>
          <p:nvPr/>
        </p:nvSpPr>
        <p:spPr>
          <a:xfrm>
            <a:off x="1469921" y="4483987"/>
            <a:ext cx="1582994" cy="400110"/>
          </a:xfrm>
          <a:prstGeom prst="rect">
            <a:avLst/>
          </a:prstGeom>
          <a:noFill/>
        </p:spPr>
        <p:txBody>
          <a:bodyPr wrap="square" rtlCol="0">
            <a:spAutoFit/>
          </a:bodyPr>
          <a:lstStyle/>
          <a:p>
            <a:r>
              <a:rPr lang="en-US" sz="2000" dirty="0"/>
              <a:t>Kids = 0.02</a:t>
            </a:r>
          </a:p>
        </p:txBody>
      </p:sp>
      <p:cxnSp>
        <p:nvCxnSpPr>
          <p:cNvPr id="18" name="Straight Arrow Connector 17">
            <a:extLst>
              <a:ext uri="{FF2B5EF4-FFF2-40B4-BE49-F238E27FC236}">
                <a16:creationId xmlns:a16="http://schemas.microsoft.com/office/drawing/2014/main" id="{C212D4FA-7058-4F50-BF7E-4AD279DF21A5}"/>
              </a:ext>
            </a:extLst>
          </p:cNvPr>
          <p:cNvCxnSpPr/>
          <p:nvPr/>
        </p:nvCxnSpPr>
        <p:spPr>
          <a:xfrm>
            <a:off x="2762865" y="2809879"/>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002381-B685-40A0-84CE-8BE50029FF3C}"/>
              </a:ext>
            </a:extLst>
          </p:cNvPr>
          <p:cNvCxnSpPr/>
          <p:nvPr/>
        </p:nvCxnSpPr>
        <p:spPr>
          <a:xfrm>
            <a:off x="2762865" y="372673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CD4983-2F51-4EA0-A5C0-7BC5222371A4}"/>
              </a:ext>
            </a:extLst>
          </p:cNvPr>
          <p:cNvCxnSpPr/>
          <p:nvPr/>
        </p:nvCxnSpPr>
        <p:spPr>
          <a:xfrm>
            <a:off x="2762864" y="4699742"/>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9D3C4-3CEA-476D-9523-9F6339F9249F}"/>
              </a:ext>
            </a:extLst>
          </p:cNvPr>
          <p:cNvCxnSpPr/>
          <p:nvPr/>
        </p:nvCxnSpPr>
        <p:spPr>
          <a:xfrm flipV="1">
            <a:off x="4365523" y="2625213"/>
            <a:ext cx="1130709"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B6006CA-EE88-42C4-93D9-33DA251513C9}"/>
              </a:ext>
            </a:extLst>
          </p:cNvPr>
          <p:cNvCxnSpPr>
            <a:cxnSpLocks/>
          </p:cNvCxnSpPr>
          <p:nvPr/>
        </p:nvCxnSpPr>
        <p:spPr>
          <a:xfrm flipV="1">
            <a:off x="4343395" y="2809879"/>
            <a:ext cx="1152837" cy="83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3C2734A-F921-490B-B92B-734CA7FAF8BA}"/>
              </a:ext>
            </a:extLst>
          </p:cNvPr>
          <p:cNvCxnSpPr>
            <a:cxnSpLocks/>
          </p:cNvCxnSpPr>
          <p:nvPr/>
        </p:nvCxnSpPr>
        <p:spPr>
          <a:xfrm flipV="1">
            <a:off x="4343395" y="2910348"/>
            <a:ext cx="1332271" cy="1756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AD902EF-7C37-4296-AA8F-5D776501D807}"/>
              </a:ext>
            </a:extLst>
          </p:cNvPr>
          <p:cNvCxnSpPr>
            <a:cxnSpLocks/>
          </p:cNvCxnSpPr>
          <p:nvPr/>
        </p:nvCxnSpPr>
        <p:spPr>
          <a:xfrm>
            <a:off x="4338480" y="2952447"/>
            <a:ext cx="1364230" cy="193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8A0B046-00C1-4BC5-8005-06BC00518B97}"/>
              </a:ext>
            </a:extLst>
          </p:cNvPr>
          <p:cNvCxnSpPr>
            <a:cxnSpLocks/>
          </p:cNvCxnSpPr>
          <p:nvPr/>
        </p:nvCxnSpPr>
        <p:spPr>
          <a:xfrm>
            <a:off x="4324958" y="3726737"/>
            <a:ext cx="1249932" cy="1254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124357-92F8-498D-97BC-C6B12CA5E034}"/>
              </a:ext>
            </a:extLst>
          </p:cNvPr>
          <p:cNvCxnSpPr>
            <a:cxnSpLocks/>
          </p:cNvCxnSpPr>
          <p:nvPr/>
        </p:nvCxnSpPr>
        <p:spPr>
          <a:xfrm>
            <a:off x="4324958" y="4713985"/>
            <a:ext cx="1171274" cy="507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3B51AC7-502A-46A3-8CD6-6E3ED5DBD9E1}"/>
              </a:ext>
            </a:extLst>
          </p:cNvPr>
          <p:cNvCxnSpPr>
            <a:cxnSpLocks/>
          </p:cNvCxnSpPr>
          <p:nvPr/>
        </p:nvCxnSpPr>
        <p:spPr>
          <a:xfrm>
            <a:off x="6177112" y="2660816"/>
            <a:ext cx="1098759" cy="1065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9AC695-CABA-4B5F-B0C6-23953C3D3A79}"/>
              </a:ext>
            </a:extLst>
          </p:cNvPr>
          <p:cNvCxnSpPr>
            <a:cxnSpLocks/>
          </p:cNvCxnSpPr>
          <p:nvPr/>
        </p:nvCxnSpPr>
        <p:spPr>
          <a:xfrm flipV="1">
            <a:off x="6150067" y="4197184"/>
            <a:ext cx="1134402" cy="822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27626A-75D2-4B2E-A071-3B303FD19983}"/>
              </a:ext>
            </a:extLst>
          </p:cNvPr>
          <p:cNvCxnSpPr/>
          <p:nvPr/>
        </p:nvCxnSpPr>
        <p:spPr>
          <a:xfrm>
            <a:off x="7941987" y="3878391"/>
            <a:ext cx="779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B73FE2C-2371-4746-94C7-9B160BD8CE9A}"/>
              </a:ext>
            </a:extLst>
          </p:cNvPr>
          <p:cNvSpPr txBox="1"/>
          <p:nvPr/>
        </p:nvSpPr>
        <p:spPr>
          <a:xfrm>
            <a:off x="8868697" y="3646008"/>
            <a:ext cx="1661651" cy="400110"/>
          </a:xfrm>
          <a:prstGeom prst="rect">
            <a:avLst/>
          </a:prstGeom>
          <a:noFill/>
        </p:spPr>
        <p:txBody>
          <a:bodyPr wrap="square" rtlCol="0">
            <a:spAutoFit/>
          </a:bodyPr>
          <a:lstStyle/>
          <a:p>
            <a:r>
              <a:rPr lang="en-US" sz="2000" dirty="0"/>
              <a:t>Default = 1</a:t>
            </a:r>
          </a:p>
        </p:txBody>
      </p:sp>
      <p:sp>
        <p:nvSpPr>
          <p:cNvPr id="49" name="TextBox 48">
            <a:extLst>
              <a:ext uri="{FF2B5EF4-FFF2-40B4-BE49-F238E27FC236}">
                <a16:creationId xmlns:a16="http://schemas.microsoft.com/office/drawing/2014/main" id="{6029D190-21CA-48A2-A4E9-99B49E2A3563}"/>
              </a:ext>
            </a:extLst>
          </p:cNvPr>
          <p:cNvSpPr txBox="1"/>
          <p:nvPr/>
        </p:nvSpPr>
        <p:spPr>
          <a:xfrm>
            <a:off x="1467461" y="1807643"/>
            <a:ext cx="1907458" cy="707886"/>
          </a:xfrm>
          <a:prstGeom prst="rect">
            <a:avLst/>
          </a:prstGeom>
          <a:noFill/>
        </p:spPr>
        <p:txBody>
          <a:bodyPr wrap="square" rtlCol="0">
            <a:spAutoFit/>
          </a:bodyPr>
          <a:lstStyle/>
          <a:p>
            <a:r>
              <a:rPr lang="en-US" sz="2000" b="1" i="1" dirty="0"/>
              <a:t>Send new observation</a:t>
            </a:r>
          </a:p>
        </p:txBody>
      </p:sp>
      <p:sp>
        <p:nvSpPr>
          <p:cNvPr id="33" name="TextBox 32">
            <a:extLst>
              <a:ext uri="{FF2B5EF4-FFF2-40B4-BE49-F238E27FC236}">
                <a16:creationId xmlns:a16="http://schemas.microsoft.com/office/drawing/2014/main" id="{29A3975A-D570-4ED9-9FA9-D4099DBBF9BB}"/>
              </a:ext>
            </a:extLst>
          </p:cNvPr>
          <p:cNvSpPr txBox="1"/>
          <p:nvPr/>
        </p:nvSpPr>
        <p:spPr>
          <a:xfrm>
            <a:off x="4365523" y="2332780"/>
            <a:ext cx="761992" cy="369332"/>
          </a:xfrm>
          <a:prstGeom prst="rect">
            <a:avLst/>
          </a:prstGeom>
          <a:noFill/>
        </p:spPr>
        <p:txBody>
          <a:bodyPr wrap="square" rtlCol="0">
            <a:spAutoFit/>
          </a:bodyPr>
          <a:lstStyle/>
          <a:p>
            <a:r>
              <a:rPr lang="en-US" dirty="0"/>
              <a:t>0.017</a:t>
            </a:r>
          </a:p>
        </p:txBody>
      </p:sp>
      <p:sp>
        <p:nvSpPr>
          <p:cNvPr id="35" name="TextBox 34">
            <a:extLst>
              <a:ext uri="{FF2B5EF4-FFF2-40B4-BE49-F238E27FC236}">
                <a16:creationId xmlns:a16="http://schemas.microsoft.com/office/drawing/2014/main" id="{7AF521C4-3650-4390-8817-88C69A1ADC5D}"/>
              </a:ext>
            </a:extLst>
          </p:cNvPr>
          <p:cNvSpPr txBox="1"/>
          <p:nvPr/>
        </p:nvSpPr>
        <p:spPr>
          <a:xfrm>
            <a:off x="6806384" y="2952447"/>
            <a:ext cx="761992" cy="369332"/>
          </a:xfrm>
          <a:prstGeom prst="rect">
            <a:avLst/>
          </a:prstGeom>
          <a:noFill/>
        </p:spPr>
        <p:txBody>
          <a:bodyPr wrap="square" rtlCol="0">
            <a:spAutoFit/>
          </a:bodyPr>
          <a:lstStyle/>
          <a:p>
            <a:r>
              <a:rPr lang="en-US" dirty="0"/>
              <a:t>0.033</a:t>
            </a:r>
          </a:p>
        </p:txBody>
      </p:sp>
      <p:sp>
        <p:nvSpPr>
          <p:cNvPr id="37" name="TextBox 36">
            <a:extLst>
              <a:ext uri="{FF2B5EF4-FFF2-40B4-BE49-F238E27FC236}">
                <a16:creationId xmlns:a16="http://schemas.microsoft.com/office/drawing/2014/main" id="{D65B966B-71F6-4853-A5EA-FABA3D81CB6B}"/>
              </a:ext>
            </a:extLst>
          </p:cNvPr>
          <p:cNvSpPr txBox="1"/>
          <p:nvPr/>
        </p:nvSpPr>
        <p:spPr>
          <a:xfrm>
            <a:off x="4442962" y="5053951"/>
            <a:ext cx="761992" cy="369332"/>
          </a:xfrm>
          <a:prstGeom prst="rect">
            <a:avLst/>
          </a:prstGeom>
          <a:noFill/>
        </p:spPr>
        <p:txBody>
          <a:bodyPr wrap="square" rtlCol="0">
            <a:spAutoFit/>
          </a:bodyPr>
          <a:lstStyle/>
          <a:p>
            <a:r>
              <a:rPr lang="en-US" dirty="0"/>
              <a:t>0.027</a:t>
            </a:r>
          </a:p>
        </p:txBody>
      </p:sp>
      <p:sp>
        <p:nvSpPr>
          <p:cNvPr id="38" name="TextBox 37">
            <a:extLst>
              <a:ext uri="{FF2B5EF4-FFF2-40B4-BE49-F238E27FC236}">
                <a16:creationId xmlns:a16="http://schemas.microsoft.com/office/drawing/2014/main" id="{1FBF40C5-2137-4209-85CA-4936C7DDA638}"/>
              </a:ext>
            </a:extLst>
          </p:cNvPr>
          <p:cNvSpPr txBox="1"/>
          <p:nvPr/>
        </p:nvSpPr>
        <p:spPr>
          <a:xfrm>
            <a:off x="8868697" y="2702112"/>
            <a:ext cx="1907458" cy="400110"/>
          </a:xfrm>
          <a:prstGeom prst="rect">
            <a:avLst/>
          </a:prstGeom>
          <a:noFill/>
        </p:spPr>
        <p:txBody>
          <a:bodyPr wrap="square" rtlCol="0">
            <a:spAutoFit/>
          </a:bodyPr>
          <a:lstStyle/>
          <a:p>
            <a:r>
              <a:rPr lang="en-US" sz="2000" b="1" i="1" dirty="0"/>
              <a:t>Prediction</a:t>
            </a:r>
          </a:p>
        </p:txBody>
      </p:sp>
      <p:sp>
        <p:nvSpPr>
          <p:cNvPr id="3" name="Rectangle 2">
            <a:extLst>
              <a:ext uri="{FF2B5EF4-FFF2-40B4-BE49-F238E27FC236}">
                <a16:creationId xmlns:a16="http://schemas.microsoft.com/office/drawing/2014/main" id="{BEAD996D-90A1-4000-A986-044462586A5C}"/>
              </a:ext>
            </a:extLst>
          </p:cNvPr>
          <p:cNvSpPr/>
          <p:nvPr/>
        </p:nvSpPr>
        <p:spPr>
          <a:xfrm>
            <a:off x="3968549" y="1809135"/>
            <a:ext cx="3599827" cy="42082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Neural Network Model</a:t>
            </a:r>
          </a:p>
          <a:p>
            <a:pPr algn="ctr"/>
            <a:r>
              <a:rPr lang="en-US" dirty="0"/>
              <a:t>(a black box)</a:t>
            </a:r>
          </a:p>
        </p:txBody>
      </p:sp>
    </p:spTree>
    <p:extLst>
      <p:ext uri="{BB962C8B-B14F-4D97-AF65-F5344CB8AC3E}">
        <p14:creationId xmlns:p14="http://schemas.microsoft.com/office/powerpoint/2010/main" val="304661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F58D-DB44-4223-80D9-FA194B4D169D}"/>
              </a:ext>
            </a:extLst>
          </p:cNvPr>
          <p:cNvSpPr>
            <a:spLocks noGrp="1"/>
          </p:cNvSpPr>
          <p:nvPr>
            <p:ph type="title"/>
          </p:nvPr>
        </p:nvSpPr>
        <p:spPr/>
        <p:txBody>
          <a:bodyPr/>
          <a:lstStyle/>
          <a:p>
            <a:r>
              <a:rPr lang="en-US" dirty="0"/>
              <a:t>Deep Neural Network </a:t>
            </a:r>
          </a:p>
        </p:txBody>
      </p:sp>
      <p:grpSp>
        <p:nvGrpSpPr>
          <p:cNvPr id="3" name="Group 2">
            <a:extLst>
              <a:ext uri="{FF2B5EF4-FFF2-40B4-BE49-F238E27FC236}">
                <a16:creationId xmlns:a16="http://schemas.microsoft.com/office/drawing/2014/main" id="{C3D17123-84D5-48D0-A092-B7004BC18755}"/>
              </a:ext>
            </a:extLst>
          </p:cNvPr>
          <p:cNvGrpSpPr/>
          <p:nvPr/>
        </p:nvGrpSpPr>
        <p:grpSpPr>
          <a:xfrm>
            <a:off x="3441291" y="1169756"/>
            <a:ext cx="7264838" cy="5393581"/>
            <a:chOff x="3441291" y="1169756"/>
            <a:chExt cx="7264838" cy="5393581"/>
          </a:xfrm>
        </p:grpSpPr>
        <p:sp>
          <p:nvSpPr>
            <p:cNvPr id="4" name="Oval 3">
              <a:extLst>
                <a:ext uri="{FF2B5EF4-FFF2-40B4-BE49-F238E27FC236}">
                  <a16:creationId xmlns:a16="http://schemas.microsoft.com/office/drawing/2014/main" id="{C498EDFD-1D1F-4BA1-B031-8654C784115E}"/>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9F001969-48F4-41D8-88A9-C1FF8480182A}"/>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C7444187-1AD3-4A00-8709-94309A3C62A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01995F1D-77D7-48D5-B6FE-A8CA6DC6C329}"/>
                </a:ext>
              </a:extLst>
            </p:cNvPr>
            <p:cNvSpPr/>
            <p:nvPr/>
          </p:nvSpPr>
          <p:spPr>
            <a:xfrm>
              <a:off x="5675667" y="233729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5D94793D-43BE-45BF-8503-751AC94041B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9EA7509-6374-4C1A-8825-DD8EADFE743A}"/>
                </a:ext>
              </a:extLst>
            </p:cNvPr>
            <p:cNvSpPr/>
            <p:nvPr/>
          </p:nvSpPr>
          <p:spPr>
            <a:xfrm>
              <a:off x="9671864" y="379406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83FE6F92-28C7-48EB-AF7B-35393D1EF741}"/>
                </a:ext>
              </a:extLst>
            </p:cNvPr>
            <p:cNvSpPr/>
            <p:nvPr/>
          </p:nvSpPr>
          <p:spPr>
            <a:xfrm>
              <a:off x="5201265" y="1976284"/>
              <a:ext cx="3608438"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5300AC5-B71A-4EA2-8085-F23D00FAD796}"/>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D025779-8EF2-4D64-A059-46E6CDA31EFC}"/>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497B965-D260-46CA-85A7-E9F30F3E151D}"/>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84C09C-9788-48BF-88AE-B13CAD973536}"/>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936E642-F293-4843-84AE-DDD86BC8F82E}"/>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97CB82F-5118-4390-A188-9237D1DBA943}"/>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5F39643-1F15-422C-ADF3-516AF820ED30}"/>
                </a:ext>
              </a:extLst>
            </p:cNvPr>
            <p:cNvCxnSpPr>
              <a:cxnSpLocks/>
            </p:cNvCxnSpPr>
            <p:nvPr/>
          </p:nvCxnSpPr>
          <p:spPr>
            <a:xfrm>
              <a:off x="8351881" y="3028335"/>
              <a:ext cx="1282487" cy="698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2B3D777-45D4-4FB2-B577-19B11E6BCE12}"/>
                </a:ext>
              </a:extLst>
            </p:cNvPr>
            <p:cNvCxnSpPr>
              <a:cxnSpLocks/>
            </p:cNvCxnSpPr>
            <p:nvPr/>
          </p:nvCxnSpPr>
          <p:spPr>
            <a:xfrm flipV="1">
              <a:off x="8351881" y="4197185"/>
              <a:ext cx="1266532" cy="550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F7BB400-6BB0-4207-B127-F01C3E6729B8}"/>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AAA740F6-4DDF-46B1-8A8E-AB966562CA80}"/>
                </a:ext>
              </a:extLst>
            </p:cNvPr>
            <p:cNvSpPr txBox="1"/>
            <p:nvPr/>
          </p:nvSpPr>
          <p:spPr>
            <a:xfrm>
              <a:off x="6355321" y="6163227"/>
              <a:ext cx="1628470" cy="400110"/>
            </a:xfrm>
            <a:prstGeom prst="rect">
              <a:avLst/>
            </a:prstGeom>
            <a:noFill/>
          </p:spPr>
          <p:txBody>
            <a:bodyPr wrap="square" rtlCol="0">
              <a:spAutoFit/>
            </a:bodyPr>
            <a:lstStyle/>
            <a:p>
              <a:r>
                <a:rPr lang="en-US" sz="2000" i="1" dirty="0"/>
                <a:t>Hidden layers</a:t>
              </a:r>
            </a:p>
          </p:txBody>
        </p:sp>
        <p:sp>
          <p:nvSpPr>
            <p:cNvPr id="21" name="TextBox 20">
              <a:extLst>
                <a:ext uri="{FF2B5EF4-FFF2-40B4-BE49-F238E27FC236}">
                  <a16:creationId xmlns:a16="http://schemas.microsoft.com/office/drawing/2014/main" id="{279426A3-5982-4186-9785-31A4F18B4D30}"/>
                </a:ext>
              </a:extLst>
            </p:cNvPr>
            <p:cNvSpPr txBox="1"/>
            <p:nvPr/>
          </p:nvSpPr>
          <p:spPr>
            <a:xfrm>
              <a:off x="9072121" y="5689353"/>
              <a:ext cx="1634008" cy="400110"/>
            </a:xfrm>
            <a:prstGeom prst="rect">
              <a:avLst/>
            </a:prstGeom>
            <a:noFill/>
          </p:spPr>
          <p:txBody>
            <a:bodyPr wrap="square" rtlCol="0">
              <a:spAutoFit/>
            </a:bodyPr>
            <a:lstStyle/>
            <a:p>
              <a:r>
                <a:rPr lang="en-US" sz="2000" i="1" dirty="0"/>
                <a:t>Output layer</a:t>
              </a:r>
            </a:p>
          </p:txBody>
        </p:sp>
        <p:sp>
          <p:nvSpPr>
            <p:cNvPr id="22" name="Oval 21">
              <a:extLst>
                <a:ext uri="{FF2B5EF4-FFF2-40B4-BE49-F238E27FC236}">
                  <a16:creationId xmlns:a16="http://schemas.microsoft.com/office/drawing/2014/main" id="{F2535749-B3F9-4FC1-984E-96E6EFB3A4B8}"/>
                </a:ext>
              </a:extLst>
            </p:cNvPr>
            <p:cNvSpPr/>
            <p:nvPr/>
          </p:nvSpPr>
          <p:spPr>
            <a:xfrm>
              <a:off x="6766433" y="234788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29473542-BACE-4747-BF56-A3B5020E5AE1}"/>
                </a:ext>
              </a:extLst>
            </p:cNvPr>
            <p:cNvSpPr/>
            <p:nvPr/>
          </p:nvSpPr>
          <p:spPr>
            <a:xfrm>
              <a:off x="6766433" y="3726737"/>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1D115C8A-F92A-4E91-81AC-8AC73C894CF0}"/>
                </a:ext>
              </a:extLst>
            </p:cNvPr>
            <p:cNvSpPr/>
            <p:nvPr/>
          </p:nvSpPr>
          <p:spPr>
            <a:xfrm>
              <a:off x="6766433"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CBB2ADA4-3F2C-4A08-BFF4-118AAE615113}"/>
                </a:ext>
              </a:extLst>
            </p:cNvPr>
            <p:cNvSpPr/>
            <p:nvPr/>
          </p:nvSpPr>
          <p:spPr>
            <a:xfrm>
              <a:off x="7784685" y="2799214"/>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C7F8ED20-DE1A-43BB-A01F-3F5EE0390AA9}"/>
                </a:ext>
              </a:extLst>
            </p:cNvPr>
            <p:cNvSpPr/>
            <p:nvPr/>
          </p:nvSpPr>
          <p:spPr>
            <a:xfrm>
              <a:off x="7778550" y="4545859"/>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F739E9A-4903-490B-BC75-F9F61F217692}"/>
                </a:ext>
              </a:extLst>
            </p:cNvPr>
            <p:cNvCxnSpPr>
              <a:cxnSpLocks/>
            </p:cNvCxnSpPr>
            <p:nvPr/>
          </p:nvCxnSpPr>
          <p:spPr>
            <a:xfrm>
              <a:off x="6223819" y="2513618"/>
              <a:ext cx="4621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BA13340-4D27-4162-878F-E585C088B61A}"/>
                </a:ext>
              </a:extLst>
            </p:cNvPr>
            <p:cNvCxnSpPr/>
            <p:nvPr/>
          </p:nvCxnSpPr>
          <p:spPr>
            <a:xfrm>
              <a:off x="6184490" y="2625213"/>
              <a:ext cx="581943" cy="1020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5FB5B64-4AB9-4663-B26E-F66D66B2C272}"/>
                </a:ext>
              </a:extLst>
            </p:cNvPr>
            <p:cNvCxnSpPr/>
            <p:nvPr/>
          </p:nvCxnSpPr>
          <p:spPr>
            <a:xfrm>
              <a:off x="6046839" y="2771189"/>
              <a:ext cx="811152" cy="2112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5D95ED3-DB6C-4957-B9B8-B5A2BED4E304}"/>
                </a:ext>
              </a:extLst>
            </p:cNvPr>
            <p:cNvCxnSpPr/>
            <p:nvPr/>
          </p:nvCxnSpPr>
          <p:spPr>
            <a:xfrm flipV="1">
              <a:off x="5941768" y="2790951"/>
              <a:ext cx="779194" cy="2068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4A103EA7-E9BD-4153-B99B-19D2878CE0DF}"/>
                </a:ext>
              </a:extLst>
            </p:cNvPr>
            <p:cNvCxnSpPr/>
            <p:nvPr/>
          </p:nvCxnSpPr>
          <p:spPr>
            <a:xfrm flipV="1">
              <a:off x="6066500" y="4129859"/>
              <a:ext cx="629270" cy="819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879D0EB-E972-4EFF-B2B2-0294CE584F70}"/>
                </a:ext>
              </a:extLst>
            </p:cNvPr>
            <p:cNvCxnSpPr/>
            <p:nvPr/>
          </p:nvCxnSpPr>
          <p:spPr>
            <a:xfrm>
              <a:off x="6184490" y="5144965"/>
              <a:ext cx="438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B4ED0452-1A53-477D-9D18-A09B30A6A628}"/>
                </a:ext>
              </a:extLst>
            </p:cNvPr>
            <p:cNvCxnSpPr>
              <a:cxnSpLocks/>
            </p:cNvCxnSpPr>
            <p:nvPr/>
          </p:nvCxnSpPr>
          <p:spPr>
            <a:xfrm>
              <a:off x="7271569" y="2625213"/>
              <a:ext cx="506981" cy="285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4AB45988-797D-4578-9414-D36677065D16}"/>
                </a:ext>
              </a:extLst>
            </p:cNvPr>
            <p:cNvCxnSpPr>
              <a:cxnSpLocks/>
            </p:cNvCxnSpPr>
            <p:nvPr/>
          </p:nvCxnSpPr>
          <p:spPr>
            <a:xfrm flipV="1">
              <a:off x="7169556" y="3227943"/>
              <a:ext cx="608994" cy="566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CC3E130-91DF-4308-A3ED-D0DEE0660149}"/>
                </a:ext>
              </a:extLst>
            </p:cNvPr>
            <p:cNvCxnSpPr>
              <a:cxnSpLocks/>
            </p:cNvCxnSpPr>
            <p:nvPr/>
          </p:nvCxnSpPr>
          <p:spPr>
            <a:xfrm>
              <a:off x="7169556" y="4129859"/>
              <a:ext cx="593626" cy="409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1DDC372-1BBE-4CBE-BB80-7C84D50F7B18}"/>
                </a:ext>
              </a:extLst>
            </p:cNvPr>
            <p:cNvCxnSpPr>
              <a:cxnSpLocks/>
            </p:cNvCxnSpPr>
            <p:nvPr/>
          </p:nvCxnSpPr>
          <p:spPr>
            <a:xfrm flipV="1">
              <a:off x="7226710" y="4884097"/>
              <a:ext cx="477162" cy="297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6619BF37-D2EA-4D8C-AFD6-599BB084F0E3}"/>
                </a:ext>
              </a:extLst>
            </p:cNvPr>
            <p:cNvSpPr/>
            <p:nvPr/>
          </p:nvSpPr>
          <p:spPr>
            <a:xfrm>
              <a:off x="5538645" y="1690688"/>
              <a:ext cx="717740" cy="44725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C0900BC-5F7A-48FB-ACA9-2B6FB49DC98B}"/>
                </a:ext>
              </a:extLst>
            </p:cNvPr>
            <p:cNvSpPr/>
            <p:nvPr/>
          </p:nvSpPr>
          <p:spPr>
            <a:xfrm>
              <a:off x="6609126" y="1690688"/>
              <a:ext cx="717740" cy="44725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AFBB937-DC1F-4845-AA46-096A01475C56}"/>
                </a:ext>
              </a:extLst>
            </p:cNvPr>
            <p:cNvSpPr/>
            <p:nvPr/>
          </p:nvSpPr>
          <p:spPr>
            <a:xfrm>
              <a:off x="7601607" y="1690688"/>
              <a:ext cx="717740" cy="44725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C7BAE3C-F34B-4F48-A36E-9E3893B6A68E}"/>
                </a:ext>
              </a:extLst>
            </p:cNvPr>
            <p:cNvSpPr txBox="1"/>
            <p:nvPr/>
          </p:nvSpPr>
          <p:spPr>
            <a:xfrm>
              <a:off x="5479695" y="1169756"/>
              <a:ext cx="1055120" cy="400110"/>
            </a:xfrm>
            <a:prstGeom prst="rect">
              <a:avLst/>
            </a:prstGeom>
            <a:noFill/>
          </p:spPr>
          <p:txBody>
            <a:bodyPr wrap="square" rtlCol="0">
              <a:spAutoFit/>
            </a:bodyPr>
            <a:lstStyle/>
            <a:p>
              <a:r>
                <a:rPr lang="en-US" sz="2000" dirty="0"/>
                <a:t>Layer 1</a:t>
              </a:r>
            </a:p>
          </p:txBody>
        </p:sp>
        <p:sp>
          <p:nvSpPr>
            <p:cNvPr id="56" name="TextBox 55">
              <a:extLst>
                <a:ext uri="{FF2B5EF4-FFF2-40B4-BE49-F238E27FC236}">
                  <a16:creationId xmlns:a16="http://schemas.microsoft.com/office/drawing/2014/main" id="{98EB139B-6DF6-4FFB-8E76-1AC51C3076C8}"/>
                </a:ext>
              </a:extLst>
            </p:cNvPr>
            <p:cNvSpPr txBox="1"/>
            <p:nvPr/>
          </p:nvSpPr>
          <p:spPr>
            <a:xfrm>
              <a:off x="6546487" y="1169756"/>
              <a:ext cx="1055120" cy="400110"/>
            </a:xfrm>
            <a:prstGeom prst="rect">
              <a:avLst/>
            </a:prstGeom>
            <a:noFill/>
          </p:spPr>
          <p:txBody>
            <a:bodyPr wrap="square" rtlCol="0">
              <a:spAutoFit/>
            </a:bodyPr>
            <a:lstStyle/>
            <a:p>
              <a:r>
                <a:rPr lang="en-US" sz="2000" dirty="0"/>
                <a:t>Layer 2</a:t>
              </a:r>
            </a:p>
          </p:txBody>
        </p:sp>
        <p:sp>
          <p:nvSpPr>
            <p:cNvPr id="57" name="TextBox 56">
              <a:extLst>
                <a:ext uri="{FF2B5EF4-FFF2-40B4-BE49-F238E27FC236}">
                  <a16:creationId xmlns:a16="http://schemas.microsoft.com/office/drawing/2014/main" id="{4C63B811-20E0-4377-BD10-41BC39CB87BD}"/>
                </a:ext>
              </a:extLst>
            </p:cNvPr>
            <p:cNvSpPr txBox="1"/>
            <p:nvPr/>
          </p:nvSpPr>
          <p:spPr>
            <a:xfrm>
              <a:off x="7540727" y="1169756"/>
              <a:ext cx="1055120" cy="400110"/>
            </a:xfrm>
            <a:prstGeom prst="rect">
              <a:avLst/>
            </a:prstGeom>
            <a:noFill/>
          </p:spPr>
          <p:txBody>
            <a:bodyPr wrap="square" rtlCol="0">
              <a:spAutoFit/>
            </a:bodyPr>
            <a:lstStyle/>
            <a:p>
              <a:r>
                <a:rPr lang="en-US" sz="2000" dirty="0"/>
                <a:t>Layer 3</a:t>
              </a:r>
            </a:p>
          </p:txBody>
        </p:sp>
        <p:cxnSp>
          <p:nvCxnSpPr>
            <p:cNvPr id="43" name="Straight Arrow Connector 42">
              <a:extLst>
                <a:ext uri="{FF2B5EF4-FFF2-40B4-BE49-F238E27FC236}">
                  <a16:creationId xmlns:a16="http://schemas.microsoft.com/office/drawing/2014/main" id="{F2539664-28A6-4C8F-8C74-9823CF72977E}"/>
                </a:ext>
              </a:extLst>
            </p:cNvPr>
            <p:cNvCxnSpPr>
              <a:cxnSpLocks/>
            </p:cNvCxnSpPr>
            <p:nvPr/>
          </p:nvCxnSpPr>
          <p:spPr>
            <a:xfrm flipV="1">
              <a:off x="7151130" y="3282116"/>
              <a:ext cx="749081" cy="1711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28B17B0-BE43-4109-B23C-C80CF5B8847C}"/>
                </a:ext>
              </a:extLst>
            </p:cNvPr>
            <p:cNvCxnSpPr>
              <a:cxnSpLocks/>
            </p:cNvCxnSpPr>
            <p:nvPr/>
          </p:nvCxnSpPr>
          <p:spPr>
            <a:xfrm>
              <a:off x="7083808" y="2790951"/>
              <a:ext cx="781963" cy="1575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E91B54B-961E-43B6-BD74-9A642A0D9771}"/>
                </a:ext>
              </a:extLst>
            </p:cNvPr>
            <p:cNvCxnSpPr>
              <a:cxnSpLocks/>
            </p:cNvCxnSpPr>
            <p:nvPr/>
          </p:nvCxnSpPr>
          <p:spPr>
            <a:xfrm flipV="1">
              <a:off x="10122924" y="3995624"/>
              <a:ext cx="583205" cy="9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Rectangle 26">
            <a:extLst>
              <a:ext uri="{FF2B5EF4-FFF2-40B4-BE49-F238E27FC236}">
                <a16:creationId xmlns:a16="http://schemas.microsoft.com/office/drawing/2014/main" id="{8B16B1F1-200D-4B63-8E58-F80480F7FC9C}"/>
              </a:ext>
            </a:extLst>
          </p:cNvPr>
          <p:cNvSpPr/>
          <p:nvPr/>
        </p:nvSpPr>
        <p:spPr>
          <a:xfrm>
            <a:off x="856443" y="3255724"/>
            <a:ext cx="2226315" cy="646331"/>
          </a:xfrm>
          <a:prstGeom prst="rect">
            <a:avLst/>
          </a:prstGeom>
        </p:spPr>
        <p:txBody>
          <a:bodyPr wrap="none">
            <a:spAutoFit/>
          </a:bodyPr>
          <a:lstStyle/>
          <a:p>
            <a:r>
              <a:rPr lang="en-US" dirty="0"/>
              <a:t>This is a </a:t>
            </a:r>
          </a:p>
          <a:p>
            <a:r>
              <a:rPr lang="en-US" b="1" dirty="0"/>
              <a:t>feedforward network</a:t>
            </a:r>
          </a:p>
        </p:txBody>
      </p:sp>
    </p:spTree>
    <p:extLst>
      <p:ext uri="{BB962C8B-B14F-4D97-AF65-F5344CB8AC3E}">
        <p14:creationId xmlns:p14="http://schemas.microsoft.com/office/powerpoint/2010/main" val="696035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5820-7052-4DCE-864D-F28E70AC77EB}"/>
              </a:ext>
            </a:extLst>
          </p:cNvPr>
          <p:cNvSpPr>
            <a:spLocks noGrp="1"/>
          </p:cNvSpPr>
          <p:nvPr>
            <p:ph type="title"/>
          </p:nvPr>
        </p:nvSpPr>
        <p:spPr>
          <a:xfrm>
            <a:off x="838200" y="365125"/>
            <a:ext cx="10515600" cy="1325563"/>
          </a:xfrm>
        </p:spPr>
        <p:txBody>
          <a:bodyPr/>
          <a:lstStyle/>
          <a:p>
            <a:r>
              <a:rPr lang="en-US" dirty="0"/>
              <a:t>Neural Network Architectures – Binary output</a:t>
            </a:r>
          </a:p>
        </p:txBody>
      </p:sp>
      <p:grpSp>
        <p:nvGrpSpPr>
          <p:cNvPr id="97" name="Group 96">
            <a:extLst>
              <a:ext uri="{FF2B5EF4-FFF2-40B4-BE49-F238E27FC236}">
                <a16:creationId xmlns:a16="http://schemas.microsoft.com/office/drawing/2014/main" id="{4ECEA04A-E8A1-471E-A187-F4D2959C180D}"/>
              </a:ext>
            </a:extLst>
          </p:cNvPr>
          <p:cNvGrpSpPr/>
          <p:nvPr/>
        </p:nvGrpSpPr>
        <p:grpSpPr>
          <a:xfrm>
            <a:off x="853042" y="2211421"/>
            <a:ext cx="2175550" cy="2228442"/>
            <a:chOff x="898390" y="2211421"/>
            <a:chExt cx="2175550" cy="2228442"/>
          </a:xfrm>
        </p:grpSpPr>
        <p:sp>
          <p:nvSpPr>
            <p:cNvPr id="5" name="Oval 4">
              <a:extLst>
                <a:ext uri="{FF2B5EF4-FFF2-40B4-BE49-F238E27FC236}">
                  <a16:creationId xmlns:a16="http://schemas.microsoft.com/office/drawing/2014/main" id="{AC8CB827-D586-4B1D-BFB3-1854C9E1CED6}"/>
                </a:ext>
              </a:extLst>
            </p:cNvPr>
            <p:cNvSpPr/>
            <p:nvPr/>
          </p:nvSpPr>
          <p:spPr>
            <a:xfrm>
              <a:off x="93547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EE97923F-B4BA-4EE7-A8F1-4D405D188127}"/>
                </a:ext>
              </a:extLst>
            </p:cNvPr>
            <p:cNvSpPr/>
            <p:nvPr/>
          </p:nvSpPr>
          <p:spPr>
            <a:xfrm>
              <a:off x="93547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9B6B8A49-7068-4C6E-B342-55FAA2A5ED58}"/>
                </a:ext>
              </a:extLst>
            </p:cNvPr>
            <p:cNvSpPr/>
            <p:nvPr/>
          </p:nvSpPr>
          <p:spPr>
            <a:xfrm>
              <a:off x="93547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Oval 7">
              <a:extLst>
                <a:ext uri="{FF2B5EF4-FFF2-40B4-BE49-F238E27FC236}">
                  <a16:creationId xmlns:a16="http://schemas.microsoft.com/office/drawing/2014/main" id="{D6C680F8-6FFA-470E-9C9F-5876DF0F2054}"/>
                </a:ext>
              </a:extLst>
            </p:cNvPr>
            <p:cNvSpPr/>
            <p:nvPr/>
          </p:nvSpPr>
          <p:spPr>
            <a:xfrm>
              <a:off x="93547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9" name="Oval 8">
              <a:extLst>
                <a:ext uri="{FF2B5EF4-FFF2-40B4-BE49-F238E27FC236}">
                  <a16:creationId xmlns:a16="http://schemas.microsoft.com/office/drawing/2014/main" id="{61A8BC25-307B-4339-90A0-57E10E28F706}"/>
                </a:ext>
              </a:extLst>
            </p:cNvPr>
            <p:cNvSpPr/>
            <p:nvPr/>
          </p:nvSpPr>
          <p:spPr>
            <a:xfrm>
              <a:off x="2375170" y="323119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6FA7B62-26B5-41AF-9552-45401FB07041}"/>
                </a:ext>
              </a:extLst>
            </p:cNvPr>
            <p:cNvCxnSpPr/>
            <p:nvPr/>
          </p:nvCxnSpPr>
          <p:spPr>
            <a:xfrm>
              <a:off x="1271081" y="2418945"/>
              <a:ext cx="1104089" cy="812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481A48-A6A2-446B-884B-E07E9B244210}"/>
                </a:ext>
              </a:extLst>
            </p:cNvPr>
            <p:cNvCxnSpPr/>
            <p:nvPr/>
          </p:nvCxnSpPr>
          <p:spPr>
            <a:xfrm>
              <a:off x="1262976" y="3024742"/>
              <a:ext cx="1012081" cy="295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2D11C50-6967-4DF9-B059-068578ACC3E1}"/>
                </a:ext>
              </a:extLst>
            </p:cNvPr>
            <p:cNvCxnSpPr/>
            <p:nvPr/>
          </p:nvCxnSpPr>
          <p:spPr>
            <a:xfrm flipV="1">
              <a:off x="1271081" y="3429000"/>
              <a:ext cx="1002557" cy="222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C9755E-F3F7-429D-91CC-27965743C72E}"/>
                </a:ext>
              </a:extLst>
            </p:cNvPr>
            <p:cNvCxnSpPr/>
            <p:nvPr/>
          </p:nvCxnSpPr>
          <p:spPr>
            <a:xfrm flipV="1">
              <a:off x="1271081" y="3537627"/>
              <a:ext cx="1091220" cy="76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4457ED9-50FB-41B6-B77B-6B2EAE0B0566}"/>
                </a:ext>
              </a:extLst>
            </p:cNvPr>
            <p:cNvCxnSpPr>
              <a:cxnSpLocks/>
              <a:stCxn id="9" idx="6"/>
            </p:cNvCxnSpPr>
            <p:nvPr/>
          </p:nvCxnSpPr>
          <p:spPr>
            <a:xfrm>
              <a:off x="2645923" y="3366575"/>
              <a:ext cx="428017" cy="7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887D1D60-F03E-42CF-B5E7-90A4A1CB9566}"/>
                </a:ext>
              </a:extLst>
            </p:cNvPr>
            <p:cNvSpPr txBox="1"/>
            <p:nvPr/>
          </p:nvSpPr>
          <p:spPr>
            <a:xfrm>
              <a:off x="898390" y="3743402"/>
              <a:ext cx="372691" cy="369332"/>
            </a:xfrm>
            <a:prstGeom prst="rect">
              <a:avLst/>
            </a:prstGeom>
            <a:noFill/>
          </p:spPr>
          <p:txBody>
            <a:bodyPr wrap="square" rtlCol="0">
              <a:spAutoFit/>
            </a:bodyPr>
            <a:lstStyle/>
            <a:p>
              <a:r>
                <a:rPr lang="en-US" dirty="0"/>
                <a:t>…</a:t>
              </a:r>
            </a:p>
          </p:txBody>
        </p:sp>
      </p:grpSp>
      <p:grpSp>
        <p:nvGrpSpPr>
          <p:cNvPr id="98" name="Group 97">
            <a:extLst>
              <a:ext uri="{FF2B5EF4-FFF2-40B4-BE49-F238E27FC236}">
                <a16:creationId xmlns:a16="http://schemas.microsoft.com/office/drawing/2014/main" id="{7D360D1D-0B22-4D7B-9E4B-E922811ADE3C}"/>
              </a:ext>
            </a:extLst>
          </p:cNvPr>
          <p:cNvGrpSpPr/>
          <p:nvPr/>
        </p:nvGrpSpPr>
        <p:grpSpPr>
          <a:xfrm>
            <a:off x="4351688" y="2186822"/>
            <a:ext cx="2919685" cy="2228442"/>
            <a:chOff x="4486306" y="2211421"/>
            <a:chExt cx="2919685" cy="2228442"/>
          </a:xfrm>
        </p:grpSpPr>
        <p:sp>
          <p:nvSpPr>
            <p:cNvPr id="10" name="Oval 9">
              <a:extLst>
                <a:ext uri="{FF2B5EF4-FFF2-40B4-BE49-F238E27FC236}">
                  <a16:creationId xmlns:a16="http://schemas.microsoft.com/office/drawing/2014/main" id="{384AB0F5-96BD-4FFB-8CFE-D05B46983284}"/>
                </a:ext>
              </a:extLst>
            </p:cNvPr>
            <p:cNvSpPr/>
            <p:nvPr/>
          </p:nvSpPr>
          <p:spPr>
            <a:xfrm>
              <a:off x="4520930"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2131C45-F045-4CE6-813E-E7E0BC8AE50B}"/>
                </a:ext>
              </a:extLst>
            </p:cNvPr>
            <p:cNvSpPr/>
            <p:nvPr/>
          </p:nvSpPr>
          <p:spPr>
            <a:xfrm>
              <a:off x="4520930"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82D01BF7-F7EA-48D3-9325-B6C0232CC83C}"/>
                </a:ext>
              </a:extLst>
            </p:cNvPr>
            <p:cNvSpPr/>
            <p:nvPr/>
          </p:nvSpPr>
          <p:spPr>
            <a:xfrm>
              <a:off x="4520930"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4E126526-0CCE-47BD-ADE1-AD740735A174}"/>
                </a:ext>
              </a:extLst>
            </p:cNvPr>
            <p:cNvSpPr/>
            <p:nvPr/>
          </p:nvSpPr>
          <p:spPr>
            <a:xfrm>
              <a:off x="4520930"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14" name="Oval 13">
              <a:extLst>
                <a:ext uri="{FF2B5EF4-FFF2-40B4-BE49-F238E27FC236}">
                  <a16:creationId xmlns:a16="http://schemas.microsoft.com/office/drawing/2014/main" id="{AEB0F764-F5D4-4A08-A5F3-3A3F3857C65D}"/>
                </a:ext>
              </a:extLst>
            </p:cNvPr>
            <p:cNvSpPr/>
            <p:nvPr/>
          </p:nvSpPr>
          <p:spPr>
            <a:xfrm>
              <a:off x="6654529" y="324579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9471CA9F-BC59-4255-9D14-4758C4A06081}"/>
                </a:ext>
              </a:extLst>
            </p:cNvPr>
            <p:cNvSpPr/>
            <p:nvPr/>
          </p:nvSpPr>
          <p:spPr>
            <a:xfrm>
              <a:off x="5600699" y="259323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6" name="Oval 15">
              <a:extLst>
                <a:ext uri="{FF2B5EF4-FFF2-40B4-BE49-F238E27FC236}">
                  <a16:creationId xmlns:a16="http://schemas.microsoft.com/office/drawing/2014/main" id="{1D3B46F5-EB7E-4705-A9E1-1B3E75A5C98C}"/>
                </a:ext>
              </a:extLst>
            </p:cNvPr>
            <p:cNvSpPr/>
            <p:nvPr/>
          </p:nvSpPr>
          <p:spPr>
            <a:xfrm>
              <a:off x="5600699" y="372812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6" name="Straight Arrow Connector 35">
              <a:extLst>
                <a:ext uri="{FF2B5EF4-FFF2-40B4-BE49-F238E27FC236}">
                  <a16:creationId xmlns:a16="http://schemas.microsoft.com/office/drawing/2014/main" id="{B45CBF08-A81F-46F1-8792-CFB9978079C9}"/>
                </a:ext>
              </a:extLst>
            </p:cNvPr>
            <p:cNvCxnSpPr>
              <a:cxnSpLocks/>
            </p:cNvCxnSpPr>
            <p:nvPr/>
          </p:nvCxnSpPr>
          <p:spPr>
            <a:xfrm>
              <a:off x="4890581" y="2418945"/>
              <a:ext cx="647699" cy="21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20AB50C-81F0-4CAE-BC7C-4C065F6FF756}"/>
                </a:ext>
              </a:extLst>
            </p:cNvPr>
            <p:cNvCxnSpPr/>
            <p:nvPr/>
          </p:nvCxnSpPr>
          <p:spPr>
            <a:xfrm flipV="1">
              <a:off x="4872342" y="2822895"/>
              <a:ext cx="620948" cy="176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7BE160-5ED1-4BB0-80B8-BF43F881B748}"/>
                </a:ext>
              </a:extLst>
            </p:cNvPr>
            <p:cNvCxnSpPr/>
            <p:nvPr/>
          </p:nvCxnSpPr>
          <p:spPr>
            <a:xfrm flipV="1">
              <a:off x="4854102" y="2889366"/>
              <a:ext cx="746597" cy="72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81C163-C460-4072-ADA6-F5B003C5BD34}"/>
                </a:ext>
              </a:extLst>
            </p:cNvPr>
            <p:cNvCxnSpPr/>
            <p:nvPr/>
          </p:nvCxnSpPr>
          <p:spPr>
            <a:xfrm flipV="1">
              <a:off x="4857547" y="2934235"/>
              <a:ext cx="837187" cy="1370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0309F43-51E4-4536-88F1-D541168F6106}"/>
                </a:ext>
              </a:extLst>
            </p:cNvPr>
            <p:cNvCxnSpPr/>
            <p:nvPr/>
          </p:nvCxnSpPr>
          <p:spPr>
            <a:xfrm>
              <a:off x="4841233" y="2478111"/>
              <a:ext cx="848637" cy="117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EBBBC5-F0EA-4029-A064-56CAD035781B}"/>
                </a:ext>
              </a:extLst>
            </p:cNvPr>
            <p:cNvCxnSpPr/>
            <p:nvPr/>
          </p:nvCxnSpPr>
          <p:spPr>
            <a:xfrm>
              <a:off x="4854102" y="2999360"/>
              <a:ext cx="746597" cy="72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A8A57B-D310-4DFC-BAC5-50434E5AC540}"/>
                </a:ext>
              </a:extLst>
            </p:cNvPr>
            <p:cNvCxnSpPr/>
            <p:nvPr/>
          </p:nvCxnSpPr>
          <p:spPr>
            <a:xfrm>
              <a:off x="4854102" y="3677305"/>
              <a:ext cx="684178" cy="16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2AFBBDE-1E14-4BC8-9F22-3475013026DF}"/>
                </a:ext>
              </a:extLst>
            </p:cNvPr>
            <p:cNvCxnSpPr/>
            <p:nvPr/>
          </p:nvCxnSpPr>
          <p:spPr>
            <a:xfrm flipV="1">
              <a:off x="4872342" y="3996707"/>
              <a:ext cx="662493" cy="360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AB5B3AC-8414-4973-A5E0-6C2C2312302A}"/>
                </a:ext>
              </a:extLst>
            </p:cNvPr>
            <p:cNvCxnSpPr/>
            <p:nvPr/>
          </p:nvCxnSpPr>
          <p:spPr>
            <a:xfrm>
              <a:off x="5926677" y="2775629"/>
              <a:ext cx="671413" cy="4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13916F7-45EB-47EB-BA30-5B21F1144C9A}"/>
                </a:ext>
              </a:extLst>
            </p:cNvPr>
            <p:cNvCxnSpPr/>
            <p:nvPr/>
          </p:nvCxnSpPr>
          <p:spPr>
            <a:xfrm flipV="1">
              <a:off x="5933871" y="3501951"/>
              <a:ext cx="673237" cy="339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B09A2C5-47B8-4032-A7F0-D667D87577AD}"/>
                </a:ext>
              </a:extLst>
            </p:cNvPr>
            <p:cNvCxnSpPr>
              <a:cxnSpLocks/>
            </p:cNvCxnSpPr>
            <p:nvPr/>
          </p:nvCxnSpPr>
          <p:spPr>
            <a:xfrm>
              <a:off x="6954869" y="3355221"/>
              <a:ext cx="451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79628B2-DA97-4C87-B934-87D8817D39A3}"/>
                </a:ext>
              </a:extLst>
            </p:cNvPr>
            <p:cNvSpPr txBox="1"/>
            <p:nvPr/>
          </p:nvSpPr>
          <p:spPr>
            <a:xfrm>
              <a:off x="4486306" y="3768362"/>
              <a:ext cx="372691"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A9DC2A09-9A4D-4A45-B0E2-606FB17EFEB3}"/>
                </a:ext>
              </a:extLst>
            </p:cNvPr>
            <p:cNvSpPr txBox="1"/>
            <p:nvPr/>
          </p:nvSpPr>
          <p:spPr>
            <a:xfrm>
              <a:off x="5511833" y="3095544"/>
              <a:ext cx="372691" cy="369332"/>
            </a:xfrm>
            <a:prstGeom prst="rect">
              <a:avLst/>
            </a:prstGeom>
            <a:noFill/>
          </p:spPr>
          <p:txBody>
            <a:bodyPr wrap="square" rtlCol="0">
              <a:spAutoFit/>
            </a:bodyPr>
            <a:lstStyle/>
            <a:p>
              <a:r>
                <a:rPr lang="en-US" dirty="0"/>
                <a:t>…</a:t>
              </a:r>
            </a:p>
          </p:txBody>
        </p:sp>
      </p:grpSp>
      <p:grpSp>
        <p:nvGrpSpPr>
          <p:cNvPr id="99" name="Group 98">
            <a:extLst>
              <a:ext uri="{FF2B5EF4-FFF2-40B4-BE49-F238E27FC236}">
                <a16:creationId xmlns:a16="http://schemas.microsoft.com/office/drawing/2014/main" id="{0B0C1F24-6636-4C8F-BF9A-F9D7319AE134}"/>
              </a:ext>
            </a:extLst>
          </p:cNvPr>
          <p:cNvGrpSpPr/>
          <p:nvPr/>
        </p:nvGrpSpPr>
        <p:grpSpPr>
          <a:xfrm>
            <a:off x="8168431" y="2211421"/>
            <a:ext cx="3608522" cy="2228442"/>
            <a:chOff x="8291648" y="2211421"/>
            <a:chExt cx="3608522" cy="2228442"/>
          </a:xfrm>
        </p:grpSpPr>
        <p:sp>
          <p:nvSpPr>
            <p:cNvPr id="17" name="Oval 16">
              <a:extLst>
                <a:ext uri="{FF2B5EF4-FFF2-40B4-BE49-F238E27FC236}">
                  <a16:creationId xmlns:a16="http://schemas.microsoft.com/office/drawing/2014/main" id="{69E875F3-476F-4605-BFB6-11A95E2E0F33}"/>
                </a:ext>
              </a:extLst>
            </p:cNvPr>
            <p:cNvSpPr/>
            <p:nvPr/>
          </p:nvSpPr>
          <p:spPr>
            <a:xfrm>
              <a:off x="834065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E6F28F9C-E19A-4D5B-AA4A-45B0EBE6C5EC}"/>
                </a:ext>
              </a:extLst>
            </p:cNvPr>
            <p:cNvSpPr/>
            <p:nvPr/>
          </p:nvSpPr>
          <p:spPr>
            <a:xfrm>
              <a:off x="834065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128CF9E2-ADE1-4462-B7D0-018C06892736}"/>
                </a:ext>
              </a:extLst>
            </p:cNvPr>
            <p:cNvSpPr/>
            <p:nvPr/>
          </p:nvSpPr>
          <p:spPr>
            <a:xfrm>
              <a:off x="834065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755C6635-4823-475C-94B4-F150C315CCED}"/>
                </a:ext>
              </a:extLst>
            </p:cNvPr>
            <p:cNvSpPr/>
            <p:nvPr/>
          </p:nvSpPr>
          <p:spPr>
            <a:xfrm>
              <a:off x="834065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21" name="Oval 20">
              <a:extLst>
                <a:ext uri="{FF2B5EF4-FFF2-40B4-BE49-F238E27FC236}">
                  <a16:creationId xmlns:a16="http://schemas.microsoft.com/office/drawing/2014/main" id="{D4EB0C4F-C8A7-4F7E-8320-A5D29B84712D}"/>
                </a:ext>
              </a:extLst>
            </p:cNvPr>
            <p:cNvSpPr/>
            <p:nvPr/>
          </p:nvSpPr>
          <p:spPr>
            <a:xfrm>
              <a:off x="11112229" y="325470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6E2F2051-893C-4B4A-B25E-51836C79611A}"/>
                </a:ext>
              </a:extLst>
            </p:cNvPr>
            <p:cNvSpPr/>
            <p:nvPr/>
          </p:nvSpPr>
          <p:spPr>
            <a:xfrm>
              <a:off x="10203502" y="288936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3" name="Oval 22">
              <a:extLst>
                <a:ext uri="{FF2B5EF4-FFF2-40B4-BE49-F238E27FC236}">
                  <a16:creationId xmlns:a16="http://schemas.microsoft.com/office/drawing/2014/main" id="{D19750E6-EEE3-4553-A6F7-6A27A2D95D3B}"/>
                </a:ext>
              </a:extLst>
            </p:cNvPr>
            <p:cNvSpPr/>
            <p:nvPr/>
          </p:nvSpPr>
          <p:spPr>
            <a:xfrm>
              <a:off x="10203502" y="361300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24" name="Oval 23">
              <a:extLst>
                <a:ext uri="{FF2B5EF4-FFF2-40B4-BE49-F238E27FC236}">
                  <a16:creationId xmlns:a16="http://schemas.microsoft.com/office/drawing/2014/main" id="{F69731C9-2BB2-4F0E-B20B-F2D298007260}"/>
                </a:ext>
              </a:extLst>
            </p:cNvPr>
            <p:cNvSpPr/>
            <p:nvPr/>
          </p:nvSpPr>
          <p:spPr>
            <a:xfrm>
              <a:off x="9259110" y="2578635"/>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6" name="Oval 25">
              <a:extLst>
                <a:ext uri="{FF2B5EF4-FFF2-40B4-BE49-F238E27FC236}">
                  <a16:creationId xmlns:a16="http://schemas.microsoft.com/office/drawing/2014/main" id="{DCF2ABAE-EA10-49EB-9FE3-5A3BCF69C67F}"/>
                </a:ext>
              </a:extLst>
            </p:cNvPr>
            <p:cNvSpPr/>
            <p:nvPr/>
          </p:nvSpPr>
          <p:spPr>
            <a:xfrm>
              <a:off x="9259110" y="388376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cxnSp>
          <p:nvCxnSpPr>
            <p:cNvPr id="61" name="Straight Arrow Connector 60">
              <a:extLst>
                <a:ext uri="{FF2B5EF4-FFF2-40B4-BE49-F238E27FC236}">
                  <a16:creationId xmlns:a16="http://schemas.microsoft.com/office/drawing/2014/main" id="{2F903B2F-8939-4CFB-9142-C920007BAFF1}"/>
                </a:ext>
              </a:extLst>
            </p:cNvPr>
            <p:cNvCxnSpPr>
              <a:cxnSpLocks/>
            </p:cNvCxnSpPr>
            <p:nvPr/>
          </p:nvCxnSpPr>
          <p:spPr>
            <a:xfrm>
              <a:off x="11449048" y="3370223"/>
              <a:ext cx="451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36E2E0-09CA-4385-BA1B-229E0C79DD4D}"/>
                </a:ext>
              </a:extLst>
            </p:cNvPr>
            <p:cNvCxnSpPr/>
            <p:nvPr/>
          </p:nvCxnSpPr>
          <p:spPr>
            <a:xfrm>
              <a:off x="8657617" y="2346797"/>
              <a:ext cx="538264" cy="28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A10A599-6ED3-4372-9C5E-55B7BF425DC1}"/>
                </a:ext>
              </a:extLst>
            </p:cNvPr>
            <p:cNvCxnSpPr/>
            <p:nvPr/>
          </p:nvCxnSpPr>
          <p:spPr>
            <a:xfrm>
              <a:off x="8657617" y="2478111"/>
              <a:ext cx="661481" cy="136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C7CB45C-9D9D-4AE6-BDA5-010B099AF41E}"/>
                </a:ext>
              </a:extLst>
            </p:cNvPr>
            <p:cNvCxnSpPr/>
            <p:nvPr/>
          </p:nvCxnSpPr>
          <p:spPr>
            <a:xfrm flipV="1">
              <a:off x="8657617" y="2725061"/>
              <a:ext cx="535427" cy="24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ED4EAB3-E566-4902-A746-C2A502954EDB}"/>
                </a:ext>
              </a:extLst>
            </p:cNvPr>
            <p:cNvCxnSpPr>
              <a:stCxn id="18" idx="6"/>
              <a:endCxn id="26" idx="1"/>
            </p:cNvCxnSpPr>
            <p:nvPr/>
          </p:nvCxnSpPr>
          <p:spPr>
            <a:xfrm>
              <a:off x="8611410" y="2999361"/>
              <a:ext cx="687351" cy="924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5E39904-8971-417E-B53B-117EBADDEC54}"/>
                </a:ext>
              </a:extLst>
            </p:cNvPr>
            <p:cNvCxnSpPr>
              <a:stCxn id="19" idx="6"/>
            </p:cNvCxnSpPr>
            <p:nvPr/>
          </p:nvCxnSpPr>
          <p:spPr>
            <a:xfrm flipV="1">
              <a:off x="8611410" y="2863617"/>
              <a:ext cx="642836" cy="78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850CC7D-6D6A-457B-BED8-0F444A056DAC}"/>
                </a:ext>
              </a:extLst>
            </p:cNvPr>
            <p:cNvCxnSpPr/>
            <p:nvPr/>
          </p:nvCxnSpPr>
          <p:spPr>
            <a:xfrm>
              <a:off x="8677476" y="3667326"/>
              <a:ext cx="509081" cy="28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5BAEEEF-FE8C-4AB2-9EE2-DF414E621839}"/>
                </a:ext>
              </a:extLst>
            </p:cNvPr>
            <p:cNvCxnSpPr>
              <a:stCxn id="20" idx="7"/>
            </p:cNvCxnSpPr>
            <p:nvPr/>
          </p:nvCxnSpPr>
          <p:spPr>
            <a:xfrm flipV="1">
              <a:off x="8571759" y="2911127"/>
              <a:ext cx="773209" cy="129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97569E8-54DB-4ECC-A452-7E878FFC90A9}"/>
                </a:ext>
              </a:extLst>
            </p:cNvPr>
            <p:cNvCxnSpPr/>
            <p:nvPr/>
          </p:nvCxnSpPr>
          <p:spPr>
            <a:xfrm flipV="1">
              <a:off x="8677274" y="4087563"/>
              <a:ext cx="561570" cy="21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AE1962F-91DA-4763-B517-9388E93C4D97}"/>
                </a:ext>
              </a:extLst>
            </p:cNvPr>
            <p:cNvCxnSpPr/>
            <p:nvPr/>
          </p:nvCxnSpPr>
          <p:spPr>
            <a:xfrm>
              <a:off x="9610928" y="2775629"/>
              <a:ext cx="525293" cy="19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5BC7552-BC7A-4882-A8D2-686034B1E663}"/>
                </a:ext>
              </a:extLst>
            </p:cNvPr>
            <p:cNvCxnSpPr>
              <a:endCxn id="23" idx="1"/>
            </p:cNvCxnSpPr>
            <p:nvPr/>
          </p:nvCxnSpPr>
          <p:spPr>
            <a:xfrm>
              <a:off x="9615721" y="2863617"/>
              <a:ext cx="627432" cy="78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9D89246-2AA6-427C-942A-E759B575AD5C}"/>
                </a:ext>
              </a:extLst>
            </p:cNvPr>
            <p:cNvCxnSpPr/>
            <p:nvPr/>
          </p:nvCxnSpPr>
          <p:spPr>
            <a:xfrm flipV="1">
              <a:off x="9564721" y="3159988"/>
              <a:ext cx="612911" cy="76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E5D8E9E-4325-4AED-953E-912BF458A495}"/>
                </a:ext>
              </a:extLst>
            </p:cNvPr>
            <p:cNvCxnSpPr/>
            <p:nvPr/>
          </p:nvCxnSpPr>
          <p:spPr>
            <a:xfrm flipV="1">
              <a:off x="9625589" y="3841865"/>
              <a:ext cx="510632" cy="17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EF5C106-2910-4635-8ABF-A8BCB5AE35EE}"/>
                </a:ext>
              </a:extLst>
            </p:cNvPr>
            <p:cNvCxnSpPr>
              <a:stCxn id="22" idx="6"/>
            </p:cNvCxnSpPr>
            <p:nvPr/>
          </p:nvCxnSpPr>
          <p:spPr>
            <a:xfrm>
              <a:off x="10474255" y="3024743"/>
              <a:ext cx="589336" cy="29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115C6BE-1ABA-4A29-9A5A-0C36C3A5332D}"/>
                </a:ext>
              </a:extLst>
            </p:cNvPr>
            <p:cNvCxnSpPr/>
            <p:nvPr/>
          </p:nvCxnSpPr>
          <p:spPr>
            <a:xfrm flipV="1">
              <a:off x="10541536" y="3461386"/>
              <a:ext cx="504627" cy="28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6402429-DA06-442E-B658-EA0CDA9D4B3A}"/>
                </a:ext>
              </a:extLst>
            </p:cNvPr>
            <p:cNvSpPr txBox="1"/>
            <p:nvPr/>
          </p:nvSpPr>
          <p:spPr>
            <a:xfrm>
              <a:off x="8291648" y="3743402"/>
              <a:ext cx="372691" cy="369332"/>
            </a:xfrm>
            <a:prstGeom prst="rect">
              <a:avLst/>
            </a:prstGeom>
            <a:noFill/>
          </p:spPr>
          <p:txBody>
            <a:bodyPr wrap="square" rtlCol="0">
              <a:spAutoFit/>
            </a:bodyPr>
            <a:lstStyle/>
            <a:p>
              <a:r>
                <a:rPr lang="en-US" dirty="0"/>
                <a:t>…</a:t>
              </a:r>
            </a:p>
          </p:txBody>
        </p:sp>
        <p:sp>
          <p:nvSpPr>
            <p:cNvPr id="94" name="TextBox 93">
              <a:extLst>
                <a:ext uri="{FF2B5EF4-FFF2-40B4-BE49-F238E27FC236}">
                  <a16:creationId xmlns:a16="http://schemas.microsoft.com/office/drawing/2014/main" id="{59615705-3EC0-4088-9C27-BE9513BDD8FE}"/>
                </a:ext>
              </a:extLst>
            </p:cNvPr>
            <p:cNvSpPr txBox="1"/>
            <p:nvPr/>
          </p:nvSpPr>
          <p:spPr>
            <a:xfrm>
              <a:off x="9173386" y="3154028"/>
              <a:ext cx="372691"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6DF9EA59-DC45-4DE4-8326-F0BD2B133556}"/>
                </a:ext>
              </a:extLst>
            </p:cNvPr>
            <p:cNvSpPr txBox="1"/>
            <p:nvPr/>
          </p:nvSpPr>
          <p:spPr>
            <a:xfrm>
              <a:off x="10138045" y="3154028"/>
              <a:ext cx="372691" cy="369332"/>
            </a:xfrm>
            <a:prstGeom prst="rect">
              <a:avLst/>
            </a:prstGeom>
            <a:noFill/>
          </p:spPr>
          <p:txBody>
            <a:bodyPr wrap="square" rtlCol="0">
              <a:spAutoFit/>
            </a:bodyPr>
            <a:lstStyle/>
            <a:p>
              <a:r>
                <a:rPr lang="en-US" dirty="0"/>
                <a:t>…</a:t>
              </a:r>
            </a:p>
          </p:txBody>
        </p:sp>
        <p:sp>
          <p:nvSpPr>
            <p:cNvPr id="96" name="TextBox 95">
              <a:extLst>
                <a:ext uri="{FF2B5EF4-FFF2-40B4-BE49-F238E27FC236}">
                  <a16:creationId xmlns:a16="http://schemas.microsoft.com/office/drawing/2014/main" id="{4BA75F48-8BC2-4DE3-9220-8DA63B06AB6B}"/>
                </a:ext>
              </a:extLst>
            </p:cNvPr>
            <p:cNvSpPr txBox="1"/>
            <p:nvPr/>
          </p:nvSpPr>
          <p:spPr>
            <a:xfrm>
              <a:off x="9655076" y="3141023"/>
              <a:ext cx="372691" cy="369332"/>
            </a:xfrm>
            <a:prstGeom prst="rect">
              <a:avLst/>
            </a:prstGeom>
            <a:noFill/>
          </p:spPr>
          <p:txBody>
            <a:bodyPr wrap="square" rtlCol="0">
              <a:spAutoFit/>
            </a:bodyPr>
            <a:lstStyle/>
            <a:p>
              <a:r>
                <a:rPr lang="en-US" dirty="0"/>
                <a:t>…</a:t>
              </a:r>
            </a:p>
          </p:txBody>
        </p:sp>
      </p:grpSp>
      <p:sp>
        <p:nvSpPr>
          <p:cNvPr id="100" name="TextBox 99">
            <a:extLst>
              <a:ext uri="{FF2B5EF4-FFF2-40B4-BE49-F238E27FC236}">
                <a16:creationId xmlns:a16="http://schemas.microsoft.com/office/drawing/2014/main" id="{F89570F7-1692-45D1-96B0-C1C09F921506}"/>
              </a:ext>
            </a:extLst>
          </p:cNvPr>
          <p:cNvSpPr txBox="1"/>
          <p:nvPr/>
        </p:nvSpPr>
        <p:spPr>
          <a:xfrm>
            <a:off x="685877" y="4996261"/>
            <a:ext cx="2289290" cy="1200329"/>
          </a:xfrm>
          <a:prstGeom prst="rect">
            <a:avLst/>
          </a:prstGeom>
          <a:noFill/>
        </p:spPr>
        <p:txBody>
          <a:bodyPr wrap="square" rtlCol="0">
            <a:spAutoFit/>
          </a:bodyPr>
          <a:lstStyle/>
          <a:p>
            <a:r>
              <a:rPr lang="en-US" b="1" dirty="0"/>
              <a:t>Perceptron</a:t>
            </a:r>
          </a:p>
          <a:p>
            <a:r>
              <a:rPr lang="en-US" dirty="0"/>
              <a:t>(no hidden layer)</a:t>
            </a:r>
          </a:p>
          <a:p>
            <a:r>
              <a:rPr lang="en-US" dirty="0"/>
              <a:t>Same as log.reg.</a:t>
            </a:r>
          </a:p>
          <a:p>
            <a:r>
              <a:rPr lang="en-US" dirty="0" err="1"/>
              <a:t>Scikit</a:t>
            </a:r>
            <a:r>
              <a:rPr lang="en-US" dirty="0"/>
              <a:t>: </a:t>
            </a:r>
            <a:r>
              <a:rPr lang="en-US" dirty="0" err="1"/>
              <a:t>SGDClassifier</a:t>
            </a:r>
            <a:endParaRPr lang="en-US" dirty="0"/>
          </a:p>
        </p:txBody>
      </p:sp>
      <p:sp>
        <p:nvSpPr>
          <p:cNvPr id="101" name="TextBox 100">
            <a:extLst>
              <a:ext uri="{FF2B5EF4-FFF2-40B4-BE49-F238E27FC236}">
                <a16:creationId xmlns:a16="http://schemas.microsoft.com/office/drawing/2014/main" id="{53D2C722-CEA5-40A4-8376-94971D706F7D}"/>
              </a:ext>
            </a:extLst>
          </p:cNvPr>
          <p:cNvSpPr txBox="1"/>
          <p:nvPr/>
        </p:nvSpPr>
        <p:spPr>
          <a:xfrm>
            <a:off x="4452467" y="4996851"/>
            <a:ext cx="2679184" cy="1200329"/>
          </a:xfrm>
          <a:prstGeom prst="rect">
            <a:avLst/>
          </a:prstGeom>
          <a:noFill/>
        </p:spPr>
        <p:txBody>
          <a:bodyPr wrap="square" rtlCol="0">
            <a:spAutoFit/>
          </a:bodyPr>
          <a:lstStyle/>
          <a:p>
            <a:r>
              <a:rPr lang="en-US" b="1" dirty="0"/>
              <a:t>Multi-layer Perceptron</a:t>
            </a:r>
          </a:p>
          <a:p>
            <a:r>
              <a:rPr lang="en-US" dirty="0"/>
              <a:t>(one hidden layer)</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sp>
        <p:nvSpPr>
          <p:cNvPr id="102" name="TextBox 101">
            <a:extLst>
              <a:ext uri="{FF2B5EF4-FFF2-40B4-BE49-F238E27FC236}">
                <a16:creationId xmlns:a16="http://schemas.microsoft.com/office/drawing/2014/main" id="{0A7030A7-2556-4460-8817-E840ED56ABFB}"/>
              </a:ext>
            </a:extLst>
          </p:cNvPr>
          <p:cNvSpPr txBox="1"/>
          <p:nvPr/>
        </p:nvSpPr>
        <p:spPr>
          <a:xfrm>
            <a:off x="8488193" y="4996851"/>
            <a:ext cx="2679184" cy="1200329"/>
          </a:xfrm>
          <a:prstGeom prst="rect">
            <a:avLst/>
          </a:prstGeom>
          <a:noFill/>
        </p:spPr>
        <p:txBody>
          <a:bodyPr wrap="square" rtlCol="0">
            <a:spAutoFit/>
          </a:bodyPr>
          <a:lstStyle/>
          <a:p>
            <a:r>
              <a:rPr lang="en-US" b="1" dirty="0"/>
              <a:t>Multi-layer Perceptron</a:t>
            </a:r>
          </a:p>
          <a:p>
            <a:r>
              <a:rPr lang="en-US" dirty="0"/>
              <a:t>(more hidden layers)</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spTree>
    <p:extLst>
      <p:ext uri="{BB962C8B-B14F-4D97-AF65-F5344CB8AC3E}">
        <p14:creationId xmlns:p14="http://schemas.microsoft.com/office/powerpoint/2010/main" val="3632394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5820-7052-4DCE-864D-F28E70AC77EB}"/>
              </a:ext>
            </a:extLst>
          </p:cNvPr>
          <p:cNvSpPr>
            <a:spLocks noGrp="1"/>
          </p:cNvSpPr>
          <p:nvPr>
            <p:ph type="title"/>
          </p:nvPr>
        </p:nvSpPr>
        <p:spPr/>
        <p:txBody>
          <a:bodyPr/>
          <a:lstStyle/>
          <a:p>
            <a:r>
              <a:rPr lang="en-US" dirty="0"/>
              <a:t>Neural Network Architectures – Multiclass</a:t>
            </a:r>
          </a:p>
        </p:txBody>
      </p:sp>
      <p:sp>
        <p:nvSpPr>
          <p:cNvPr id="3" name="Content Placeholder 2">
            <a:extLst>
              <a:ext uri="{FF2B5EF4-FFF2-40B4-BE49-F238E27FC236}">
                <a16:creationId xmlns:a16="http://schemas.microsoft.com/office/drawing/2014/main" id="{1E4495D4-637E-435B-A1C4-BF24CED32700}"/>
              </a:ext>
            </a:extLst>
          </p:cNvPr>
          <p:cNvSpPr>
            <a:spLocks noGrp="1"/>
          </p:cNvSpPr>
          <p:nvPr>
            <p:ph idx="1"/>
          </p:nvPr>
        </p:nvSpPr>
        <p:spPr>
          <a:xfrm>
            <a:off x="811723" y="1503667"/>
            <a:ext cx="10515600" cy="4351338"/>
          </a:xfrm>
        </p:spPr>
        <p:txBody>
          <a:bodyPr/>
          <a:lstStyle/>
          <a:p>
            <a:r>
              <a:rPr lang="en-US" dirty="0"/>
              <a:t>E.g.: 3 classes</a:t>
            </a:r>
          </a:p>
        </p:txBody>
      </p:sp>
      <p:sp>
        <p:nvSpPr>
          <p:cNvPr id="100" name="TextBox 99">
            <a:extLst>
              <a:ext uri="{FF2B5EF4-FFF2-40B4-BE49-F238E27FC236}">
                <a16:creationId xmlns:a16="http://schemas.microsoft.com/office/drawing/2014/main" id="{F89570F7-1692-45D1-96B0-C1C09F921506}"/>
              </a:ext>
            </a:extLst>
          </p:cNvPr>
          <p:cNvSpPr txBox="1"/>
          <p:nvPr/>
        </p:nvSpPr>
        <p:spPr>
          <a:xfrm>
            <a:off x="829479" y="4627088"/>
            <a:ext cx="2289290" cy="646331"/>
          </a:xfrm>
          <a:prstGeom prst="rect">
            <a:avLst/>
          </a:prstGeom>
          <a:noFill/>
        </p:spPr>
        <p:txBody>
          <a:bodyPr wrap="square" rtlCol="0">
            <a:spAutoFit/>
          </a:bodyPr>
          <a:lstStyle/>
          <a:p>
            <a:r>
              <a:rPr lang="en-US" b="1" dirty="0"/>
              <a:t>Perceptron</a:t>
            </a:r>
          </a:p>
          <a:p>
            <a:r>
              <a:rPr lang="en-US" dirty="0"/>
              <a:t>(no hidden layer)</a:t>
            </a:r>
          </a:p>
        </p:txBody>
      </p:sp>
      <p:sp>
        <p:nvSpPr>
          <p:cNvPr id="101" name="TextBox 100">
            <a:extLst>
              <a:ext uri="{FF2B5EF4-FFF2-40B4-BE49-F238E27FC236}">
                <a16:creationId xmlns:a16="http://schemas.microsoft.com/office/drawing/2014/main" id="{53D2C722-CEA5-40A4-8376-94971D706F7D}"/>
              </a:ext>
            </a:extLst>
          </p:cNvPr>
          <p:cNvSpPr txBox="1"/>
          <p:nvPr/>
        </p:nvSpPr>
        <p:spPr>
          <a:xfrm>
            <a:off x="4523191" y="4578060"/>
            <a:ext cx="2679184" cy="1200329"/>
          </a:xfrm>
          <a:prstGeom prst="rect">
            <a:avLst/>
          </a:prstGeom>
          <a:noFill/>
        </p:spPr>
        <p:txBody>
          <a:bodyPr wrap="square" rtlCol="0">
            <a:spAutoFit/>
          </a:bodyPr>
          <a:lstStyle/>
          <a:p>
            <a:r>
              <a:rPr lang="en-US" b="1" dirty="0"/>
              <a:t>Multi-layer Perceptron</a:t>
            </a:r>
          </a:p>
          <a:p>
            <a:r>
              <a:rPr lang="en-US" dirty="0"/>
              <a:t>(one hidden layer)</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sp>
        <p:nvSpPr>
          <p:cNvPr id="102" name="TextBox 101">
            <a:extLst>
              <a:ext uri="{FF2B5EF4-FFF2-40B4-BE49-F238E27FC236}">
                <a16:creationId xmlns:a16="http://schemas.microsoft.com/office/drawing/2014/main" id="{0A7030A7-2556-4460-8817-E840ED56ABFB}"/>
              </a:ext>
            </a:extLst>
          </p:cNvPr>
          <p:cNvSpPr txBox="1"/>
          <p:nvPr/>
        </p:nvSpPr>
        <p:spPr>
          <a:xfrm>
            <a:off x="8473351" y="4558243"/>
            <a:ext cx="2679184" cy="1200329"/>
          </a:xfrm>
          <a:prstGeom prst="rect">
            <a:avLst/>
          </a:prstGeom>
          <a:noFill/>
        </p:spPr>
        <p:txBody>
          <a:bodyPr wrap="square" rtlCol="0">
            <a:spAutoFit/>
          </a:bodyPr>
          <a:lstStyle/>
          <a:p>
            <a:r>
              <a:rPr lang="en-US" b="1" dirty="0"/>
              <a:t>Multi-layer Perceptron</a:t>
            </a:r>
          </a:p>
          <a:p>
            <a:r>
              <a:rPr lang="en-US" dirty="0"/>
              <a:t>(more hidden layers)</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grpSp>
        <p:nvGrpSpPr>
          <p:cNvPr id="76" name="Group 75">
            <a:extLst>
              <a:ext uri="{FF2B5EF4-FFF2-40B4-BE49-F238E27FC236}">
                <a16:creationId xmlns:a16="http://schemas.microsoft.com/office/drawing/2014/main" id="{3F5BC710-F46F-4B95-8947-7C50E4D8EBCF}"/>
              </a:ext>
            </a:extLst>
          </p:cNvPr>
          <p:cNvGrpSpPr/>
          <p:nvPr/>
        </p:nvGrpSpPr>
        <p:grpSpPr>
          <a:xfrm>
            <a:off x="838200" y="2119934"/>
            <a:ext cx="2323621" cy="2228442"/>
            <a:chOff x="904923" y="2594042"/>
            <a:chExt cx="2323621" cy="2228442"/>
          </a:xfrm>
        </p:grpSpPr>
        <p:grpSp>
          <p:nvGrpSpPr>
            <p:cNvPr id="97" name="Group 96">
              <a:extLst>
                <a:ext uri="{FF2B5EF4-FFF2-40B4-BE49-F238E27FC236}">
                  <a16:creationId xmlns:a16="http://schemas.microsoft.com/office/drawing/2014/main" id="{4ECEA04A-E8A1-471E-A187-F4D2959C180D}"/>
                </a:ext>
              </a:extLst>
            </p:cNvPr>
            <p:cNvGrpSpPr/>
            <p:nvPr/>
          </p:nvGrpSpPr>
          <p:grpSpPr>
            <a:xfrm>
              <a:off x="904923" y="2594042"/>
              <a:ext cx="2323621" cy="2228442"/>
              <a:chOff x="898390" y="2211421"/>
              <a:chExt cx="2323621" cy="2228442"/>
            </a:xfrm>
          </p:grpSpPr>
          <p:sp>
            <p:nvSpPr>
              <p:cNvPr id="5" name="Oval 4">
                <a:extLst>
                  <a:ext uri="{FF2B5EF4-FFF2-40B4-BE49-F238E27FC236}">
                    <a16:creationId xmlns:a16="http://schemas.microsoft.com/office/drawing/2014/main" id="{AC8CB827-D586-4B1D-BFB3-1854C9E1CED6}"/>
                  </a:ext>
                </a:extLst>
              </p:cNvPr>
              <p:cNvSpPr/>
              <p:nvPr/>
            </p:nvSpPr>
            <p:spPr>
              <a:xfrm>
                <a:off x="93547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EE97923F-B4BA-4EE7-A8F1-4D405D188127}"/>
                  </a:ext>
                </a:extLst>
              </p:cNvPr>
              <p:cNvSpPr/>
              <p:nvPr/>
            </p:nvSpPr>
            <p:spPr>
              <a:xfrm>
                <a:off x="93547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9B6B8A49-7068-4C6E-B342-55FAA2A5ED58}"/>
                  </a:ext>
                </a:extLst>
              </p:cNvPr>
              <p:cNvSpPr/>
              <p:nvPr/>
            </p:nvSpPr>
            <p:spPr>
              <a:xfrm>
                <a:off x="93547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Oval 7">
                <a:extLst>
                  <a:ext uri="{FF2B5EF4-FFF2-40B4-BE49-F238E27FC236}">
                    <a16:creationId xmlns:a16="http://schemas.microsoft.com/office/drawing/2014/main" id="{D6C680F8-6FFA-470E-9C9F-5876DF0F2054}"/>
                  </a:ext>
                </a:extLst>
              </p:cNvPr>
              <p:cNvSpPr/>
              <p:nvPr/>
            </p:nvSpPr>
            <p:spPr>
              <a:xfrm>
                <a:off x="93547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9" name="Oval 8">
                <a:extLst>
                  <a:ext uri="{FF2B5EF4-FFF2-40B4-BE49-F238E27FC236}">
                    <a16:creationId xmlns:a16="http://schemas.microsoft.com/office/drawing/2014/main" id="{61A8BC25-307B-4339-90A0-57E10E28F706}"/>
                  </a:ext>
                </a:extLst>
              </p:cNvPr>
              <p:cNvSpPr/>
              <p:nvPr/>
            </p:nvSpPr>
            <p:spPr>
              <a:xfrm>
                <a:off x="2057233" y="3173483"/>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6FA7B62-26B5-41AF-9552-45401FB07041}"/>
                  </a:ext>
                </a:extLst>
              </p:cNvPr>
              <p:cNvCxnSpPr>
                <a:cxnSpLocks/>
              </p:cNvCxnSpPr>
              <p:nvPr/>
            </p:nvCxnSpPr>
            <p:spPr>
              <a:xfrm>
                <a:off x="1271081" y="2418945"/>
                <a:ext cx="728359" cy="38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481A48-A6A2-446B-884B-E07E9B244210}"/>
                  </a:ext>
                </a:extLst>
              </p:cNvPr>
              <p:cNvCxnSpPr>
                <a:cxnSpLocks/>
              </p:cNvCxnSpPr>
              <p:nvPr/>
            </p:nvCxnSpPr>
            <p:spPr>
              <a:xfrm flipV="1">
                <a:off x="1262976" y="2881458"/>
                <a:ext cx="736464" cy="14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2D11C50-6967-4DF9-B059-068578ACC3E1}"/>
                  </a:ext>
                </a:extLst>
              </p:cNvPr>
              <p:cNvCxnSpPr>
                <a:cxnSpLocks/>
              </p:cNvCxnSpPr>
              <p:nvPr/>
            </p:nvCxnSpPr>
            <p:spPr>
              <a:xfrm flipV="1">
                <a:off x="1271081" y="2959134"/>
                <a:ext cx="736602" cy="69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C9755E-F3F7-429D-91CC-27965743C72E}"/>
                  </a:ext>
                </a:extLst>
              </p:cNvPr>
              <p:cNvCxnSpPr>
                <a:cxnSpLocks/>
              </p:cNvCxnSpPr>
              <p:nvPr/>
            </p:nvCxnSpPr>
            <p:spPr>
              <a:xfrm flipV="1">
                <a:off x="1271081" y="3012486"/>
                <a:ext cx="789730" cy="1292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4457ED9-50FB-41B6-B77B-6B2EAE0B0566}"/>
                  </a:ext>
                </a:extLst>
              </p:cNvPr>
              <p:cNvCxnSpPr>
                <a:cxnSpLocks/>
              </p:cNvCxnSpPr>
              <p:nvPr/>
            </p:nvCxnSpPr>
            <p:spPr>
              <a:xfrm>
                <a:off x="2356021" y="2862512"/>
                <a:ext cx="851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887D1D60-F03E-42CF-B5E7-90A4A1CB9566}"/>
                  </a:ext>
                </a:extLst>
              </p:cNvPr>
              <p:cNvSpPr txBox="1"/>
              <p:nvPr/>
            </p:nvSpPr>
            <p:spPr>
              <a:xfrm>
                <a:off x="898390" y="3743402"/>
                <a:ext cx="372691" cy="369332"/>
              </a:xfrm>
              <a:prstGeom prst="rect">
                <a:avLst/>
              </a:prstGeom>
              <a:noFill/>
            </p:spPr>
            <p:txBody>
              <a:bodyPr wrap="square" rtlCol="0">
                <a:spAutoFit/>
              </a:bodyPr>
              <a:lstStyle/>
              <a:p>
                <a:r>
                  <a:rPr lang="en-US" dirty="0"/>
                  <a:t>…</a:t>
                </a:r>
              </a:p>
            </p:txBody>
          </p:sp>
          <p:sp>
            <p:nvSpPr>
              <p:cNvPr id="70" name="Oval 69">
                <a:extLst>
                  <a:ext uri="{FF2B5EF4-FFF2-40B4-BE49-F238E27FC236}">
                    <a16:creationId xmlns:a16="http://schemas.microsoft.com/office/drawing/2014/main" id="{73988CDD-42B3-454B-9E3D-D8D7DEA0A7BC}"/>
                  </a:ext>
                </a:extLst>
              </p:cNvPr>
              <p:cNvSpPr/>
              <p:nvPr/>
            </p:nvSpPr>
            <p:spPr>
              <a:xfrm>
                <a:off x="2060811" y="2711825"/>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7A534FCA-0741-4D85-A9E6-5544B76C9BC9}"/>
                  </a:ext>
                </a:extLst>
              </p:cNvPr>
              <p:cNvSpPr/>
              <p:nvPr/>
            </p:nvSpPr>
            <p:spPr>
              <a:xfrm>
                <a:off x="2070764" y="367210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0B482990-8E56-47F0-8C08-AE3D27CFA029}"/>
                  </a:ext>
                </a:extLst>
              </p:cNvPr>
              <p:cNvCxnSpPr>
                <a:cxnSpLocks/>
              </p:cNvCxnSpPr>
              <p:nvPr/>
            </p:nvCxnSpPr>
            <p:spPr>
              <a:xfrm>
                <a:off x="1224704" y="3088440"/>
                <a:ext cx="782979" cy="22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3DCAFE3-7E2D-4D00-BB76-D8BEB95BA810}"/>
                  </a:ext>
                </a:extLst>
              </p:cNvPr>
              <p:cNvCxnSpPr>
                <a:cxnSpLocks/>
              </p:cNvCxnSpPr>
              <p:nvPr/>
            </p:nvCxnSpPr>
            <p:spPr>
              <a:xfrm>
                <a:off x="2356021" y="3318423"/>
                <a:ext cx="852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52CBFEB-48B8-4A54-930A-43E9B7CB3416}"/>
                  </a:ext>
                </a:extLst>
              </p:cNvPr>
              <p:cNvCxnSpPr>
                <a:cxnSpLocks/>
              </p:cNvCxnSpPr>
              <p:nvPr/>
            </p:nvCxnSpPr>
            <p:spPr>
              <a:xfrm>
                <a:off x="2378144" y="3807477"/>
                <a:ext cx="84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a:extLst>
                <a:ext uri="{FF2B5EF4-FFF2-40B4-BE49-F238E27FC236}">
                  <a16:creationId xmlns:a16="http://schemas.microsoft.com/office/drawing/2014/main" id="{1C4E6AA1-CF9F-4B77-8F6A-538E4BFA3CB5}"/>
                </a:ext>
              </a:extLst>
            </p:cNvPr>
            <p:cNvCxnSpPr/>
            <p:nvPr/>
          </p:nvCxnSpPr>
          <p:spPr>
            <a:xfrm>
              <a:off x="1253702" y="2836133"/>
              <a:ext cx="777195" cy="77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A6A436D-01E9-408A-9609-CA586C7A7710}"/>
                </a:ext>
              </a:extLst>
            </p:cNvPr>
            <p:cNvCxnSpPr>
              <a:cxnSpLocks/>
            </p:cNvCxnSpPr>
            <p:nvPr/>
          </p:nvCxnSpPr>
          <p:spPr>
            <a:xfrm>
              <a:off x="1212600" y="2885079"/>
              <a:ext cx="840762" cy="117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1CE30BA-932D-4279-830A-BE58071793E2}"/>
                </a:ext>
              </a:extLst>
            </p:cNvPr>
            <p:cNvCxnSpPr/>
            <p:nvPr/>
          </p:nvCxnSpPr>
          <p:spPr>
            <a:xfrm flipV="1">
              <a:off x="1277614" y="3752844"/>
              <a:ext cx="728359" cy="224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08BE8E9-C318-498F-8B2E-7087FD28ADE9}"/>
                </a:ext>
              </a:extLst>
            </p:cNvPr>
            <p:cNvCxnSpPr>
              <a:cxnSpLocks/>
            </p:cNvCxnSpPr>
            <p:nvPr/>
          </p:nvCxnSpPr>
          <p:spPr>
            <a:xfrm>
              <a:off x="1260048" y="4089651"/>
              <a:ext cx="764121" cy="41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90611A-9CBF-474C-AF0E-A76EEC0F8B43}"/>
                </a:ext>
              </a:extLst>
            </p:cNvPr>
            <p:cNvCxnSpPr/>
            <p:nvPr/>
          </p:nvCxnSpPr>
          <p:spPr>
            <a:xfrm flipV="1">
              <a:off x="1275182" y="3801014"/>
              <a:ext cx="712944" cy="842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8B3246F-6F81-413D-ABF5-EB024F74812F}"/>
                </a:ext>
              </a:extLst>
            </p:cNvPr>
            <p:cNvCxnSpPr>
              <a:cxnSpLocks/>
            </p:cNvCxnSpPr>
            <p:nvPr/>
          </p:nvCxnSpPr>
          <p:spPr>
            <a:xfrm flipV="1">
              <a:off x="1278478" y="4243309"/>
              <a:ext cx="737448" cy="48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02C9F64-F95A-4712-9566-53B43B78C4A4}"/>
                </a:ext>
              </a:extLst>
            </p:cNvPr>
            <p:cNvCxnSpPr/>
            <p:nvPr/>
          </p:nvCxnSpPr>
          <p:spPr>
            <a:xfrm>
              <a:off x="1231237" y="3517358"/>
              <a:ext cx="799660" cy="592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A1235242-A345-4A5F-936F-B7C5772647E5}"/>
                </a:ext>
              </a:extLst>
            </p:cNvPr>
            <p:cNvSpPr/>
            <p:nvPr/>
          </p:nvSpPr>
          <p:spPr>
            <a:xfrm>
              <a:off x="2501121" y="3028223"/>
              <a:ext cx="305490" cy="138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Softmax</a:t>
              </a:r>
              <a:endParaRPr lang="en-US" sz="1200" dirty="0"/>
            </a:p>
          </p:txBody>
        </p:sp>
      </p:grpSp>
      <p:grpSp>
        <p:nvGrpSpPr>
          <p:cNvPr id="140" name="Group 139">
            <a:extLst>
              <a:ext uri="{FF2B5EF4-FFF2-40B4-BE49-F238E27FC236}">
                <a16:creationId xmlns:a16="http://schemas.microsoft.com/office/drawing/2014/main" id="{2054003E-914A-46F2-8447-C9FD1EFD737D}"/>
              </a:ext>
            </a:extLst>
          </p:cNvPr>
          <p:cNvGrpSpPr/>
          <p:nvPr/>
        </p:nvGrpSpPr>
        <p:grpSpPr>
          <a:xfrm>
            <a:off x="4336846" y="2095335"/>
            <a:ext cx="2920551" cy="2228442"/>
            <a:chOff x="4403569" y="2569443"/>
            <a:chExt cx="2920551" cy="2228442"/>
          </a:xfrm>
        </p:grpSpPr>
        <p:grpSp>
          <p:nvGrpSpPr>
            <p:cNvPr id="98" name="Group 97">
              <a:extLst>
                <a:ext uri="{FF2B5EF4-FFF2-40B4-BE49-F238E27FC236}">
                  <a16:creationId xmlns:a16="http://schemas.microsoft.com/office/drawing/2014/main" id="{7D360D1D-0B22-4D7B-9E4B-E922811ADE3C}"/>
                </a:ext>
              </a:extLst>
            </p:cNvPr>
            <p:cNvGrpSpPr/>
            <p:nvPr/>
          </p:nvGrpSpPr>
          <p:grpSpPr>
            <a:xfrm>
              <a:off x="4403569" y="2569443"/>
              <a:ext cx="1398218" cy="2228442"/>
              <a:chOff x="4486306" y="2211421"/>
              <a:chExt cx="1398218" cy="2228442"/>
            </a:xfrm>
          </p:grpSpPr>
          <p:sp>
            <p:nvSpPr>
              <p:cNvPr id="10" name="Oval 9">
                <a:extLst>
                  <a:ext uri="{FF2B5EF4-FFF2-40B4-BE49-F238E27FC236}">
                    <a16:creationId xmlns:a16="http://schemas.microsoft.com/office/drawing/2014/main" id="{384AB0F5-96BD-4FFB-8CFE-D05B46983284}"/>
                  </a:ext>
                </a:extLst>
              </p:cNvPr>
              <p:cNvSpPr/>
              <p:nvPr/>
            </p:nvSpPr>
            <p:spPr>
              <a:xfrm>
                <a:off x="4520930"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2131C45-F045-4CE6-813E-E7E0BC8AE50B}"/>
                  </a:ext>
                </a:extLst>
              </p:cNvPr>
              <p:cNvSpPr/>
              <p:nvPr/>
            </p:nvSpPr>
            <p:spPr>
              <a:xfrm>
                <a:off x="4520930"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82D01BF7-F7EA-48D3-9325-B6C0232CC83C}"/>
                  </a:ext>
                </a:extLst>
              </p:cNvPr>
              <p:cNvSpPr/>
              <p:nvPr/>
            </p:nvSpPr>
            <p:spPr>
              <a:xfrm>
                <a:off x="4520930"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4E126526-0CCE-47BD-ADE1-AD740735A174}"/>
                  </a:ext>
                </a:extLst>
              </p:cNvPr>
              <p:cNvSpPr/>
              <p:nvPr/>
            </p:nvSpPr>
            <p:spPr>
              <a:xfrm>
                <a:off x="4520930"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15" name="Oval 14">
                <a:extLst>
                  <a:ext uri="{FF2B5EF4-FFF2-40B4-BE49-F238E27FC236}">
                    <a16:creationId xmlns:a16="http://schemas.microsoft.com/office/drawing/2014/main" id="{9471CA9F-BC59-4255-9D14-4758C4A06081}"/>
                  </a:ext>
                </a:extLst>
              </p:cNvPr>
              <p:cNvSpPr/>
              <p:nvPr/>
            </p:nvSpPr>
            <p:spPr>
              <a:xfrm>
                <a:off x="5600699" y="259323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6" name="Oval 15">
                <a:extLst>
                  <a:ext uri="{FF2B5EF4-FFF2-40B4-BE49-F238E27FC236}">
                    <a16:creationId xmlns:a16="http://schemas.microsoft.com/office/drawing/2014/main" id="{1D3B46F5-EB7E-4705-A9E1-1B3E75A5C98C}"/>
                  </a:ext>
                </a:extLst>
              </p:cNvPr>
              <p:cNvSpPr/>
              <p:nvPr/>
            </p:nvSpPr>
            <p:spPr>
              <a:xfrm>
                <a:off x="5600699" y="372812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6" name="Straight Arrow Connector 35">
                <a:extLst>
                  <a:ext uri="{FF2B5EF4-FFF2-40B4-BE49-F238E27FC236}">
                    <a16:creationId xmlns:a16="http://schemas.microsoft.com/office/drawing/2014/main" id="{B45CBF08-A81F-46F1-8792-CFB9978079C9}"/>
                  </a:ext>
                </a:extLst>
              </p:cNvPr>
              <p:cNvCxnSpPr>
                <a:cxnSpLocks/>
              </p:cNvCxnSpPr>
              <p:nvPr/>
            </p:nvCxnSpPr>
            <p:spPr>
              <a:xfrm>
                <a:off x="4890581" y="2418945"/>
                <a:ext cx="647699" cy="21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20AB50C-81F0-4CAE-BC7C-4C065F6FF756}"/>
                  </a:ext>
                </a:extLst>
              </p:cNvPr>
              <p:cNvCxnSpPr/>
              <p:nvPr/>
            </p:nvCxnSpPr>
            <p:spPr>
              <a:xfrm flipV="1">
                <a:off x="4872342" y="2822895"/>
                <a:ext cx="620948" cy="176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7BE160-5ED1-4BB0-80B8-BF43F881B748}"/>
                  </a:ext>
                </a:extLst>
              </p:cNvPr>
              <p:cNvCxnSpPr/>
              <p:nvPr/>
            </p:nvCxnSpPr>
            <p:spPr>
              <a:xfrm flipV="1">
                <a:off x="4854102" y="2889366"/>
                <a:ext cx="746597" cy="72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81C163-C460-4072-ADA6-F5B003C5BD34}"/>
                  </a:ext>
                </a:extLst>
              </p:cNvPr>
              <p:cNvCxnSpPr/>
              <p:nvPr/>
            </p:nvCxnSpPr>
            <p:spPr>
              <a:xfrm flipV="1">
                <a:off x="4857547" y="2934235"/>
                <a:ext cx="837187" cy="1370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0309F43-51E4-4536-88F1-D541168F6106}"/>
                  </a:ext>
                </a:extLst>
              </p:cNvPr>
              <p:cNvCxnSpPr/>
              <p:nvPr/>
            </p:nvCxnSpPr>
            <p:spPr>
              <a:xfrm>
                <a:off x="4841233" y="2478111"/>
                <a:ext cx="848637" cy="117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EBBBC5-F0EA-4029-A064-56CAD035781B}"/>
                  </a:ext>
                </a:extLst>
              </p:cNvPr>
              <p:cNvCxnSpPr/>
              <p:nvPr/>
            </p:nvCxnSpPr>
            <p:spPr>
              <a:xfrm>
                <a:off x="4854102" y="2999360"/>
                <a:ext cx="746597" cy="72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A8A57B-D310-4DFC-BAC5-50434E5AC540}"/>
                  </a:ext>
                </a:extLst>
              </p:cNvPr>
              <p:cNvCxnSpPr/>
              <p:nvPr/>
            </p:nvCxnSpPr>
            <p:spPr>
              <a:xfrm>
                <a:off x="4854102" y="3677305"/>
                <a:ext cx="684178" cy="16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2AFBBDE-1E14-4BC8-9F22-3475013026DF}"/>
                  </a:ext>
                </a:extLst>
              </p:cNvPr>
              <p:cNvCxnSpPr/>
              <p:nvPr/>
            </p:nvCxnSpPr>
            <p:spPr>
              <a:xfrm flipV="1">
                <a:off x="4872342" y="3996707"/>
                <a:ext cx="662493" cy="360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79628B2-DA97-4C87-B934-87D8817D39A3}"/>
                  </a:ext>
                </a:extLst>
              </p:cNvPr>
              <p:cNvSpPr txBox="1"/>
              <p:nvPr/>
            </p:nvSpPr>
            <p:spPr>
              <a:xfrm>
                <a:off x="4486306" y="3768362"/>
                <a:ext cx="372691"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A9DC2A09-9A4D-4A45-B0E2-606FB17EFEB3}"/>
                  </a:ext>
                </a:extLst>
              </p:cNvPr>
              <p:cNvSpPr txBox="1"/>
              <p:nvPr/>
            </p:nvSpPr>
            <p:spPr>
              <a:xfrm>
                <a:off x="5511833" y="3095544"/>
                <a:ext cx="372691" cy="369332"/>
              </a:xfrm>
              <a:prstGeom prst="rect">
                <a:avLst/>
              </a:prstGeom>
              <a:noFill/>
            </p:spPr>
            <p:txBody>
              <a:bodyPr wrap="square" rtlCol="0">
                <a:spAutoFit/>
              </a:bodyPr>
              <a:lstStyle/>
              <a:p>
                <a:r>
                  <a:rPr lang="en-US" dirty="0"/>
                  <a:t>…</a:t>
                </a:r>
              </a:p>
            </p:txBody>
          </p:sp>
        </p:grpSp>
        <p:sp>
          <p:nvSpPr>
            <p:cNvPr id="105" name="Oval 104">
              <a:extLst>
                <a:ext uri="{FF2B5EF4-FFF2-40B4-BE49-F238E27FC236}">
                  <a16:creationId xmlns:a16="http://schemas.microsoft.com/office/drawing/2014/main" id="{398F280D-A763-44F8-9AAC-9A8574AD819B}"/>
                </a:ext>
              </a:extLst>
            </p:cNvPr>
            <p:cNvSpPr/>
            <p:nvPr/>
          </p:nvSpPr>
          <p:spPr>
            <a:xfrm>
              <a:off x="6159342" y="352153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6" name="Straight Arrow Connector 105">
              <a:extLst>
                <a:ext uri="{FF2B5EF4-FFF2-40B4-BE49-F238E27FC236}">
                  <a16:creationId xmlns:a16="http://schemas.microsoft.com/office/drawing/2014/main" id="{E9C771F0-7F6A-457D-B505-9DBD8DBBCFDE}"/>
                </a:ext>
              </a:extLst>
            </p:cNvPr>
            <p:cNvCxnSpPr>
              <a:cxnSpLocks/>
            </p:cNvCxnSpPr>
            <p:nvPr/>
          </p:nvCxnSpPr>
          <p:spPr>
            <a:xfrm>
              <a:off x="6458130" y="3210567"/>
              <a:ext cx="851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B99ECA9-D54B-42FC-8311-2D8C6D737EA4}"/>
                </a:ext>
              </a:extLst>
            </p:cNvPr>
            <p:cNvSpPr/>
            <p:nvPr/>
          </p:nvSpPr>
          <p:spPr>
            <a:xfrm>
              <a:off x="6162920" y="305988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Oval 107">
              <a:extLst>
                <a:ext uri="{FF2B5EF4-FFF2-40B4-BE49-F238E27FC236}">
                  <a16:creationId xmlns:a16="http://schemas.microsoft.com/office/drawing/2014/main" id="{5A7A568C-2E4B-4FD9-A292-33C1669533CB}"/>
                </a:ext>
              </a:extLst>
            </p:cNvPr>
            <p:cNvSpPr/>
            <p:nvPr/>
          </p:nvSpPr>
          <p:spPr>
            <a:xfrm>
              <a:off x="6172873" y="402015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6226946A-FA8B-4BCB-953B-957E2D8A25BF}"/>
                </a:ext>
              </a:extLst>
            </p:cNvPr>
            <p:cNvCxnSpPr>
              <a:cxnSpLocks/>
            </p:cNvCxnSpPr>
            <p:nvPr/>
          </p:nvCxnSpPr>
          <p:spPr>
            <a:xfrm>
              <a:off x="6458130" y="3666478"/>
              <a:ext cx="852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50398BF-776C-49EB-9187-DCD9CE1008F7}"/>
                </a:ext>
              </a:extLst>
            </p:cNvPr>
            <p:cNvCxnSpPr>
              <a:cxnSpLocks/>
            </p:cNvCxnSpPr>
            <p:nvPr/>
          </p:nvCxnSpPr>
          <p:spPr>
            <a:xfrm>
              <a:off x="6480253" y="4155532"/>
              <a:ext cx="84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CB87C1F1-2977-40DA-8F4E-8DC0EE2CA462}"/>
                </a:ext>
              </a:extLst>
            </p:cNvPr>
            <p:cNvSpPr/>
            <p:nvPr/>
          </p:nvSpPr>
          <p:spPr>
            <a:xfrm>
              <a:off x="6596697" y="2993657"/>
              <a:ext cx="305490" cy="138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Softmax</a:t>
              </a:r>
              <a:endParaRPr lang="en-US" sz="1200" dirty="0"/>
            </a:p>
          </p:txBody>
        </p:sp>
        <p:cxnSp>
          <p:nvCxnSpPr>
            <p:cNvPr id="80" name="Straight Arrow Connector 79">
              <a:extLst>
                <a:ext uri="{FF2B5EF4-FFF2-40B4-BE49-F238E27FC236}">
                  <a16:creationId xmlns:a16="http://schemas.microsoft.com/office/drawing/2014/main" id="{C1873D42-532A-44E1-BCB7-E7AA55229059}"/>
                </a:ext>
              </a:extLst>
            </p:cNvPr>
            <p:cNvCxnSpPr/>
            <p:nvPr/>
          </p:nvCxnSpPr>
          <p:spPr>
            <a:xfrm>
              <a:off x="5875506" y="3094446"/>
              <a:ext cx="220494" cy="7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7D72B8E-12CD-4490-A238-A40002BD0639}"/>
                </a:ext>
              </a:extLst>
            </p:cNvPr>
            <p:cNvCxnSpPr/>
            <p:nvPr/>
          </p:nvCxnSpPr>
          <p:spPr>
            <a:xfrm flipV="1">
              <a:off x="5873093" y="4155532"/>
              <a:ext cx="207452" cy="4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FF08B94-8929-4FFF-85D7-207BB7E5BD59}"/>
                </a:ext>
              </a:extLst>
            </p:cNvPr>
            <p:cNvCxnSpPr/>
            <p:nvPr/>
          </p:nvCxnSpPr>
          <p:spPr>
            <a:xfrm flipV="1">
              <a:off x="5851134" y="3739527"/>
              <a:ext cx="263140" cy="416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9486965E-953F-4FEE-BB49-FD7936E3AED0}"/>
                </a:ext>
              </a:extLst>
            </p:cNvPr>
            <p:cNvCxnSpPr/>
            <p:nvPr/>
          </p:nvCxnSpPr>
          <p:spPr>
            <a:xfrm flipV="1">
              <a:off x="5826784" y="3245133"/>
              <a:ext cx="309462" cy="86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11BB218-CD45-4CB4-8FD9-80020C824409}"/>
                </a:ext>
              </a:extLst>
            </p:cNvPr>
            <p:cNvCxnSpPr/>
            <p:nvPr/>
          </p:nvCxnSpPr>
          <p:spPr>
            <a:xfrm>
              <a:off x="5854579" y="3133142"/>
              <a:ext cx="318093" cy="388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42FBD5D-7A9B-4B91-8D0E-0E36BE7C55B0}"/>
                </a:ext>
              </a:extLst>
            </p:cNvPr>
            <p:cNvCxnSpPr/>
            <p:nvPr/>
          </p:nvCxnSpPr>
          <p:spPr>
            <a:xfrm>
              <a:off x="5747647" y="3258542"/>
              <a:ext cx="411356" cy="75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55E358D4-FC54-4421-A5EB-D70E8AC68C19}"/>
              </a:ext>
            </a:extLst>
          </p:cNvPr>
          <p:cNvGrpSpPr/>
          <p:nvPr/>
        </p:nvGrpSpPr>
        <p:grpSpPr>
          <a:xfrm>
            <a:off x="8153589" y="2119934"/>
            <a:ext cx="3669324" cy="2228442"/>
            <a:chOff x="8220312" y="2594042"/>
            <a:chExt cx="3669324" cy="2228442"/>
          </a:xfrm>
        </p:grpSpPr>
        <p:grpSp>
          <p:nvGrpSpPr>
            <p:cNvPr id="99" name="Group 98">
              <a:extLst>
                <a:ext uri="{FF2B5EF4-FFF2-40B4-BE49-F238E27FC236}">
                  <a16:creationId xmlns:a16="http://schemas.microsoft.com/office/drawing/2014/main" id="{0B0C1F24-6636-4C8F-BF9A-F9D7319AE134}"/>
                </a:ext>
              </a:extLst>
            </p:cNvPr>
            <p:cNvGrpSpPr/>
            <p:nvPr/>
          </p:nvGrpSpPr>
          <p:grpSpPr>
            <a:xfrm>
              <a:off x="8220312" y="2594042"/>
              <a:ext cx="2219088" cy="2228442"/>
              <a:chOff x="8291648" y="2211421"/>
              <a:chExt cx="2219088" cy="2228442"/>
            </a:xfrm>
          </p:grpSpPr>
          <p:sp>
            <p:nvSpPr>
              <p:cNvPr id="17" name="Oval 16">
                <a:extLst>
                  <a:ext uri="{FF2B5EF4-FFF2-40B4-BE49-F238E27FC236}">
                    <a16:creationId xmlns:a16="http://schemas.microsoft.com/office/drawing/2014/main" id="{69E875F3-476F-4605-BFB6-11A95E2E0F33}"/>
                  </a:ext>
                </a:extLst>
              </p:cNvPr>
              <p:cNvSpPr/>
              <p:nvPr/>
            </p:nvSpPr>
            <p:spPr>
              <a:xfrm>
                <a:off x="834065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E6F28F9C-E19A-4D5B-AA4A-45B0EBE6C5EC}"/>
                  </a:ext>
                </a:extLst>
              </p:cNvPr>
              <p:cNvSpPr/>
              <p:nvPr/>
            </p:nvSpPr>
            <p:spPr>
              <a:xfrm>
                <a:off x="834065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128CF9E2-ADE1-4462-B7D0-018C06892736}"/>
                  </a:ext>
                </a:extLst>
              </p:cNvPr>
              <p:cNvSpPr/>
              <p:nvPr/>
            </p:nvSpPr>
            <p:spPr>
              <a:xfrm>
                <a:off x="834065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755C6635-4823-475C-94B4-F150C315CCED}"/>
                  </a:ext>
                </a:extLst>
              </p:cNvPr>
              <p:cNvSpPr/>
              <p:nvPr/>
            </p:nvSpPr>
            <p:spPr>
              <a:xfrm>
                <a:off x="834065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22" name="Oval 21">
                <a:extLst>
                  <a:ext uri="{FF2B5EF4-FFF2-40B4-BE49-F238E27FC236}">
                    <a16:creationId xmlns:a16="http://schemas.microsoft.com/office/drawing/2014/main" id="{6E2F2051-893C-4B4A-B25E-51836C79611A}"/>
                  </a:ext>
                </a:extLst>
              </p:cNvPr>
              <p:cNvSpPr/>
              <p:nvPr/>
            </p:nvSpPr>
            <p:spPr>
              <a:xfrm>
                <a:off x="10203502" y="288936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3" name="Oval 22">
                <a:extLst>
                  <a:ext uri="{FF2B5EF4-FFF2-40B4-BE49-F238E27FC236}">
                    <a16:creationId xmlns:a16="http://schemas.microsoft.com/office/drawing/2014/main" id="{D19750E6-EEE3-4553-A6F7-6A27A2D95D3B}"/>
                  </a:ext>
                </a:extLst>
              </p:cNvPr>
              <p:cNvSpPr/>
              <p:nvPr/>
            </p:nvSpPr>
            <p:spPr>
              <a:xfrm>
                <a:off x="10203502" y="361300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24" name="Oval 23">
                <a:extLst>
                  <a:ext uri="{FF2B5EF4-FFF2-40B4-BE49-F238E27FC236}">
                    <a16:creationId xmlns:a16="http://schemas.microsoft.com/office/drawing/2014/main" id="{F69731C9-2BB2-4F0E-B20B-F2D298007260}"/>
                  </a:ext>
                </a:extLst>
              </p:cNvPr>
              <p:cNvSpPr/>
              <p:nvPr/>
            </p:nvSpPr>
            <p:spPr>
              <a:xfrm>
                <a:off x="9259110" y="2578635"/>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6" name="Oval 25">
                <a:extLst>
                  <a:ext uri="{FF2B5EF4-FFF2-40B4-BE49-F238E27FC236}">
                    <a16:creationId xmlns:a16="http://schemas.microsoft.com/office/drawing/2014/main" id="{DCF2ABAE-EA10-49EB-9FE3-5A3BCF69C67F}"/>
                  </a:ext>
                </a:extLst>
              </p:cNvPr>
              <p:cNvSpPr/>
              <p:nvPr/>
            </p:nvSpPr>
            <p:spPr>
              <a:xfrm>
                <a:off x="9259110" y="388376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cxnSp>
            <p:nvCxnSpPr>
              <p:cNvPr id="63" name="Straight Arrow Connector 62">
                <a:extLst>
                  <a:ext uri="{FF2B5EF4-FFF2-40B4-BE49-F238E27FC236}">
                    <a16:creationId xmlns:a16="http://schemas.microsoft.com/office/drawing/2014/main" id="{7036E2E0-09CA-4385-BA1B-229E0C79DD4D}"/>
                  </a:ext>
                </a:extLst>
              </p:cNvPr>
              <p:cNvCxnSpPr/>
              <p:nvPr/>
            </p:nvCxnSpPr>
            <p:spPr>
              <a:xfrm>
                <a:off x="8657617" y="2346797"/>
                <a:ext cx="538264" cy="28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A10A599-6ED3-4372-9C5E-55B7BF425DC1}"/>
                  </a:ext>
                </a:extLst>
              </p:cNvPr>
              <p:cNvCxnSpPr/>
              <p:nvPr/>
            </p:nvCxnSpPr>
            <p:spPr>
              <a:xfrm>
                <a:off x="8657617" y="2478111"/>
                <a:ext cx="661481" cy="136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C7CB45C-9D9D-4AE6-BDA5-010B099AF41E}"/>
                  </a:ext>
                </a:extLst>
              </p:cNvPr>
              <p:cNvCxnSpPr/>
              <p:nvPr/>
            </p:nvCxnSpPr>
            <p:spPr>
              <a:xfrm flipV="1">
                <a:off x="8657617" y="2725061"/>
                <a:ext cx="535427" cy="24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ED4EAB3-E566-4902-A746-C2A502954EDB}"/>
                  </a:ext>
                </a:extLst>
              </p:cNvPr>
              <p:cNvCxnSpPr>
                <a:stCxn id="18" idx="6"/>
                <a:endCxn id="26" idx="1"/>
              </p:cNvCxnSpPr>
              <p:nvPr/>
            </p:nvCxnSpPr>
            <p:spPr>
              <a:xfrm>
                <a:off x="8611410" y="2999361"/>
                <a:ext cx="687351" cy="924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5E39904-8971-417E-B53B-117EBADDEC54}"/>
                  </a:ext>
                </a:extLst>
              </p:cNvPr>
              <p:cNvCxnSpPr>
                <a:stCxn id="19" idx="6"/>
              </p:cNvCxnSpPr>
              <p:nvPr/>
            </p:nvCxnSpPr>
            <p:spPr>
              <a:xfrm flipV="1">
                <a:off x="8611410" y="2863617"/>
                <a:ext cx="642836" cy="78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850CC7D-6D6A-457B-BED8-0F444A056DAC}"/>
                  </a:ext>
                </a:extLst>
              </p:cNvPr>
              <p:cNvCxnSpPr/>
              <p:nvPr/>
            </p:nvCxnSpPr>
            <p:spPr>
              <a:xfrm>
                <a:off x="8677476" y="3667326"/>
                <a:ext cx="509081" cy="28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5BAEEEF-FE8C-4AB2-9EE2-DF414E621839}"/>
                  </a:ext>
                </a:extLst>
              </p:cNvPr>
              <p:cNvCxnSpPr>
                <a:stCxn id="20" idx="7"/>
              </p:cNvCxnSpPr>
              <p:nvPr/>
            </p:nvCxnSpPr>
            <p:spPr>
              <a:xfrm flipV="1">
                <a:off x="8571759" y="2911127"/>
                <a:ext cx="773209" cy="129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97569E8-54DB-4ECC-A452-7E878FFC90A9}"/>
                  </a:ext>
                </a:extLst>
              </p:cNvPr>
              <p:cNvCxnSpPr/>
              <p:nvPr/>
            </p:nvCxnSpPr>
            <p:spPr>
              <a:xfrm flipV="1">
                <a:off x="8677274" y="4087563"/>
                <a:ext cx="561570" cy="21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AE1962F-91DA-4763-B517-9388E93C4D97}"/>
                  </a:ext>
                </a:extLst>
              </p:cNvPr>
              <p:cNvCxnSpPr/>
              <p:nvPr/>
            </p:nvCxnSpPr>
            <p:spPr>
              <a:xfrm>
                <a:off x="9610928" y="2775629"/>
                <a:ext cx="525293" cy="19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5BC7552-BC7A-4882-A8D2-686034B1E663}"/>
                  </a:ext>
                </a:extLst>
              </p:cNvPr>
              <p:cNvCxnSpPr>
                <a:endCxn id="23" idx="1"/>
              </p:cNvCxnSpPr>
              <p:nvPr/>
            </p:nvCxnSpPr>
            <p:spPr>
              <a:xfrm>
                <a:off x="9615721" y="2863617"/>
                <a:ext cx="627432" cy="78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9D89246-2AA6-427C-942A-E759B575AD5C}"/>
                  </a:ext>
                </a:extLst>
              </p:cNvPr>
              <p:cNvCxnSpPr/>
              <p:nvPr/>
            </p:nvCxnSpPr>
            <p:spPr>
              <a:xfrm flipV="1">
                <a:off x="9564721" y="3159988"/>
                <a:ext cx="612911" cy="76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E5D8E9E-4325-4AED-953E-912BF458A495}"/>
                  </a:ext>
                </a:extLst>
              </p:cNvPr>
              <p:cNvCxnSpPr/>
              <p:nvPr/>
            </p:nvCxnSpPr>
            <p:spPr>
              <a:xfrm flipV="1">
                <a:off x="9625589" y="3841865"/>
                <a:ext cx="510632" cy="17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6402429-DA06-442E-B658-EA0CDA9D4B3A}"/>
                  </a:ext>
                </a:extLst>
              </p:cNvPr>
              <p:cNvSpPr txBox="1"/>
              <p:nvPr/>
            </p:nvSpPr>
            <p:spPr>
              <a:xfrm>
                <a:off x="8291648" y="3743402"/>
                <a:ext cx="372691" cy="369332"/>
              </a:xfrm>
              <a:prstGeom prst="rect">
                <a:avLst/>
              </a:prstGeom>
              <a:noFill/>
            </p:spPr>
            <p:txBody>
              <a:bodyPr wrap="square" rtlCol="0">
                <a:spAutoFit/>
              </a:bodyPr>
              <a:lstStyle/>
              <a:p>
                <a:r>
                  <a:rPr lang="en-US" dirty="0"/>
                  <a:t>…</a:t>
                </a:r>
              </a:p>
            </p:txBody>
          </p:sp>
          <p:sp>
            <p:nvSpPr>
              <p:cNvPr id="94" name="TextBox 93">
                <a:extLst>
                  <a:ext uri="{FF2B5EF4-FFF2-40B4-BE49-F238E27FC236}">
                    <a16:creationId xmlns:a16="http://schemas.microsoft.com/office/drawing/2014/main" id="{59615705-3EC0-4088-9C27-BE9513BDD8FE}"/>
                  </a:ext>
                </a:extLst>
              </p:cNvPr>
              <p:cNvSpPr txBox="1"/>
              <p:nvPr/>
            </p:nvSpPr>
            <p:spPr>
              <a:xfrm>
                <a:off x="9173386" y="3154028"/>
                <a:ext cx="372691"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6DF9EA59-DC45-4DE4-8326-F0BD2B133556}"/>
                  </a:ext>
                </a:extLst>
              </p:cNvPr>
              <p:cNvSpPr txBox="1"/>
              <p:nvPr/>
            </p:nvSpPr>
            <p:spPr>
              <a:xfrm>
                <a:off x="10138045" y="3154028"/>
                <a:ext cx="372691" cy="369332"/>
              </a:xfrm>
              <a:prstGeom prst="rect">
                <a:avLst/>
              </a:prstGeom>
              <a:noFill/>
            </p:spPr>
            <p:txBody>
              <a:bodyPr wrap="square" rtlCol="0">
                <a:spAutoFit/>
              </a:bodyPr>
              <a:lstStyle/>
              <a:p>
                <a:r>
                  <a:rPr lang="en-US" dirty="0"/>
                  <a:t>…</a:t>
                </a:r>
              </a:p>
            </p:txBody>
          </p:sp>
          <p:sp>
            <p:nvSpPr>
              <p:cNvPr id="96" name="TextBox 95">
                <a:extLst>
                  <a:ext uri="{FF2B5EF4-FFF2-40B4-BE49-F238E27FC236}">
                    <a16:creationId xmlns:a16="http://schemas.microsoft.com/office/drawing/2014/main" id="{4BA75F48-8BC2-4DE3-9220-8DA63B06AB6B}"/>
                  </a:ext>
                </a:extLst>
              </p:cNvPr>
              <p:cNvSpPr txBox="1"/>
              <p:nvPr/>
            </p:nvSpPr>
            <p:spPr>
              <a:xfrm>
                <a:off x="9655076" y="3141023"/>
                <a:ext cx="372691" cy="369332"/>
              </a:xfrm>
              <a:prstGeom prst="rect">
                <a:avLst/>
              </a:prstGeom>
              <a:noFill/>
            </p:spPr>
            <p:txBody>
              <a:bodyPr wrap="square" rtlCol="0">
                <a:spAutoFit/>
              </a:bodyPr>
              <a:lstStyle/>
              <a:p>
                <a:r>
                  <a:rPr lang="en-US" dirty="0"/>
                  <a:t>…</a:t>
                </a:r>
              </a:p>
            </p:txBody>
          </p:sp>
        </p:grpSp>
        <p:sp>
          <p:nvSpPr>
            <p:cNvPr id="112" name="Oval 111">
              <a:extLst>
                <a:ext uri="{FF2B5EF4-FFF2-40B4-BE49-F238E27FC236}">
                  <a16:creationId xmlns:a16="http://schemas.microsoft.com/office/drawing/2014/main" id="{F4EDA152-1A27-44C9-8A7A-9F0F004EDD78}"/>
                </a:ext>
              </a:extLst>
            </p:cNvPr>
            <p:cNvSpPr/>
            <p:nvPr/>
          </p:nvSpPr>
          <p:spPr>
            <a:xfrm>
              <a:off x="10724858" y="363380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8E97C957-053B-437F-9DF2-D54E86997EC4}"/>
                </a:ext>
              </a:extLst>
            </p:cNvPr>
            <p:cNvCxnSpPr>
              <a:cxnSpLocks/>
            </p:cNvCxnSpPr>
            <p:nvPr/>
          </p:nvCxnSpPr>
          <p:spPr>
            <a:xfrm>
              <a:off x="11023646" y="3322837"/>
              <a:ext cx="851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6801D4FA-0742-4C65-A74A-0489FDE60A47}"/>
                </a:ext>
              </a:extLst>
            </p:cNvPr>
            <p:cNvSpPr/>
            <p:nvPr/>
          </p:nvSpPr>
          <p:spPr>
            <a:xfrm>
              <a:off x="10728436" y="317215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5" name="Oval 114">
              <a:extLst>
                <a:ext uri="{FF2B5EF4-FFF2-40B4-BE49-F238E27FC236}">
                  <a16:creationId xmlns:a16="http://schemas.microsoft.com/office/drawing/2014/main" id="{414897DF-2D6A-4403-9FF5-8E7A9B11C1D1}"/>
                </a:ext>
              </a:extLst>
            </p:cNvPr>
            <p:cNvSpPr/>
            <p:nvPr/>
          </p:nvSpPr>
          <p:spPr>
            <a:xfrm>
              <a:off x="10738389" y="413242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B85EB3E3-5C15-4137-8462-65909FD840D6}"/>
                </a:ext>
              </a:extLst>
            </p:cNvPr>
            <p:cNvCxnSpPr>
              <a:cxnSpLocks/>
            </p:cNvCxnSpPr>
            <p:nvPr/>
          </p:nvCxnSpPr>
          <p:spPr>
            <a:xfrm>
              <a:off x="11023646" y="3778748"/>
              <a:ext cx="852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F4EE11C-05DB-4095-AE55-4F13075B6EA5}"/>
                </a:ext>
              </a:extLst>
            </p:cNvPr>
            <p:cNvCxnSpPr>
              <a:cxnSpLocks/>
            </p:cNvCxnSpPr>
            <p:nvPr/>
          </p:nvCxnSpPr>
          <p:spPr>
            <a:xfrm>
              <a:off x="11045769" y="4267802"/>
              <a:ext cx="84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4408A784-4B44-459F-9791-243D26B41693}"/>
                </a:ext>
              </a:extLst>
            </p:cNvPr>
            <p:cNvSpPr/>
            <p:nvPr/>
          </p:nvSpPr>
          <p:spPr>
            <a:xfrm>
              <a:off x="11162213" y="3105927"/>
              <a:ext cx="305490" cy="138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Softmax</a:t>
              </a:r>
              <a:endParaRPr lang="en-US" sz="1200" dirty="0"/>
            </a:p>
          </p:txBody>
        </p:sp>
        <p:cxnSp>
          <p:nvCxnSpPr>
            <p:cNvPr id="128" name="Straight Arrow Connector 127">
              <a:extLst>
                <a:ext uri="{FF2B5EF4-FFF2-40B4-BE49-F238E27FC236}">
                  <a16:creationId xmlns:a16="http://schemas.microsoft.com/office/drawing/2014/main" id="{C20DB40F-4A22-4AEE-98EE-AA21118C95C9}"/>
                </a:ext>
              </a:extLst>
            </p:cNvPr>
            <p:cNvCxnSpPr/>
            <p:nvPr/>
          </p:nvCxnSpPr>
          <p:spPr>
            <a:xfrm flipV="1">
              <a:off x="10439400" y="3330633"/>
              <a:ext cx="228600" cy="76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F9EE687-01A4-4550-8DFB-496B1837FE7E}"/>
                </a:ext>
              </a:extLst>
            </p:cNvPr>
            <p:cNvCxnSpPr/>
            <p:nvPr/>
          </p:nvCxnSpPr>
          <p:spPr>
            <a:xfrm>
              <a:off x="10445783" y="3401712"/>
              <a:ext cx="258196" cy="26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5972D5C2-BA3A-440C-802F-2AD0D273F7D5}"/>
                </a:ext>
              </a:extLst>
            </p:cNvPr>
            <p:cNvCxnSpPr/>
            <p:nvPr/>
          </p:nvCxnSpPr>
          <p:spPr>
            <a:xfrm>
              <a:off x="10453031" y="3429000"/>
              <a:ext cx="296837" cy="68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2187E8C-A07E-4076-BB36-4E5B92DD1F16}"/>
                </a:ext>
              </a:extLst>
            </p:cNvPr>
            <p:cNvCxnSpPr/>
            <p:nvPr/>
          </p:nvCxnSpPr>
          <p:spPr>
            <a:xfrm flipV="1">
              <a:off x="10402919" y="3429000"/>
              <a:ext cx="293904" cy="62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2D75C7-FCB4-4FC3-9A8C-C936BF9DF0AC}"/>
                </a:ext>
              </a:extLst>
            </p:cNvPr>
            <p:cNvCxnSpPr/>
            <p:nvPr/>
          </p:nvCxnSpPr>
          <p:spPr>
            <a:xfrm flipV="1">
              <a:off x="10423702" y="3866838"/>
              <a:ext cx="286660" cy="23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ABDA907-58FE-4C0A-9D5F-16E7440CFE64}"/>
                </a:ext>
              </a:extLst>
            </p:cNvPr>
            <p:cNvCxnSpPr/>
            <p:nvPr/>
          </p:nvCxnSpPr>
          <p:spPr>
            <a:xfrm>
              <a:off x="10430954" y="4162831"/>
              <a:ext cx="286748" cy="6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BADD0F9-0DA4-B95B-1A90-C7F2C34B3817}"/>
              </a:ext>
            </a:extLst>
          </p:cNvPr>
          <p:cNvSpPr txBox="1"/>
          <p:nvPr/>
        </p:nvSpPr>
        <p:spPr>
          <a:xfrm>
            <a:off x="5834893" y="6284251"/>
            <a:ext cx="6097712" cy="646331"/>
          </a:xfrm>
          <a:prstGeom prst="rect">
            <a:avLst/>
          </a:prstGeom>
          <a:noFill/>
        </p:spPr>
        <p:txBody>
          <a:bodyPr wrap="square">
            <a:spAutoFit/>
          </a:bodyPr>
          <a:lstStyle/>
          <a:p>
            <a:r>
              <a:rPr lang="en-US" dirty="0"/>
              <a:t>https://</a:t>
            </a:r>
            <a:r>
              <a:rPr lang="en-US" dirty="0" err="1"/>
              <a:t>developers.google.com</a:t>
            </a:r>
            <a:r>
              <a:rPr lang="en-US" dirty="0"/>
              <a:t>/machine-learning/crash-course/multi-class-neural-networks/</a:t>
            </a:r>
            <a:r>
              <a:rPr lang="en-US" dirty="0" err="1"/>
              <a:t>softmax</a:t>
            </a:r>
            <a:endParaRPr lang="en-US" dirty="0"/>
          </a:p>
        </p:txBody>
      </p:sp>
    </p:spTree>
    <p:extLst>
      <p:ext uri="{BB962C8B-B14F-4D97-AF65-F5344CB8AC3E}">
        <p14:creationId xmlns:p14="http://schemas.microsoft.com/office/powerpoint/2010/main" val="2611848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2E5B-C637-44B1-9752-2CFE8B83DE89}"/>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C1AF940C-3312-4D51-99CB-5F6C0BF7F602}"/>
              </a:ext>
            </a:extLst>
          </p:cNvPr>
          <p:cNvSpPr>
            <a:spLocks noGrp="1"/>
          </p:cNvSpPr>
          <p:nvPr>
            <p:ph idx="1"/>
          </p:nvPr>
        </p:nvSpPr>
        <p:spPr>
          <a:xfrm>
            <a:off x="838200" y="1825625"/>
            <a:ext cx="10515600" cy="4351338"/>
          </a:xfrm>
        </p:spPr>
        <p:txBody>
          <a:bodyPr/>
          <a:lstStyle/>
          <a:p>
            <a:r>
              <a:rPr lang="en-US" dirty="0"/>
              <a:t>It involves the chain rule and gradient descent</a:t>
            </a:r>
          </a:p>
        </p:txBody>
      </p:sp>
      <p:sp>
        <p:nvSpPr>
          <p:cNvPr id="4" name="TextBox 3">
            <a:extLst>
              <a:ext uri="{FF2B5EF4-FFF2-40B4-BE49-F238E27FC236}">
                <a16:creationId xmlns:a16="http://schemas.microsoft.com/office/drawing/2014/main" id="{B4080CB5-007F-4303-8CE2-EB39E5AC4128}"/>
              </a:ext>
            </a:extLst>
          </p:cNvPr>
          <p:cNvSpPr txBox="1"/>
          <p:nvPr/>
        </p:nvSpPr>
        <p:spPr>
          <a:xfrm>
            <a:off x="2842592" y="2501900"/>
            <a:ext cx="2133600" cy="369332"/>
          </a:xfrm>
          <a:prstGeom prst="rect">
            <a:avLst/>
          </a:prstGeom>
          <a:noFill/>
          <a:ln>
            <a:solidFill>
              <a:schemeClr val="tx1"/>
            </a:solidFill>
          </a:ln>
        </p:spPr>
        <p:txBody>
          <a:bodyPr wrap="square" rtlCol="0">
            <a:spAutoFit/>
          </a:bodyPr>
          <a:lstStyle/>
          <a:p>
            <a:r>
              <a:rPr lang="en-US" dirty="0"/>
              <a:t>Initialize </a:t>
            </a:r>
            <a:r>
              <a:rPr lang="en-US" dirty="0" err="1"/>
              <a:t>W</a:t>
            </a:r>
            <a:r>
              <a:rPr lang="en-US" baseline="-25000" dirty="0" err="1"/>
              <a:t>ij</a:t>
            </a:r>
            <a:r>
              <a:rPr lang="en-US" dirty="0"/>
              <a:t> and Bias</a:t>
            </a:r>
          </a:p>
        </p:txBody>
      </p:sp>
      <p:sp>
        <p:nvSpPr>
          <p:cNvPr id="5" name="TextBox 4">
            <a:extLst>
              <a:ext uri="{FF2B5EF4-FFF2-40B4-BE49-F238E27FC236}">
                <a16:creationId xmlns:a16="http://schemas.microsoft.com/office/drawing/2014/main" id="{91D36EF2-C521-456A-9C07-63472D494827}"/>
              </a:ext>
            </a:extLst>
          </p:cNvPr>
          <p:cNvSpPr txBox="1"/>
          <p:nvPr/>
        </p:nvSpPr>
        <p:spPr>
          <a:xfrm>
            <a:off x="5357192" y="2501900"/>
            <a:ext cx="2133600" cy="369332"/>
          </a:xfrm>
          <a:prstGeom prst="rect">
            <a:avLst/>
          </a:prstGeom>
          <a:noFill/>
          <a:ln>
            <a:solidFill>
              <a:schemeClr val="tx1"/>
            </a:solidFill>
          </a:ln>
        </p:spPr>
        <p:txBody>
          <a:bodyPr wrap="square" rtlCol="0">
            <a:spAutoFit/>
          </a:bodyPr>
          <a:lstStyle/>
          <a:p>
            <a:r>
              <a:rPr lang="en-US" dirty="0"/>
              <a:t>Send batch 1</a:t>
            </a:r>
          </a:p>
        </p:txBody>
      </p:sp>
      <p:sp>
        <p:nvSpPr>
          <p:cNvPr id="6" name="TextBox 5">
            <a:extLst>
              <a:ext uri="{FF2B5EF4-FFF2-40B4-BE49-F238E27FC236}">
                <a16:creationId xmlns:a16="http://schemas.microsoft.com/office/drawing/2014/main" id="{507CD003-C77B-4557-B9D6-784E36FA5DBE}"/>
              </a:ext>
            </a:extLst>
          </p:cNvPr>
          <p:cNvSpPr txBox="1"/>
          <p:nvPr/>
        </p:nvSpPr>
        <p:spPr>
          <a:xfrm>
            <a:off x="8024192" y="2501900"/>
            <a:ext cx="2133600" cy="369332"/>
          </a:xfrm>
          <a:prstGeom prst="rect">
            <a:avLst/>
          </a:prstGeom>
          <a:noFill/>
          <a:ln>
            <a:solidFill>
              <a:schemeClr val="tx1"/>
            </a:solidFill>
          </a:ln>
        </p:spPr>
        <p:txBody>
          <a:bodyPr wrap="square" rtlCol="0">
            <a:spAutoFit/>
          </a:bodyPr>
          <a:lstStyle/>
          <a:p>
            <a:r>
              <a:rPr lang="en-US" dirty="0"/>
              <a:t>Calculate the error</a:t>
            </a:r>
          </a:p>
        </p:txBody>
      </p:sp>
      <p:sp>
        <p:nvSpPr>
          <p:cNvPr id="7" name="TextBox 6">
            <a:extLst>
              <a:ext uri="{FF2B5EF4-FFF2-40B4-BE49-F238E27FC236}">
                <a16:creationId xmlns:a16="http://schemas.microsoft.com/office/drawing/2014/main" id="{7D855AE7-776A-4447-BD78-F0EA6CFD251A}"/>
              </a:ext>
            </a:extLst>
          </p:cNvPr>
          <p:cNvSpPr txBox="1"/>
          <p:nvPr/>
        </p:nvSpPr>
        <p:spPr>
          <a:xfrm>
            <a:off x="2842592" y="4473577"/>
            <a:ext cx="2133600" cy="369332"/>
          </a:xfrm>
          <a:prstGeom prst="rect">
            <a:avLst/>
          </a:prstGeom>
          <a:noFill/>
          <a:ln>
            <a:solidFill>
              <a:schemeClr val="tx1"/>
            </a:solidFill>
          </a:ln>
        </p:spPr>
        <p:txBody>
          <a:bodyPr wrap="square" rtlCol="0">
            <a:spAutoFit/>
          </a:bodyPr>
          <a:lstStyle/>
          <a:p>
            <a:r>
              <a:rPr lang="en-US" dirty="0"/>
              <a:t>Adjust </a:t>
            </a:r>
            <a:r>
              <a:rPr lang="en-US" dirty="0" err="1"/>
              <a:t>W</a:t>
            </a:r>
            <a:r>
              <a:rPr lang="en-US" baseline="-25000" dirty="0" err="1"/>
              <a:t>ij</a:t>
            </a:r>
            <a:r>
              <a:rPr lang="en-US" dirty="0"/>
              <a:t> and Bias </a:t>
            </a:r>
          </a:p>
        </p:txBody>
      </p:sp>
      <p:sp>
        <p:nvSpPr>
          <p:cNvPr id="8" name="TextBox 7">
            <a:extLst>
              <a:ext uri="{FF2B5EF4-FFF2-40B4-BE49-F238E27FC236}">
                <a16:creationId xmlns:a16="http://schemas.microsoft.com/office/drawing/2014/main" id="{FF255D32-FFE4-4F32-AC74-418D261974DC}"/>
              </a:ext>
            </a:extLst>
          </p:cNvPr>
          <p:cNvSpPr txBox="1"/>
          <p:nvPr/>
        </p:nvSpPr>
        <p:spPr>
          <a:xfrm>
            <a:off x="5357192" y="4452944"/>
            <a:ext cx="2133600" cy="369332"/>
          </a:xfrm>
          <a:prstGeom prst="rect">
            <a:avLst/>
          </a:prstGeom>
          <a:noFill/>
          <a:ln>
            <a:solidFill>
              <a:schemeClr val="tx1"/>
            </a:solidFill>
          </a:ln>
        </p:spPr>
        <p:txBody>
          <a:bodyPr wrap="square" rtlCol="0">
            <a:spAutoFit/>
          </a:bodyPr>
          <a:lstStyle/>
          <a:p>
            <a:r>
              <a:rPr lang="en-US" dirty="0"/>
              <a:t>Send batch 2</a:t>
            </a:r>
          </a:p>
        </p:txBody>
      </p:sp>
      <p:sp>
        <p:nvSpPr>
          <p:cNvPr id="9" name="TextBox 8">
            <a:extLst>
              <a:ext uri="{FF2B5EF4-FFF2-40B4-BE49-F238E27FC236}">
                <a16:creationId xmlns:a16="http://schemas.microsoft.com/office/drawing/2014/main" id="{7F153587-5743-478D-AC1D-F450BC674CCD}"/>
              </a:ext>
            </a:extLst>
          </p:cNvPr>
          <p:cNvSpPr txBox="1"/>
          <p:nvPr/>
        </p:nvSpPr>
        <p:spPr>
          <a:xfrm>
            <a:off x="8042121" y="4448462"/>
            <a:ext cx="2133600" cy="369332"/>
          </a:xfrm>
          <a:prstGeom prst="rect">
            <a:avLst/>
          </a:prstGeom>
          <a:noFill/>
          <a:ln>
            <a:solidFill>
              <a:schemeClr val="tx1"/>
            </a:solidFill>
          </a:ln>
        </p:spPr>
        <p:txBody>
          <a:bodyPr wrap="square" rtlCol="0">
            <a:spAutoFit/>
          </a:bodyPr>
          <a:lstStyle/>
          <a:p>
            <a:r>
              <a:rPr lang="en-US" dirty="0"/>
              <a:t>Calculate the error</a:t>
            </a:r>
          </a:p>
        </p:txBody>
      </p:sp>
      <p:cxnSp>
        <p:nvCxnSpPr>
          <p:cNvPr id="13" name="Straight Arrow Connector 12">
            <a:extLst>
              <a:ext uri="{FF2B5EF4-FFF2-40B4-BE49-F238E27FC236}">
                <a16:creationId xmlns:a16="http://schemas.microsoft.com/office/drawing/2014/main" id="{3AF089EC-73A2-4B4C-8024-C0EC0D65F5F2}"/>
              </a:ext>
            </a:extLst>
          </p:cNvPr>
          <p:cNvCxnSpPr/>
          <p:nvPr/>
        </p:nvCxnSpPr>
        <p:spPr>
          <a:xfrm flipH="1" flipV="1">
            <a:off x="4976192" y="2694179"/>
            <a:ext cx="381000" cy="4251"/>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B59CD5-61C5-486D-B867-C78ECCC2F8D2}"/>
              </a:ext>
            </a:extLst>
          </p:cNvPr>
          <p:cNvCxnSpPr/>
          <p:nvPr/>
        </p:nvCxnSpPr>
        <p:spPr>
          <a:xfrm flipH="1" flipV="1">
            <a:off x="7490792" y="2686567"/>
            <a:ext cx="533400" cy="1186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FD45EE-8B1B-4DE5-BB64-91DC4E5102F0}"/>
              </a:ext>
            </a:extLst>
          </p:cNvPr>
          <p:cNvCxnSpPr>
            <a:endCxn id="7" idx="3"/>
          </p:cNvCxnSpPr>
          <p:nvPr/>
        </p:nvCxnSpPr>
        <p:spPr>
          <a:xfrm flipH="1">
            <a:off x="4976192" y="4657781"/>
            <a:ext cx="381000" cy="46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C1AEDD-C452-4DDB-B912-31340344EFC4}"/>
              </a:ext>
            </a:extLst>
          </p:cNvPr>
          <p:cNvCxnSpPr>
            <a:stCxn id="9" idx="1"/>
            <a:endCxn id="8" idx="3"/>
          </p:cNvCxnSpPr>
          <p:nvPr/>
        </p:nvCxnSpPr>
        <p:spPr>
          <a:xfrm flipH="1">
            <a:off x="7490793" y="4633128"/>
            <a:ext cx="551329" cy="448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AFEE84-F6CC-4E32-AE79-6812617F51B7}"/>
              </a:ext>
            </a:extLst>
          </p:cNvPr>
          <p:cNvCxnSpPr/>
          <p:nvPr/>
        </p:nvCxnSpPr>
        <p:spPr>
          <a:xfrm flipV="1">
            <a:off x="3833192" y="4092577"/>
            <a:ext cx="0" cy="35990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39CFC1-6867-43BF-9E91-5AA2592991EA}"/>
              </a:ext>
            </a:extLst>
          </p:cNvPr>
          <p:cNvCxnSpPr>
            <a:cxnSpLocks/>
          </p:cNvCxnSpPr>
          <p:nvPr/>
        </p:nvCxnSpPr>
        <p:spPr>
          <a:xfrm flipV="1">
            <a:off x="9010310" y="2871234"/>
            <a:ext cx="0" cy="1221343"/>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2A78D6-6F8F-40FB-A036-7ECEF937E060}"/>
              </a:ext>
            </a:extLst>
          </p:cNvPr>
          <p:cNvCxnSpPr/>
          <p:nvPr/>
        </p:nvCxnSpPr>
        <p:spPr>
          <a:xfrm>
            <a:off x="3833192" y="4092577"/>
            <a:ext cx="5186082"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E3B970-F5E6-4DDB-958F-52E2C1D4F73C}"/>
              </a:ext>
            </a:extLst>
          </p:cNvPr>
          <p:cNvCxnSpPr/>
          <p:nvPr/>
        </p:nvCxnSpPr>
        <p:spPr>
          <a:xfrm flipV="1">
            <a:off x="3828710" y="5295627"/>
            <a:ext cx="0" cy="35990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392F90-DC0D-42ED-B8F0-66F4B71C8541}"/>
              </a:ext>
            </a:extLst>
          </p:cNvPr>
          <p:cNvCxnSpPr/>
          <p:nvPr/>
        </p:nvCxnSpPr>
        <p:spPr>
          <a:xfrm flipH="1" flipV="1">
            <a:off x="9010310" y="4817795"/>
            <a:ext cx="4482" cy="477833"/>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55EFDD0-79BA-4785-A3BD-CDC81C94B41F}"/>
              </a:ext>
            </a:extLst>
          </p:cNvPr>
          <p:cNvCxnSpPr/>
          <p:nvPr/>
        </p:nvCxnSpPr>
        <p:spPr>
          <a:xfrm>
            <a:off x="3828710" y="5295627"/>
            <a:ext cx="5186082"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0BE4654-BE01-4EC5-8574-56B027897C2C}"/>
              </a:ext>
            </a:extLst>
          </p:cNvPr>
          <p:cNvSpPr/>
          <p:nvPr/>
        </p:nvSpPr>
        <p:spPr>
          <a:xfrm>
            <a:off x="2690191" y="2349500"/>
            <a:ext cx="7818783" cy="396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14C21B4-18BC-4711-9A80-5A230CFEA260}"/>
              </a:ext>
            </a:extLst>
          </p:cNvPr>
          <p:cNvSpPr txBox="1"/>
          <p:nvPr/>
        </p:nvSpPr>
        <p:spPr>
          <a:xfrm>
            <a:off x="3672022" y="3348138"/>
            <a:ext cx="5186080" cy="646331"/>
          </a:xfrm>
          <a:prstGeom prst="rect">
            <a:avLst/>
          </a:prstGeom>
          <a:noFill/>
        </p:spPr>
        <p:txBody>
          <a:bodyPr wrap="square" rtlCol="0">
            <a:spAutoFit/>
          </a:bodyPr>
          <a:lstStyle/>
          <a:p>
            <a:r>
              <a:rPr lang="en-US" i="1" dirty="0"/>
              <a:t>Go through each layer in reverse order,</a:t>
            </a:r>
          </a:p>
          <a:p>
            <a:r>
              <a:rPr lang="en-US" i="1" dirty="0"/>
              <a:t>Measure how much each neuron contributes to error</a:t>
            </a:r>
          </a:p>
        </p:txBody>
      </p:sp>
      <p:sp>
        <p:nvSpPr>
          <p:cNvPr id="32" name="TextBox 31">
            <a:extLst>
              <a:ext uri="{FF2B5EF4-FFF2-40B4-BE49-F238E27FC236}">
                <a16:creationId xmlns:a16="http://schemas.microsoft.com/office/drawing/2014/main" id="{4E5641D7-B28B-419E-92F1-D78F0EB71C18}"/>
              </a:ext>
            </a:extLst>
          </p:cNvPr>
          <p:cNvSpPr txBox="1"/>
          <p:nvPr/>
        </p:nvSpPr>
        <p:spPr>
          <a:xfrm>
            <a:off x="775253" y="3803374"/>
            <a:ext cx="1407070" cy="646331"/>
          </a:xfrm>
          <a:prstGeom prst="rect">
            <a:avLst/>
          </a:prstGeom>
          <a:noFill/>
          <a:ln>
            <a:solidFill>
              <a:schemeClr val="tx1"/>
            </a:solidFill>
          </a:ln>
        </p:spPr>
        <p:txBody>
          <a:bodyPr wrap="square" rtlCol="0">
            <a:spAutoFit/>
          </a:bodyPr>
          <a:lstStyle/>
          <a:p>
            <a:r>
              <a:rPr lang="en-US" dirty="0"/>
              <a:t>Gradient descent step</a:t>
            </a:r>
          </a:p>
        </p:txBody>
      </p:sp>
      <p:cxnSp>
        <p:nvCxnSpPr>
          <p:cNvPr id="34" name="Straight Arrow Connector 33">
            <a:extLst>
              <a:ext uri="{FF2B5EF4-FFF2-40B4-BE49-F238E27FC236}">
                <a16:creationId xmlns:a16="http://schemas.microsoft.com/office/drawing/2014/main" id="{0BDB30B4-DEFC-4F6D-826B-58B79E1233E7}"/>
              </a:ext>
            </a:extLst>
          </p:cNvPr>
          <p:cNvCxnSpPr/>
          <p:nvPr/>
        </p:nvCxnSpPr>
        <p:spPr>
          <a:xfrm>
            <a:off x="2272748" y="4092577"/>
            <a:ext cx="569844" cy="35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630DA4E-CD6A-4631-A926-AF515A113FC3}"/>
              </a:ext>
            </a:extLst>
          </p:cNvPr>
          <p:cNvSpPr txBox="1"/>
          <p:nvPr/>
        </p:nvSpPr>
        <p:spPr>
          <a:xfrm>
            <a:off x="2842591" y="5726866"/>
            <a:ext cx="7333129" cy="369332"/>
          </a:xfrm>
          <a:prstGeom prst="rect">
            <a:avLst/>
          </a:prstGeom>
          <a:noFill/>
          <a:ln>
            <a:solidFill>
              <a:schemeClr val="tx1"/>
            </a:solidFill>
            <a:prstDash val="dash"/>
          </a:ln>
        </p:spPr>
        <p:txBody>
          <a:bodyPr wrap="square" rtlCol="0">
            <a:spAutoFit/>
          </a:bodyPr>
          <a:lstStyle/>
          <a:p>
            <a:pPr algn="ctr"/>
            <a:r>
              <a:rPr lang="en-US" i="1" dirty="0"/>
              <a:t>Repeat</a:t>
            </a:r>
          </a:p>
        </p:txBody>
      </p:sp>
      <p:sp>
        <p:nvSpPr>
          <p:cNvPr id="37" name="TextBox 36">
            <a:extLst>
              <a:ext uri="{FF2B5EF4-FFF2-40B4-BE49-F238E27FC236}">
                <a16:creationId xmlns:a16="http://schemas.microsoft.com/office/drawing/2014/main" id="{75DE763D-162C-4181-B1FC-AE953DDF843D}"/>
              </a:ext>
            </a:extLst>
          </p:cNvPr>
          <p:cNvSpPr txBox="1"/>
          <p:nvPr/>
        </p:nvSpPr>
        <p:spPr>
          <a:xfrm>
            <a:off x="10691580" y="3947353"/>
            <a:ext cx="1407070" cy="1200329"/>
          </a:xfrm>
          <a:prstGeom prst="rect">
            <a:avLst/>
          </a:prstGeom>
          <a:noFill/>
          <a:ln>
            <a:solidFill>
              <a:schemeClr val="tx1"/>
            </a:solidFill>
          </a:ln>
        </p:spPr>
        <p:txBody>
          <a:bodyPr wrap="square" rtlCol="0">
            <a:spAutoFit/>
          </a:bodyPr>
          <a:lstStyle/>
          <a:p>
            <a:r>
              <a:rPr lang="en-US" dirty="0"/>
              <a:t>Repeat n times </a:t>
            </a:r>
            <a:br>
              <a:rPr lang="en-US" dirty="0"/>
            </a:br>
            <a:r>
              <a:rPr lang="en-US" dirty="0"/>
              <a:t>(i.e., n epochs)</a:t>
            </a:r>
          </a:p>
        </p:txBody>
      </p:sp>
    </p:spTree>
    <p:extLst>
      <p:ext uri="{BB962C8B-B14F-4D97-AF65-F5344CB8AC3E}">
        <p14:creationId xmlns:p14="http://schemas.microsoft.com/office/powerpoint/2010/main" val="501591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B906-E05F-4478-9AF1-0B4FD85DF087}"/>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B1EC2809-7961-4039-97E0-72540C7B486B}"/>
              </a:ext>
            </a:extLst>
          </p:cNvPr>
          <p:cNvSpPr>
            <a:spLocks noGrp="1"/>
          </p:cNvSpPr>
          <p:nvPr>
            <p:ph sz="half" idx="1"/>
          </p:nvPr>
        </p:nvSpPr>
        <p:spPr/>
        <p:txBody>
          <a:bodyPr/>
          <a:lstStyle/>
          <a:p>
            <a:r>
              <a:rPr lang="en-US" dirty="0"/>
              <a:t>tanh</a:t>
            </a:r>
          </a:p>
        </p:txBody>
      </p:sp>
      <p:sp>
        <p:nvSpPr>
          <p:cNvPr id="4" name="Content Placeholder 3">
            <a:extLst>
              <a:ext uri="{FF2B5EF4-FFF2-40B4-BE49-F238E27FC236}">
                <a16:creationId xmlns:a16="http://schemas.microsoft.com/office/drawing/2014/main" id="{C01388C6-EF2F-4333-83A0-8CA6D643E8E1}"/>
              </a:ext>
            </a:extLst>
          </p:cNvPr>
          <p:cNvSpPr>
            <a:spLocks noGrp="1"/>
          </p:cNvSpPr>
          <p:nvPr>
            <p:ph sz="half" idx="2"/>
          </p:nvPr>
        </p:nvSpPr>
        <p:spPr/>
        <p:txBody>
          <a:bodyPr/>
          <a:lstStyle/>
          <a:p>
            <a:r>
              <a:rPr lang="en-US" dirty="0" err="1"/>
              <a:t>ReLU</a:t>
            </a:r>
            <a:r>
              <a:rPr lang="en-US" dirty="0"/>
              <a:t> (rectifier linear unit)</a:t>
            </a:r>
          </a:p>
        </p:txBody>
      </p:sp>
      <p:pic>
        <p:nvPicPr>
          <p:cNvPr id="1026" name="Picture 2">
            <a:extLst>
              <a:ext uri="{FF2B5EF4-FFF2-40B4-BE49-F238E27FC236}">
                <a16:creationId xmlns:a16="http://schemas.microsoft.com/office/drawing/2014/main" id="{DD8E2571-A57E-4FD9-8E6F-FA0740C5D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09" y="2796417"/>
            <a:ext cx="34290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C3F22E3-DD0F-4516-946F-B8BC2756C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775" y="2380801"/>
            <a:ext cx="3343462" cy="29068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E3871A-BC36-4CDA-ADD8-B754C0E0078C}"/>
              </a:ext>
            </a:extLst>
          </p:cNvPr>
          <p:cNvSpPr txBox="1"/>
          <p:nvPr/>
        </p:nvSpPr>
        <p:spPr>
          <a:xfrm>
            <a:off x="6692348" y="5459896"/>
            <a:ext cx="3949148" cy="923330"/>
          </a:xfrm>
          <a:prstGeom prst="rect">
            <a:avLst/>
          </a:prstGeom>
          <a:noFill/>
        </p:spPr>
        <p:txBody>
          <a:bodyPr wrap="square" rtlCol="0">
            <a:spAutoFit/>
          </a:bodyPr>
          <a:lstStyle/>
          <a:p>
            <a:r>
              <a:rPr lang="en-US" dirty="0"/>
              <a:t>Not differentiable at 0. Makes gradient descent bounce around. But still works well.</a:t>
            </a:r>
          </a:p>
        </p:txBody>
      </p:sp>
    </p:spTree>
    <p:extLst>
      <p:ext uri="{BB962C8B-B14F-4D97-AF65-F5344CB8AC3E}">
        <p14:creationId xmlns:p14="http://schemas.microsoft.com/office/powerpoint/2010/main" val="331175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Neurons</a:t>
            </a:r>
          </a:p>
        </p:txBody>
      </p:sp>
      <p:pic>
        <p:nvPicPr>
          <p:cNvPr id="1026" name="Picture 2" descr="Neur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5943600" cy="4708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05400" y="6477000"/>
            <a:ext cx="2362200" cy="215444"/>
          </a:xfrm>
          <a:prstGeom prst="rect">
            <a:avLst/>
          </a:prstGeom>
          <a:noFill/>
        </p:spPr>
        <p:txBody>
          <a:bodyPr wrap="square" rtlCol="0">
            <a:spAutoFit/>
          </a:bodyPr>
          <a:lstStyle/>
          <a:p>
            <a:r>
              <a:rPr lang="en-US" sz="800" dirty="0"/>
              <a:t>Source: http://www.thenanoage.com/forums.htm</a:t>
            </a:r>
          </a:p>
        </p:txBody>
      </p:sp>
    </p:spTree>
    <p:extLst>
      <p:ext uri="{BB962C8B-B14F-4D97-AF65-F5344CB8AC3E}">
        <p14:creationId xmlns:p14="http://schemas.microsoft.com/office/powerpoint/2010/main" val="29739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B72A-406D-4F5C-BA75-592D6A0D839E}"/>
              </a:ext>
            </a:extLst>
          </p:cNvPr>
          <p:cNvSpPr>
            <a:spLocks noGrp="1"/>
          </p:cNvSpPr>
          <p:nvPr>
            <p:ph type="title"/>
          </p:nvPr>
        </p:nvSpPr>
        <p:spPr/>
        <p:txBody>
          <a:bodyPr/>
          <a:lstStyle/>
          <a:p>
            <a:r>
              <a:rPr lang="en-US" dirty="0"/>
              <a:t>Other Activation Functions</a:t>
            </a:r>
          </a:p>
        </p:txBody>
      </p:sp>
      <p:sp>
        <p:nvSpPr>
          <p:cNvPr id="3" name="Content Placeholder 2">
            <a:extLst>
              <a:ext uri="{FF2B5EF4-FFF2-40B4-BE49-F238E27FC236}">
                <a16:creationId xmlns:a16="http://schemas.microsoft.com/office/drawing/2014/main" id="{31649147-8BF6-4FD8-81CB-721C50DCB1AD}"/>
              </a:ext>
            </a:extLst>
          </p:cNvPr>
          <p:cNvSpPr>
            <a:spLocks noGrp="1"/>
          </p:cNvSpPr>
          <p:nvPr>
            <p:ph sz="half" idx="1"/>
          </p:nvPr>
        </p:nvSpPr>
        <p:spPr>
          <a:xfrm>
            <a:off x="838200" y="1825625"/>
            <a:ext cx="3362739" cy="4351338"/>
          </a:xfrm>
        </p:spPr>
        <p:txBody>
          <a:bodyPr/>
          <a:lstStyle/>
          <a:p>
            <a:r>
              <a:rPr lang="en-US" dirty="0"/>
              <a:t>Step/</a:t>
            </a:r>
            <a:r>
              <a:rPr lang="en-US" dirty="0" err="1"/>
              <a:t>heavyside</a:t>
            </a:r>
            <a:endParaRPr lang="en-US" dirty="0"/>
          </a:p>
        </p:txBody>
      </p:sp>
      <p:sp>
        <p:nvSpPr>
          <p:cNvPr id="4" name="Content Placeholder 3">
            <a:extLst>
              <a:ext uri="{FF2B5EF4-FFF2-40B4-BE49-F238E27FC236}">
                <a16:creationId xmlns:a16="http://schemas.microsoft.com/office/drawing/2014/main" id="{4205031B-C696-4879-A7CA-FB730BF10971}"/>
              </a:ext>
            </a:extLst>
          </p:cNvPr>
          <p:cNvSpPr>
            <a:spLocks noGrp="1"/>
          </p:cNvSpPr>
          <p:nvPr>
            <p:ph sz="half" idx="2"/>
          </p:nvPr>
        </p:nvSpPr>
        <p:spPr>
          <a:xfrm>
            <a:off x="4376530" y="1825625"/>
            <a:ext cx="3362739" cy="4351338"/>
          </a:xfrm>
        </p:spPr>
        <p:txBody>
          <a:bodyPr/>
          <a:lstStyle/>
          <a:p>
            <a:r>
              <a:rPr lang="en-US" dirty="0"/>
              <a:t>Sigmoid</a:t>
            </a:r>
          </a:p>
        </p:txBody>
      </p:sp>
      <p:sp>
        <p:nvSpPr>
          <p:cNvPr id="5" name="Content Placeholder 3">
            <a:extLst>
              <a:ext uri="{FF2B5EF4-FFF2-40B4-BE49-F238E27FC236}">
                <a16:creationId xmlns:a16="http://schemas.microsoft.com/office/drawing/2014/main" id="{2D69EAAF-60C7-4967-979A-B54858677D57}"/>
              </a:ext>
            </a:extLst>
          </p:cNvPr>
          <p:cNvSpPr txBox="1">
            <a:spLocks/>
          </p:cNvSpPr>
          <p:nvPr/>
        </p:nvSpPr>
        <p:spPr>
          <a:xfrm>
            <a:off x="7914860" y="1825625"/>
            <a:ext cx="336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6" name="Content Placeholder 3">
            <a:extLst>
              <a:ext uri="{FF2B5EF4-FFF2-40B4-BE49-F238E27FC236}">
                <a16:creationId xmlns:a16="http://schemas.microsoft.com/office/drawing/2014/main" id="{2B4D62FE-EF31-4DE9-A684-BB2BDAEE7C9E}"/>
              </a:ext>
            </a:extLst>
          </p:cNvPr>
          <p:cNvSpPr txBox="1">
            <a:spLocks/>
          </p:cNvSpPr>
          <p:nvPr/>
        </p:nvSpPr>
        <p:spPr>
          <a:xfrm>
            <a:off x="7918173" y="1825625"/>
            <a:ext cx="336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3">
            <a:extLst>
              <a:ext uri="{FF2B5EF4-FFF2-40B4-BE49-F238E27FC236}">
                <a16:creationId xmlns:a16="http://schemas.microsoft.com/office/drawing/2014/main" id="{26C5CBAE-EBDD-405B-8C31-79F97754493D}"/>
              </a:ext>
            </a:extLst>
          </p:cNvPr>
          <p:cNvSpPr txBox="1">
            <a:spLocks/>
          </p:cNvSpPr>
          <p:nvPr/>
        </p:nvSpPr>
        <p:spPr>
          <a:xfrm>
            <a:off x="7911547" y="1825625"/>
            <a:ext cx="336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Leaky </a:t>
            </a:r>
            <a:r>
              <a:rPr lang="en-US" dirty="0" err="1"/>
              <a:t>ReLU</a:t>
            </a:r>
            <a:endParaRPr lang="en-US" dirty="0"/>
          </a:p>
        </p:txBody>
      </p:sp>
      <p:pic>
        <p:nvPicPr>
          <p:cNvPr id="2050" name="Picture 2">
            <a:extLst>
              <a:ext uri="{FF2B5EF4-FFF2-40B4-BE49-F238E27FC236}">
                <a16:creationId xmlns:a16="http://schemas.microsoft.com/office/drawing/2014/main" id="{4D102D10-E5A4-4DBC-8B6D-B89860490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9" y="2783785"/>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C3E34A5-04CA-4679-92B9-FFDAC5C31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217" y="278378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C3AB96-D358-4CB3-A5E3-A6AB6A072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860" y="2783785"/>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994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FFAE-D98B-4650-B8E4-1E04D27FCA2A}"/>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DB45EBC1-CFFF-4C30-9DCA-648E264ADEAE}"/>
              </a:ext>
            </a:extLst>
          </p:cNvPr>
          <p:cNvSpPr>
            <a:spLocks noGrp="1"/>
          </p:cNvSpPr>
          <p:nvPr>
            <p:ph idx="1"/>
          </p:nvPr>
        </p:nvSpPr>
        <p:spPr/>
        <p:txBody>
          <a:bodyPr/>
          <a:lstStyle/>
          <a:p>
            <a:r>
              <a:rPr lang="en-US" dirty="0"/>
              <a:t>Can be built using different libraries:</a:t>
            </a:r>
          </a:p>
          <a:p>
            <a:pPr lvl="1"/>
            <a:r>
              <a:rPr lang="en-US" dirty="0"/>
              <a:t>Scikit: </a:t>
            </a:r>
            <a:r>
              <a:rPr lang="en-US" dirty="0" err="1"/>
              <a:t>MLPClassifier</a:t>
            </a:r>
            <a:r>
              <a:rPr lang="en-US" dirty="0"/>
              <a:t> (or </a:t>
            </a:r>
            <a:r>
              <a:rPr lang="en-US" dirty="0" err="1"/>
              <a:t>MLPRegressor</a:t>
            </a:r>
            <a:r>
              <a:rPr lang="en-US" dirty="0"/>
              <a:t>)</a:t>
            </a:r>
          </a:p>
          <a:p>
            <a:pPr lvl="1"/>
            <a:r>
              <a:rPr lang="en-US" dirty="0" err="1"/>
              <a:t>Tensorflow</a:t>
            </a:r>
            <a:r>
              <a:rPr lang="en-US" dirty="0"/>
              <a:t>: </a:t>
            </a:r>
            <a:r>
              <a:rPr lang="en-US" dirty="0" err="1"/>
              <a:t>Keras</a:t>
            </a:r>
            <a:r>
              <a:rPr lang="en-US" dirty="0"/>
              <a:t> Dense Layer</a:t>
            </a:r>
          </a:p>
          <a:p>
            <a:pPr lvl="2"/>
            <a:r>
              <a:rPr lang="en-US" dirty="0"/>
              <a:t>NOTE: Next week we will begin using </a:t>
            </a:r>
            <a:r>
              <a:rPr lang="en-US" dirty="0" err="1"/>
              <a:t>Keras</a:t>
            </a:r>
            <a:r>
              <a:rPr lang="en-US" dirty="0"/>
              <a:t>/</a:t>
            </a:r>
            <a:r>
              <a:rPr lang="en-US" dirty="0" err="1"/>
              <a:t>Tensorflow</a:t>
            </a:r>
            <a:endParaRPr lang="en-US" dirty="0"/>
          </a:p>
        </p:txBody>
      </p:sp>
    </p:spTree>
    <p:extLst>
      <p:ext uri="{BB962C8B-B14F-4D97-AF65-F5344CB8AC3E}">
        <p14:creationId xmlns:p14="http://schemas.microsoft.com/office/powerpoint/2010/main" val="3454573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3A86-77A5-4463-94CF-9230C2448A96}"/>
              </a:ext>
            </a:extLst>
          </p:cNvPr>
          <p:cNvSpPr>
            <a:spLocks noGrp="1"/>
          </p:cNvSpPr>
          <p:nvPr>
            <p:ph type="title"/>
          </p:nvPr>
        </p:nvSpPr>
        <p:spPr/>
        <p:txBody>
          <a:bodyPr/>
          <a:lstStyle/>
          <a:p>
            <a:r>
              <a:rPr lang="en-US" dirty="0"/>
              <a:t>Training using </a:t>
            </a:r>
            <a:r>
              <a:rPr lang="en-US" dirty="0" err="1"/>
              <a:t>Scikit</a:t>
            </a:r>
            <a:endParaRPr lang="en-US" dirty="0"/>
          </a:p>
        </p:txBody>
      </p:sp>
      <p:sp>
        <p:nvSpPr>
          <p:cNvPr id="3" name="Content Placeholder 2">
            <a:extLst>
              <a:ext uri="{FF2B5EF4-FFF2-40B4-BE49-F238E27FC236}">
                <a16:creationId xmlns:a16="http://schemas.microsoft.com/office/drawing/2014/main" id="{E0942109-58B8-4227-9821-707A7E293FB8}"/>
              </a:ext>
            </a:extLst>
          </p:cNvPr>
          <p:cNvSpPr>
            <a:spLocks noGrp="1"/>
          </p:cNvSpPr>
          <p:nvPr>
            <p:ph idx="1"/>
          </p:nvPr>
        </p:nvSpPr>
        <p:spPr/>
        <p:txBody>
          <a:bodyPr/>
          <a:lstStyle/>
          <a:p>
            <a:r>
              <a:rPr lang="en-US" dirty="0"/>
              <a:t>High level API</a:t>
            </a:r>
          </a:p>
          <a:p>
            <a:r>
              <a:rPr lang="en-US" dirty="0"/>
              <a:t>Can build deep networks</a:t>
            </a:r>
          </a:p>
          <a:p>
            <a:pPr lvl="1"/>
            <a:r>
              <a:rPr lang="en-US" dirty="0"/>
              <a:t>Hyperparameter: </a:t>
            </a:r>
            <a:r>
              <a:rPr lang="en-US" dirty="0" err="1"/>
              <a:t>hidden_layer_sizes</a:t>
            </a:r>
            <a:r>
              <a:rPr lang="en-US" dirty="0"/>
              <a:t> = (100, )</a:t>
            </a:r>
          </a:p>
          <a:p>
            <a:r>
              <a:rPr lang="en-US" dirty="0"/>
              <a:t>Some other </a:t>
            </a:r>
            <a:r>
              <a:rPr lang="en-US" dirty="0" err="1"/>
              <a:t>hyperparamaters</a:t>
            </a:r>
            <a:r>
              <a:rPr lang="en-US" dirty="0"/>
              <a:t>:</a:t>
            </a:r>
          </a:p>
          <a:p>
            <a:pPr lvl="1"/>
            <a:r>
              <a:rPr lang="en-US" dirty="0"/>
              <a:t>activation</a:t>
            </a:r>
          </a:p>
          <a:p>
            <a:pPr lvl="1"/>
            <a:r>
              <a:rPr lang="en-US" dirty="0"/>
              <a:t>solver</a:t>
            </a:r>
          </a:p>
          <a:p>
            <a:pPr lvl="1"/>
            <a:r>
              <a:rPr lang="en-US" dirty="0"/>
              <a:t>alpha (L2 penalty)</a:t>
            </a:r>
          </a:p>
          <a:p>
            <a:pPr lvl="1"/>
            <a:r>
              <a:rPr lang="en-US" dirty="0"/>
              <a:t>learning rate</a:t>
            </a:r>
          </a:p>
          <a:p>
            <a:pPr lvl="1"/>
            <a:r>
              <a:rPr lang="en-US" dirty="0" err="1"/>
              <a:t>max_iter</a:t>
            </a:r>
            <a:endParaRPr lang="en-US" dirty="0"/>
          </a:p>
          <a:p>
            <a:pPr lvl="1"/>
            <a:r>
              <a:rPr lang="en-US" dirty="0"/>
              <a:t>etc.</a:t>
            </a:r>
          </a:p>
          <a:p>
            <a:pPr lvl="1"/>
            <a:endParaRPr lang="en-US" dirty="0"/>
          </a:p>
        </p:txBody>
      </p:sp>
    </p:spTree>
    <p:extLst>
      <p:ext uri="{BB962C8B-B14F-4D97-AF65-F5344CB8AC3E}">
        <p14:creationId xmlns:p14="http://schemas.microsoft.com/office/powerpoint/2010/main" val="2979214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DBF9-3EFC-48CE-B7AD-5D6600399EA8}"/>
              </a:ext>
            </a:extLst>
          </p:cNvPr>
          <p:cNvSpPr>
            <a:spLocks noGrp="1"/>
          </p:cNvSpPr>
          <p:nvPr>
            <p:ph type="title"/>
          </p:nvPr>
        </p:nvSpPr>
        <p:spPr/>
        <p:txBody>
          <a:bodyPr/>
          <a:lstStyle/>
          <a:p>
            <a:r>
              <a:rPr lang="en-US" dirty="0"/>
              <a:t>Fine Tuning Hyperparameters</a:t>
            </a:r>
          </a:p>
        </p:txBody>
      </p:sp>
      <p:sp>
        <p:nvSpPr>
          <p:cNvPr id="3" name="Content Placeholder 2">
            <a:extLst>
              <a:ext uri="{FF2B5EF4-FFF2-40B4-BE49-F238E27FC236}">
                <a16:creationId xmlns:a16="http://schemas.microsoft.com/office/drawing/2014/main" id="{2F7937CD-BE8B-42C2-89E9-9EC4578C9E03}"/>
              </a:ext>
            </a:extLst>
          </p:cNvPr>
          <p:cNvSpPr>
            <a:spLocks noGrp="1"/>
          </p:cNvSpPr>
          <p:nvPr>
            <p:ph idx="1"/>
          </p:nvPr>
        </p:nvSpPr>
        <p:spPr/>
        <p:txBody>
          <a:bodyPr/>
          <a:lstStyle/>
          <a:p>
            <a:r>
              <a:rPr lang="en-US" dirty="0"/>
              <a:t>How do you find a good set of hyperparameters</a:t>
            </a:r>
          </a:p>
          <a:p>
            <a:pPr lvl="1"/>
            <a:r>
              <a:rPr lang="en-US" dirty="0"/>
              <a:t>Trial-error</a:t>
            </a:r>
          </a:p>
          <a:p>
            <a:pPr lvl="1"/>
            <a:r>
              <a:rPr lang="en-US" dirty="0"/>
              <a:t>Grid search (with cross-validation)</a:t>
            </a:r>
          </a:p>
          <a:p>
            <a:pPr lvl="1"/>
            <a:r>
              <a:rPr lang="en-US" dirty="0"/>
              <a:t>Randomized grid search</a:t>
            </a:r>
          </a:p>
        </p:txBody>
      </p:sp>
    </p:spTree>
    <p:extLst>
      <p:ext uri="{BB962C8B-B14F-4D97-AF65-F5344CB8AC3E}">
        <p14:creationId xmlns:p14="http://schemas.microsoft.com/office/powerpoint/2010/main" val="3152684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044-93DC-4BCA-AE5E-C657D0B9B0B8}"/>
              </a:ext>
            </a:extLst>
          </p:cNvPr>
          <p:cNvSpPr>
            <a:spLocks noGrp="1"/>
          </p:cNvSpPr>
          <p:nvPr>
            <p:ph type="title"/>
          </p:nvPr>
        </p:nvSpPr>
        <p:spPr/>
        <p:txBody>
          <a:bodyPr/>
          <a:lstStyle/>
          <a:p>
            <a:r>
              <a:rPr lang="en-US" dirty="0"/>
              <a:t>Number of Layers</a:t>
            </a:r>
          </a:p>
        </p:txBody>
      </p:sp>
      <p:sp>
        <p:nvSpPr>
          <p:cNvPr id="3" name="Content Placeholder 2">
            <a:extLst>
              <a:ext uri="{FF2B5EF4-FFF2-40B4-BE49-F238E27FC236}">
                <a16:creationId xmlns:a16="http://schemas.microsoft.com/office/drawing/2014/main" id="{8BD338DE-FF8A-4021-B19C-CB6719313E46}"/>
              </a:ext>
            </a:extLst>
          </p:cNvPr>
          <p:cNvSpPr>
            <a:spLocks noGrp="1"/>
          </p:cNvSpPr>
          <p:nvPr>
            <p:ph idx="1"/>
          </p:nvPr>
        </p:nvSpPr>
        <p:spPr/>
        <p:txBody>
          <a:bodyPr/>
          <a:lstStyle/>
          <a:p>
            <a:r>
              <a:rPr lang="en-US" dirty="0"/>
              <a:t>Start with 1 hidden layers </a:t>
            </a:r>
          </a:p>
          <a:p>
            <a:pPr lvl="1"/>
            <a:r>
              <a:rPr lang="en-US" dirty="0"/>
              <a:t>More than adequate in most cases</a:t>
            </a:r>
          </a:p>
          <a:p>
            <a:pPr lvl="1"/>
            <a:r>
              <a:rPr lang="en-US" dirty="0"/>
              <a:t>Can achieve high accuracy</a:t>
            </a:r>
          </a:p>
          <a:p>
            <a:r>
              <a:rPr lang="en-US" dirty="0"/>
              <a:t>More layers might result in overfitting!</a:t>
            </a:r>
          </a:p>
          <a:p>
            <a:r>
              <a:rPr lang="en-US" dirty="0"/>
              <a:t>If working with images: (Convolutional Neural Networks)</a:t>
            </a:r>
          </a:p>
          <a:p>
            <a:pPr lvl="1"/>
            <a:r>
              <a:rPr lang="en-US" dirty="0"/>
              <a:t>Might need </a:t>
            </a:r>
            <a:r>
              <a:rPr lang="en-US" u="sng" dirty="0"/>
              <a:t>hundreds</a:t>
            </a:r>
            <a:r>
              <a:rPr lang="en-US" dirty="0"/>
              <a:t> of layers</a:t>
            </a:r>
          </a:p>
        </p:txBody>
      </p:sp>
    </p:spTree>
    <p:extLst>
      <p:ext uri="{BB962C8B-B14F-4D97-AF65-F5344CB8AC3E}">
        <p14:creationId xmlns:p14="http://schemas.microsoft.com/office/powerpoint/2010/main" val="2155131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FCC9-DB5C-4E83-BE52-3AA76E803067}"/>
              </a:ext>
            </a:extLst>
          </p:cNvPr>
          <p:cNvSpPr>
            <a:spLocks noGrp="1"/>
          </p:cNvSpPr>
          <p:nvPr>
            <p:ph type="title"/>
          </p:nvPr>
        </p:nvSpPr>
        <p:spPr/>
        <p:txBody>
          <a:bodyPr/>
          <a:lstStyle/>
          <a:p>
            <a:r>
              <a:rPr lang="en-US" dirty="0"/>
              <a:t>Number of Neurons</a:t>
            </a:r>
          </a:p>
        </p:txBody>
      </p:sp>
      <p:sp>
        <p:nvSpPr>
          <p:cNvPr id="3" name="Content Placeholder 2">
            <a:extLst>
              <a:ext uri="{FF2B5EF4-FFF2-40B4-BE49-F238E27FC236}">
                <a16:creationId xmlns:a16="http://schemas.microsoft.com/office/drawing/2014/main" id="{E9C4C545-2D49-403D-9A67-F73217EFC4EB}"/>
              </a:ext>
            </a:extLst>
          </p:cNvPr>
          <p:cNvSpPr>
            <a:spLocks noGrp="1"/>
          </p:cNvSpPr>
          <p:nvPr>
            <p:ph idx="1"/>
          </p:nvPr>
        </p:nvSpPr>
        <p:spPr/>
        <p:txBody>
          <a:bodyPr>
            <a:normAutofit/>
          </a:bodyPr>
          <a:lstStyle/>
          <a:p>
            <a:r>
              <a:rPr lang="en-US" dirty="0"/>
              <a:t>Input and output layers are pre-determined!</a:t>
            </a:r>
          </a:p>
          <a:p>
            <a:r>
              <a:rPr lang="en-US" dirty="0"/>
              <a:t>Hidden layers are customizable</a:t>
            </a:r>
          </a:p>
          <a:p>
            <a:pPr lvl="1"/>
            <a:r>
              <a:rPr lang="en-US" dirty="0"/>
              <a:t>Funnel shape</a:t>
            </a:r>
          </a:p>
          <a:p>
            <a:pPr lvl="1"/>
            <a:r>
              <a:rPr lang="en-US" dirty="0"/>
              <a:t>Pipe shape</a:t>
            </a:r>
          </a:p>
          <a:p>
            <a:r>
              <a:rPr lang="en-US" dirty="0"/>
              <a:t>More neurons might cause overfitting!</a:t>
            </a:r>
          </a:p>
          <a:p>
            <a:r>
              <a:rPr lang="en-US" dirty="0"/>
              <a:t>Prevent overfitting:</a:t>
            </a:r>
          </a:p>
          <a:p>
            <a:pPr marL="914400" lvl="1" indent="-457200">
              <a:buAutoNum type="arabicParenR"/>
            </a:pPr>
            <a:r>
              <a:rPr lang="en-US" dirty="0"/>
              <a:t>Select a large number of hidden layers and neurons,</a:t>
            </a:r>
            <a:br>
              <a:rPr lang="en-US" dirty="0"/>
            </a:br>
            <a:r>
              <a:rPr lang="en-US" dirty="0"/>
              <a:t>then, use "early stopping"</a:t>
            </a:r>
          </a:p>
          <a:p>
            <a:pPr marL="914400" lvl="1" indent="-457200">
              <a:buAutoNum type="arabicParenR"/>
            </a:pPr>
            <a:r>
              <a:rPr lang="en-US" dirty="0"/>
              <a:t>Use L2 regularization (the "alpha" parameter)</a:t>
            </a:r>
          </a:p>
        </p:txBody>
      </p:sp>
    </p:spTree>
    <p:extLst>
      <p:ext uri="{BB962C8B-B14F-4D97-AF65-F5344CB8AC3E}">
        <p14:creationId xmlns:p14="http://schemas.microsoft.com/office/powerpoint/2010/main" val="207582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p:txBody>
          <a:bodyPr/>
          <a:lstStyle/>
          <a:p>
            <a:r>
              <a:rPr lang="en-US" dirty="0"/>
              <a:t>Advantages:</a:t>
            </a:r>
          </a:p>
          <a:p>
            <a:pPr lvl="1"/>
            <a:r>
              <a:rPr lang="en-US" dirty="0"/>
              <a:t>Good performance</a:t>
            </a:r>
          </a:p>
          <a:p>
            <a:pPr lvl="1"/>
            <a:r>
              <a:rPr lang="en-US" dirty="0"/>
              <a:t>Can handle noisy data</a:t>
            </a:r>
          </a:p>
          <a:p>
            <a:pPr lvl="1"/>
            <a:r>
              <a:rPr lang="en-US" dirty="0"/>
              <a:t>Can capture complex relationships (isn't restricted to linear)</a:t>
            </a:r>
          </a:p>
          <a:p>
            <a:pPr lvl="1"/>
            <a:r>
              <a:rPr lang="en-US" dirty="0"/>
              <a:t>We don't "tell" the nature of relationships!</a:t>
            </a:r>
          </a:p>
          <a:p>
            <a:r>
              <a:rPr lang="en-US" dirty="0"/>
              <a:t>Disadvantages:</a:t>
            </a:r>
          </a:p>
          <a:p>
            <a:pPr lvl="1"/>
            <a:r>
              <a:rPr lang="en-US" dirty="0"/>
              <a:t>Black-box</a:t>
            </a:r>
          </a:p>
          <a:p>
            <a:pPr lvl="1"/>
            <a:r>
              <a:rPr lang="en-US" dirty="0"/>
              <a:t>Needs lots of data</a:t>
            </a:r>
          </a:p>
          <a:p>
            <a:pPr lvl="1"/>
            <a:r>
              <a:rPr lang="en-US" dirty="0"/>
              <a:t>No variable selection</a:t>
            </a:r>
          </a:p>
          <a:p>
            <a:pPr lvl="1"/>
            <a:r>
              <a:rPr lang="en-US" dirty="0"/>
              <a:t>Resource intensive</a:t>
            </a:r>
          </a:p>
        </p:txBody>
      </p:sp>
    </p:spTree>
    <p:extLst>
      <p:ext uri="{BB962C8B-B14F-4D97-AF65-F5344CB8AC3E}">
        <p14:creationId xmlns:p14="http://schemas.microsoft.com/office/powerpoint/2010/main" val="3949555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2BC8-32AD-A3C4-7A61-4355C6CB86BA}"/>
              </a:ext>
            </a:extLst>
          </p:cNvPr>
          <p:cNvSpPr>
            <a:spLocks noGrp="1"/>
          </p:cNvSpPr>
          <p:nvPr>
            <p:ph type="title"/>
          </p:nvPr>
        </p:nvSpPr>
        <p:spPr/>
        <p:txBody>
          <a:bodyPr/>
          <a:lstStyle/>
          <a:p>
            <a:r>
              <a:rPr lang="en-US" dirty="0"/>
              <a:t>More on </a:t>
            </a:r>
            <a:r>
              <a:rPr lang="en-US" dirty="0" err="1"/>
              <a:t>perceptrons</a:t>
            </a:r>
            <a:r>
              <a:rPr lang="en-US" dirty="0"/>
              <a:t>…</a:t>
            </a:r>
          </a:p>
        </p:txBody>
      </p:sp>
      <p:sp>
        <p:nvSpPr>
          <p:cNvPr id="3" name="Content Placeholder 2">
            <a:extLst>
              <a:ext uri="{FF2B5EF4-FFF2-40B4-BE49-F238E27FC236}">
                <a16:creationId xmlns:a16="http://schemas.microsoft.com/office/drawing/2014/main" id="{9604ED17-4A30-A902-291E-DB3B4AB95D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2413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a:t>Perceptron History</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McCulloch-Pitts Neuron – First mathematical model of biological neuron (1943)</a:t>
            </a:r>
          </a:p>
          <a:p>
            <a:endParaRPr lang="en-US" dirty="0"/>
          </a:p>
          <a:p>
            <a:endParaRPr lang="en-US" dirty="0"/>
          </a:p>
          <a:p>
            <a:pPr marL="0" indent="0">
              <a:buNone/>
            </a:pPr>
            <a:endParaRPr lang="en-US" dirty="0"/>
          </a:p>
          <a:p>
            <a:endParaRPr lang="en-US" sz="1867" dirty="0"/>
          </a:p>
          <a:p>
            <a:r>
              <a:rPr lang="en-US" sz="1867" dirty="0"/>
              <a:t>Disadvantages of McCulloch-Pitts neuron was its simplicity.  It only allowed for binary inputs and outputs, it only used the threshold step activation function and it did not incorporate weighting the different inputs.</a:t>
            </a:r>
          </a:p>
        </p:txBody>
      </p:sp>
      <p:sp>
        <p:nvSpPr>
          <p:cNvPr id="8" name="Chord 7">
            <a:extLst>
              <a:ext uri="{FF2B5EF4-FFF2-40B4-BE49-F238E27FC236}">
                <a16:creationId xmlns:a16="http://schemas.microsoft.com/office/drawing/2014/main" id="{644621EC-D7AF-4B7B-9699-5196CDF4FA4E}"/>
              </a:ext>
            </a:extLst>
          </p:cNvPr>
          <p:cNvSpPr/>
          <p:nvPr/>
        </p:nvSpPr>
        <p:spPr bwMode="auto">
          <a:xfrm>
            <a:off x="5486400" y="3225800"/>
            <a:ext cx="1219200" cy="1219200"/>
          </a:xfrm>
          <a:prstGeom prst="chord">
            <a:avLst>
              <a:gd name="adj1" fmla="val 5465753"/>
              <a:gd name="adj2" fmla="val 1620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Times" charset="0"/>
            </a:endParaRPr>
          </a:p>
        </p:txBody>
      </p:sp>
      <p:sp>
        <p:nvSpPr>
          <p:cNvPr id="10" name="Chord 9">
            <a:extLst>
              <a:ext uri="{FF2B5EF4-FFF2-40B4-BE49-F238E27FC236}">
                <a16:creationId xmlns:a16="http://schemas.microsoft.com/office/drawing/2014/main" id="{E33D9C85-48C8-4A57-8AA3-64617CD0F73C}"/>
              </a:ext>
            </a:extLst>
          </p:cNvPr>
          <p:cNvSpPr/>
          <p:nvPr/>
        </p:nvSpPr>
        <p:spPr bwMode="auto">
          <a:xfrm flipH="1">
            <a:off x="5435605" y="3225800"/>
            <a:ext cx="1320791" cy="1219200"/>
          </a:xfrm>
          <a:prstGeom prst="chord">
            <a:avLst>
              <a:gd name="adj1" fmla="val 5465753"/>
              <a:gd name="adj2" fmla="val 16200000"/>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11" name="TextBox 10">
            <a:extLst>
              <a:ext uri="{FF2B5EF4-FFF2-40B4-BE49-F238E27FC236}">
                <a16:creationId xmlns:a16="http://schemas.microsoft.com/office/drawing/2014/main" id="{958CB04B-0657-4A31-A2D0-BCA7E0B4881B}"/>
              </a:ext>
            </a:extLst>
          </p:cNvPr>
          <p:cNvSpPr txBox="1"/>
          <p:nvPr/>
        </p:nvSpPr>
        <p:spPr>
          <a:xfrm>
            <a:off x="6299201" y="3524648"/>
            <a:ext cx="60959" cy="461665"/>
          </a:xfrm>
          <a:prstGeom prst="rect">
            <a:avLst/>
          </a:prstGeom>
          <a:noFill/>
        </p:spPr>
        <p:txBody>
          <a:bodyPr wrap="square" rtlCol="0">
            <a:spAutoFit/>
          </a:bodyPr>
          <a:lstStyle/>
          <a:p>
            <a:r>
              <a:rPr lang="en-US" sz="2400" dirty="0"/>
              <a:t>f</a:t>
            </a:r>
          </a:p>
        </p:txBody>
      </p:sp>
      <p:sp>
        <p:nvSpPr>
          <p:cNvPr id="12" name="TextBox 11">
            <a:extLst>
              <a:ext uri="{FF2B5EF4-FFF2-40B4-BE49-F238E27FC236}">
                <a16:creationId xmlns:a16="http://schemas.microsoft.com/office/drawing/2014/main" id="{45135E7E-8E1F-47CA-9B0E-E657BD72781E}"/>
              </a:ext>
            </a:extLst>
          </p:cNvPr>
          <p:cNvSpPr txBox="1"/>
          <p:nvPr/>
        </p:nvSpPr>
        <p:spPr>
          <a:xfrm>
            <a:off x="5648249" y="3441362"/>
            <a:ext cx="406400" cy="461665"/>
          </a:xfrm>
          <a:prstGeom prst="rect">
            <a:avLst/>
          </a:prstGeom>
          <a:noFill/>
        </p:spPr>
        <p:txBody>
          <a:bodyPr wrap="square" rtlCol="0">
            <a:spAutoFit/>
          </a:bodyPr>
          <a:lstStyle/>
          <a:p>
            <a:r>
              <a:rPr lang="en-US" sz="2400" dirty="0"/>
              <a:t>g</a:t>
            </a:r>
          </a:p>
        </p:txBody>
      </p:sp>
      <p:cxnSp>
        <p:nvCxnSpPr>
          <p:cNvPr id="14" name="Straight Arrow Connector 13">
            <a:extLst>
              <a:ext uri="{FF2B5EF4-FFF2-40B4-BE49-F238E27FC236}">
                <a16:creationId xmlns:a16="http://schemas.microsoft.com/office/drawing/2014/main" id="{480DFE4A-A79C-4166-8159-8716E5B6699F}"/>
              </a:ext>
            </a:extLst>
          </p:cNvPr>
          <p:cNvCxnSpPr>
            <a:cxnSpLocks/>
          </p:cNvCxnSpPr>
          <p:nvPr/>
        </p:nvCxnSpPr>
        <p:spPr bwMode="auto">
          <a:xfrm>
            <a:off x="4597399" y="2970015"/>
            <a:ext cx="1050851" cy="44384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16" name="Straight Arrow Connector 15">
            <a:extLst>
              <a:ext uri="{FF2B5EF4-FFF2-40B4-BE49-F238E27FC236}">
                <a16:creationId xmlns:a16="http://schemas.microsoft.com/office/drawing/2014/main" id="{4712E323-1F0C-44EC-BDB0-E8D62877A888}"/>
              </a:ext>
            </a:extLst>
          </p:cNvPr>
          <p:cNvCxnSpPr>
            <a:cxnSpLocks/>
          </p:cNvCxnSpPr>
          <p:nvPr/>
        </p:nvCxnSpPr>
        <p:spPr bwMode="auto">
          <a:xfrm>
            <a:off x="4572000" y="3524647"/>
            <a:ext cx="914400" cy="128251"/>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0" name="Straight Arrow Connector 19">
            <a:extLst>
              <a:ext uri="{FF2B5EF4-FFF2-40B4-BE49-F238E27FC236}">
                <a16:creationId xmlns:a16="http://schemas.microsoft.com/office/drawing/2014/main" id="{8434C3E4-A9F8-4965-A100-F6899C5B5ABB}"/>
              </a:ext>
            </a:extLst>
          </p:cNvPr>
          <p:cNvCxnSpPr>
            <a:cxnSpLocks/>
          </p:cNvCxnSpPr>
          <p:nvPr/>
        </p:nvCxnSpPr>
        <p:spPr bwMode="auto">
          <a:xfrm flipV="1">
            <a:off x="4572000" y="3922235"/>
            <a:ext cx="914400" cy="217967"/>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6" name="Straight Arrow Connector 25">
            <a:extLst>
              <a:ext uri="{FF2B5EF4-FFF2-40B4-BE49-F238E27FC236}">
                <a16:creationId xmlns:a16="http://schemas.microsoft.com/office/drawing/2014/main" id="{7F938ED1-7496-4CE5-BE4A-45113E6BF63D}"/>
              </a:ext>
            </a:extLst>
          </p:cNvPr>
          <p:cNvCxnSpPr>
            <a:cxnSpLocks/>
          </p:cNvCxnSpPr>
          <p:nvPr/>
        </p:nvCxnSpPr>
        <p:spPr bwMode="auto">
          <a:xfrm flipV="1">
            <a:off x="4597399" y="4167699"/>
            <a:ext cx="952500" cy="546639"/>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30" name="TextBox 29">
            <a:extLst>
              <a:ext uri="{FF2B5EF4-FFF2-40B4-BE49-F238E27FC236}">
                <a16:creationId xmlns:a16="http://schemas.microsoft.com/office/drawing/2014/main" id="{BB5DECEC-8467-4512-9366-EF2FAB9664BF}"/>
              </a:ext>
            </a:extLst>
          </p:cNvPr>
          <p:cNvSpPr txBox="1"/>
          <p:nvPr/>
        </p:nvSpPr>
        <p:spPr>
          <a:xfrm>
            <a:off x="4211824" y="2720490"/>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1</a:t>
            </a:r>
          </a:p>
        </p:txBody>
      </p:sp>
      <p:sp>
        <p:nvSpPr>
          <p:cNvPr id="32" name="TextBox 31">
            <a:extLst>
              <a:ext uri="{FF2B5EF4-FFF2-40B4-BE49-F238E27FC236}">
                <a16:creationId xmlns:a16="http://schemas.microsoft.com/office/drawing/2014/main" id="{E2A6AA24-1EB9-4C49-8690-F8D07F0ABC7E}"/>
              </a:ext>
            </a:extLst>
          </p:cNvPr>
          <p:cNvSpPr txBox="1"/>
          <p:nvPr/>
        </p:nvSpPr>
        <p:spPr>
          <a:xfrm>
            <a:off x="4207667" y="3321362"/>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2</a:t>
            </a:r>
          </a:p>
        </p:txBody>
      </p:sp>
      <p:sp>
        <p:nvSpPr>
          <p:cNvPr id="34" name="TextBox 33">
            <a:extLst>
              <a:ext uri="{FF2B5EF4-FFF2-40B4-BE49-F238E27FC236}">
                <a16:creationId xmlns:a16="http://schemas.microsoft.com/office/drawing/2014/main" id="{9B8BEA4D-6BDF-49F3-B5C2-5BDA21C5E423}"/>
              </a:ext>
            </a:extLst>
          </p:cNvPr>
          <p:cNvSpPr txBox="1"/>
          <p:nvPr/>
        </p:nvSpPr>
        <p:spPr>
          <a:xfrm>
            <a:off x="4178712" y="3950644"/>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F74C178F-383C-49D7-950C-4E98AC05BB07}"/>
              </a:ext>
            </a:extLst>
          </p:cNvPr>
          <p:cNvSpPr txBox="1"/>
          <p:nvPr/>
        </p:nvSpPr>
        <p:spPr>
          <a:xfrm>
            <a:off x="4181117" y="4627747"/>
            <a:ext cx="861824" cy="338554"/>
          </a:xfrm>
          <a:prstGeom prst="rect">
            <a:avLst/>
          </a:prstGeom>
          <a:noFill/>
        </p:spPr>
        <p:txBody>
          <a:bodyPr wrap="square" rtlCol="0">
            <a:spAutoFit/>
          </a:bodyPr>
          <a:lstStyle/>
          <a:p>
            <a:r>
              <a:rPr lang="en-US" sz="1600" i="1" dirty="0" err="1">
                <a:latin typeface="Arial" panose="020B0604020202020204" pitchFamily="34" charset="0"/>
                <a:cs typeface="Arial" panose="020B0604020202020204" pitchFamily="34" charset="0"/>
              </a:rPr>
              <a:t>x</a:t>
            </a:r>
            <a:r>
              <a:rPr lang="en-US" sz="1600" i="1" baseline="-25000" dirty="0" err="1">
                <a:latin typeface="Arial" panose="020B0604020202020204" pitchFamily="34" charset="0"/>
                <a:cs typeface="Arial" panose="020B0604020202020204" pitchFamily="34" charset="0"/>
              </a:rPr>
              <a:t>n</a:t>
            </a:r>
            <a:endParaRPr lang="en-US" sz="1600" i="1" baseline="-25000" dirty="0">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B7678EFF-4DEC-4BCA-9E18-0FF48134DDF4}"/>
              </a:ext>
            </a:extLst>
          </p:cNvPr>
          <p:cNvCxnSpPr>
            <a:cxnSpLocks/>
          </p:cNvCxnSpPr>
          <p:nvPr/>
        </p:nvCxnSpPr>
        <p:spPr bwMode="auto">
          <a:xfrm flipV="1">
            <a:off x="6756395" y="3832423"/>
            <a:ext cx="762005" cy="256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43" name="TextBox 42">
            <a:extLst>
              <a:ext uri="{FF2B5EF4-FFF2-40B4-BE49-F238E27FC236}">
                <a16:creationId xmlns:a16="http://schemas.microsoft.com/office/drawing/2014/main" id="{56D36D71-140C-497F-962C-ED5243C0A2FE}"/>
              </a:ext>
            </a:extLst>
          </p:cNvPr>
          <p:cNvSpPr txBox="1"/>
          <p:nvPr/>
        </p:nvSpPr>
        <p:spPr>
          <a:xfrm>
            <a:off x="7569195" y="3627237"/>
            <a:ext cx="393933" cy="379656"/>
          </a:xfrm>
          <a:prstGeom prst="rect">
            <a:avLst/>
          </a:prstGeom>
          <a:noFill/>
        </p:spPr>
        <p:txBody>
          <a:bodyPr wrap="square">
            <a:spAutoFit/>
          </a:bodyPr>
          <a:lstStyle/>
          <a:p>
            <a:r>
              <a:rPr lang="en-US" sz="1867" i="1" dirty="0">
                <a:latin typeface="Arial" panose="020B0604020202020204" pitchFamily="34" charset="0"/>
                <a:cs typeface="Arial" panose="020B0604020202020204" pitchFamily="34" charset="0"/>
              </a:rPr>
              <a:t>y</a:t>
            </a:r>
            <a:endParaRPr lang="en-US" sz="1867" dirty="0"/>
          </a:p>
        </p:txBody>
      </p:sp>
      <p:pic>
        <p:nvPicPr>
          <p:cNvPr id="45" name="Picture 44">
            <a:extLst>
              <a:ext uri="{FF2B5EF4-FFF2-40B4-BE49-F238E27FC236}">
                <a16:creationId xmlns:a16="http://schemas.microsoft.com/office/drawing/2014/main" id="{1FBD0801-1440-4494-9BEA-854E1B0DDFB3}"/>
              </a:ext>
            </a:extLst>
          </p:cNvPr>
          <p:cNvPicPr>
            <a:picLocks noChangeAspect="1"/>
          </p:cNvPicPr>
          <p:nvPr/>
        </p:nvPicPr>
        <p:blipFill>
          <a:blip r:embed="rId2"/>
          <a:stretch>
            <a:fillRect/>
          </a:stretch>
        </p:blipFill>
        <p:spPr>
          <a:xfrm>
            <a:off x="8053912" y="2788830"/>
            <a:ext cx="3740587" cy="1676815"/>
          </a:xfrm>
          <a:prstGeom prst="rect">
            <a:avLst/>
          </a:prstGeom>
        </p:spPr>
      </p:pic>
      <p:sp>
        <p:nvSpPr>
          <p:cNvPr id="46" name="Rectangle 45">
            <a:extLst>
              <a:ext uri="{FF2B5EF4-FFF2-40B4-BE49-F238E27FC236}">
                <a16:creationId xmlns:a16="http://schemas.microsoft.com/office/drawing/2014/main" id="{53820FD7-87E6-47F2-89FB-9092C2502AF4}"/>
              </a:ext>
            </a:extLst>
          </p:cNvPr>
          <p:cNvSpPr/>
          <p:nvPr/>
        </p:nvSpPr>
        <p:spPr bwMode="auto">
          <a:xfrm>
            <a:off x="9803303" y="3643742"/>
            <a:ext cx="167213" cy="774951"/>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47" name="Left Brace 46">
            <a:extLst>
              <a:ext uri="{FF2B5EF4-FFF2-40B4-BE49-F238E27FC236}">
                <a16:creationId xmlns:a16="http://schemas.microsoft.com/office/drawing/2014/main" id="{C740FD38-97D5-4781-BCAB-C1CA1F8AB81A}"/>
              </a:ext>
            </a:extLst>
          </p:cNvPr>
          <p:cNvSpPr/>
          <p:nvPr/>
        </p:nvSpPr>
        <p:spPr bwMode="auto">
          <a:xfrm>
            <a:off x="9803303" y="3524647"/>
            <a:ext cx="120760" cy="72799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52" name="Rectangle 51">
            <a:extLst>
              <a:ext uri="{FF2B5EF4-FFF2-40B4-BE49-F238E27FC236}">
                <a16:creationId xmlns:a16="http://schemas.microsoft.com/office/drawing/2014/main" id="{738C88DA-E214-4049-BFAE-511D2A899142}"/>
              </a:ext>
            </a:extLst>
          </p:cNvPr>
          <p:cNvSpPr/>
          <p:nvPr/>
        </p:nvSpPr>
        <p:spPr bwMode="auto">
          <a:xfrm>
            <a:off x="9970516" y="3524647"/>
            <a:ext cx="1734560" cy="1032855"/>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pic>
        <p:nvPicPr>
          <p:cNvPr id="51" name="Picture 50">
            <a:extLst>
              <a:ext uri="{FF2B5EF4-FFF2-40B4-BE49-F238E27FC236}">
                <a16:creationId xmlns:a16="http://schemas.microsoft.com/office/drawing/2014/main" id="{3F1183A9-D80D-4543-A926-C49CA1E8CABA}"/>
              </a:ext>
            </a:extLst>
          </p:cNvPr>
          <p:cNvPicPr>
            <a:picLocks noChangeAspect="1"/>
          </p:cNvPicPr>
          <p:nvPr/>
        </p:nvPicPr>
        <p:blipFill>
          <a:blip r:embed="rId3"/>
          <a:stretch>
            <a:fillRect/>
          </a:stretch>
        </p:blipFill>
        <p:spPr>
          <a:xfrm>
            <a:off x="9983285" y="3614223"/>
            <a:ext cx="1532361" cy="616024"/>
          </a:xfrm>
          <a:prstGeom prst="rect">
            <a:avLst/>
          </a:prstGeom>
        </p:spPr>
      </p:pic>
    </p:spTree>
    <p:extLst>
      <p:ext uri="{BB962C8B-B14F-4D97-AF65-F5344CB8AC3E}">
        <p14:creationId xmlns:p14="http://schemas.microsoft.com/office/powerpoint/2010/main" val="1273464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7A51-8F11-469B-AE61-F31A64BF49AD}"/>
              </a:ext>
            </a:extLst>
          </p:cNvPr>
          <p:cNvSpPr>
            <a:spLocks noGrp="1"/>
          </p:cNvSpPr>
          <p:nvPr>
            <p:ph type="title"/>
          </p:nvPr>
        </p:nvSpPr>
        <p:spPr/>
        <p:txBody>
          <a:bodyPr/>
          <a:lstStyle/>
          <a:p>
            <a:r>
              <a:rPr lang="en-US"/>
              <a:t>Hebb’s Rule (1949)</a:t>
            </a:r>
            <a:endParaRPr lang="en-US" dirty="0"/>
          </a:p>
        </p:txBody>
      </p:sp>
      <p:sp>
        <p:nvSpPr>
          <p:cNvPr id="3" name="Content Placeholder 2">
            <a:extLst>
              <a:ext uri="{FF2B5EF4-FFF2-40B4-BE49-F238E27FC236}">
                <a16:creationId xmlns:a16="http://schemas.microsoft.com/office/drawing/2014/main" id="{9C6F13BC-2C82-4C21-9D5C-4542CC25B63D}"/>
              </a:ext>
            </a:extLst>
          </p:cNvPr>
          <p:cNvSpPr>
            <a:spLocks noGrp="1"/>
          </p:cNvSpPr>
          <p:nvPr>
            <p:ph idx="1"/>
          </p:nvPr>
        </p:nvSpPr>
        <p:spPr/>
        <p:txBody>
          <a:bodyPr/>
          <a:lstStyle/>
          <a:p>
            <a:r>
              <a:rPr lang="en-US" sz="2400" dirty="0"/>
              <a:t>“When an axon of cell A is near enough to excite a cell B and repeatedly or persistently takes part in firing it, some growth process or metabolic change takes place in one or both cells such that A’s efficiency, as one of the cells firing B, is increased.” </a:t>
            </a:r>
          </a:p>
          <a:p>
            <a:endParaRPr lang="en-US" sz="2400" dirty="0"/>
          </a:p>
          <a:p>
            <a:r>
              <a:rPr lang="en-US" sz="2400" dirty="0"/>
              <a:t>Hebb was proposing not only that, when two neurons fire together the connection between the neurons is strengthened, but also that this activity is one of the fundamental operations necessary for learning and memory.</a:t>
            </a:r>
          </a:p>
          <a:p>
            <a:endParaRPr lang="en-US" sz="2400" dirty="0"/>
          </a:p>
          <a:p>
            <a:pPr marL="0" indent="0" algn="r">
              <a:buNone/>
            </a:pPr>
            <a:r>
              <a:rPr lang="en-US" sz="1467" i="1" dirty="0"/>
              <a:t>[1] Hebb, Donald O. (1949).  The Organization of Behavior.  New York: Wiley, pg. 62.</a:t>
            </a:r>
          </a:p>
        </p:txBody>
      </p:sp>
    </p:spTree>
    <p:extLst>
      <p:ext uri="{BB962C8B-B14F-4D97-AF65-F5344CB8AC3E}">
        <p14:creationId xmlns:p14="http://schemas.microsoft.com/office/powerpoint/2010/main" val="232352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Neurons</a:t>
            </a:r>
          </a:p>
        </p:txBody>
      </p:sp>
      <p:pic>
        <p:nvPicPr>
          <p:cNvPr id="1026" name="Picture 2" descr="File:Neuron-figure-notex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444483">
            <a:off x="3669900" y="2969215"/>
            <a:ext cx="2261616"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Neuron-figure-notex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276443">
            <a:off x="6808145" y="2622088"/>
            <a:ext cx="2261616" cy="32004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6324816" y="4917099"/>
            <a:ext cx="152400" cy="3048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886200" y="3022959"/>
            <a:ext cx="152400" cy="42591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307976" y="3601271"/>
            <a:ext cx="349624" cy="15240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71800" y="4134671"/>
            <a:ext cx="336176" cy="12111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05000" y="3208729"/>
            <a:ext cx="1234888" cy="923330"/>
          </a:xfrm>
          <a:prstGeom prst="rect">
            <a:avLst/>
          </a:prstGeom>
          <a:noFill/>
        </p:spPr>
        <p:txBody>
          <a:bodyPr wrap="square" rtlCol="0">
            <a:spAutoFit/>
          </a:bodyPr>
          <a:lstStyle/>
          <a:p>
            <a:r>
              <a:rPr lang="en-US" dirty="0"/>
              <a:t>Inputs from other neurons</a:t>
            </a:r>
          </a:p>
        </p:txBody>
      </p:sp>
      <p:sp>
        <p:nvSpPr>
          <p:cNvPr id="19" name="TextBox 18"/>
          <p:cNvSpPr txBox="1"/>
          <p:nvPr/>
        </p:nvSpPr>
        <p:spPr>
          <a:xfrm>
            <a:off x="4648200" y="2006151"/>
            <a:ext cx="2057400" cy="923330"/>
          </a:xfrm>
          <a:prstGeom prst="rect">
            <a:avLst/>
          </a:prstGeom>
          <a:noFill/>
        </p:spPr>
        <p:txBody>
          <a:bodyPr wrap="square" rtlCol="0">
            <a:spAutoFit/>
          </a:bodyPr>
          <a:lstStyle/>
          <a:p>
            <a:r>
              <a:rPr lang="en-US" dirty="0"/>
              <a:t>When cell excitement exceeds a threshold it "fires"</a:t>
            </a:r>
          </a:p>
        </p:txBody>
      </p:sp>
      <p:sp>
        <p:nvSpPr>
          <p:cNvPr id="20" name="TextBox 19"/>
          <p:cNvSpPr txBox="1"/>
          <p:nvPr/>
        </p:nvSpPr>
        <p:spPr>
          <a:xfrm>
            <a:off x="3139888" y="5737278"/>
            <a:ext cx="1904892" cy="923330"/>
          </a:xfrm>
          <a:prstGeom prst="rect">
            <a:avLst/>
          </a:prstGeom>
          <a:noFill/>
        </p:spPr>
        <p:txBody>
          <a:bodyPr wrap="square" rtlCol="0">
            <a:spAutoFit/>
          </a:bodyPr>
          <a:lstStyle/>
          <a:p>
            <a:r>
              <a:rPr lang="en-US" dirty="0"/>
              <a:t>Inputs can increase/decrease cell "excitement"</a:t>
            </a:r>
          </a:p>
        </p:txBody>
      </p:sp>
      <p:cxnSp>
        <p:nvCxnSpPr>
          <p:cNvPr id="21" name="Straight Arrow Connector 20"/>
          <p:cNvCxnSpPr/>
          <p:nvPr/>
        </p:nvCxnSpPr>
        <p:spPr>
          <a:xfrm flipH="1">
            <a:off x="4419600" y="3022959"/>
            <a:ext cx="457200" cy="146822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782780" y="4491188"/>
            <a:ext cx="1237020" cy="84281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76800" y="4343400"/>
            <a:ext cx="2057400" cy="369332"/>
          </a:xfrm>
          <a:prstGeom prst="rect">
            <a:avLst/>
          </a:prstGeom>
          <a:noFill/>
        </p:spPr>
        <p:txBody>
          <a:bodyPr wrap="square" rtlCol="0">
            <a:spAutoFit/>
          </a:bodyPr>
          <a:lstStyle/>
          <a:p>
            <a:r>
              <a:rPr lang="en-US" dirty="0"/>
              <a:t>Electrical signal</a:t>
            </a:r>
          </a:p>
        </p:txBody>
      </p:sp>
      <p:cxnSp>
        <p:nvCxnSpPr>
          <p:cNvPr id="30" name="Straight Arrow Connector 29"/>
          <p:cNvCxnSpPr/>
          <p:nvPr/>
        </p:nvCxnSpPr>
        <p:spPr>
          <a:xfrm flipH="1">
            <a:off x="3139888" y="4917099"/>
            <a:ext cx="244288" cy="15240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77216" y="6479790"/>
            <a:ext cx="4105006" cy="230832"/>
          </a:xfrm>
          <a:prstGeom prst="rect">
            <a:avLst/>
          </a:prstGeom>
          <a:noFill/>
        </p:spPr>
        <p:txBody>
          <a:bodyPr wrap="square" rtlCol="0">
            <a:spAutoFit/>
          </a:bodyPr>
          <a:lstStyle/>
          <a:p>
            <a:r>
              <a:rPr lang="en-US" sz="900" dirty="0"/>
              <a:t>Picture source: http://commons.wikimedia.org/wiki/File:Neuron-figure-notext.svg</a:t>
            </a:r>
          </a:p>
        </p:txBody>
      </p:sp>
      <p:sp>
        <p:nvSpPr>
          <p:cNvPr id="1024" name="Oval 1023"/>
          <p:cNvSpPr/>
          <p:nvPr/>
        </p:nvSpPr>
        <p:spPr>
          <a:xfrm>
            <a:off x="1981200" y="288148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Oval 33"/>
          <p:cNvSpPr/>
          <p:nvPr/>
        </p:nvSpPr>
        <p:spPr>
          <a:xfrm>
            <a:off x="2835088" y="600843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Oval 34"/>
          <p:cNvSpPr/>
          <p:nvPr/>
        </p:nvSpPr>
        <p:spPr>
          <a:xfrm>
            <a:off x="4345641" y="20061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6" name="Oval 35"/>
          <p:cNvSpPr/>
          <p:nvPr/>
        </p:nvSpPr>
        <p:spPr>
          <a:xfrm>
            <a:off x="5591735" y="400976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868070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err="1"/>
              <a:t>Resenblatt’s</a:t>
            </a:r>
            <a:r>
              <a:rPr lang="en-US" dirty="0"/>
              <a:t> “Perceptron” (1958)</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a:xfrm>
            <a:off x="630593" y="1295400"/>
            <a:ext cx="10964215" cy="4114800"/>
          </a:xfrm>
        </p:spPr>
        <p:txBody>
          <a:bodyPr/>
          <a:lstStyle/>
          <a:p>
            <a:r>
              <a:rPr lang="en-US" dirty="0"/>
              <a:t>Incorporating ideas from Hebb’s rule, Frank Rosenblatt improved upon McCulloch-Pitts Neuron and created what he called a “Perceptron”</a:t>
            </a:r>
          </a:p>
          <a:p>
            <a:r>
              <a:rPr lang="en-US" dirty="0"/>
              <a:t>Rosenblatt updated the McColloch-Pitts neuron to include weights and biases.</a:t>
            </a:r>
          </a:p>
          <a:p>
            <a:r>
              <a:rPr lang="en-US" dirty="0"/>
              <a:t>Also, instead of a threshold step function, other functions were explored – these served the role of “activation” functions (i.e. Sigmoid)</a:t>
            </a:r>
          </a:p>
        </p:txBody>
      </p:sp>
    </p:spTree>
    <p:extLst>
      <p:ext uri="{BB962C8B-B14F-4D97-AF65-F5344CB8AC3E}">
        <p14:creationId xmlns:p14="http://schemas.microsoft.com/office/powerpoint/2010/main" val="3704244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4" name="Content Placeholder 3"/>
          <p:cNvPicPr>
            <a:picLocks noGrp="1" noChangeAspect="1"/>
          </p:cNvPicPr>
          <p:nvPr>
            <p:ph idx="1"/>
          </p:nvPr>
        </p:nvPicPr>
        <p:blipFill rotWithShape="1">
          <a:blip r:embed="rId3"/>
          <a:srcRect t="14546" r="9860"/>
          <a:stretch/>
        </p:blipFill>
        <p:spPr>
          <a:xfrm>
            <a:off x="2209800" y="2520752"/>
            <a:ext cx="6096000" cy="3133725"/>
          </a:xfrm>
          <a:prstGeom prst="rect">
            <a:avLst/>
          </a:prstGeom>
        </p:spPr>
      </p:pic>
      <p:sp>
        <p:nvSpPr>
          <p:cNvPr id="6" name="Oval 5"/>
          <p:cNvSpPr/>
          <p:nvPr/>
        </p:nvSpPr>
        <p:spPr bwMode="auto">
          <a:xfrm>
            <a:off x="3429000" y="2520751"/>
            <a:ext cx="1295400" cy="85163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7" name="Rectangle 6"/>
          <p:cNvSpPr/>
          <p:nvPr/>
        </p:nvSpPr>
        <p:spPr>
          <a:xfrm>
            <a:off x="2209800" y="1669117"/>
            <a:ext cx="8001000" cy="461665"/>
          </a:xfrm>
          <a:prstGeom prst="rect">
            <a:avLst/>
          </a:prstGeom>
        </p:spPr>
        <p:txBody>
          <a:bodyPr wrap="square">
            <a:spAutoFit/>
          </a:bodyPr>
          <a:lstStyle/>
          <a:p>
            <a:r>
              <a:rPr lang="en-US" sz="2400" b="1" dirty="0">
                <a:solidFill>
                  <a:srgbClr val="404040"/>
                </a:solidFill>
                <a:latin typeface="Averia Libre"/>
              </a:rPr>
              <a:t>1</a:t>
            </a:r>
            <a:r>
              <a:rPr lang="en-US" sz="2133" b="1" dirty="0">
                <a:solidFill>
                  <a:srgbClr val="404040"/>
                </a:solidFill>
                <a:latin typeface="Arial" panose="020B0604020202020204" pitchFamily="34" charset="0"/>
                <a:cs typeface="Arial" panose="020B0604020202020204" pitchFamily="34" charset="0"/>
              </a:rPr>
              <a:t>. </a:t>
            </a:r>
            <a:r>
              <a:rPr lang="en-US" sz="2133" dirty="0">
                <a:latin typeface="Arial" panose="020B0604020202020204" pitchFamily="34" charset="0"/>
                <a:cs typeface="Arial" panose="020B0604020202020204" pitchFamily="34" charset="0"/>
              </a:rPr>
              <a:t>All the inputs (signals) </a:t>
            </a:r>
            <a:r>
              <a:rPr lang="en-US" sz="2133" b="1" i="1" dirty="0">
                <a:latin typeface="Arial" panose="020B0604020202020204" pitchFamily="34" charset="0"/>
                <a:cs typeface="Arial" panose="020B0604020202020204" pitchFamily="34" charset="0"/>
              </a:rPr>
              <a:t>x</a:t>
            </a:r>
            <a:r>
              <a:rPr lang="en-US" sz="2133" dirty="0">
                <a:latin typeface="Arial" panose="020B0604020202020204" pitchFamily="34" charset="0"/>
                <a:cs typeface="Arial" panose="020B0604020202020204" pitchFamily="34" charset="0"/>
              </a:rPr>
              <a:t> are multiplied with their weights </a:t>
            </a:r>
            <a:r>
              <a:rPr lang="en-US" sz="2133" b="1" i="1" dirty="0">
                <a:latin typeface="Arial" panose="020B0604020202020204" pitchFamily="34" charset="0"/>
                <a:cs typeface="Arial" panose="020B0604020202020204" pitchFamily="34" charset="0"/>
              </a:rPr>
              <a:t>w</a:t>
            </a:r>
            <a:r>
              <a:rPr lang="en-US" sz="2133" dirty="0">
                <a:latin typeface="Arial" panose="020B0604020202020204" pitchFamily="34" charset="0"/>
                <a:cs typeface="Arial" panose="020B0604020202020204" pitchFamily="34" charset="0"/>
              </a:rPr>
              <a:t>. </a:t>
            </a:r>
            <a:endParaRPr lang="en-US" sz="2400" b="1" dirty="0">
              <a:solidFill>
                <a:srgbClr val="40404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96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10" name="Content Placeholder 3"/>
          <p:cNvPicPr>
            <a:picLocks noChangeAspect="1"/>
          </p:cNvPicPr>
          <p:nvPr/>
        </p:nvPicPr>
        <p:blipFill rotWithShape="1">
          <a:blip r:embed="rId3"/>
          <a:srcRect t="14546" r="9860"/>
          <a:stretch/>
        </p:blipFill>
        <p:spPr bwMode="auto">
          <a:xfrm>
            <a:off x="2362200" y="2164966"/>
            <a:ext cx="6096000" cy="3133725"/>
          </a:xfrm>
          <a:prstGeom prst="rect">
            <a:avLst/>
          </a:prstGeom>
          <a:noFill/>
          <a:ln w="9525">
            <a:noFill/>
            <a:miter lim="800000"/>
            <a:headEnd/>
            <a:tailEnd/>
          </a:ln>
          <a:effectLst/>
        </p:spPr>
      </p:pic>
      <p:sp>
        <p:nvSpPr>
          <p:cNvPr id="11" name="Oval 10"/>
          <p:cNvSpPr/>
          <p:nvPr/>
        </p:nvSpPr>
        <p:spPr bwMode="auto">
          <a:xfrm>
            <a:off x="3581400" y="2164966"/>
            <a:ext cx="1295400" cy="3172943"/>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5" name="Rectangle 4"/>
          <p:cNvSpPr/>
          <p:nvPr/>
        </p:nvSpPr>
        <p:spPr>
          <a:xfrm>
            <a:off x="2133600" y="5276919"/>
            <a:ext cx="8077200" cy="461665"/>
          </a:xfrm>
          <a:prstGeom prst="rect">
            <a:avLst/>
          </a:prstGeom>
        </p:spPr>
        <p:txBody>
          <a:bodyPr wrap="square">
            <a:spAutoFit/>
          </a:bodyPr>
          <a:lstStyle/>
          <a:p>
            <a:r>
              <a:rPr lang="en-US" sz="2400" b="1" i="1" dirty="0">
                <a:latin typeface="medium-content-serif-font"/>
              </a:rPr>
              <a:t>Add</a:t>
            </a:r>
            <a:r>
              <a:rPr lang="en-US" sz="2400" dirty="0">
                <a:latin typeface="medium-content-serif-font"/>
              </a:rPr>
              <a:t> all the multiplied values and call them </a:t>
            </a:r>
            <a:r>
              <a:rPr lang="en-US" sz="2400" b="1" i="1" dirty="0">
                <a:latin typeface="medium-content-serif-font"/>
              </a:rPr>
              <a:t>Weighted Sum.</a:t>
            </a:r>
            <a:endParaRPr lang="en-US" sz="2400" dirty="0"/>
          </a:p>
        </p:txBody>
      </p:sp>
      <p:sp>
        <p:nvSpPr>
          <p:cNvPr id="12" name="Rectangle 11"/>
          <p:cNvSpPr/>
          <p:nvPr/>
        </p:nvSpPr>
        <p:spPr>
          <a:xfrm>
            <a:off x="2394857" y="1703301"/>
            <a:ext cx="5080878" cy="461665"/>
          </a:xfrm>
          <a:prstGeom prst="rect">
            <a:avLst/>
          </a:prstGeom>
        </p:spPr>
        <p:txBody>
          <a:bodyPr wrap="none">
            <a:spAutoFit/>
          </a:bodyPr>
          <a:lstStyle/>
          <a:p>
            <a:r>
              <a:rPr lang="en-US" sz="2400" dirty="0">
                <a:solidFill>
                  <a:srgbClr val="404040"/>
                </a:solidFill>
                <a:latin typeface="Arial" panose="020B0604020202020204" pitchFamily="34" charset="0"/>
                <a:cs typeface="Arial" panose="020B0604020202020204" pitchFamily="34" charset="0"/>
              </a:rPr>
              <a:t>2. All input (signals) are summed up</a:t>
            </a:r>
          </a:p>
        </p:txBody>
      </p:sp>
    </p:spTree>
    <p:extLst>
      <p:ext uri="{BB962C8B-B14F-4D97-AF65-F5344CB8AC3E}">
        <p14:creationId xmlns:p14="http://schemas.microsoft.com/office/powerpoint/2010/main" val="1280275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5" name="Content Placeholder 4"/>
          <p:cNvPicPr>
            <a:picLocks noGrp="1" noChangeAspect="1"/>
          </p:cNvPicPr>
          <p:nvPr>
            <p:ph idx="1"/>
          </p:nvPr>
        </p:nvPicPr>
        <p:blipFill rotWithShape="1">
          <a:blip r:embed="rId3"/>
          <a:srcRect r="10112"/>
          <a:stretch/>
        </p:blipFill>
        <p:spPr>
          <a:xfrm>
            <a:off x="2209800" y="2429745"/>
            <a:ext cx="6096000" cy="3038475"/>
          </a:xfrm>
          <a:prstGeom prst="rect">
            <a:avLst/>
          </a:prstGeom>
        </p:spPr>
      </p:pic>
      <p:sp>
        <p:nvSpPr>
          <p:cNvPr id="4" name="Rectangle 3"/>
          <p:cNvSpPr/>
          <p:nvPr/>
        </p:nvSpPr>
        <p:spPr>
          <a:xfrm>
            <a:off x="2209802" y="1748801"/>
            <a:ext cx="3558025" cy="461665"/>
          </a:xfrm>
          <a:prstGeom prst="rect">
            <a:avLst/>
          </a:prstGeom>
        </p:spPr>
        <p:txBody>
          <a:bodyPr wrap="none">
            <a:spAutoFit/>
          </a:bodyPr>
          <a:lstStyle/>
          <a:p>
            <a:r>
              <a:rPr lang="en-US" sz="2400" dirty="0">
                <a:solidFill>
                  <a:srgbClr val="404040"/>
                </a:solidFill>
                <a:latin typeface="Arial" panose="020B0604020202020204" pitchFamily="34" charset="0"/>
                <a:cs typeface="Arial" panose="020B0604020202020204" pitchFamily="34" charset="0"/>
              </a:rPr>
              <a:t>3. Adding in a Bias value</a:t>
            </a:r>
          </a:p>
        </p:txBody>
      </p:sp>
      <p:sp>
        <p:nvSpPr>
          <p:cNvPr id="6" name="TextBox 5"/>
          <p:cNvSpPr txBox="1"/>
          <p:nvPr/>
        </p:nvSpPr>
        <p:spPr>
          <a:xfrm>
            <a:off x="5565720" y="2565108"/>
            <a:ext cx="322524" cy="400110"/>
          </a:xfrm>
          <a:prstGeom prst="rect">
            <a:avLst/>
          </a:prstGeom>
          <a:noFill/>
        </p:spPr>
        <p:txBody>
          <a:bodyPr wrap="none" rtlCol="0">
            <a:spAutoFit/>
          </a:bodyPr>
          <a:lstStyle/>
          <a:p>
            <a:r>
              <a:rPr lang="en-US" sz="2000" b="1" dirty="0">
                <a:solidFill>
                  <a:srgbClr val="C00000"/>
                </a:solidFill>
              </a:rPr>
              <a:t>b</a:t>
            </a:r>
          </a:p>
        </p:txBody>
      </p:sp>
      <p:sp>
        <p:nvSpPr>
          <p:cNvPr id="7" name="Rectangle 6"/>
          <p:cNvSpPr/>
          <p:nvPr/>
        </p:nvSpPr>
        <p:spPr>
          <a:xfrm>
            <a:off x="5638800" y="5052722"/>
            <a:ext cx="4572000" cy="830997"/>
          </a:xfrm>
          <a:prstGeom prst="rect">
            <a:avLst/>
          </a:prstGeom>
        </p:spPr>
        <p:txBody>
          <a:bodyPr>
            <a:spAutoFit/>
          </a:bodyPr>
          <a:lstStyle/>
          <a:p>
            <a:r>
              <a:rPr lang="en-US" sz="2400" dirty="0"/>
              <a:t>Perceptron also adjusts the bias during the learning phase.</a:t>
            </a:r>
          </a:p>
        </p:txBody>
      </p:sp>
      <p:cxnSp>
        <p:nvCxnSpPr>
          <p:cNvPr id="8" name="Straight Arrow Connector 7">
            <a:extLst>
              <a:ext uri="{FF2B5EF4-FFF2-40B4-BE49-F238E27FC236}">
                <a16:creationId xmlns:a16="http://schemas.microsoft.com/office/drawing/2014/main" id="{AC1059B9-C08B-910E-F4E2-F2D772258D3A}"/>
              </a:ext>
            </a:extLst>
          </p:cNvPr>
          <p:cNvCxnSpPr>
            <a:stCxn id="6" idx="2"/>
          </p:cNvCxnSpPr>
          <p:nvPr/>
        </p:nvCxnSpPr>
        <p:spPr bwMode="auto">
          <a:xfrm>
            <a:off x="5726982" y="2965218"/>
            <a:ext cx="470618" cy="7685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1344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sp>
        <p:nvSpPr>
          <p:cNvPr id="3" name="Content Placeholder 2"/>
          <p:cNvSpPr>
            <a:spLocks noGrp="1"/>
          </p:cNvSpPr>
          <p:nvPr>
            <p:ph idx="1"/>
          </p:nvPr>
        </p:nvSpPr>
        <p:spPr>
          <a:xfrm>
            <a:off x="1987640" y="1661264"/>
            <a:ext cx="8223161" cy="466971"/>
          </a:xfrm>
        </p:spPr>
        <p:txBody>
          <a:bodyPr/>
          <a:lstStyle/>
          <a:p>
            <a:r>
              <a:rPr lang="en-US" sz="2400" dirty="0">
                <a:latin typeface="Arial" panose="020B0604020202020204" pitchFamily="34" charset="0"/>
                <a:cs typeface="Arial" panose="020B0604020202020204" pitchFamily="34" charset="0"/>
              </a:rPr>
              <a:t>4. Activation</a:t>
            </a:r>
          </a:p>
          <a:p>
            <a:endParaRPr lang="en-US" dirty="0"/>
          </a:p>
        </p:txBody>
      </p:sp>
      <p:grpSp>
        <p:nvGrpSpPr>
          <p:cNvPr id="13" name="Group 12"/>
          <p:cNvGrpSpPr/>
          <p:nvPr/>
        </p:nvGrpSpPr>
        <p:grpSpPr>
          <a:xfrm>
            <a:off x="4572001" y="1092201"/>
            <a:ext cx="7315201" cy="4829335"/>
            <a:chOff x="685800" y="1699363"/>
            <a:chExt cx="7315201" cy="4829336"/>
          </a:xfrm>
        </p:grpSpPr>
        <p:pic>
          <p:nvPicPr>
            <p:cNvPr id="4" name="Picture 3"/>
            <p:cNvPicPr>
              <a:picLocks noChangeAspect="1"/>
            </p:cNvPicPr>
            <p:nvPr/>
          </p:nvPicPr>
          <p:blipFill>
            <a:blip r:embed="rId3"/>
            <a:stretch>
              <a:fillRect/>
            </a:stretch>
          </p:blipFill>
          <p:spPr>
            <a:xfrm>
              <a:off x="685800" y="2308963"/>
              <a:ext cx="6553200" cy="3988904"/>
            </a:xfrm>
            <a:prstGeom prst="rect">
              <a:avLst/>
            </a:prstGeom>
          </p:spPr>
        </p:pic>
        <p:sp>
          <p:nvSpPr>
            <p:cNvPr id="7" name="TextBox 6"/>
            <p:cNvSpPr txBox="1"/>
            <p:nvPr/>
          </p:nvSpPr>
          <p:spPr>
            <a:xfrm>
              <a:off x="1905000" y="3048001"/>
              <a:ext cx="1371600" cy="307777"/>
            </a:xfrm>
            <a:prstGeom prst="rect">
              <a:avLst/>
            </a:prstGeom>
            <a:solidFill>
              <a:schemeClr val="bg1"/>
            </a:solidFill>
          </p:spPr>
          <p:txBody>
            <a:bodyPr wrap="square" rtlCol="0">
              <a:spAutoFit/>
            </a:bodyPr>
            <a:lstStyle/>
            <a:p>
              <a:r>
                <a:rPr lang="en-US" sz="1400" dirty="0"/>
                <a:t>-1 otherwise</a:t>
              </a:r>
            </a:p>
          </p:txBody>
        </p:sp>
        <p:sp>
          <p:nvSpPr>
            <p:cNvPr id="8" name="Rectangle 7"/>
            <p:cNvSpPr/>
            <p:nvPr/>
          </p:nvSpPr>
          <p:spPr bwMode="auto">
            <a:xfrm>
              <a:off x="3733800" y="2971800"/>
              <a:ext cx="228600" cy="2819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9" name="TextBox 8"/>
            <p:cNvSpPr txBox="1"/>
            <p:nvPr/>
          </p:nvSpPr>
          <p:spPr>
            <a:xfrm>
              <a:off x="3627527" y="6067034"/>
              <a:ext cx="434734" cy="461665"/>
            </a:xfrm>
            <a:prstGeom prst="rect">
              <a:avLst/>
            </a:prstGeom>
            <a:solidFill>
              <a:schemeClr val="bg1"/>
            </a:solidFill>
            <a:ln>
              <a:solidFill>
                <a:schemeClr val="bg1"/>
              </a:solidFill>
            </a:ln>
          </p:spPr>
          <p:txBody>
            <a:bodyPr wrap="none" rtlCol="0">
              <a:spAutoFit/>
            </a:bodyPr>
            <a:lstStyle/>
            <a:p>
              <a:r>
                <a:rPr lang="en-US" sz="2400" dirty="0"/>
                <a:t>-1</a:t>
              </a:r>
            </a:p>
          </p:txBody>
        </p:sp>
        <p:sp>
          <p:nvSpPr>
            <p:cNvPr id="10" name="TextBox 9"/>
            <p:cNvSpPr txBox="1"/>
            <p:nvPr/>
          </p:nvSpPr>
          <p:spPr>
            <a:xfrm>
              <a:off x="3564523" y="2166496"/>
              <a:ext cx="340158" cy="461665"/>
            </a:xfrm>
            <a:prstGeom prst="rect">
              <a:avLst/>
            </a:prstGeom>
            <a:solidFill>
              <a:schemeClr val="bg1"/>
            </a:solidFill>
            <a:ln>
              <a:solidFill>
                <a:schemeClr val="bg1"/>
              </a:solidFill>
            </a:ln>
          </p:spPr>
          <p:txBody>
            <a:bodyPr wrap="none" rtlCol="0">
              <a:spAutoFit/>
            </a:bodyPr>
            <a:lstStyle/>
            <a:p>
              <a:r>
                <a:rPr lang="en-US" sz="2400" dirty="0"/>
                <a:t>1</a:t>
              </a:r>
            </a:p>
          </p:txBody>
        </p:sp>
        <p:sp>
          <p:nvSpPr>
            <p:cNvPr id="5" name="Line Callout 2 4"/>
            <p:cNvSpPr/>
            <p:nvPr/>
          </p:nvSpPr>
          <p:spPr bwMode="auto">
            <a:xfrm>
              <a:off x="5562599" y="1699363"/>
              <a:ext cx="1219201" cy="609600"/>
            </a:xfrm>
            <a:prstGeom prst="borderCallout2">
              <a:avLst>
                <a:gd name="adj1" fmla="val 50893"/>
                <a:gd name="adj2" fmla="val -694"/>
                <a:gd name="adj3" fmla="val 58036"/>
                <a:gd name="adj4" fmla="val -17361"/>
                <a:gd name="adj5" fmla="val 199656"/>
                <a:gd name="adj6" fmla="val -28769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r>
                <a:rPr lang="en-US" sz="2400" dirty="0"/>
                <a:t>Class 1</a:t>
              </a:r>
            </a:p>
          </p:txBody>
        </p:sp>
        <p:sp>
          <p:nvSpPr>
            <p:cNvPr id="6" name="Line Callout 2 5"/>
            <p:cNvSpPr/>
            <p:nvPr/>
          </p:nvSpPr>
          <p:spPr bwMode="auto">
            <a:xfrm>
              <a:off x="6781800" y="3751320"/>
              <a:ext cx="1219201" cy="609600"/>
            </a:xfrm>
            <a:prstGeom prst="borderCallout2">
              <a:avLst>
                <a:gd name="adj1" fmla="val 50893"/>
                <a:gd name="adj2" fmla="val -694"/>
                <a:gd name="adj3" fmla="val 58036"/>
                <a:gd name="adj4" fmla="val -17361"/>
                <a:gd name="adj5" fmla="val -71710"/>
                <a:gd name="adj6" fmla="val -389106"/>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r>
                <a:rPr lang="en-US" sz="2400" dirty="0"/>
                <a:t>Class 2</a:t>
              </a:r>
            </a:p>
          </p:txBody>
        </p:sp>
        <p:cxnSp>
          <p:nvCxnSpPr>
            <p:cNvPr id="12" name="Straight Connector 11"/>
            <p:cNvCxnSpPr/>
            <p:nvPr/>
          </p:nvCxnSpPr>
          <p:spPr bwMode="auto">
            <a:xfrm>
              <a:off x="3962400" y="2514600"/>
              <a:ext cx="0" cy="3552434"/>
            </a:xfrm>
            <a:prstGeom prst="line">
              <a:avLst/>
            </a:prstGeom>
            <a:solidFill>
              <a:schemeClr val="accent1"/>
            </a:solidFill>
            <a:ln w="57150" cap="flat" cmpd="sng" algn="ctr">
              <a:solidFill>
                <a:srgbClr val="F2BF49"/>
              </a:solidFill>
              <a:prstDash val="solid"/>
              <a:round/>
              <a:headEnd type="none" w="med" len="med"/>
              <a:tailEnd type="none" w="med" len="med"/>
            </a:ln>
            <a:effectLst/>
          </p:spPr>
        </p:cxnSp>
      </p:grpSp>
    </p:spTree>
    <p:extLst>
      <p:ext uri="{BB962C8B-B14F-4D97-AF65-F5344CB8AC3E}">
        <p14:creationId xmlns:p14="http://schemas.microsoft.com/office/powerpoint/2010/main" val="998487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pic>
        <p:nvPicPr>
          <p:cNvPr id="4" name="Content Placeholder 3"/>
          <p:cNvPicPr>
            <a:picLocks noGrp="1" noChangeAspect="1"/>
          </p:cNvPicPr>
          <p:nvPr>
            <p:ph idx="1"/>
          </p:nvPr>
        </p:nvPicPr>
        <p:blipFill>
          <a:blip r:embed="rId2"/>
          <a:stretch>
            <a:fillRect/>
          </a:stretch>
        </p:blipFill>
        <p:spPr>
          <a:xfrm>
            <a:off x="2133601" y="1752600"/>
            <a:ext cx="6359235" cy="41148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7144710" y="1981201"/>
                <a:ext cx="2865721" cy="823815"/>
              </a:xfrm>
              <a:prstGeom prst="rect">
                <a:avLst/>
              </a:prstGeom>
              <a:noFill/>
            </p:spPr>
            <p:txBody>
              <a:bodyPr wrap="none" lIns="0" tIns="0" rIns="0" bIns="0" rtlCol="0">
                <a:spAutoFit/>
              </a:bodyPr>
              <a:lstStyle/>
              <a:p>
                <a:r>
                  <a:rPr lang="en-US" sz="2400" i="1" dirty="0"/>
                  <a:t>f(x)=</a:t>
                </a:r>
                <a14:m>
                  <m:oMath xmlns:m="http://schemas.openxmlformats.org/officeDocument/2006/math">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1  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0</m:t>
                            </m:r>
                          </m:e>
                          <m:e>
                            <m:r>
                              <a:rPr lang="en-US" sz="2400" i="1">
                                <a:latin typeface="Cambria Math" panose="02040503050406030204" pitchFamily="18" charset="0"/>
                              </a:rPr>
                              <m:t>−1  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&lt;0</m:t>
                            </m:r>
                          </m:e>
                        </m:eqArr>
                      </m:e>
                    </m:d>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7144710" y="1981201"/>
                <a:ext cx="2865721" cy="823815"/>
              </a:xfrm>
              <a:prstGeom prst="rect">
                <a:avLst/>
              </a:prstGeom>
              <a:blipFill>
                <a:blip r:embed="rId3"/>
                <a:stretch>
                  <a:fillRect l="-34361" t="-229231" r="-2643" b="-330769"/>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CE545DD4-7441-40C3-9C7D-05B119C6BCA2}"/>
              </a:ext>
            </a:extLst>
          </p:cNvPr>
          <p:cNvSpPr/>
          <p:nvPr/>
        </p:nvSpPr>
        <p:spPr bwMode="auto">
          <a:xfrm>
            <a:off x="1930400" y="1498600"/>
            <a:ext cx="2336800" cy="4470400"/>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Tree>
    <p:extLst>
      <p:ext uri="{BB962C8B-B14F-4D97-AF65-F5344CB8AC3E}">
        <p14:creationId xmlns:p14="http://schemas.microsoft.com/office/powerpoint/2010/main" val="3475268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pic>
        <p:nvPicPr>
          <p:cNvPr id="4" name="Content Placeholder 3"/>
          <p:cNvPicPr>
            <a:picLocks noGrp="1" noChangeAspect="1"/>
          </p:cNvPicPr>
          <p:nvPr>
            <p:ph idx="1"/>
          </p:nvPr>
        </p:nvPicPr>
        <p:blipFill rotWithShape="1">
          <a:blip r:embed="rId2"/>
          <a:srcRect l="33382" t="44830" r="36869"/>
          <a:stretch/>
        </p:blipFill>
        <p:spPr>
          <a:xfrm>
            <a:off x="2680225" y="1600200"/>
            <a:ext cx="1891775" cy="2270125"/>
          </a:xfrm>
          <a:prstGeom prst="rect">
            <a:avLst/>
          </a:prstGeom>
        </p:spPr>
      </p:pic>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5410200" y="1905002"/>
            <a:ext cx="4038600" cy="58477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826497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2"/>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5295191" y="2291367"/>
            <a:ext cx="4038600" cy="58477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3" name="TextBox 2"/>
          <p:cNvSpPr txBox="1"/>
          <p:nvPr/>
        </p:nvSpPr>
        <p:spPr>
          <a:xfrm>
            <a:off x="1981201" y="4114801"/>
            <a:ext cx="851515" cy="461665"/>
          </a:xfrm>
          <a:prstGeom prst="rect">
            <a:avLst/>
          </a:prstGeom>
          <a:noFill/>
        </p:spPr>
        <p:txBody>
          <a:bodyPr wrap="none" rtlCol="0">
            <a:spAutoFit/>
          </a:bodyPr>
          <a:lstStyle/>
          <a:p>
            <a:r>
              <a:rPr lang="en-US" sz="2400" dirty="0"/>
              <a:t>w = 0</a:t>
            </a:r>
          </a:p>
        </p:txBody>
      </p:sp>
      <p:pic>
        <p:nvPicPr>
          <p:cNvPr id="10" name="Content Placeholder 3">
            <a:extLst>
              <a:ext uri="{FF2B5EF4-FFF2-40B4-BE49-F238E27FC236}">
                <a16:creationId xmlns:a16="http://schemas.microsoft.com/office/drawing/2014/main" id="{6B941F24-8CCC-4273-A7D1-CFC1BFD79341}"/>
              </a:ext>
            </a:extLst>
          </p:cNvPr>
          <p:cNvPicPr>
            <a:picLocks noChangeAspect="1"/>
          </p:cNvPicPr>
          <p:nvPr/>
        </p:nvPicPr>
        <p:blipFill rotWithShape="1">
          <a:blip r:embed="rId3"/>
          <a:srcRect l="33382" t="44830" r="36869"/>
          <a:stretch/>
        </p:blipFill>
        <p:spPr bwMode="auto">
          <a:xfrm>
            <a:off x="2680225" y="1600200"/>
            <a:ext cx="1891775" cy="2270125"/>
          </a:xfrm>
          <a:prstGeom prst="rect">
            <a:avLst/>
          </a:prstGeom>
          <a:noFill/>
          <a:ln w="9525">
            <a:noFill/>
            <a:miter lim="800000"/>
            <a:headEnd/>
            <a:tailEnd/>
          </a:ln>
          <a:effectLst/>
        </p:spPr>
      </p:pic>
    </p:spTree>
    <p:extLst>
      <p:ext uri="{BB962C8B-B14F-4D97-AF65-F5344CB8AC3E}">
        <p14:creationId xmlns:p14="http://schemas.microsoft.com/office/powerpoint/2010/main" val="1345045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3">
            <a:extLst>
              <a:ext uri="{FF2B5EF4-FFF2-40B4-BE49-F238E27FC236}">
                <a16:creationId xmlns:a16="http://schemas.microsoft.com/office/drawing/2014/main" id="{ABB924FF-F8F9-4BCF-98CA-F5071D425D56}"/>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2336799" y="2287873"/>
            <a:ext cx="2959100" cy="49429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0" name="Oval 9"/>
          <p:cNvSpPr/>
          <p:nvPr/>
        </p:nvSpPr>
        <p:spPr bwMode="auto">
          <a:xfrm>
            <a:off x="5311233" y="2971801"/>
            <a:ext cx="4038600" cy="39863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TextBox 10"/>
          <p:cNvSpPr txBox="1"/>
          <p:nvPr/>
        </p:nvSpPr>
        <p:spPr>
          <a:xfrm>
            <a:off x="1981201" y="4114801"/>
            <a:ext cx="851515" cy="461665"/>
          </a:xfrm>
          <a:prstGeom prst="rect">
            <a:avLst/>
          </a:prstGeom>
          <a:noFill/>
        </p:spPr>
        <p:txBody>
          <a:bodyPr wrap="none" rtlCol="0">
            <a:spAutoFit/>
          </a:bodyPr>
          <a:lstStyle/>
          <a:p>
            <a:r>
              <a:rPr lang="en-US" sz="2400" dirty="0"/>
              <a:t>w = 0</a:t>
            </a:r>
          </a:p>
        </p:txBody>
      </p:sp>
    </p:spTree>
    <p:extLst>
      <p:ext uri="{BB962C8B-B14F-4D97-AF65-F5344CB8AC3E}">
        <p14:creationId xmlns:p14="http://schemas.microsoft.com/office/powerpoint/2010/main" val="384585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a:extLst>
              <a:ext uri="{FF2B5EF4-FFF2-40B4-BE49-F238E27FC236}">
                <a16:creationId xmlns:a16="http://schemas.microsoft.com/office/drawing/2014/main" id="{D06CE7A6-F351-4D20-916D-DA3F92F363F2}"/>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71876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2438399" y="2287873"/>
            <a:ext cx="2857500" cy="49429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0" name="Oval 9"/>
          <p:cNvSpPr/>
          <p:nvPr/>
        </p:nvSpPr>
        <p:spPr bwMode="auto">
          <a:xfrm>
            <a:off x="5746835" y="4177834"/>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TextBox 10"/>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0</a:t>
            </a:r>
          </a:p>
          <a:p>
            <a:pPr marL="342891" indent="-342891">
              <a:buFont typeface="Arial" panose="020B0604020202020204" pitchFamily="34" charset="0"/>
              <a:buChar char="•"/>
            </a:pPr>
            <a:r>
              <a:rPr lang="en-US" sz="2000" dirty="0"/>
              <a:t>x = 1</a:t>
            </a:r>
          </a:p>
          <a:p>
            <a:pPr marL="342891" indent="-342891">
              <a:buFont typeface="Arial" panose="020B0604020202020204" pitchFamily="34" charset="0"/>
              <a:buChar char="•"/>
            </a:pPr>
            <a:r>
              <a:rPr lang="en-US" sz="2000" dirty="0"/>
              <a:t>w*x=0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endParaRPr lang="en-US" sz="2000" dirty="0"/>
          </a:p>
          <a:p>
            <a:pPr marL="342891" indent="-342891">
              <a:buFont typeface="Arial" panose="020B0604020202020204" pitchFamily="34" charset="0"/>
              <a:buChar char="•"/>
            </a:pPr>
            <a:r>
              <a:rPr lang="en-US" sz="2000" dirty="0"/>
              <a:t>w = w-x = 0-1=-1 </a:t>
            </a:r>
          </a:p>
        </p:txBody>
      </p:sp>
    </p:spTree>
    <p:extLst>
      <p:ext uri="{BB962C8B-B14F-4D97-AF65-F5344CB8AC3E}">
        <p14:creationId xmlns:p14="http://schemas.microsoft.com/office/powerpoint/2010/main" val="89469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CAEC-F04B-455B-B549-0586CCF434DD}"/>
              </a:ext>
            </a:extLst>
          </p:cNvPr>
          <p:cNvSpPr>
            <a:spLocks noGrp="1"/>
          </p:cNvSpPr>
          <p:nvPr>
            <p:ph type="title"/>
          </p:nvPr>
        </p:nvSpPr>
        <p:spPr>
          <a:xfrm>
            <a:off x="672575" y="467043"/>
            <a:ext cx="10363200" cy="1143000"/>
          </a:xfrm>
        </p:spPr>
        <p:txBody>
          <a:bodyPr>
            <a:normAutofit fontScale="90000"/>
          </a:bodyPr>
          <a:lstStyle/>
          <a:p>
            <a:r>
              <a:rPr lang="en-US" dirty="0"/>
              <a:t>A network of neurons processes stimulus and calculates a response…</a:t>
            </a:r>
          </a:p>
        </p:txBody>
      </p:sp>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4"/>
          </p:nvPr>
        </p:nvSpPr>
        <p:spPr/>
        <p:txBody>
          <a:bodyPr/>
          <a:lstStyle/>
          <a:p>
            <a:fld id="{179A9A4E-4C82-4D44-9372-C31BB3818094}" type="slidenum">
              <a:rPr lang="en-US" smtClean="0"/>
              <a:pPr/>
              <a:t>5</a:t>
            </a:fld>
            <a:endParaRPr lang="en-US" dirty="0"/>
          </a:p>
        </p:txBody>
      </p:sp>
      <p:sp>
        <p:nvSpPr>
          <p:cNvPr id="5" name="Text Placeholder 4">
            <a:extLst>
              <a:ext uri="{FF2B5EF4-FFF2-40B4-BE49-F238E27FC236}">
                <a16:creationId xmlns:a16="http://schemas.microsoft.com/office/drawing/2014/main" id="{DE5138B3-1083-4567-B7A3-44E999B34717}"/>
              </a:ext>
            </a:extLst>
          </p:cNvPr>
          <p:cNvSpPr>
            <a:spLocks noGrp="1"/>
          </p:cNvSpPr>
          <p:nvPr>
            <p:ph type="body" sz="quarter" idx="10"/>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3331035" y="3075080"/>
            <a:ext cx="1911044" cy="8128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5242079" y="2921000"/>
            <a:ext cx="1911044" cy="8128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4550235" y="3708400"/>
            <a:ext cx="1911044" cy="8128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6400801" y="3429000"/>
            <a:ext cx="1911044" cy="8128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5743" y="2235200"/>
            <a:ext cx="2508251" cy="2616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8311845" y="3905647"/>
            <a:ext cx="2254556" cy="461665"/>
          </a:xfrm>
          <a:prstGeom prst="rect">
            <a:avLst/>
          </a:prstGeom>
          <a:noFill/>
        </p:spPr>
        <p:txBody>
          <a:bodyPr wrap="square" rtlCol="0">
            <a:spAutoFit/>
          </a:bodyPr>
          <a:lstStyle/>
          <a:p>
            <a:pPr algn="ctr"/>
            <a:r>
              <a:rPr lang="en-US" sz="2400" dirty="0"/>
              <a:t>Likes this song</a:t>
            </a:r>
          </a:p>
        </p:txBody>
      </p:sp>
      <p:pic>
        <p:nvPicPr>
          <p:cNvPr id="6146" name="Picture 2" descr="This Song Was Created to Make Your Baby Happy - Mothering">
            <a:extLst>
              <a:ext uri="{FF2B5EF4-FFF2-40B4-BE49-F238E27FC236}">
                <a16:creationId xmlns:a16="http://schemas.microsoft.com/office/drawing/2014/main" id="{97E98E32-94CF-4F19-897B-6D2FC05980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8554096" y="2247007"/>
            <a:ext cx="1694341" cy="1746604"/>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7A8681F4-231E-4760-B95D-048DAABE034D}"/>
              </a:ext>
            </a:extLst>
          </p:cNvPr>
          <p:cNvSpPr/>
          <p:nvPr/>
        </p:nvSpPr>
        <p:spPr bwMode="auto">
          <a:xfrm>
            <a:off x="3435927" y="3254559"/>
            <a:ext cx="4836496" cy="846387"/>
          </a:xfrm>
          <a:custGeom>
            <a:avLst/>
            <a:gdLst>
              <a:gd name="connsiteX0" fmla="*/ 0 w 3627372"/>
              <a:gd name="connsiteY0" fmla="*/ 188926 h 634790"/>
              <a:gd name="connsiteX1" fmla="*/ 90685 w 3627372"/>
              <a:gd name="connsiteY1" fmla="*/ 181369 h 634790"/>
              <a:gd name="connsiteX2" fmla="*/ 113356 w 3627372"/>
              <a:gd name="connsiteY2" fmla="*/ 166255 h 634790"/>
              <a:gd name="connsiteX3" fmla="*/ 136027 w 3627372"/>
              <a:gd name="connsiteY3" fmla="*/ 158698 h 634790"/>
              <a:gd name="connsiteX4" fmla="*/ 234268 w 3627372"/>
              <a:gd name="connsiteY4" fmla="*/ 143583 h 634790"/>
              <a:gd name="connsiteX5" fmla="*/ 256939 w 3627372"/>
              <a:gd name="connsiteY5" fmla="*/ 136026 h 634790"/>
              <a:gd name="connsiteX6" fmla="*/ 317395 w 3627372"/>
              <a:gd name="connsiteY6" fmla="*/ 151141 h 634790"/>
              <a:gd name="connsiteX7" fmla="*/ 347624 w 3627372"/>
              <a:gd name="connsiteY7" fmla="*/ 188926 h 634790"/>
              <a:gd name="connsiteX8" fmla="*/ 377852 w 3627372"/>
              <a:gd name="connsiteY8" fmla="*/ 256939 h 634790"/>
              <a:gd name="connsiteX9" fmla="*/ 400523 w 3627372"/>
              <a:gd name="connsiteY9" fmla="*/ 272053 h 634790"/>
              <a:gd name="connsiteX10" fmla="*/ 438308 w 3627372"/>
              <a:gd name="connsiteY10" fmla="*/ 309838 h 634790"/>
              <a:gd name="connsiteX11" fmla="*/ 460979 w 3627372"/>
              <a:gd name="connsiteY11" fmla="*/ 332509 h 634790"/>
              <a:gd name="connsiteX12" fmla="*/ 506321 w 3627372"/>
              <a:gd name="connsiteY12" fmla="*/ 362737 h 634790"/>
              <a:gd name="connsiteX13" fmla="*/ 612119 w 3627372"/>
              <a:gd name="connsiteY13" fmla="*/ 355180 h 634790"/>
              <a:gd name="connsiteX14" fmla="*/ 657462 w 3627372"/>
              <a:gd name="connsiteY14" fmla="*/ 340066 h 634790"/>
              <a:gd name="connsiteX15" fmla="*/ 680133 w 3627372"/>
              <a:gd name="connsiteY15" fmla="*/ 317395 h 634790"/>
              <a:gd name="connsiteX16" fmla="*/ 725475 w 3627372"/>
              <a:gd name="connsiteY16" fmla="*/ 302281 h 634790"/>
              <a:gd name="connsiteX17" fmla="*/ 748146 w 3627372"/>
              <a:gd name="connsiteY17" fmla="*/ 294724 h 634790"/>
              <a:gd name="connsiteX18" fmla="*/ 770817 w 3627372"/>
              <a:gd name="connsiteY18" fmla="*/ 279610 h 634790"/>
              <a:gd name="connsiteX19" fmla="*/ 831273 w 3627372"/>
              <a:gd name="connsiteY19" fmla="*/ 264496 h 634790"/>
              <a:gd name="connsiteX20" fmla="*/ 914400 w 3627372"/>
              <a:gd name="connsiteY20" fmla="*/ 234268 h 634790"/>
              <a:gd name="connsiteX21" fmla="*/ 937072 w 3627372"/>
              <a:gd name="connsiteY21" fmla="*/ 219154 h 634790"/>
              <a:gd name="connsiteX22" fmla="*/ 959743 w 3627372"/>
              <a:gd name="connsiteY22" fmla="*/ 211597 h 634790"/>
              <a:gd name="connsiteX23" fmla="*/ 982414 w 3627372"/>
              <a:gd name="connsiteY23" fmla="*/ 188926 h 634790"/>
              <a:gd name="connsiteX24" fmla="*/ 1005085 w 3627372"/>
              <a:gd name="connsiteY24" fmla="*/ 181369 h 634790"/>
              <a:gd name="connsiteX25" fmla="*/ 1027756 w 3627372"/>
              <a:gd name="connsiteY25" fmla="*/ 166255 h 634790"/>
              <a:gd name="connsiteX26" fmla="*/ 1057984 w 3627372"/>
              <a:gd name="connsiteY26" fmla="*/ 151141 h 634790"/>
              <a:gd name="connsiteX27" fmla="*/ 1125997 w 3627372"/>
              <a:gd name="connsiteY27" fmla="*/ 120912 h 634790"/>
              <a:gd name="connsiteX28" fmla="*/ 1148668 w 3627372"/>
              <a:gd name="connsiteY28" fmla="*/ 113355 h 634790"/>
              <a:gd name="connsiteX29" fmla="*/ 1518962 w 3627372"/>
              <a:gd name="connsiteY29" fmla="*/ 105798 h 634790"/>
              <a:gd name="connsiteX30" fmla="*/ 1571862 w 3627372"/>
              <a:gd name="connsiteY30" fmla="*/ 75570 h 634790"/>
              <a:gd name="connsiteX31" fmla="*/ 1594533 w 3627372"/>
              <a:gd name="connsiteY31" fmla="*/ 52899 h 634790"/>
              <a:gd name="connsiteX32" fmla="*/ 1617204 w 3627372"/>
              <a:gd name="connsiteY32" fmla="*/ 45342 h 634790"/>
              <a:gd name="connsiteX33" fmla="*/ 1662546 w 3627372"/>
              <a:gd name="connsiteY33" fmla="*/ 22671 h 634790"/>
              <a:gd name="connsiteX34" fmla="*/ 1768344 w 3627372"/>
              <a:gd name="connsiteY34" fmla="*/ 30228 h 634790"/>
              <a:gd name="connsiteX35" fmla="*/ 1775901 w 3627372"/>
              <a:gd name="connsiteY35" fmla="*/ 52899 h 634790"/>
              <a:gd name="connsiteX36" fmla="*/ 1791015 w 3627372"/>
              <a:gd name="connsiteY36" fmla="*/ 75570 h 634790"/>
              <a:gd name="connsiteX37" fmla="*/ 1798572 w 3627372"/>
              <a:gd name="connsiteY37" fmla="*/ 98241 h 634790"/>
              <a:gd name="connsiteX38" fmla="*/ 1813686 w 3627372"/>
              <a:gd name="connsiteY38" fmla="*/ 120912 h 634790"/>
              <a:gd name="connsiteX39" fmla="*/ 1843915 w 3627372"/>
              <a:gd name="connsiteY39" fmla="*/ 181369 h 634790"/>
              <a:gd name="connsiteX40" fmla="*/ 1889257 w 3627372"/>
              <a:gd name="connsiteY40" fmla="*/ 196483 h 634790"/>
              <a:gd name="connsiteX41" fmla="*/ 1911928 w 3627372"/>
              <a:gd name="connsiteY41" fmla="*/ 204040 h 634790"/>
              <a:gd name="connsiteX42" fmla="*/ 1957270 w 3627372"/>
              <a:gd name="connsiteY42" fmla="*/ 234268 h 634790"/>
              <a:gd name="connsiteX43" fmla="*/ 1979941 w 3627372"/>
              <a:gd name="connsiteY43" fmla="*/ 249382 h 634790"/>
              <a:gd name="connsiteX44" fmla="*/ 2108410 w 3627372"/>
              <a:gd name="connsiteY44" fmla="*/ 241825 h 634790"/>
              <a:gd name="connsiteX45" fmla="*/ 2161310 w 3627372"/>
              <a:gd name="connsiteY45" fmla="*/ 234268 h 634790"/>
              <a:gd name="connsiteX46" fmla="*/ 2206652 w 3627372"/>
              <a:gd name="connsiteY46" fmla="*/ 219154 h 634790"/>
              <a:gd name="connsiteX47" fmla="*/ 2229323 w 3627372"/>
              <a:gd name="connsiteY47" fmla="*/ 196483 h 634790"/>
              <a:gd name="connsiteX48" fmla="*/ 2274665 w 3627372"/>
              <a:gd name="connsiteY48" fmla="*/ 166255 h 634790"/>
              <a:gd name="connsiteX49" fmla="*/ 2297336 w 3627372"/>
              <a:gd name="connsiteY49" fmla="*/ 151141 h 634790"/>
              <a:gd name="connsiteX50" fmla="*/ 2312450 w 3627372"/>
              <a:gd name="connsiteY50" fmla="*/ 136026 h 634790"/>
              <a:gd name="connsiteX51" fmla="*/ 2335121 w 3627372"/>
              <a:gd name="connsiteY51" fmla="*/ 105798 h 634790"/>
              <a:gd name="connsiteX52" fmla="*/ 2357792 w 3627372"/>
              <a:gd name="connsiteY52" fmla="*/ 98241 h 634790"/>
              <a:gd name="connsiteX53" fmla="*/ 2410691 w 3627372"/>
              <a:gd name="connsiteY53" fmla="*/ 52899 h 634790"/>
              <a:gd name="connsiteX54" fmla="*/ 2463591 w 3627372"/>
              <a:gd name="connsiteY54" fmla="*/ 30228 h 634790"/>
              <a:gd name="connsiteX55" fmla="*/ 2486262 w 3627372"/>
              <a:gd name="connsiteY55" fmla="*/ 15114 h 634790"/>
              <a:gd name="connsiteX56" fmla="*/ 2531604 w 3627372"/>
              <a:gd name="connsiteY56" fmla="*/ 0 h 634790"/>
              <a:gd name="connsiteX57" fmla="*/ 2592060 w 3627372"/>
              <a:gd name="connsiteY57" fmla="*/ 7557 h 634790"/>
              <a:gd name="connsiteX58" fmla="*/ 2614731 w 3627372"/>
              <a:gd name="connsiteY58" fmla="*/ 60456 h 634790"/>
              <a:gd name="connsiteX59" fmla="*/ 2607174 w 3627372"/>
              <a:gd name="connsiteY59" fmla="*/ 279610 h 634790"/>
              <a:gd name="connsiteX60" fmla="*/ 2592060 w 3627372"/>
              <a:gd name="connsiteY60" fmla="*/ 324952 h 634790"/>
              <a:gd name="connsiteX61" fmla="*/ 2584503 w 3627372"/>
              <a:gd name="connsiteY61" fmla="*/ 347623 h 634790"/>
              <a:gd name="connsiteX62" fmla="*/ 2576946 w 3627372"/>
              <a:gd name="connsiteY62" fmla="*/ 370294 h 634790"/>
              <a:gd name="connsiteX63" fmla="*/ 2569389 w 3627372"/>
              <a:gd name="connsiteY63" fmla="*/ 408079 h 634790"/>
              <a:gd name="connsiteX64" fmla="*/ 2576946 w 3627372"/>
              <a:gd name="connsiteY64" fmla="*/ 513878 h 634790"/>
              <a:gd name="connsiteX65" fmla="*/ 2622288 w 3627372"/>
              <a:gd name="connsiteY65" fmla="*/ 544106 h 634790"/>
              <a:gd name="connsiteX66" fmla="*/ 2675187 w 3627372"/>
              <a:gd name="connsiteY66" fmla="*/ 566777 h 634790"/>
              <a:gd name="connsiteX67" fmla="*/ 2720529 w 3627372"/>
              <a:gd name="connsiteY67" fmla="*/ 589448 h 634790"/>
              <a:gd name="connsiteX68" fmla="*/ 2765872 w 3627372"/>
              <a:gd name="connsiteY68" fmla="*/ 604562 h 634790"/>
              <a:gd name="connsiteX69" fmla="*/ 2788543 w 3627372"/>
              <a:gd name="connsiteY69" fmla="*/ 612119 h 634790"/>
              <a:gd name="connsiteX70" fmla="*/ 2856556 w 3627372"/>
              <a:gd name="connsiteY70" fmla="*/ 634790 h 634790"/>
              <a:gd name="connsiteX71" fmla="*/ 2939683 w 3627372"/>
              <a:gd name="connsiteY71" fmla="*/ 627233 h 634790"/>
              <a:gd name="connsiteX72" fmla="*/ 2954797 w 3627372"/>
              <a:gd name="connsiteY72" fmla="*/ 604562 h 634790"/>
              <a:gd name="connsiteX73" fmla="*/ 2977468 w 3627372"/>
              <a:gd name="connsiteY73" fmla="*/ 589448 h 634790"/>
              <a:gd name="connsiteX74" fmla="*/ 3022810 w 3627372"/>
              <a:gd name="connsiteY74" fmla="*/ 559220 h 634790"/>
              <a:gd name="connsiteX75" fmla="*/ 3045481 w 3627372"/>
              <a:gd name="connsiteY75" fmla="*/ 536549 h 634790"/>
              <a:gd name="connsiteX76" fmla="*/ 3068153 w 3627372"/>
              <a:gd name="connsiteY76" fmla="*/ 528992 h 634790"/>
              <a:gd name="connsiteX77" fmla="*/ 3090824 w 3627372"/>
              <a:gd name="connsiteY77" fmla="*/ 513878 h 634790"/>
              <a:gd name="connsiteX78" fmla="*/ 3113495 w 3627372"/>
              <a:gd name="connsiteY78" fmla="*/ 506321 h 634790"/>
              <a:gd name="connsiteX79" fmla="*/ 3158837 w 3627372"/>
              <a:gd name="connsiteY79" fmla="*/ 476093 h 634790"/>
              <a:gd name="connsiteX80" fmla="*/ 3226850 w 3627372"/>
              <a:gd name="connsiteY80" fmla="*/ 453421 h 634790"/>
              <a:gd name="connsiteX81" fmla="*/ 3249521 w 3627372"/>
              <a:gd name="connsiteY81" fmla="*/ 445864 h 634790"/>
              <a:gd name="connsiteX82" fmla="*/ 3272192 w 3627372"/>
              <a:gd name="connsiteY82" fmla="*/ 430750 h 634790"/>
              <a:gd name="connsiteX83" fmla="*/ 3317534 w 3627372"/>
              <a:gd name="connsiteY83" fmla="*/ 415636 h 634790"/>
              <a:gd name="connsiteX84" fmla="*/ 3370434 w 3627372"/>
              <a:gd name="connsiteY84" fmla="*/ 400522 h 634790"/>
              <a:gd name="connsiteX85" fmla="*/ 3408219 w 3627372"/>
              <a:gd name="connsiteY85" fmla="*/ 392965 h 634790"/>
              <a:gd name="connsiteX86" fmla="*/ 3491346 w 3627372"/>
              <a:gd name="connsiteY86" fmla="*/ 377851 h 634790"/>
              <a:gd name="connsiteX87" fmla="*/ 3627372 w 3627372"/>
              <a:gd name="connsiteY87" fmla="*/ 377851 h 6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627372" h="634790">
                <a:moveTo>
                  <a:pt x="0" y="188926"/>
                </a:moveTo>
                <a:cubicBezTo>
                  <a:pt x="30228" y="186407"/>
                  <a:pt x="60941" y="187318"/>
                  <a:pt x="90685" y="181369"/>
                </a:cubicBezTo>
                <a:cubicBezTo>
                  <a:pt x="99591" y="179588"/>
                  <a:pt x="105232" y="170317"/>
                  <a:pt x="113356" y="166255"/>
                </a:cubicBezTo>
                <a:cubicBezTo>
                  <a:pt x="120481" y="162693"/>
                  <a:pt x="128368" y="160886"/>
                  <a:pt x="136027" y="158698"/>
                </a:cubicBezTo>
                <a:cubicBezTo>
                  <a:pt x="177674" y="146799"/>
                  <a:pt x="179455" y="149674"/>
                  <a:pt x="234268" y="143583"/>
                </a:cubicBezTo>
                <a:cubicBezTo>
                  <a:pt x="241825" y="141064"/>
                  <a:pt x="248973" y="136026"/>
                  <a:pt x="256939" y="136026"/>
                </a:cubicBezTo>
                <a:cubicBezTo>
                  <a:pt x="275181" y="136026"/>
                  <a:pt x="299503" y="145176"/>
                  <a:pt x="317395" y="151141"/>
                </a:cubicBezTo>
                <a:cubicBezTo>
                  <a:pt x="329959" y="163704"/>
                  <a:pt x="339997" y="171765"/>
                  <a:pt x="347624" y="188926"/>
                </a:cubicBezTo>
                <a:cubicBezTo>
                  <a:pt x="359596" y="215864"/>
                  <a:pt x="357329" y="236416"/>
                  <a:pt x="377852" y="256939"/>
                </a:cubicBezTo>
                <a:cubicBezTo>
                  <a:pt x="384274" y="263361"/>
                  <a:pt x="392966" y="267015"/>
                  <a:pt x="400523" y="272053"/>
                </a:cubicBezTo>
                <a:cubicBezTo>
                  <a:pt x="428232" y="313617"/>
                  <a:pt x="400523" y="278350"/>
                  <a:pt x="438308" y="309838"/>
                </a:cubicBezTo>
                <a:cubicBezTo>
                  <a:pt x="446518" y="316680"/>
                  <a:pt x="452543" y="325948"/>
                  <a:pt x="460979" y="332509"/>
                </a:cubicBezTo>
                <a:cubicBezTo>
                  <a:pt x="475317" y="343661"/>
                  <a:pt x="506321" y="362737"/>
                  <a:pt x="506321" y="362737"/>
                </a:cubicBezTo>
                <a:cubicBezTo>
                  <a:pt x="541587" y="360218"/>
                  <a:pt x="577154" y="360425"/>
                  <a:pt x="612119" y="355180"/>
                </a:cubicBezTo>
                <a:cubicBezTo>
                  <a:pt x="627875" y="352817"/>
                  <a:pt x="657462" y="340066"/>
                  <a:pt x="657462" y="340066"/>
                </a:cubicBezTo>
                <a:cubicBezTo>
                  <a:pt x="665019" y="332509"/>
                  <a:pt x="670791" y="322585"/>
                  <a:pt x="680133" y="317395"/>
                </a:cubicBezTo>
                <a:cubicBezTo>
                  <a:pt x="694060" y="309658"/>
                  <a:pt x="710361" y="307319"/>
                  <a:pt x="725475" y="302281"/>
                </a:cubicBezTo>
                <a:cubicBezTo>
                  <a:pt x="733032" y="299762"/>
                  <a:pt x="741518" y="299143"/>
                  <a:pt x="748146" y="294724"/>
                </a:cubicBezTo>
                <a:cubicBezTo>
                  <a:pt x="755703" y="289686"/>
                  <a:pt x="762313" y="282799"/>
                  <a:pt x="770817" y="279610"/>
                </a:cubicBezTo>
                <a:cubicBezTo>
                  <a:pt x="841389" y="253146"/>
                  <a:pt x="780927" y="286872"/>
                  <a:pt x="831273" y="264496"/>
                </a:cubicBezTo>
                <a:cubicBezTo>
                  <a:pt x="901019" y="233498"/>
                  <a:pt x="850228" y="247102"/>
                  <a:pt x="914400" y="234268"/>
                </a:cubicBezTo>
                <a:cubicBezTo>
                  <a:pt x="921957" y="229230"/>
                  <a:pt x="928948" y="223216"/>
                  <a:pt x="937072" y="219154"/>
                </a:cubicBezTo>
                <a:cubicBezTo>
                  <a:pt x="944197" y="215592"/>
                  <a:pt x="953115" y="216016"/>
                  <a:pt x="959743" y="211597"/>
                </a:cubicBezTo>
                <a:cubicBezTo>
                  <a:pt x="968635" y="205669"/>
                  <a:pt x="973522" y="194854"/>
                  <a:pt x="982414" y="188926"/>
                </a:cubicBezTo>
                <a:cubicBezTo>
                  <a:pt x="989042" y="184507"/>
                  <a:pt x="997960" y="184931"/>
                  <a:pt x="1005085" y="181369"/>
                </a:cubicBezTo>
                <a:cubicBezTo>
                  <a:pt x="1013209" y="177307"/>
                  <a:pt x="1019870" y="170761"/>
                  <a:pt x="1027756" y="166255"/>
                </a:cubicBezTo>
                <a:cubicBezTo>
                  <a:pt x="1037537" y="160666"/>
                  <a:pt x="1048203" y="156730"/>
                  <a:pt x="1057984" y="151141"/>
                </a:cubicBezTo>
                <a:cubicBezTo>
                  <a:pt x="1108284" y="122397"/>
                  <a:pt x="1046827" y="147302"/>
                  <a:pt x="1125997" y="120912"/>
                </a:cubicBezTo>
                <a:cubicBezTo>
                  <a:pt x="1133554" y="118393"/>
                  <a:pt x="1140704" y="113518"/>
                  <a:pt x="1148668" y="113355"/>
                </a:cubicBezTo>
                <a:lnTo>
                  <a:pt x="1518962" y="105798"/>
                </a:lnTo>
                <a:cubicBezTo>
                  <a:pt x="1548848" y="95837"/>
                  <a:pt x="1542747" y="100525"/>
                  <a:pt x="1571862" y="75570"/>
                </a:cubicBezTo>
                <a:cubicBezTo>
                  <a:pt x="1579976" y="68615"/>
                  <a:pt x="1585641" y="58827"/>
                  <a:pt x="1594533" y="52899"/>
                </a:cubicBezTo>
                <a:cubicBezTo>
                  <a:pt x="1601161" y="48480"/>
                  <a:pt x="1610079" y="48904"/>
                  <a:pt x="1617204" y="45342"/>
                </a:cubicBezTo>
                <a:cubicBezTo>
                  <a:pt x="1675802" y="16043"/>
                  <a:pt x="1605562" y="41666"/>
                  <a:pt x="1662546" y="22671"/>
                </a:cubicBezTo>
                <a:cubicBezTo>
                  <a:pt x="1697812" y="25190"/>
                  <a:pt x="1734182" y="21118"/>
                  <a:pt x="1768344" y="30228"/>
                </a:cubicBezTo>
                <a:cubicBezTo>
                  <a:pt x="1776041" y="32280"/>
                  <a:pt x="1772339" y="45774"/>
                  <a:pt x="1775901" y="52899"/>
                </a:cubicBezTo>
                <a:cubicBezTo>
                  <a:pt x="1779963" y="61023"/>
                  <a:pt x="1786953" y="67446"/>
                  <a:pt x="1791015" y="75570"/>
                </a:cubicBezTo>
                <a:cubicBezTo>
                  <a:pt x="1794577" y="82695"/>
                  <a:pt x="1795010" y="91116"/>
                  <a:pt x="1798572" y="98241"/>
                </a:cubicBezTo>
                <a:cubicBezTo>
                  <a:pt x="1802634" y="106365"/>
                  <a:pt x="1809997" y="112612"/>
                  <a:pt x="1813686" y="120912"/>
                </a:cubicBezTo>
                <a:cubicBezTo>
                  <a:pt x="1821645" y="138819"/>
                  <a:pt x="1821742" y="170283"/>
                  <a:pt x="1843915" y="181369"/>
                </a:cubicBezTo>
                <a:cubicBezTo>
                  <a:pt x="1858165" y="188494"/>
                  <a:pt x="1874143" y="191445"/>
                  <a:pt x="1889257" y="196483"/>
                </a:cubicBezTo>
                <a:cubicBezTo>
                  <a:pt x="1896814" y="199002"/>
                  <a:pt x="1905300" y="199621"/>
                  <a:pt x="1911928" y="204040"/>
                </a:cubicBezTo>
                <a:lnTo>
                  <a:pt x="1957270" y="234268"/>
                </a:lnTo>
                <a:lnTo>
                  <a:pt x="1979941" y="249382"/>
                </a:lnTo>
                <a:cubicBezTo>
                  <a:pt x="2022764" y="246863"/>
                  <a:pt x="2065661" y="245387"/>
                  <a:pt x="2108410" y="241825"/>
                </a:cubicBezTo>
                <a:cubicBezTo>
                  <a:pt x="2126161" y="240346"/>
                  <a:pt x="2143954" y="238273"/>
                  <a:pt x="2161310" y="234268"/>
                </a:cubicBezTo>
                <a:cubicBezTo>
                  <a:pt x="2176834" y="230686"/>
                  <a:pt x="2206652" y="219154"/>
                  <a:pt x="2206652" y="219154"/>
                </a:cubicBezTo>
                <a:cubicBezTo>
                  <a:pt x="2214209" y="211597"/>
                  <a:pt x="2220887" y="203044"/>
                  <a:pt x="2229323" y="196483"/>
                </a:cubicBezTo>
                <a:cubicBezTo>
                  <a:pt x="2243661" y="185331"/>
                  <a:pt x="2259551" y="176331"/>
                  <a:pt x="2274665" y="166255"/>
                </a:cubicBezTo>
                <a:cubicBezTo>
                  <a:pt x="2282222" y="161217"/>
                  <a:pt x="2290914" y="157563"/>
                  <a:pt x="2297336" y="151141"/>
                </a:cubicBezTo>
                <a:cubicBezTo>
                  <a:pt x="2302374" y="146103"/>
                  <a:pt x="2307889" y="141500"/>
                  <a:pt x="2312450" y="136026"/>
                </a:cubicBezTo>
                <a:cubicBezTo>
                  <a:pt x="2320513" y="126350"/>
                  <a:pt x="2325445" y="113861"/>
                  <a:pt x="2335121" y="105798"/>
                </a:cubicBezTo>
                <a:cubicBezTo>
                  <a:pt x="2341240" y="100698"/>
                  <a:pt x="2350235" y="100760"/>
                  <a:pt x="2357792" y="98241"/>
                </a:cubicBezTo>
                <a:cubicBezTo>
                  <a:pt x="2378401" y="77632"/>
                  <a:pt x="2384839" y="69056"/>
                  <a:pt x="2410691" y="52899"/>
                </a:cubicBezTo>
                <a:cubicBezTo>
                  <a:pt x="2432036" y="39558"/>
                  <a:pt x="2441551" y="37574"/>
                  <a:pt x="2463591" y="30228"/>
                </a:cubicBezTo>
                <a:cubicBezTo>
                  <a:pt x="2471148" y="25190"/>
                  <a:pt x="2477962" y="18803"/>
                  <a:pt x="2486262" y="15114"/>
                </a:cubicBezTo>
                <a:cubicBezTo>
                  <a:pt x="2500820" y="8644"/>
                  <a:pt x="2531604" y="0"/>
                  <a:pt x="2531604" y="0"/>
                </a:cubicBezTo>
                <a:cubicBezTo>
                  <a:pt x="2551756" y="2519"/>
                  <a:pt x="2573204" y="14"/>
                  <a:pt x="2592060" y="7557"/>
                </a:cubicBezTo>
                <a:cubicBezTo>
                  <a:pt x="2606557" y="13356"/>
                  <a:pt x="2612265" y="50593"/>
                  <a:pt x="2614731" y="60456"/>
                </a:cubicBezTo>
                <a:cubicBezTo>
                  <a:pt x="2612212" y="133507"/>
                  <a:pt x="2613416" y="206782"/>
                  <a:pt x="2607174" y="279610"/>
                </a:cubicBezTo>
                <a:cubicBezTo>
                  <a:pt x="2605813" y="295483"/>
                  <a:pt x="2597098" y="309838"/>
                  <a:pt x="2592060" y="324952"/>
                </a:cubicBezTo>
                <a:lnTo>
                  <a:pt x="2584503" y="347623"/>
                </a:lnTo>
                <a:cubicBezTo>
                  <a:pt x="2581984" y="355180"/>
                  <a:pt x="2578508" y="362483"/>
                  <a:pt x="2576946" y="370294"/>
                </a:cubicBezTo>
                <a:lnTo>
                  <a:pt x="2569389" y="408079"/>
                </a:lnTo>
                <a:cubicBezTo>
                  <a:pt x="2571908" y="443345"/>
                  <a:pt x="2564131" y="480926"/>
                  <a:pt x="2576946" y="513878"/>
                </a:cubicBezTo>
                <a:cubicBezTo>
                  <a:pt x="2583530" y="530808"/>
                  <a:pt x="2607174" y="534030"/>
                  <a:pt x="2622288" y="544106"/>
                </a:cubicBezTo>
                <a:cubicBezTo>
                  <a:pt x="2656801" y="567115"/>
                  <a:pt x="2632488" y="554577"/>
                  <a:pt x="2675187" y="566777"/>
                </a:cubicBezTo>
                <a:cubicBezTo>
                  <a:pt x="2733066" y="583314"/>
                  <a:pt x="2660911" y="562952"/>
                  <a:pt x="2720529" y="589448"/>
                </a:cubicBezTo>
                <a:cubicBezTo>
                  <a:pt x="2735088" y="595918"/>
                  <a:pt x="2750758" y="599524"/>
                  <a:pt x="2765872" y="604562"/>
                </a:cubicBezTo>
                <a:cubicBezTo>
                  <a:pt x="2773429" y="607081"/>
                  <a:pt x="2781915" y="607700"/>
                  <a:pt x="2788543" y="612119"/>
                </a:cubicBezTo>
                <a:cubicBezTo>
                  <a:pt x="2823963" y="635732"/>
                  <a:pt x="2802255" y="625740"/>
                  <a:pt x="2856556" y="634790"/>
                </a:cubicBezTo>
                <a:cubicBezTo>
                  <a:pt x="2884265" y="632271"/>
                  <a:pt x="2913090" y="635415"/>
                  <a:pt x="2939683" y="627233"/>
                </a:cubicBezTo>
                <a:cubicBezTo>
                  <a:pt x="2948364" y="624562"/>
                  <a:pt x="2948375" y="610984"/>
                  <a:pt x="2954797" y="604562"/>
                </a:cubicBezTo>
                <a:cubicBezTo>
                  <a:pt x="2961219" y="598140"/>
                  <a:pt x="2970491" y="595262"/>
                  <a:pt x="2977468" y="589448"/>
                </a:cubicBezTo>
                <a:cubicBezTo>
                  <a:pt x="3015206" y="557999"/>
                  <a:pt x="2982968" y="572501"/>
                  <a:pt x="3022810" y="559220"/>
                </a:cubicBezTo>
                <a:cubicBezTo>
                  <a:pt x="3030367" y="551663"/>
                  <a:pt x="3036589" y="542477"/>
                  <a:pt x="3045481" y="536549"/>
                </a:cubicBezTo>
                <a:cubicBezTo>
                  <a:pt x="3052109" y="532130"/>
                  <a:pt x="3061028" y="532554"/>
                  <a:pt x="3068153" y="528992"/>
                </a:cubicBezTo>
                <a:cubicBezTo>
                  <a:pt x="3076277" y="524930"/>
                  <a:pt x="3082700" y="517940"/>
                  <a:pt x="3090824" y="513878"/>
                </a:cubicBezTo>
                <a:cubicBezTo>
                  <a:pt x="3097949" y="510316"/>
                  <a:pt x="3106532" y="510190"/>
                  <a:pt x="3113495" y="506321"/>
                </a:cubicBezTo>
                <a:cubicBezTo>
                  <a:pt x="3129374" y="497499"/>
                  <a:pt x="3141604" y="481837"/>
                  <a:pt x="3158837" y="476093"/>
                </a:cubicBezTo>
                <a:lnTo>
                  <a:pt x="3226850" y="453421"/>
                </a:lnTo>
                <a:cubicBezTo>
                  <a:pt x="3234407" y="450902"/>
                  <a:pt x="3242893" y="450283"/>
                  <a:pt x="3249521" y="445864"/>
                </a:cubicBezTo>
                <a:cubicBezTo>
                  <a:pt x="3257078" y="440826"/>
                  <a:pt x="3263892" y="434439"/>
                  <a:pt x="3272192" y="430750"/>
                </a:cubicBezTo>
                <a:cubicBezTo>
                  <a:pt x="3286750" y="424280"/>
                  <a:pt x="3302420" y="420674"/>
                  <a:pt x="3317534" y="415636"/>
                </a:cubicBezTo>
                <a:cubicBezTo>
                  <a:pt x="3342782" y="407220"/>
                  <a:pt x="3341964" y="406849"/>
                  <a:pt x="3370434" y="400522"/>
                </a:cubicBezTo>
                <a:cubicBezTo>
                  <a:pt x="3382973" y="397736"/>
                  <a:pt x="3395680" y="395751"/>
                  <a:pt x="3408219" y="392965"/>
                </a:cubicBezTo>
                <a:cubicBezTo>
                  <a:pt x="3442174" y="385419"/>
                  <a:pt x="3451408" y="379449"/>
                  <a:pt x="3491346" y="377851"/>
                </a:cubicBezTo>
                <a:cubicBezTo>
                  <a:pt x="3536652" y="376039"/>
                  <a:pt x="3582030" y="377851"/>
                  <a:pt x="3627372" y="377851"/>
                </a:cubicBezTo>
              </a:path>
            </a:pathLst>
          </a:custGeom>
          <a:noFill/>
          <a:ln w="22225" cap="flat" cmpd="sng" algn="ctr">
            <a:solidFill>
              <a:srgbClr val="C00000"/>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Tree>
    <p:extLst>
      <p:ext uri="{BB962C8B-B14F-4D97-AF65-F5344CB8AC3E}">
        <p14:creationId xmlns:p14="http://schemas.microsoft.com/office/powerpoint/2010/main" val="2458552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5F4A6644-1B12-4EC0-A117-4B87C94809B2}"/>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2438399" y="2588305"/>
            <a:ext cx="2857500" cy="49429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0" name="TextBox 9"/>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-1</a:t>
            </a:r>
          </a:p>
          <a:p>
            <a:pPr marL="342891" indent="-342891">
              <a:buFont typeface="Arial" panose="020B0604020202020204" pitchFamily="34" charset="0"/>
              <a:buChar char="•"/>
            </a:pPr>
            <a:r>
              <a:rPr lang="en-US" sz="2000" dirty="0"/>
              <a:t>x = 10</a:t>
            </a:r>
          </a:p>
          <a:p>
            <a:pPr marL="342891" indent="-342891">
              <a:buFont typeface="Arial" panose="020B0604020202020204" pitchFamily="34" charset="0"/>
              <a:buChar char="•"/>
            </a:pPr>
            <a:r>
              <a:rPr lang="en-US" sz="2000" dirty="0"/>
              <a:t>w*x= -10 &lt;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endParaRPr lang="en-US" sz="2000" dirty="0"/>
          </a:p>
          <a:p>
            <a:pPr marL="342891" indent="-342891">
              <a:buFont typeface="Arial" panose="020B0604020202020204" pitchFamily="34" charset="0"/>
              <a:buChar char="•"/>
            </a:pPr>
            <a:r>
              <a:rPr lang="en-US" sz="2000" dirty="0"/>
              <a:t>w = </a:t>
            </a:r>
            <a:r>
              <a:rPr lang="en-US" sz="2000" dirty="0" err="1"/>
              <a:t>w+x</a:t>
            </a:r>
            <a:r>
              <a:rPr lang="en-US" sz="2000" dirty="0"/>
              <a:t> = -1+10=9 </a:t>
            </a:r>
          </a:p>
        </p:txBody>
      </p:sp>
      <p:sp>
        <p:nvSpPr>
          <p:cNvPr id="11" name="Oval 10"/>
          <p:cNvSpPr/>
          <p:nvPr/>
        </p:nvSpPr>
        <p:spPr bwMode="auto">
          <a:xfrm>
            <a:off x="5658853" y="3283293"/>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73039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C3304C34-4DBB-4E18-BE09-C493D2CBF7A3}"/>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9</a:t>
            </a:r>
          </a:p>
          <a:p>
            <a:pPr marL="342891" indent="-342891">
              <a:buFont typeface="Arial" panose="020B0604020202020204" pitchFamily="34" charset="0"/>
              <a:buChar char="•"/>
            </a:pPr>
            <a:r>
              <a:rPr lang="en-US" sz="2000" dirty="0"/>
              <a:t>x = 2</a:t>
            </a:r>
          </a:p>
          <a:p>
            <a:pPr marL="342891" indent="-342891">
              <a:buFont typeface="Arial" panose="020B0604020202020204" pitchFamily="34" charset="0"/>
              <a:buChar char="•"/>
            </a:pPr>
            <a:r>
              <a:rPr lang="en-US" sz="2000" dirty="0"/>
              <a:t>w*x= 18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endParaRPr lang="en-US" sz="2000" dirty="0"/>
          </a:p>
          <a:p>
            <a:pPr marL="342891" indent="-342891">
              <a:buFont typeface="Arial" panose="020B0604020202020204" pitchFamily="34" charset="0"/>
              <a:buChar char="•"/>
            </a:pPr>
            <a:r>
              <a:rPr lang="en-US" sz="2000" dirty="0"/>
              <a:t>w = w-x = 9-2=7</a:t>
            </a:r>
          </a:p>
        </p:txBody>
      </p:sp>
      <p:sp>
        <p:nvSpPr>
          <p:cNvPr id="10" name="Oval 9"/>
          <p:cNvSpPr/>
          <p:nvPr/>
        </p:nvSpPr>
        <p:spPr bwMode="auto">
          <a:xfrm>
            <a:off x="2438400" y="3034624"/>
            <a:ext cx="2830784"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746835" y="4177834"/>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4230890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75B8B32B-BD46-4DBD-BC81-5A163718A55D}"/>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3" y="3996220"/>
            <a:ext cx="3693255" cy="1323439"/>
          </a:xfrm>
          <a:prstGeom prst="rect">
            <a:avLst/>
          </a:prstGeom>
          <a:noFill/>
        </p:spPr>
        <p:txBody>
          <a:bodyPr wrap="none" rtlCol="0">
            <a:spAutoFit/>
          </a:bodyPr>
          <a:lstStyle/>
          <a:p>
            <a:pPr marL="342891" indent="-342891">
              <a:buFont typeface="Arial" panose="020B0604020202020204" pitchFamily="34" charset="0"/>
              <a:buChar char="•"/>
            </a:pPr>
            <a:r>
              <a:rPr lang="en-US" sz="2000" dirty="0"/>
              <a:t>w = 7</a:t>
            </a:r>
          </a:p>
          <a:p>
            <a:pPr marL="342891" indent="-342891">
              <a:buFont typeface="Arial" panose="020B0604020202020204" pitchFamily="34" charset="0"/>
              <a:buChar char="•"/>
            </a:pPr>
            <a:r>
              <a:rPr lang="en-US" sz="2000" dirty="0"/>
              <a:t>x = 20</a:t>
            </a:r>
          </a:p>
          <a:p>
            <a:pPr marL="342891" indent="-342891">
              <a:buFont typeface="Arial" panose="020B0604020202020204" pitchFamily="34" charset="0"/>
              <a:buChar char="•"/>
            </a:pPr>
            <a:r>
              <a:rPr lang="en-US" sz="2000" dirty="0"/>
              <a:t>w*x= 140 ≥ 0 </a:t>
            </a:r>
            <a:r>
              <a:rPr lang="en-US" sz="2000" dirty="0">
                <a:sym typeface="Wingdings" panose="05000000000000000000" pitchFamily="2" charset="2"/>
              </a:rPr>
              <a:t> </a:t>
            </a:r>
          </a:p>
          <a:p>
            <a:r>
              <a:rPr lang="en-US" sz="2000" dirty="0">
                <a:sym typeface="Wingdings" panose="05000000000000000000" pitchFamily="2" charset="2"/>
              </a:rPr>
              <a:t>means the classification is correct</a:t>
            </a:r>
            <a:endParaRPr lang="en-US" sz="2000" dirty="0"/>
          </a:p>
        </p:txBody>
      </p:sp>
      <p:sp>
        <p:nvSpPr>
          <p:cNvPr id="10" name="Oval 9"/>
          <p:cNvSpPr/>
          <p:nvPr/>
        </p:nvSpPr>
        <p:spPr bwMode="auto">
          <a:xfrm>
            <a:off x="2133600" y="3393715"/>
            <a:ext cx="3276600"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38800" y="3283293"/>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437775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A07CBAF5-F698-46CC-97D8-C7204316A04F}"/>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7</a:t>
            </a:r>
          </a:p>
          <a:p>
            <a:pPr marL="342891" indent="-342891">
              <a:buFont typeface="Arial" panose="020B0604020202020204" pitchFamily="34" charset="0"/>
              <a:buChar char="•"/>
            </a:pPr>
            <a:r>
              <a:rPr lang="en-US" sz="2000" dirty="0"/>
              <a:t>x = 1</a:t>
            </a:r>
          </a:p>
          <a:p>
            <a:pPr marL="342891" indent="-342891">
              <a:buFont typeface="Arial" panose="020B0604020202020204" pitchFamily="34" charset="0"/>
              <a:buChar char="•"/>
            </a:pPr>
            <a:r>
              <a:rPr lang="en-US" sz="2000" dirty="0"/>
              <a:t>w*x= 7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p>
          <a:p>
            <a:pPr marL="342891" indent="-342891">
              <a:buFont typeface="Arial" panose="020B0604020202020204" pitchFamily="34" charset="0"/>
              <a:buChar char="•"/>
            </a:pPr>
            <a:r>
              <a:rPr lang="en-US" sz="2000" dirty="0">
                <a:sym typeface="Wingdings" panose="05000000000000000000" pitchFamily="2" charset="2"/>
              </a:rPr>
              <a:t>w=w-x=7-1=6</a:t>
            </a:r>
            <a:endParaRPr lang="en-US" sz="2000" dirty="0"/>
          </a:p>
        </p:txBody>
      </p:sp>
      <p:sp>
        <p:nvSpPr>
          <p:cNvPr id="10" name="Oval 9"/>
          <p:cNvSpPr/>
          <p:nvPr/>
        </p:nvSpPr>
        <p:spPr bwMode="auto">
          <a:xfrm>
            <a:off x="2133599" y="2363051"/>
            <a:ext cx="3356484"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38800" y="4191001"/>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41424899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AB5A51CA-3A61-4637-899E-A31F6D095006}"/>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3" y="3996220"/>
            <a:ext cx="3693255" cy="1323439"/>
          </a:xfrm>
          <a:prstGeom prst="rect">
            <a:avLst/>
          </a:prstGeom>
          <a:noFill/>
        </p:spPr>
        <p:txBody>
          <a:bodyPr wrap="none" rtlCol="0">
            <a:spAutoFit/>
          </a:bodyPr>
          <a:lstStyle/>
          <a:p>
            <a:pPr marL="342891" indent="-342891">
              <a:buFont typeface="Arial" panose="020B0604020202020204" pitchFamily="34" charset="0"/>
              <a:buChar char="•"/>
            </a:pPr>
            <a:r>
              <a:rPr lang="en-US" sz="2000" dirty="0"/>
              <a:t>w = 6</a:t>
            </a:r>
          </a:p>
          <a:p>
            <a:pPr marL="342891" indent="-342891">
              <a:buFont typeface="Arial" panose="020B0604020202020204" pitchFamily="34" charset="0"/>
              <a:buChar char="•"/>
            </a:pPr>
            <a:r>
              <a:rPr lang="en-US" sz="2000" dirty="0"/>
              <a:t>x = 10</a:t>
            </a:r>
          </a:p>
          <a:p>
            <a:pPr marL="342891" indent="-342891">
              <a:buFont typeface="Arial" panose="020B0604020202020204" pitchFamily="34" charset="0"/>
              <a:buChar char="•"/>
            </a:pPr>
            <a:r>
              <a:rPr lang="en-US" sz="2000" dirty="0"/>
              <a:t>w*x= 60 ≥ 0 </a:t>
            </a:r>
            <a:r>
              <a:rPr lang="en-US" sz="2000" dirty="0">
                <a:sym typeface="Wingdings" panose="05000000000000000000" pitchFamily="2" charset="2"/>
              </a:rPr>
              <a:t> </a:t>
            </a:r>
          </a:p>
          <a:p>
            <a:r>
              <a:rPr lang="en-US" sz="2000" dirty="0">
                <a:sym typeface="Wingdings" panose="05000000000000000000" pitchFamily="2" charset="2"/>
              </a:rPr>
              <a:t>means the classification is correct</a:t>
            </a:r>
          </a:p>
        </p:txBody>
      </p:sp>
      <p:sp>
        <p:nvSpPr>
          <p:cNvPr id="10" name="Oval 9"/>
          <p:cNvSpPr/>
          <p:nvPr/>
        </p:nvSpPr>
        <p:spPr bwMode="auto">
          <a:xfrm>
            <a:off x="2235200" y="2719220"/>
            <a:ext cx="3204393"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22759" y="3283293"/>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288461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8BAD698F-7E40-421B-8216-6C3B609EE3BF}"/>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6</a:t>
            </a:r>
          </a:p>
          <a:p>
            <a:pPr marL="342891" indent="-342891">
              <a:buFont typeface="Arial" panose="020B0604020202020204" pitchFamily="34" charset="0"/>
              <a:buChar char="•"/>
            </a:pPr>
            <a:r>
              <a:rPr lang="en-US" sz="2000" dirty="0"/>
              <a:t>x = 2</a:t>
            </a:r>
          </a:p>
          <a:p>
            <a:pPr marL="342891" indent="-342891">
              <a:buFont typeface="Arial" panose="020B0604020202020204" pitchFamily="34" charset="0"/>
              <a:buChar char="•"/>
            </a:pPr>
            <a:r>
              <a:rPr lang="en-US" sz="2000" dirty="0"/>
              <a:t>w*x= 12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p>
          <a:p>
            <a:pPr marL="342891" indent="-342891">
              <a:buFont typeface="Arial" panose="020B0604020202020204" pitchFamily="34" charset="0"/>
              <a:buChar char="•"/>
            </a:pPr>
            <a:r>
              <a:rPr lang="en-US" sz="2000" dirty="0">
                <a:sym typeface="Wingdings" panose="05000000000000000000" pitchFamily="2" charset="2"/>
              </a:rPr>
              <a:t>w=w-x=6-2=4</a:t>
            </a:r>
          </a:p>
        </p:txBody>
      </p:sp>
      <p:sp>
        <p:nvSpPr>
          <p:cNvPr id="10" name="Oval 9"/>
          <p:cNvSpPr/>
          <p:nvPr/>
        </p:nvSpPr>
        <p:spPr bwMode="auto">
          <a:xfrm>
            <a:off x="2235200" y="3072703"/>
            <a:ext cx="3250875"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46821" y="4114801"/>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768609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213D9519-10D2-4AD8-BBE0-BB5591E81BBB}"/>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3" y="3996220"/>
            <a:ext cx="3693255" cy="1323439"/>
          </a:xfrm>
          <a:prstGeom prst="rect">
            <a:avLst/>
          </a:prstGeom>
          <a:noFill/>
        </p:spPr>
        <p:txBody>
          <a:bodyPr wrap="none" rtlCol="0">
            <a:spAutoFit/>
          </a:bodyPr>
          <a:lstStyle/>
          <a:p>
            <a:pPr marL="342891" indent="-342891">
              <a:buFont typeface="Arial" panose="020B0604020202020204" pitchFamily="34" charset="0"/>
              <a:buChar char="•"/>
            </a:pPr>
            <a:r>
              <a:rPr lang="en-US" sz="2000" dirty="0"/>
              <a:t>w = 4</a:t>
            </a:r>
          </a:p>
          <a:p>
            <a:pPr marL="342891" indent="-342891">
              <a:buFont typeface="Arial" panose="020B0604020202020204" pitchFamily="34" charset="0"/>
              <a:buChar char="•"/>
            </a:pPr>
            <a:r>
              <a:rPr lang="en-US" sz="2000" dirty="0"/>
              <a:t>x = 20</a:t>
            </a:r>
          </a:p>
          <a:p>
            <a:pPr marL="342891" indent="-342891">
              <a:buFont typeface="Arial" panose="020B0604020202020204" pitchFamily="34" charset="0"/>
              <a:buChar char="•"/>
            </a:pPr>
            <a:r>
              <a:rPr lang="en-US" sz="2000" dirty="0"/>
              <a:t>w*x= 80 ≥ 0 </a:t>
            </a:r>
            <a:r>
              <a:rPr lang="en-US" sz="2000" dirty="0">
                <a:sym typeface="Wingdings" panose="05000000000000000000" pitchFamily="2" charset="2"/>
              </a:rPr>
              <a:t> </a:t>
            </a:r>
          </a:p>
          <a:p>
            <a:r>
              <a:rPr lang="en-US" sz="2000" dirty="0">
                <a:sym typeface="Wingdings" panose="05000000000000000000" pitchFamily="2" charset="2"/>
              </a:rPr>
              <a:t>means the classification is correct</a:t>
            </a:r>
          </a:p>
        </p:txBody>
      </p:sp>
      <p:sp>
        <p:nvSpPr>
          <p:cNvPr id="10" name="Oval 9"/>
          <p:cNvSpPr/>
          <p:nvPr/>
        </p:nvSpPr>
        <p:spPr bwMode="auto">
          <a:xfrm>
            <a:off x="2336800" y="3381683"/>
            <a:ext cx="3202397"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738404" y="3229389"/>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122045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9A8A8370-2C73-47B3-AA8E-B35575378C67}"/>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4</a:t>
            </a:r>
          </a:p>
          <a:p>
            <a:pPr marL="342891" indent="-342891">
              <a:buFont typeface="Arial" panose="020B0604020202020204" pitchFamily="34" charset="0"/>
              <a:buChar char="•"/>
            </a:pPr>
            <a:r>
              <a:rPr lang="en-US" sz="2000" dirty="0"/>
              <a:t>x = 1</a:t>
            </a:r>
          </a:p>
          <a:p>
            <a:pPr marL="342891" indent="-342891">
              <a:buFont typeface="Arial" panose="020B0604020202020204" pitchFamily="34" charset="0"/>
              <a:buChar char="•"/>
            </a:pPr>
            <a:r>
              <a:rPr lang="en-US" sz="2000" dirty="0"/>
              <a:t>w*x= 4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p>
          <a:p>
            <a:pPr marL="342891" indent="-342891">
              <a:buFont typeface="Arial" panose="020B0604020202020204" pitchFamily="34" charset="0"/>
              <a:buChar char="•"/>
            </a:pPr>
            <a:r>
              <a:rPr lang="en-US" sz="2000" dirty="0">
                <a:sym typeface="Wingdings" panose="05000000000000000000" pitchFamily="2" charset="2"/>
              </a:rPr>
              <a:t>w=w-x=4-1=3</a:t>
            </a:r>
          </a:p>
        </p:txBody>
      </p:sp>
      <p:sp>
        <p:nvSpPr>
          <p:cNvPr id="10" name="Oval 9"/>
          <p:cNvSpPr/>
          <p:nvPr/>
        </p:nvSpPr>
        <p:spPr bwMode="auto">
          <a:xfrm>
            <a:off x="2235200" y="2363051"/>
            <a:ext cx="3286969"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735303" y="4191001"/>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246360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92B60262-FB60-4B91-9DDB-836A0CC5B386}"/>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7"/>
            <a:ext cx="1887889" cy="707886"/>
          </a:xfrm>
          <a:prstGeom prst="rect">
            <a:avLst/>
          </a:prstGeom>
          <a:noFill/>
        </p:spPr>
        <p:txBody>
          <a:bodyPr wrap="none" rtlCol="0">
            <a:spAutoFit/>
          </a:bodyPr>
          <a:lstStyle/>
          <a:p>
            <a:pPr marL="342891" indent="-342891">
              <a:buFont typeface="Arial" panose="020B0604020202020204" pitchFamily="34" charset="0"/>
              <a:buChar char="•"/>
            </a:pPr>
            <a:r>
              <a:rPr lang="en-US" sz="2000" dirty="0"/>
              <a:t>Continue ……</a:t>
            </a:r>
          </a:p>
          <a:p>
            <a:pPr marL="342891" indent="-342891">
              <a:buFont typeface="Arial" panose="020B0604020202020204" pitchFamily="34" charset="0"/>
              <a:buChar char="•"/>
            </a:pPr>
            <a:r>
              <a:rPr lang="en-US" sz="2000" dirty="0">
                <a:sym typeface="Wingdings" panose="05000000000000000000" pitchFamily="2" charset="2"/>
              </a:rPr>
              <a:t>Till </a:t>
            </a:r>
          </a:p>
        </p:txBody>
      </p:sp>
      <p:sp>
        <p:nvSpPr>
          <p:cNvPr id="10" name="Oval 9"/>
          <p:cNvSpPr/>
          <p:nvPr/>
        </p:nvSpPr>
        <p:spPr bwMode="auto">
          <a:xfrm>
            <a:off x="2334125" y="2678327"/>
            <a:ext cx="3200401"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38800" y="3269178"/>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cxnSp>
        <p:nvCxnSpPr>
          <p:cNvPr id="6" name="Straight Arrow Connector 5"/>
          <p:cNvCxnSpPr/>
          <p:nvPr/>
        </p:nvCxnSpPr>
        <p:spPr bwMode="auto">
          <a:xfrm>
            <a:off x="2667000" y="4495800"/>
            <a:ext cx="3200400" cy="106680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19457029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1E56-C8FB-63E7-2110-E85F3B9DE27D}"/>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22592510-0C04-965E-AB59-61B8E840DE75}"/>
              </a:ext>
            </a:extLst>
          </p:cNvPr>
          <p:cNvSpPr>
            <a:spLocks noGrp="1"/>
          </p:cNvSpPr>
          <p:nvPr>
            <p:ph idx="1"/>
          </p:nvPr>
        </p:nvSpPr>
        <p:spPr/>
        <p:txBody>
          <a:bodyPr/>
          <a:lstStyle/>
          <a:p>
            <a:r>
              <a:rPr lang="en-US" dirty="0"/>
              <a:t>See notebook 07-nn-perceptron.ipynb for an illustrative example of this algorithm.</a:t>
            </a:r>
          </a:p>
        </p:txBody>
      </p:sp>
    </p:spTree>
    <p:extLst>
      <p:ext uri="{BB962C8B-B14F-4D97-AF65-F5344CB8AC3E}">
        <p14:creationId xmlns:p14="http://schemas.microsoft.com/office/powerpoint/2010/main" val="199670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4"/>
          </p:nvPr>
        </p:nvSpPr>
        <p:spPr/>
        <p:txBody>
          <a:bodyPr/>
          <a:lstStyle/>
          <a:p>
            <a:fld id="{179A9A4E-4C82-4D44-9372-C31BB3818094}" type="slidenum">
              <a:rPr lang="en-US" smtClean="0"/>
              <a:pPr/>
              <a:t>6</a:t>
            </a:fld>
            <a:endParaRPr lang="en-US" dirty="0"/>
          </a:p>
        </p:txBody>
      </p:sp>
      <p:sp>
        <p:nvSpPr>
          <p:cNvPr id="5" name="Text Placeholder 4">
            <a:extLst>
              <a:ext uri="{FF2B5EF4-FFF2-40B4-BE49-F238E27FC236}">
                <a16:creationId xmlns:a16="http://schemas.microsoft.com/office/drawing/2014/main" id="{DE5138B3-1083-4567-B7A3-44E999B34717}"/>
              </a:ext>
            </a:extLst>
          </p:cNvPr>
          <p:cNvSpPr>
            <a:spLocks noGrp="1"/>
          </p:cNvSpPr>
          <p:nvPr>
            <p:ph type="body" sz="quarter" idx="10"/>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3331035" y="3022600"/>
            <a:ext cx="1911044" cy="8128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5242079" y="2921000"/>
            <a:ext cx="1911044" cy="8128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4550235" y="3708400"/>
            <a:ext cx="1911044" cy="8128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6400801" y="3429000"/>
            <a:ext cx="1911044" cy="8128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5743" y="2235200"/>
            <a:ext cx="2508251" cy="2616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8311845" y="3905647"/>
            <a:ext cx="2254556" cy="830997"/>
          </a:xfrm>
          <a:prstGeom prst="rect">
            <a:avLst/>
          </a:prstGeom>
          <a:noFill/>
        </p:spPr>
        <p:txBody>
          <a:bodyPr wrap="square" rtlCol="0">
            <a:spAutoFit/>
          </a:bodyPr>
          <a:lstStyle/>
          <a:p>
            <a:pPr algn="ctr"/>
            <a:r>
              <a:rPr lang="en-US" sz="2400" dirty="0"/>
              <a:t>Doesn’t like this song</a:t>
            </a:r>
          </a:p>
        </p:txBody>
      </p:sp>
      <p:pic>
        <p:nvPicPr>
          <p:cNvPr id="5122" name="Picture 2" descr="sad face - ShareTraveler">
            <a:extLst>
              <a:ext uri="{FF2B5EF4-FFF2-40B4-BE49-F238E27FC236}">
                <a16:creationId xmlns:a16="http://schemas.microsoft.com/office/drawing/2014/main" id="{53FC7D59-B6B4-47A5-BA5B-B603EA9E7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7171" y="2127145"/>
            <a:ext cx="1423901" cy="1778105"/>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E87E3311-FFA0-4FB6-8CAD-87499E441A61}"/>
              </a:ext>
            </a:extLst>
          </p:cNvPr>
          <p:cNvSpPr/>
          <p:nvPr/>
        </p:nvSpPr>
        <p:spPr bwMode="auto">
          <a:xfrm>
            <a:off x="3768437" y="3375471"/>
            <a:ext cx="4554367" cy="1002528"/>
          </a:xfrm>
          <a:custGeom>
            <a:avLst/>
            <a:gdLst>
              <a:gd name="connsiteX0" fmla="*/ 0 w 3415775"/>
              <a:gd name="connsiteY0" fmla="*/ 30228 h 751896"/>
              <a:gd name="connsiteX1" fmla="*/ 22671 w 3415775"/>
              <a:gd name="connsiteY1" fmla="*/ 68014 h 751896"/>
              <a:gd name="connsiteX2" fmla="*/ 45342 w 3415775"/>
              <a:gd name="connsiteY2" fmla="*/ 113356 h 751896"/>
              <a:gd name="connsiteX3" fmla="*/ 90685 w 3415775"/>
              <a:gd name="connsiteY3" fmla="*/ 136027 h 751896"/>
              <a:gd name="connsiteX4" fmla="*/ 158698 w 3415775"/>
              <a:gd name="connsiteY4" fmla="*/ 181369 h 751896"/>
              <a:gd name="connsiteX5" fmla="*/ 181369 w 3415775"/>
              <a:gd name="connsiteY5" fmla="*/ 196483 h 751896"/>
              <a:gd name="connsiteX6" fmla="*/ 204040 w 3415775"/>
              <a:gd name="connsiteY6" fmla="*/ 204040 h 751896"/>
              <a:gd name="connsiteX7" fmla="*/ 249382 w 3415775"/>
              <a:gd name="connsiteY7" fmla="*/ 234268 h 751896"/>
              <a:gd name="connsiteX8" fmla="*/ 460979 w 3415775"/>
              <a:gd name="connsiteY8" fmla="*/ 226711 h 751896"/>
              <a:gd name="connsiteX9" fmla="*/ 498764 w 3415775"/>
              <a:gd name="connsiteY9" fmla="*/ 219154 h 751896"/>
              <a:gd name="connsiteX10" fmla="*/ 566777 w 3415775"/>
              <a:gd name="connsiteY10" fmla="*/ 181369 h 751896"/>
              <a:gd name="connsiteX11" fmla="*/ 589448 w 3415775"/>
              <a:gd name="connsiteY11" fmla="*/ 158698 h 751896"/>
              <a:gd name="connsiteX12" fmla="*/ 612119 w 3415775"/>
              <a:gd name="connsiteY12" fmla="*/ 151141 h 751896"/>
              <a:gd name="connsiteX13" fmla="*/ 634790 w 3415775"/>
              <a:gd name="connsiteY13" fmla="*/ 136027 h 751896"/>
              <a:gd name="connsiteX14" fmla="*/ 649904 w 3415775"/>
              <a:gd name="connsiteY14" fmla="*/ 113356 h 751896"/>
              <a:gd name="connsiteX15" fmla="*/ 687690 w 3415775"/>
              <a:gd name="connsiteY15" fmla="*/ 83128 h 751896"/>
              <a:gd name="connsiteX16" fmla="*/ 695247 w 3415775"/>
              <a:gd name="connsiteY16" fmla="*/ 45342 h 751896"/>
              <a:gd name="connsiteX17" fmla="*/ 702804 w 3415775"/>
              <a:gd name="connsiteY17" fmla="*/ 22671 h 751896"/>
              <a:gd name="connsiteX18" fmla="*/ 725475 w 3415775"/>
              <a:gd name="connsiteY18" fmla="*/ 15114 h 751896"/>
              <a:gd name="connsiteX19" fmla="*/ 748146 w 3415775"/>
              <a:gd name="connsiteY19" fmla="*/ 0 h 751896"/>
              <a:gd name="connsiteX20" fmla="*/ 846387 w 3415775"/>
              <a:gd name="connsiteY20" fmla="*/ 30228 h 751896"/>
              <a:gd name="connsiteX21" fmla="*/ 853944 w 3415775"/>
              <a:gd name="connsiteY21" fmla="*/ 52899 h 751896"/>
              <a:gd name="connsiteX22" fmla="*/ 861501 w 3415775"/>
              <a:gd name="connsiteY22" fmla="*/ 219154 h 751896"/>
              <a:gd name="connsiteX23" fmla="*/ 921957 w 3415775"/>
              <a:gd name="connsiteY23" fmla="*/ 226711 h 751896"/>
              <a:gd name="connsiteX24" fmla="*/ 967299 w 3415775"/>
              <a:gd name="connsiteY24" fmla="*/ 249382 h 751896"/>
              <a:gd name="connsiteX25" fmla="*/ 982413 w 3415775"/>
              <a:gd name="connsiteY25" fmla="*/ 272053 h 751896"/>
              <a:gd name="connsiteX26" fmla="*/ 997528 w 3415775"/>
              <a:gd name="connsiteY26" fmla="*/ 287167 h 751896"/>
              <a:gd name="connsiteX27" fmla="*/ 982413 w 3415775"/>
              <a:gd name="connsiteY27" fmla="*/ 347623 h 751896"/>
              <a:gd name="connsiteX28" fmla="*/ 952185 w 3415775"/>
              <a:gd name="connsiteY28" fmla="*/ 392966 h 751896"/>
              <a:gd name="connsiteX29" fmla="*/ 929514 w 3415775"/>
              <a:gd name="connsiteY29" fmla="*/ 438308 h 751896"/>
              <a:gd name="connsiteX30" fmla="*/ 921957 w 3415775"/>
              <a:gd name="connsiteY30" fmla="*/ 460979 h 751896"/>
              <a:gd name="connsiteX31" fmla="*/ 944628 w 3415775"/>
              <a:gd name="connsiteY31" fmla="*/ 657461 h 751896"/>
              <a:gd name="connsiteX32" fmla="*/ 959742 w 3415775"/>
              <a:gd name="connsiteY32" fmla="*/ 672576 h 751896"/>
              <a:gd name="connsiteX33" fmla="*/ 982413 w 3415775"/>
              <a:gd name="connsiteY33" fmla="*/ 680133 h 751896"/>
              <a:gd name="connsiteX34" fmla="*/ 1020199 w 3415775"/>
              <a:gd name="connsiteY34" fmla="*/ 702804 h 751896"/>
              <a:gd name="connsiteX35" fmla="*/ 1042870 w 3415775"/>
              <a:gd name="connsiteY35" fmla="*/ 717918 h 751896"/>
              <a:gd name="connsiteX36" fmla="*/ 1095769 w 3415775"/>
              <a:gd name="connsiteY36" fmla="*/ 725475 h 751896"/>
              <a:gd name="connsiteX37" fmla="*/ 1246909 w 3415775"/>
              <a:gd name="connsiteY37" fmla="*/ 740589 h 751896"/>
              <a:gd name="connsiteX38" fmla="*/ 1375379 w 3415775"/>
              <a:gd name="connsiteY38" fmla="*/ 740589 h 751896"/>
              <a:gd name="connsiteX39" fmla="*/ 1398050 w 3415775"/>
              <a:gd name="connsiteY39" fmla="*/ 733032 h 751896"/>
              <a:gd name="connsiteX40" fmla="*/ 1443392 w 3415775"/>
              <a:gd name="connsiteY40" fmla="*/ 702804 h 751896"/>
              <a:gd name="connsiteX41" fmla="*/ 1488734 w 3415775"/>
              <a:gd name="connsiteY41" fmla="*/ 642347 h 751896"/>
              <a:gd name="connsiteX42" fmla="*/ 1534076 w 3415775"/>
              <a:gd name="connsiteY42" fmla="*/ 612119 h 751896"/>
              <a:gd name="connsiteX43" fmla="*/ 1564304 w 3415775"/>
              <a:gd name="connsiteY43" fmla="*/ 566777 h 751896"/>
              <a:gd name="connsiteX44" fmla="*/ 1586975 w 3415775"/>
              <a:gd name="connsiteY44" fmla="*/ 551663 h 751896"/>
              <a:gd name="connsiteX45" fmla="*/ 1602090 w 3415775"/>
              <a:gd name="connsiteY45" fmla="*/ 536549 h 751896"/>
              <a:gd name="connsiteX46" fmla="*/ 1791015 w 3415775"/>
              <a:gd name="connsiteY46" fmla="*/ 513878 h 751896"/>
              <a:gd name="connsiteX47" fmla="*/ 1813686 w 3415775"/>
              <a:gd name="connsiteY47" fmla="*/ 506321 h 751896"/>
              <a:gd name="connsiteX48" fmla="*/ 1942156 w 3415775"/>
              <a:gd name="connsiteY48" fmla="*/ 491207 h 751896"/>
              <a:gd name="connsiteX49" fmla="*/ 1987498 w 3415775"/>
              <a:gd name="connsiteY49" fmla="*/ 476093 h 751896"/>
              <a:gd name="connsiteX50" fmla="*/ 2032840 w 3415775"/>
              <a:gd name="connsiteY50" fmla="*/ 453422 h 751896"/>
              <a:gd name="connsiteX51" fmla="*/ 2070625 w 3415775"/>
              <a:gd name="connsiteY51" fmla="*/ 423194 h 751896"/>
              <a:gd name="connsiteX52" fmla="*/ 2108410 w 3415775"/>
              <a:gd name="connsiteY52" fmla="*/ 377852 h 751896"/>
              <a:gd name="connsiteX53" fmla="*/ 2168866 w 3415775"/>
              <a:gd name="connsiteY53" fmla="*/ 355180 h 751896"/>
              <a:gd name="connsiteX54" fmla="*/ 2191537 w 3415775"/>
              <a:gd name="connsiteY54" fmla="*/ 340066 h 751896"/>
              <a:gd name="connsiteX55" fmla="*/ 2297336 w 3415775"/>
              <a:gd name="connsiteY55" fmla="*/ 340066 h 751896"/>
              <a:gd name="connsiteX56" fmla="*/ 2342678 w 3415775"/>
              <a:gd name="connsiteY56" fmla="*/ 362737 h 751896"/>
              <a:gd name="connsiteX57" fmla="*/ 2372906 w 3415775"/>
              <a:gd name="connsiteY57" fmla="*/ 400523 h 751896"/>
              <a:gd name="connsiteX58" fmla="*/ 2388020 w 3415775"/>
              <a:gd name="connsiteY58" fmla="*/ 445865 h 751896"/>
              <a:gd name="connsiteX59" fmla="*/ 2433362 w 3415775"/>
              <a:gd name="connsiteY59" fmla="*/ 491207 h 751896"/>
              <a:gd name="connsiteX60" fmla="*/ 2478704 w 3415775"/>
              <a:gd name="connsiteY60" fmla="*/ 513878 h 751896"/>
              <a:gd name="connsiteX61" fmla="*/ 2524047 w 3415775"/>
              <a:gd name="connsiteY61" fmla="*/ 536549 h 751896"/>
              <a:gd name="connsiteX62" fmla="*/ 2546718 w 3415775"/>
              <a:gd name="connsiteY62" fmla="*/ 551663 h 751896"/>
              <a:gd name="connsiteX63" fmla="*/ 2735643 w 3415775"/>
              <a:gd name="connsiteY63" fmla="*/ 544106 h 751896"/>
              <a:gd name="connsiteX64" fmla="*/ 2780985 w 3415775"/>
              <a:gd name="connsiteY64" fmla="*/ 528992 h 751896"/>
              <a:gd name="connsiteX65" fmla="*/ 2811213 w 3415775"/>
              <a:gd name="connsiteY65" fmla="*/ 521435 h 751896"/>
              <a:gd name="connsiteX66" fmla="*/ 2848999 w 3415775"/>
              <a:gd name="connsiteY66" fmla="*/ 483650 h 751896"/>
              <a:gd name="connsiteX67" fmla="*/ 2894341 w 3415775"/>
              <a:gd name="connsiteY67" fmla="*/ 453422 h 751896"/>
              <a:gd name="connsiteX68" fmla="*/ 2917012 w 3415775"/>
              <a:gd name="connsiteY68" fmla="*/ 430751 h 751896"/>
              <a:gd name="connsiteX69" fmla="*/ 2932126 w 3415775"/>
              <a:gd name="connsiteY69" fmla="*/ 408080 h 751896"/>
              <a:gd name="connsiteX70" fmla="*/ 2954797 w 3415775"/>
              <a:gd name="connsiteY70" fmla="*/ 400523 h 751896"/>
              <a:gd name="connsiteX71" fmla="*/ 2985025 w 3415775"/>
              <a:gd name="connsiteY71" fmla="*/ 362737 h 751896"/>
              <a:gd name="connsiteX72" fmla="*/ 3007696 w 3415775"/>
              <a:gd name="connsiteY72" fmla="*/ 347623 h 751896"/>
              <a:gd name="connsiteX73" fmla="*/ 3030367 w 3415775"/>
              <a:gd name="connsiteY73" fmla="*/ 324952 h 751896"/>
              <a:gd name="connsiteX74" fmla="*/ 3113494 w 3415775"/>
              <a:gd name="connsiteY74" fmla="*/ 317395 h 751896"/>
              <a:gd name="connsiteX75" fmla="*/ 3136166 w 3415775"/>
              <a:gd name="connsiteY75" fmla="*/ 309838 h 751896"/>
              <a:gd name="connsiteX76" fmla="*/ 3211736 w 3415775"/>
              <a:gd name="connsiteY76" fmla="*/ 317395 h 751896"/>
              <a:gd name="connsiteX77" fmla="*/ 3279749 w 3415775"/>
              <a:gd name="connsiteY77" fmla="*/ 370295 h 751896"/>
              <a:gd name="connsiteX78" fmla="*/ 3294863 w 3415775"/>
              <a:gd name="connsiteY78" fmla="*/ 392966 h 751896"/>
              <a:gd name="connsiteX79" fmla="*/ 3317534 w 3415775"/>
              <a:gd name="connsiteY79" fmla="*/ 400523 h 751896"/>
              <a:gd name="connsiteX80" fmla="*/ 3415775 w 3415775"/>
              <a:gd name="connsiteY80" fmla="*/ 400523 h 75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415775" h="751896">
                <a:moveTo>
                  <a:pt x="0" y="30228"/>
                </a:moveTo>
                <a:cubicBezTo>
                  <a:pt x="7557" y="42823"/>
                  <a:pt x="16102" y="54876"/>
                  <a:pt x="22671" y="68014"/>
                </a:cubicBezTo>
                <a:cubicBezTo>
                  <a:pt x="34963" y="92599"/>
                  <a:pt x="23685" y="91699"/>
                  <a:pt x="45342" y="113356"/>
                </a:cubicBezTo>
                <a:cubicBezTo>
                  <a:pt x="59992" y="128006"/>
                  <a:pt x="72245" y="129881"/>
                  <a:pt x="90685" y="136027"/>
                </a:cubicBezTo>
                <a:lnTo>
                  <a:pt x="158698" y="181369"/>
                </a:lnTo>
                <a:cubicBezTo>
                  <a:pt x="166255" y="186407"/>
                  <a:pt x="172753" y="193611"/>
                  <a:pt x="181369" y="196483"/>
                </a:cubicBezTo>
                <a:cubicBezTo>
                  <a:pt x="188926" y="199002"/>
                  <a:pt x="197077" y="200171"/>
                  <a:pt x="204040" y="204040"/>
                </a:cubicBezTo>
                <a:cubicBezTo>
                  <a:pt x="219919" y="212862"/>
                  <a:pt x="249382" y="234268"/>
                  <a:pt x="249382" y="234268"/>
                </a:cubicBezTo>
                <a:cubicBezTo>
                  <a:pt x="319914" y="231749"/>
                  <a:pt x="390531" y="230981"/>
                  <a:pt x="460979" y="226711"/>
                </a:cubicBezTo>
                <a:cubicBezTo>
                  <a:pt x="473800" y="225934"/>
                  <a:pt x="486303" y="222269"/>
                  <a:pt x="498764" y="219154"/>
                </a:cubicBezTo>
                <a:cubicBezTo>
                  <a:pt x="524105" y="212819"/>
                  <a:pt x="548015" y="200131"/>
                  <a:pt x="566777" y="181369"/>
                </a:cubicBezTo>
                <a:cubicBezTo>
                  <a:pt x="574334" y="173812"/>
                  <a:pt x="580556" y="164626"/>
                  <a:pt x="589448" y="158698"/>
                </a:cubicBezTo>
                <a:cubicBezTo>
                  <a:pt x="596076" y="154279"/>
                  <a:pt x="604994" y="154703"/>
                  <a:pt x="612119" y="151141"/>
                </a:cubicBezTo>
                <a:cubicBezTo>
                  <a:pt x="620243" y="147079"/>
                  <a:pt x="627233" y="141065"/>
                  <a:pt x="634790" y="136027"/>
                </a:cubicBezTo>
                <a:cubicBezTo>
                  <a:pt x="639828" y="128470"/>
                  <a:pt x="642812" y="119030"/>
                  <a:pt x="649904" y="113356"/>
                </a:cubicBezTo>
                <a:cubicBezTo>
                  <a:pt x="702053" y="71637"/>
                  <a:pt x="644370" y="148103"/>
                  <a:pt x="687690" y="83128"/>
                </a:cubicBezTo>
                <a:cubicBezTo>
                  <a:pt x="690209" y="70533"/>
                  <a:pt x="692132" y="57803"/>
                  <a:pt x="695247" y="45342"/>
                </a:cubicBezTo>
                <a:cubicBezTo>
                  <a:pt x="697179" y="37614"/>
                  <a:pt x="697171" y="28304"/>
                  <a:pt x="702804" y="22671"/>
                </a:cubicBezTo>
                <a:cubicBezTo>
                  <a:pt x="708437" y="17038"/>
                  <a:pt x="718350" y="18676"/>
                  <a:pt x="725475" y="15114"/>
                </a:cubicBezTo>
                <a:cubicBezTo>
                  <a:pt x="733599" y="11052"/>
                  <a:pt x="740589" y="5038"/>
                  <a:pt x="748146" y="0"/>
                </a:cubicBezTo>
                <a:cubicBezTo>
                  <a:pt x="815809" y="6151"/>
                  <a:pt x="823840" y="-14866"/>
                  <a:pt x="846387" y="30228"/>
                </a:cubicBezTo>
                <a:cubicBezTo>
                  <a:pt x="849949" y="37353"/>
                  <a:pt x="851425" y="45342"/>
                  <a:pt x="853944" y="52899"/>
                </a:cubicBezTo>
                <a:cubicBezTo>
                  <a:pt x="856463" y="108317"/>
                  <a:pt x="841286" y="167493"/>
                  <a:pt x="861501" y="219154"/>
                </a:cubicBezTo>
                <a:cubicBezTo>
                  <a:pt x="868901" y="238066"/>
                  <a:pt x="901976" y="223078"/>
                  <a:pt x="921957" y="226711"/>
                </a:cubicBezTo>
                <a:cubicBezTo>
                  <a:pt x="943467" y="230622"/>
                  <a:pt x="949148" y="237281"/>
                  <a:pt x="967299" y="249382"/>
                </a:cubicBezTo>
                <a:cubicBezTo>
                  <a:pt x="972337" y="256939"/>
                  <a:pt x="976739" y="264961"/>
                  <a:pt x="982413" y="272053"/>
                </a:cubicBezTo>
                <a:cubicBezTo>
                  <a:pt x="986864" y="277617"/>
                  <a:pt x="996520" y="280114"/>
                  <a:pt x="997528" y="287167"/>
                </a:cubicBezTo>
                <a:cubicBezTo>
                  <a:pt x="998290" y="292500"/>
                  <a:pt x="987905" y="337737"/>
                  <a:pt x="982413" y="347623"/>
                </a:cubicBezTo>
                <a:cubicBezTo>
                  <a:pt x="973591" y="363502"/>
                  <a:pt x="957929" y="375733"/>
                  <a:pt x="952185" y="392966"/>
                </a:cubicBezTo>
                <a:cubicBezTo>
                  <a:pt x="933190" y="449950"/>
                  <a:pt x="958813" y="379710"/>
                  <a:pt x="929514" y="438308"/>
                </a:cubicBezTo>
                <a:cubicBezTo>
                  <a:pt x="925952" y="445433"/>
                  <a:pt x="924476" y="453422"/>
                  <a:pt x="921957" y="460979"/>
                </a:cubicBezTo>
                <a:cubicBezTo>
                  <a:pt x="926439" y="564062"/>
                  <a:pt x="897889" y="599036"/>
                  <a:pt x="944628" y="657461"/>
                </a:cubicBezTo>
                <a:cubicBezTo>
                  <a:pt x="949079" y="663025"/>
                  <a:pt x="953632" y="668910"/>
                  <a:pt x="959742" y="672576"/>
                </a:cubicBezTo>
                <a:cubicBezTo>
                  <a:pt x="966573" y="676674"/>
                  <a:pt x="974856" y="677614"/>
                  <a:pt x="982413" y="680133"/>
                </a:cubicBezTo>
                <a:cubicBezTo>
                  <a:pt x="1011937" y="709655"/>
                  <a:pt x="980957" y="683183"/>
                  <a:pt x="1020199" y="702804"/>
                </a:cubicBezTo>
                <a:cubicBezTo>
                  <a:pt x="1028323" y="706866"/>
                  <a:pt x="1034171" y="715308"/>
                  <a:pt x="1042870" y="717918"/>
                </a:cubicBezTo>
                <a:cubicBezTo>
                  <a:pt x="1059931" y="723036"/>
                  <a:pt x="1078199" y="722547"/>
                  <a:pt x="1095769" y="725475"/>
                </a:cubicBezTo>
                <a:cubicBezTo>
                  <a:pt x="1195660" y="742124"/>
                  <a:pt x="1047111" y="727269"/>
                  <a:pt x="1246909" y="740589"/>
                </a:cubicBezTo>
                <a:cubicBezTo>
                  <a:pt x="1300495" y="758451"/>
                  <a:pt x="1273291" y="752599"/>
                  <a:pt x="1375379" y="740589"/>
                </a:cubicBezTo>
                <a:cubicBezTo>
                  <a:pt x="1383290" y="739658"/>
                  <a:pt x="1391087" y="736901"/>
                  <a:pt x="1398050" y="733032"/>
                </a:cubicBezTo>
                <a:cubicBezTo>
                  <a:pt x="1413929" y="724210"/>
                  <a:pt x="1443392" y="702804"/>
                  <a:pt x="1443392" y="702804"/>
                </a:cubicBezTo>
                <a:cubicBezTo>
                  <a:pt x="1453808" y="671557"/>
                  <a:pt x="1451519" y="667157"/>
                  <a:pt x="1488734" y="642347"/>
                </a:cubicBezTo>
                <a:lnTo>
                  <a:pt x="1534076" y="612119"/>
                </a:lnTo>
                <a:cubicBezTo>
                  <a:pt x="1544152" y="597005"/>
                  <a:pt x="1549190" y="576853"/>
                  <a:pt x="1564304" y="566777"/>
                </a:cubicBezTo>
                <a:cubicBezTo>
                  <a:pt x="1571861" y="561739"/>
                  <a:pt x="1579883" y="557337"/>
                  <a:pt x="1586975" y="551663"/>
                </a:cubicBezTo>
                <a:cubicBezTo>
                  <a:pt x="1592539" y="547212"/>
                  <a:pt x="1595717" y="539735"/>
                  <a:pt x="1602090" y="536549"/>
                </a:cubicBezTo>
                <a:cubicBezTo>
                  <a:pt x="1659070" y="508060"/>
                  <a:pt x="1733294" y="516916"/>
                  <a:pt x="1791015" y="513878"/>
                </a:cubicBezTo>
                <a:cubicBezTo>
                  <a:pt x="1798572" y="511359"/>
                  <a:pt x="1805849" y="507746"/>
                  <a:pt x="1813686" y="506321"/>
                </a:cubicBezTo>
                <a:cubicBezTo>
                  <a:pt x="1830009" y="503353"/>
                  <a:pt x="1928951" y="492674"/>
                  <a:pt x="1942156" y="491207"/>
                </a:cubicBezTo>
                <a:cubicBezTo>
                  <a:pt x="1957270" y="486169"/>
                  <a:pt x="1974242" y="484930"/>
                  <a:pt x="1987498" y="476093"/>
                </a:cubicBezTo>
                <a:cubicBezTo>
                  <a:pt x="2016797" y="456560"/>
                  <a:pt x="2001553" y="463851"/>
                  <a:pt x="2032840" y="453422"/>
                </a:cubicBezTo>
                <a:cubicBezTo>
                  <a:pt x="2066642" y="402719"/>
                  <a:pt x="2026823" y="452395"/>
                  <a:pt x="2070625" y="423194"/>
                </a:cubicBezTo>
                <a:cubicBezTo>
                  <a:pt x="2107763" y="398435"/>
                  <a:pt x="2080531" y="405732"/>
                  <a:pt x="2108410" y="377852"/>
                </a:cubicBezTo>
                <a:cubicBezTo>
                  <a:pt x="2127870" y="358391"/>
                  <a:pt x="2141829" y="360587"/>
                  <a:pt x="2168866" y="355180"/>
                </a:cubicBezTo>
                <a:cubicBezTo>
                  <a:pt x="2176423" y="350142"/>
                  <a:pt x="2183189" y="343644"/>
                  <a:pt x="2191537" y="340066"/>
                </a:cubicBezTo>
                <a:cubicBezTo>
                  <a:pt x="2227816" y="324518"/>
                  <a:pt x="2256547" y="335987"/>
                  <a:pt x="2297336" y="340066"/>
                </a:cubicBezTo>
                <a:cubicBezTo>
                  <a:pt x="2312270" y="345044"/>
                  <a:pt x="2332024" y="349419"/>
                  <a:pt x="2342678" y="362737"/>
                </a:cubicBezTo>
                <a:cubicBezTo>
                  <a:pt x="2384394" y="414883"/>
                  <a:pt x="2307936" y="357209"/>
                  <a:pt x="2372906" y="400523"/>
                </a:cubicBezTo>
                <a:cubicBezTo>
                  <a:pt x="2377944" y="415637"/>
                  <a:pt x="2376755" y="434600"/>
                  <a:pt x="2388020" y="445865"/>
                </a:cubicBezTo>
                <a:cubicBezTo>
                  <a:pt x="2403134" y="460979"/>
                  <a:pt x="2415577" y="479351"/>
                  <a:pt x="2433362" y="491207"/>
                </a:cubicBezTo>
                <a:cubicBezTo>
                  <a:pt x="2498334" y="534522"/>
                  <a:pt x="2416129" y="482591"/>
                  <a:pt x="2478704" y="513878"/>
                </a:cubicBezTo>
                <a:cubicBezTo>
                  <a:pt x="2537300" y="543176"/>
                  <a:pt x="2467063" y="517555"/>
                  <a:pt x="2524047" y="536549"/>
                </a:cubicBezTo>
                <a:cubicBezTo>
                  <a:pt x="2531604" y="541587"/>
                  <a:pt x="2537641" y="551339"/>
                  <a:pt x="2546718" y="551663"/>
                </a:cubicBezTo>
                <a:cubicBezTo>
                  <a:pt x="2609703" y="553912"/>
                  <a:pt x="2672911" y="550177"/>
                  <a:pt x="2735643" y="544106"/>
                </a:cubicBezTo>
                <a:cubicBezTo>
                  <a:pt x="2751500" y="542571"/>
                  <a:pt x="2765529" y="532856"/>
                  <a:pt x="2780985" y="528992"/>
                </a:cubicBezTo>
                <a:lnTo>
                  <a:pt x="2811213" y="521435"/>
                </a:lnTo>
                <a:cubicBezTo>
                  <a:pt x="2823808" y="508840"/>
                  <a:pt x="2834178" y="493530"/>
                  <a:pt x="2848999" y="483650"/>
                </a:cubicBezTo>
                <a:cubicBezTo>
                  <a:pt x="2864113" y="473574"/>
                  <a:pt x="2881497" y="466266"/>
                  <a:pt x="2894341" y="453422"/>
                </a:cubicBezTo>
                <a:cubicBezTo>
                  <a:pt x="2901898" y="445865"/>
                  <a:pt x="2910170" y="438961"/>
                  <a:pt x="2917012" y="430751"/>
                </a:cubicBezTo>
                <a:cubicBezTo>
                  <a:pt x="2922826" y="423774"/>
                  <a:pt x="2925034" y="413754"/>
                  <a:pt x="2932126" y="408080"/>
                </a:cubicBezTo>
                <a:cubicBezTo>
                  <a:pt x="2938346" y="403104"/>
                  <a:pt x="2947240" y="403042"/>
                  <a:pt x="2954797" y="400523"/>
                </a:cubicBezTo>
                <a:cubicBezTo>
                  <a:pt x="2966018" y="383692"/>
                  <a:pt x="2969644" y="375043"/>
                  <a:pt x="2985025" y="362737"/>
                </a:cubicBezTo>
                <a:cubicBezTo>
                  <a:pt x="2992117" y="357063"/>
                  <a:pt x="3000719" y="353437"/>
                  <a:pt x="3007696" y="347623"/>
                </a:cubicBezTo>
                <a:cubicBezTo>
                  <a:pt x="3015906" y="340781"/>
                  <a:pt x="3020091" y="327888"/>
                  <a:pt x="3030367" y="324952"/>
                </a:cubicBezTo>
                <a:cubicBezTo>
                  <a:pt x="3057120" y="317308"/>
                  <a:pt x="3085785" y="319914"/>
                  <a:pt x="3113494" y="317395"/>
                </a:cubicBezTo>
                <a:cubicBezTo>
                  <a:pt x="3121051" y="314876"/>
                  <a:pt x="3128200" y="309838"/>
                  <a:pt x="3136166" y="309838"/>
                </a:cubicBezTo>
                <a:cubicBezTo>
                  <a:pt x="3161482" y="309838"/>
                  <a:pt x="3187573" y="309844"/>
                  <a:pt x="3211736" y="317395"/>
                </a:cubicBezTo>
                <a:cubicBezTo>
                  <a:pt x="3230727" y="323330"/>
                  <a:pt x="3264970" y="352560"/>
                  <a:pt x="3279749" y="370295"/>
                </a:cubicBezTo>
                <a:cubicBezTo>
                  <a:pt x="3285563" y="377272"/>
                  <a:pt x="3287771" y="387292"/>
                  <a:pt x="3294863" y="392966"/>
                </a:cubicBezTo>
                <a:cubicBezTo>
                  <a:pt x="3301083" y="397942"/>
                  <a:pt x="3309584" y="400026"/>
                  <a:pt x="3317534" y="400523"/>
                </a:cubicBezTo>
                <a:cubicBezTo>
                  <a:pt x="3350217" y="402566"/>
                  <a:pt x="3383028" y="400523"/>
                  <a:pt x="3415775" y="400523"/>
                </a:cubicBezTo>
              </a:path>
            </a:pathLst>
          </a:custGeom>
          <a:noFill/>
          <a:ln w="19050" cap="flat" cmpd="sng" algn="ctr">
            <a:solidFill>
              <a:srgbClr val="C00000"/>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14" name="Title 1">
            <a:extLst>
              <a:ext uri="{FF2B5EF4-FFF2-40B4-BE49-F238E27FC236}">
                <a16:creationId xmlns:a16="http://schemas.microsoft.com/office/drawing/2014/main" id="{86A64E83-6ABC-421A-839B-3F28F954419A}"/>
              </a:ext>
            </a:extLst>
          </p:cNvPr>
          <p:cNvSpPr>
            <a:spLocks noGrp="1"/>
          </p:cNvSpPr>
          <p:nvPr>
            <p:ph type="title"/>
          </p:nvPr>
        </p:nvSpPr>
        <p:spPr>
          <a:xfrm>
            <a:off x="672575" y="467043"/>
            <a:ext cx="10363200" cy="1143000"/>
          </a:xfrm>
        </p:spPr>
        <p:txBody>
          <a:bodyPr>
            <a:normAutofit fontScale="90000"/>
          </a:bodyPr>
          <a:lstStyle/>
          <a:p>
            <a:r>
              <a:rPr lang="en-US" dirty="0"/>
              <a:t>Different pathways can calculate different responses…</a:t>
            </a:r>
          </a:p>
        </p:txBody>
      </p:sp>
    </p:spTree>
    <p:extLst>
      <p:ext uri="{BB962C8B-B14F-4D97-AF65-F5344CB8AC3E}">
        <p14:creationId xmlns:p14="http://schemas.microsoft.com/office/powerpoint/2010/main" val="163184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002B-AD31-4193-8275-13597DC5928C}"/>
              </a:ext>
            </a:extLst>
          </p:cNvPr>
          <p:cNvSpPr>
            <a:spLocks noGrp="1"/>
          </p:cNvSpPr>
          <p:nvPr>
            <p:ph type="title"/>
          </p:nvPr>
        </p:nvSpPr>
        <p:spPr/>
        <p:txBody>
          <a:bodyPr/>
          <a:lstStyle/>
          <a:p>
            <a:r>
              <a:rPr lang="en-US" dirty="0"/>
              <a:t>Our brains are a much more complex network of neurons…</a:t>
            </a:r>
          </a:p>
        </p:txBody>
      </p:sp>
      <p:sp>
        <p:nvSpPr>
          <p:cNvPr id="4" name="Slide Number Placeholder 3">
            <a:extLst>
              <a:ext uri="{FF2B5EF4-FFF2-40B4-BE49-F238E27FC236}">
                <a16:creationId xmlns:a16="http://schemas.microsoft.com/office/drawing/2014/main" id="{003A8A44-5CC0-4559-B68B-4B852EC6BD37}"/>
              </a:ext>
            </a:extLst>
          </p:cNvPr>
          <p:cNvSpPr>
            <a:spLocks noGrp="1"/>
          </p:cNvSpPr>
          <p:nvPr>
            <p:ph type="sldNum" sz="quarter" idx="4"/>
          </p:nvPr>
        </p:nvSpPr>
        <p:spPr/>
        <p:txBody>
          <a:bodyPr/>
          <a:lstStyle/>
          <a:p>
            <a:fld id="{179A9A4E-4C82-4D44-9372-C31BB3818094}" type="slidenum">
              <a:rPr lang="en-US" smtClean="0"/>
              <a:pPr/>
              <a:t>7</a:t>
            </a:fld>
            <a:endParaRPr lang="en-US" dirty="0"/>
          </a:p>
        </p:txBody>
      </p:sp>
      <p:sp>
        <p:nvSpPr>
          <p:cNvPr id="5" name="Text Placeholder 4">
            <a:extLst>
              <a:ext uri="{FF2B5EF4-FFF2-40B4-BE49-F238E27FC236}">
                <a16:creationId xmlns:a16="http://schemas.microsoft.com/office/drawing/2014/main" id="{E4C84E24-3E5B-44B5-8758-E5A33F2626E9}"/>
              </a:ext>
            </a:extLst>
          </p:cNvPr>
          <p:cNvSpPr>
            <a:spLocks noGrp="1"/>
          </p:cNvSpPr>
          <p:nvPr>
            <p:ph type="body" sz="quarter" idx="10"/>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B3E95B1C-3259-4A30-981F-FB54EBCE23D1}"/>
              </a:ext>
            </a:extLst>
          </p:cNvPr>
          <p:cNvPicPr>
            <a:picLocks noChangeAspect="1"/>
          </p:cNvPicPr>
          <p:nvPr/>
        </p:nvPicPr>
        <p:blipFill rotWithShape="1">
          <a:blip r:embed="rId2"/>
          <a:srcRect l="1398" t="5089" r="5273" b="8304"/>
          <a:stretch/>
        </p:blipFill>
        <p:spPr>
          <a:xfrm>
            <a:off x="3640248" y="3027297"/>
            <a:ext cx="680267" cy="289329"/>
          </a:xfrm>
          <a:prstGeom prst="rect">
            <a:avLst/>
          </a:prstGeom>
        </p:spPr>
      </p:pic>
      <p:pic>
        <p:nvPicPr>
          <p:cNvPr id="15" name="Picture 14">
            <a:extLst>
              <a:ext uri="{FF2B5EF4-FFF2-40B4-BE49-F238E27FC236}">
                <a16:creationId xmlns:a16="http://schemas.microsoft.com/office/drawing/2014/main" id="{1BCC3BDE-3562-45B9-A66D-555D51624643}"/>
              </a:ext>
            </a:extLst>
          </p:cNvPr>
          <p:cNvPicPr>
            <a:picLocks noChangeAspect="1"/>
          </p:cNvPicPr>
          <p:nvPr/>
        </p:nvPicPr>
        <p:blipFill rotWithShape="1">
          <a:blip r:embed="rId2"/>
          <a:srcRect l="1398" t="5089" r="5273" b="8304"/>
          <a:stretch/>
        </p:blipFill>
        <p:spPr>
          <a:xfrm>
            <a:off x="4695111" y="3136424"/>
            <a:ext cx="680267" cy="289329"/>
          </a:xfrm>
          <a:prstGeom prst="rect">
            <a:avLst/>
          </a:prstGeom>
        </p:spPr>
      </p:pic>
      <p:pic>
        <p:nvPicPr>
          <p:cNvPr id="16" name="Picture 15">
            <a:extLst>
              <a:ext uri="{FF2B5EF4-FFF2-40B4-BE49-F238E27FC236}">
                <a16:creationId xmlns:a16="http://schemas.microsoft.com/office/drawing/2014/main" id="{EA007B39-4677-4DF6-AA56-462D3932AB2A}"/>
              </a:ext>
            </a:extLst>
          </p:cNvPr>
          <p:cNvPicPr>
            <a:picLocks noChangeAspect="1"/>
          </p:cNvPicPr>
          <p:nvPr/>
        </p:nvPicPr>
        <p:blipFill rotWithShape="1">
          <a:blip r:embed="rId2"/>
          <a:srcRect l="1398" t="5089" r="5273" b="8304"/>
          <a:stretch/>
        </p:blipFill>
        <p:spPr>
          <a:xfrm>
            <a:off x="4100184" y="3287062"/>
            <a:ext cx="680267" cy="289329"/>
          </a:xfrm>
          <a:prstGeom prst="rect">
            <a:avLst/>
          </a:prstGeom>
        </p:spPr>
      </p:pic>
      <p:pic>
        <p:nvPicPr>
          <p:cNvPr id="18" name="Picture 17">
            <a:extLst>
              <a:ext uri="{FF2B5EF4-FFF2-40B4-BE49-F238E27FC236}">
                <a16:creationId xmlns:a16="http://schemas.microsoft.com/office/drawing/2014/main" id="{8F7A12A2-05F8-4788-81DD-92B01B25C0E6}"/>
              </a:ext>
            </a:extLst>
          </p:cNvPr>
          <p:cNvPicPr>
            <a:picLocks noChangeAspect="1"/>
          </p:cNvPicPr>
          <p:nvPr/>
        </p:nvPicPr>
        <p:blipFill rotWithShape="1">
          <a:blip r:embed="rId2"/>
          <a:srcRect l="1398" t="5089" r="5273" b="8304"/>
          <a:stretch/>
        </p:blipFill>
        <p:spPr>
          <a:xfrm>
            <a:off x="3672995" y="3594008"/>
            <a:ext cx="680267" cy="289329"/>
          </a:xfrm>
          <a:prstGeom prst="rect">
            <a:avLst/>
          </a:prstGeom>
        </p:spPr>
      </p:pic>
      <p:pic>
        <p:nvPicPr>
          <p:cNvPr id="20" name="Picture 19">
            <a:extLst>
              <a:ext uri="{FF2B5EF4-FFF2-40B4-BE49-F238E27FC236}">
                <a16:creationId xmlns:a16="http://schemas.microsoft.com/office/drawing/2014/main" id="{9CAD6D81-8D06-4C90-B07F-11409EAEC460}"/>
              </a:ext>
            </a:extLst>
          </p:cNvPr>
          <p:cNvPicPr>
            <a:picLocks noChangeAspect="1"/>
          </p:cNvPicPr>
          <p:nvPr/>
        </p:nvPicPr>
        <p:blipFill rotWithShape="1">
          <a:blip r:embed="rId2"/>
          <a:srcRect l="1398" t="5089" r="5273" b="8304"/>
          <a:stretch/>
        </p:blipFill>
        <p:spPr>
          <a:xfrm>
            <a:off x="4371972" y="2803352"/>
            <a:ext cx="680267" cy="289329"/>
          </a:xfrm>
          <a:prstGeom prst="rect">
            <a:avLst/>
          </a:prstGeom>
        </p:spPr>
      </p:pic>
      <p:pic>
        <p:nvPicPr>
          <p:cNvPr id="22" name="Picture 21">
            <a:extLst>
              <a:ext uri="{FF2B5EF4-FFF2-40B4-BE49-F238E27FC236}">
                <a16:creationId xmlns:a16="http://schemas.microsoft.com/office/drawing/2014/main" id="{5FCECB30-ACE1-457F-8267-5A41FF7150EB}"/>
              </a:ext>
            </a:extLst>
          </p:cNvPr>
          <p:cNvPicPr>
            <a:picLocks noChangeAspect="1"/>
          </p:cNvPicPr>
          <p:nvPr/>
        </p:nvPicPr>
        <p:blipFill rotWithShape="1">
          <a:blip r:embed="rId2"/>
          <a:srcRect l="1398" t="5089" r="5273" b="8304"/>
          <a:stretch/>
        </p:blipFill>
        <p:spPr>
          <a:xfrm>
            <a:off x="4320515" y="3709108"/>
            <a:ext cx="680267" cy="289329"/>
          </a:xfrm>
          <a:prstGeom prst="rect">
            <a:avLst/>
          </a:prstGeom>
        </p:spPr>
      </p:pic>
      <p:pic>
        <p:nvPicPr>
          <p:cNvPr id="24" name="Picture 23">
            <a:extLst>
              <a:ext uri="{FF2B5EF4-FFF2-40B4-BE49-F238E27FC236}">
                <a16:creationId xmlns:a16="http://schemas.microsoft.com/office/drawing/2014/main" id="{36BDE728-05B4-4FAD-9854-14E80C48327C}"/>
              </a:ext>
            </a:extLst>
          </p:cNvPr>
          <p:cNvPicPr>
            <a:picLocks noChangeAspect="1"/>
          </p:cNvPicPr>
          <p:nvPr/>
        </p:nvPicPr>
        <p:blipFill rotWithShape="1">
          <a:blip r:embed="rId2"/>
          <a:srcRect l="1398" t="5089" r="5273" b="8304"/>
          <a:stretch/>
        </p:blipFill>
        <p:spPr>
          <a:xfrm>
            <a:off x="4873153" y="3464980"/>
            <a:ext cx="680267" cy="289329"/>
          </a:xfrm>
          <a:prstGeom prst="rect">
            <a:avLst/>
          </a:prstGeom>
        </p:spPr>
      </p:pic>
      <p:pic>
        <p:nvPicPr>
          <p:cNvPr id="26" name="Picture 25">
            <a:extLst>
              <a:ext uri="{FF2B5EF4-FFF2-40B4-BE49-F238E27FC236}">
                <a16:creationId xmlns:a16="http://schemas.microsoft.com/office/drawing/2014/main" id="{6FB54A34-05A5-4A04-B023-9356FB043CEE}"/>
              </a:ext>
            </a:extLst>
          </p:cNvPr>
          <p:cNvPicPr>
            <a:picLocks noChangeAspect="1"/>
          </p:cNvPicPr>
          <p:nvPr/>
        </p:nvPicPr>
        <p:blipFill rotWithShape="1">
          <a:blip r:embed="rId2"/>
          <a:srcRect l="1398" t="5089" r="5273" b="8304"/>
          <a:stretch/>
        </p:blipFill>
        <p:spPr>
          <a:xfrm>
            <a:off x="4806131" y="2459717"/>
            <a:ext cx="680267" cy="289329"/>
          </a:xfrm>
          <a:prstGeom prst="rect">
            <a:avLst/>
          </a:prstGeom>
        </p:spPr>
      </p:pic>
      <p:pic>
        <p:nvPicPr>
          <p:cNvPr id="28" name="Picture 27">
            <a:extLst>
              <a:ext uri="{FF2B5EF4-FFF2-40B4-BE49-F238E27FC236}">
                <a16:creationId xmlns:a16="http://schemas.microsoft.com/office/drawing/2014/main" id="{02AB4FF6-70D8-4741-A087-40E7D708B40D}"/>
              </a:ext>
            </a:extLst>
          </p:cNvPr>
          <p:cNvPicPr>
            <a:picLocks noChangeAspect="1"/>
          </p:cNvPicPr>
          <p:nvPr/>
        </p:nvPicPr>
        <p:blipFill rotWithShape="1">
          <a:blip r:embed="rId2"/>
          <a:srcRect l="1398" t="5089" r="5273" b="8304"/>
          <a:stretch/>
        </p:blipFill>
        <p:spPr>
          <a:xfrm>
            <a:off x="5461823" y="3147498"/>
            <a:ext cx="680267" cy="289329"/>
          </a:xfrm>
          <a:prstGeom prst="rect">
            <a:avLst/>
          </a:prstGeom>
        </p:spPr>
      </p:pic>
      <p:pic>
        <p:nvPicPr>
          <p:cNvPr id="30" name="Picture 29">
            <a:extLst>
              <a:ext uri="{FF2B5EF4-FFF2-40B4-BE49-F238E27FC236}">
                <a16:creationId xmlns:a16="http://schemas.microsoft.com/office/drawing/2014/main" id="{170BF346-A09C-47E4-B031-396574A77906}"/>
              </a:ext>
            </a:extLst>
          </p:cNvPr>
          <p:cNvPicPr>
            <a:picLocks noChangeAspect="1"/>
          </p:cNvPicPr>
          <p:nvPr/>
        </p:nvPicPr>
        <p:blipFill rotWithShape="1">
          <a:blip r:embed="rId2"/>
          <a:srcRect l="1398" t="5089" r="5273" b="8304"/>
          <a:stretch/>
        </p:blipFill>
        <p:spPr>
          <a:xfrm>
            <a:off x="5530140" y="3956066"/>
            <a:ext cx="680267" cy="289329"/>
          </a:xfrm>
          <a:prstGeom prst="rect">
            <a:avLst/>
          </a:prstGeom>
        </p:spPr>
      </p:pic>
      <p:pic>
        <p:nvPicPr>
          <p:cNvPr id="32" name="Picture 31">
            <a:extLst>
              <a:ext uri="{FF2B5EF4-FFF2-40B4-BE49-F238E27FC236}">
                <a16:creationId xmlns:a16="http://schemas.microsoft.com/office/drawing/2014/main" id="{59EF61B8-1349-4313-87A2-498361E5DA34}"/>
              </a:ext>
            </a:extLst>
          </p:cNvPr>
          <p:cNvPicPr>
            <a:picLocks noChangeAspect="1"/>
          </p:cNvPicPr>
          <p:nvPr/>
        </p:nvPicPr>
        <p:blipFill rotWithShape="1">
          <a:blip r:embed="rId2"/>
          <a:srcRect l="1398" t="5089" r="5273" b="8304"/>
          <a:stretch/>
        </p:blipFill>
        <p:spPr>
          <a:xfrm>
            <a:off x="5091765" y="2795608"/>
            <a:ext cx="680267" cy="289329"/>
          </a:xfrm>
          <a:prstGeom prst="rect">
            <a:avLst/>
          </a:prstGeom>
        </p:spPr>
      </p:pic>
      <p:pic>
        <p:nvPicPr>
          <p:cNvPr id="34" name="Picture 33">
            <a:extLst>
              <a:ext uri="{FF2B5EF4-FFF2-40B4-BE49-F238E27FC236}">
                <a16:creationId xmlns:a16="http://schemas.microsoft.com/office/drawing/2014/main" id="{CAD2DEB8-C297-4C7E-96A3-5860F9D535BD}"/>
              </a:ext>
            </a:extLst>
          </p:cNvPr>
          <p:cNvPicPr>
            <a:picLocks noChangeAspect="1"/>
          </p:cNvPicPr>
          <p:nvPr/>
        </p:nvPicPr>
        <p:blipFill rotWithShape="1">
          <a:blip r:embed="rId2"/>
          <a:srcRect l="1398" t="5089" r="5273" b="8304"/>
          <a:stretch/>
        </p:blipFill>
        <p:spPr>
          <a:xfrm>
            <a:off x="4320515" y="4195645"/>
            <a:ext cx="680267" cy="289329"/>
          </a:xfrm>
          <a:prstGeom prst="rect">
            <a:avLst/>
          </a:prstGeom>
        </p:spPr>
      </p:pic>
      <p:pic>
        <p:nvPicPr>
          <p:cNvPr id="36" name="Picture 35">
            <a:extLst>
              <a:ext uri="{FF2B5EF4-FFF2-40B4-BE49-F238E27FC236}">
                <a16:creationId xmlns:a16="http://schemas.microsoft.com/office/drawing/2014/main" id="{E9E52CB3-EA51-4D66-B721-75F04E5378EE}"/>
              </a:ext>
            </a:extLst>
          </p:cNvPr>
          <p:cNvPicPr>
            <a:picLocks noChangeAspect="1"/>
          </p:cNvPicPr>
          <p:nvPr/>
        </p:nvPicPr>
        <p:blipFill rotWithShape="1">
          <a:blip r:embed="rId2"/>
          <a:srcRect l="1398" t="5089" r="5273" b="8304"/>
          <a:stretch/>
        </p:blipFill>
        <p:spPr>
          <a:xfrm>
            <a:off x="3763612" y="4026570"/>
            <a:ext cx="680267" cy="289329"/>
          </a:xfrm>
          <a:prstGeom prst="rect">
            <a:avLst/>
          </a:prstGeom>
        </p:spPr>
      </p:pic>
      <p:pic>
        <p:nvPicPr>
          <p:cNvPr id="38" name="Picture 37">
            <a:extLst>
              <a:ext uri="{FF2B5EF4-FFF2-40B4-BE49-F238E27FC236}">
                <a16:creationId xmlns:a16="http://schemas.microsoft.com/office/drawing/2014/main" id="{4AE3CAD8-4561-48C2-9CCB-15F2763A4777}"/>
              </a:ext>
            </a:extLst>
          </p:cNvPr>
          <p:cNvPicPr>
            <a:picLocks noChangeAspect="1"/>
          </p:cNvPicPr>
          <p:nvPr/>
        </p:nvPicPr>
        <p:blipFill rotWithShape="1">
          <a:blip r:embed="rId2"/>
          <a:srcRect l="1398" t="5089" r="5273" b="8304"/>
          <a:stretch/>
        </p:blipFill>
        <p:spPr>
          <a:xfrm>
            <a:off x="3810801" y="2524270"/>
            <a:ext cx="680267" cy="289329"/>
          </a:xfrm>
          <a:prstGeom prst="rect">
            <a:avLst/>
          </a:prstGeom>
        </p:spPr>
      </p:pic>
      <p:pic>
        <p:nvPicPr>
          <p:cNvPr id="40" name="Picture 39">
            <a:extLst>
              <a:ext uri="{FF2B5EF4-FFF2-40B4-BE49-F238E27FC236}">
                <a16:creationId xmlns:a16="http://schemas.microsoft.com/office/drawing/2014/main" id="{3868A325-9E68-4CF2-8C37-B359B4764C9D}"/>
              </a:ext>
            </a:extLst>
          </p:cNvPr>
          <p:cNvPicPr>
            <a:picLocks noChangeAspect="1"/>
          </p:cNvPicPr>
          <p:nvPr/>
        </p:nvPicPr>
        <p:blipFill rotWithShape="1">
          <a:blip r:embed="rId2"/>
          <a:srcRect l="1398" t="5089" r="5273" b="8304"/>
          <a:stretch/>
        </p:blipFill>
        <p:spPr>
          <a:xfrm>
            <a:off x="4230501" y="2138636"/>
            <a:ext cx="680267" cy="289329"/>
          </a:xfrm>
          <a:prstGeom prst="rect">
            <a:avLst/>
          </a:prstGeom>
        </p:spPr>
      </p:pic>
      <p:pic>
        <p:nvPicPr>
          <p:cNvPr id="42" name="Picture 41">
            <a:extLst>
              <a:ext uri="{FF2B5EF4-FFF2-40B4-BE49-F238E27FC236}">
                <a16:creationId xmlns:a16="http://schemas.microsoft.com/office/drawing/2014/main" id="{5666B276-C450-4A7C-B954-C2BD0FC2AFC5}"/>
              </a:ext>
            </a:extLst>
          </p:cNvPr>
          <p:cNvPicPr>
            <a:picLocks noChangeAspect="1"/>
          </p:cNvPicPr>
          <p:nvPr/>
        </p:nvPicPr>
        <p:blipFill rotWithShape="1">
          <a:blip r:embed="rId2"/>
          <a:srcRect l="1398" t="5089" r="5273" b="8304"/>
          <a:stretch/>
        </p:blipFill>
        <p:spPr>
          <a:xfrm>
            <a:off x="5553420" y="2383874"/>
            <a:ext cx="680267" cy="289329"/>
          </a:xfrm>
          <a:prstGeom prst="rect">
            <a:avLst/>
          </a:prstGeom>
        </p:spPr>
      </p:pic>
      <p:pic>
        <p:nvPicPr>
          <p:cNvPr id="44" name="Picture 43">
            <a:extLst>
              <a:ext uri="{FF2B5EF4-FFF2-40B4-BE49-F238E27FC236}">
                <a16:creationId xmlns:a16="http://schemas.microsoft.com/office/drawing/2014/main" id="{F541B954-FD07-44DA-A191-46AEA8E7D2B2}"/>
              </a:ext>
            </a:extLst>
          </p:cNvPr>
          <p:cNvPicPr>
            <a:picLocks noChangeAspect="1"/>
          </p:cNvPicPr>
          <p:nvPr/>
        </p:nvPicPr>
        <p:blipFill rotWithShape="1">
          <a:blip r:embed="rId2"/>
          <a:srcRect l="1398" t="5089" r="5273" b="8304"/>
          <a:stretch/>
        </p:blipFill>
        <p:spPr>
          <a:xfrm>
            <a:off x="6122613" y="3258340"/>
            <a:ext cx="680267" cy="289329"/>
          </a:xfrm>
          <a:prstGeom prst="rect">
            <a:avLst/>
          </a:prstGeom>
        </p:spPr>
      </p:pic>
      <p:pic>
        <p:nvPicPr>
          <p:cNvPr id="46" name="Picture 45">
            <a:extLst>
              <a:ext uri="{FF2B5EF4-FFF2-40B4-BE49-F238E27FC236}">
                <a16:creationId xmlns:a16="http://schemas.microsoft.com/office/drawing/2014/main" id="{59065921-2758-4410-A132-D1186F33A4E2}"/>
              </a:ext>
            </a:extLst>
          </p:cNvPr>
          <p:cNvPicPr>
            <a:picLocks noChangeAspect="1"/>
          </p:cNvPicPr>
          <p:nvPr/>
        </p:nvPicPr>
        <p:blipFill rotWithShape="1">
          <a:blip r:embed="rId2"/>
          <a:srcRect l="1398" t="5089" r="5273" b="8304"/>
          <a:stretch/>
        </p:blipFill>
        <p:spPr>
          <a:xfrm>
            <a:off x="5545232" y="3551782"/>
            <a:ext cx="680267" cy="289329"/>
          </a:xfrm>
          <a:prstGeom prst="rect">
            <a:avLst/>
          </a:prstGeom>
        </p:spPr>
      </p:pic>
      <p:pic>
        <p:nvPicPr>
          <p:cNvPr id="48" name="Picture 47">
            <a:extLst>
              <a:ext uri="{FF2B5EF4-FFF2-40B4-BE49-F238E27FC236}">
                <a16:creationId xmlns:a16="http://schemas.microsoft.com/office/drawing/2014/main" id="{E616FA8D-AB81-4725-BEE5-16C6E6BCB3F8}"/>
              </a:ext>
            </a:extLst>
          </p:cNvPr>
          <p:cNvPicPr>
            <a:picLocks noChangeAspect="1"/>
          </p:cNvPicPr>
          <p:nvPr/>
        </p:nvPicPr>
        <p:blipFill rotWithShape="1">
          <a:blip r:embed="rId2"/>
          <a:srcRect l="1398" t="5089" r="5273" b="8304"/>
          <a:stretch/>
        </p:blipFill>
        <p:spPr>
          <a:xfrm>
            <a:off x="6210407" y="3872977"/>
            <a:ext cx="680267" cy="289329"/>
          </a:xfrm>
          <a:prstGeom prst="rect">
            <a:avLst/>
          </a:prstGeom>
        </p:spPr>
      </p:pic>
      <p:pic>
        <p:nvPicPr>
          <p:cNvPr id="50" name="Picture 49">
            <a:extLst>
              <a:ext uri="{FF2B5EF4-FFF2-40B4-BE49-F238E27FC236}">
                <a16:creationId xmlns:a16="http://schemas.microsoft.com/office/drawing/2014/main" id="{3DE6FD05-AC16-4CB1-AEFA-D4C23F8AADB8}"/>
              </a:ext>
            </a:extLst>
          </p:cNvPr>
          <p:cNvPicPr>
            <a:picLocks noChangeAspect="1"/>
          </p:cNvPicPr>
          <p:nvPr/>
        </p:nvPicPr>
        <p:blipFill rotWithShape="1">
          <a:blip r:embed="rId2"/>
          <a:srcRect l="1398" t="5089" r="5273" b="8304"/>
          <a:stretch/>
        </p:blipFill>
        <p:spPr>
          <a:xfrm>
            <a:off x="5788725" y="2777012"/>
            <a:ext cx="680267" cy="289329"/>
          </a:xfrm>
          <a:prstGeom prst="rect">
            <a:avLst/>
          </a:prstGeom>
        </p:spPr>
      </p:pic>
      <p:pic>
        <p:nvPicPr>
          <p:cNvPr id="52" name="Picture 51">
            <a:extLst>
              <a:ext uri="{FF2B5EF4-FFF2-40B4-BE49-F238E27FC236}">
                <a16:creationId xmlns:a16="http://schemas.microsoft.com/office/drawing/2014/main" id="{77FC7E8C-E9D0-45B6-9B07-2788A3BD77FD}"/>
              </a:ext>
            </a:extLst>
          </p:cNvPr>
          <p:cNvPicPr>
            <a:picLocks noChangeAspect="1"/>
          </p:cNvPicPr>
          <p:nvPr/>
        </p:nvPicPr>
        <p:blipFill rotWithShape="1">
          <a:blip r:embed="rId2"/>
          <a:srcRect l="1398" t="5089" r="5273" b="8304"/>
          <a:stretch/>
        </p:blipFill>
        <p:spPr>
          <a:xfrm>
            <a:off x="4344395" y="4537517"/>
            <a:ext cx="680267" cy="289329"/>
          </a:xfrm>
          <a:prstGeom prst="rect">
            <a:avLst/>
          </a:prstGeom>
        </p:spPr>
      </p:pic>
      <p:pic>
        <p:nvPicPr>
          <p:cNvPr id="54" name="Picture 53">
            <a:extLst>
              <a:ext uri="{FF2B5EF4-FFF2-40B4-BE49-F238E27FC236}">
                <a16:creationId xmlns:a16="http://schemas.microsoft.com/office/drawing/2014/main" id="{743337B0-5255-413D-B4F6-1ED10638A74C}"/>
              </a:ext>
            </a:extLst>
          </p:cNvPr>
          <p:cNvPicPr>
            <a:picLocks noChangeAspect="1"/>
          </p:cNvPicPr>
          <p:nvPr/>
        </p:nvPicPr>
        <p:blipFill rotWithShape="1">
          <a:blip r:embed="rId2"/>
          <a:srcRect l="1398" t="5089" r="5273" b="8304"/>
          <a:stretch/>
        </p:blipFill>
        <p:spPr>
          <a:xfrm>
            <a:off x="5187332" y="4622901"/>
            <a:ext cx="680267" cy="289329"/>
          </a:xfrm>
          <a:prstGeom prst="rect">
            <a:avLst/>
          </a:prstGeom>
        </p:spPr>
      </p:pic>
      <p:pic>
        <p:nvPicPr>
          <p:cNvPr id="56" name="Picture 55">
            <a:extLst>
              <a:ext uri="{FF2B5EF4-FFF2-40B4-BE49-F238E27FC236}">
                <a16:creationId xmlns:a16="http://schemas.microsoft.com/office/drawing/2014/main" id="{F94B7E17-F4B3-4C00-A334-E2F757D61A27}"/>
              </a:ext>
            </a:extLst>
          </p:cNvPr>
          <p:cNvPicPr>
            <a:picLocks noChangeAspect="1"/>
          </p:cNvPicPr>
          <p:nvPr/>
        </p:nvPicPr>
        <p:blipFill rotWithShape="1">
          <a:blip r:embed="rId2"/>
          <a:srcRect l="1398" t="5089" r="5273" b="8304"/>
          <a:stretch/>
        </p:blipFill>
        <p:spPr>
          <a:xfrm>
            <a:off x="2983329" y="2795606"/>
            <a:ext cx="680267" cy="289329"/>
          </a:xfrm>
          <a:prstGeom prst="rect">
            <a:avLst/>
          </a:prstGeom>
        </p:spPr>
      </p:pic>
      <p:pic>
        <p:nvPicPr>
          <p:cNvPr id="58" name="Picture 57">
            <a:extLst>
              <a:ext uri="{FF2B5EF4-FFF2-40B4-BE49-F238E27FC236}">
                <a16:creationId xmlns:a16="http://schemas.microsoft.com/office/drawing/2014/main" id="{A2EF7442-5810-4448-A1B2-E2F1C0EA2C48}"/>
              </a:ext>
            </a:extLst>
          </p:cNvPr>
          <p:cNvPicPr>
            <a:picLocks noChangeAspect="1"/>
          </p:cNvPicPr>
          <p:nvPr/>
        </p:nvPicPr>
        <p:blipFill rotWithShape="1">
          <a:blip r:embed="rId2"/>
          <a:srcRect l="1398" t="5089" r="5273" b="8304"/>
          <a:stretch/>
        </p:blipFill>
        <p:spPr>
          <a:xfrm>
            <a:off x="8031304" y="3006302"/>
            <a:ext cx="680267" cy="289329"/>
          </a:xfrm>
          <a:prstGeom prst="rect">
            <a:avLst/>
          </a:prstGeom>
        </p:spPr>
      </p:pic>
      <p:pic>
        <p:nvPicPr>
          <p:cNvPr id="60" name="Picture 59">
            <a:extLst>
              <a:ext uri="{FF2B5EF4-FFF2-40B4-BE49-F238E27FC236}">
                <a16:creationId xmlns:a16="http://schemas.microsoft.com/office/drawing/2014/main" id="{9C46DE5D-A0F3-41DF-8228-68B5774506A6}"/>
              </a:ext>
            </a:extLst>
          </p:cNvPr>
          <p:cNvPicPr>
            <a:picLocks noChangeAspect="1"/>
          </p:cNvPicPr>
          <p:nvPr/>
        </p:nvPicPr>
        <p:blipFill rotWithShape="1">
          <a:blip r:embed="rId2"/>
          <a:srcRect l="1398" t="5089" r="5273" b="8304"/>
          <a:stretch/>
        </p:blipFill>
        <p:spPr>
          <a:xfrm>
            <a:off x="5743384" y="4344045"/>
            <a:ext cx="680267" cy="289329"/>
          </a:xfrm>
          <a:prstGeom prst="rect">
            <a:avLst/>
          </a:prstGeom>
        </p:spPr>
      </p:pic>
      <p:pic>
        <p:nvPicPr>
          <p:cNvPr id="62" name="Picture 61">
            <a:extLst>
              <a:ext uri="{FF2B5EF4-FFF2-40B4-BE49-F238E27FC236}">
                <a16:creationId xmlns:a16="http://schemas.microsoft.com/office/drawing/2014/main" id="{E7424DF5-2D24-4A6F-AC59-8F2421B5846F}"/>
              </a:ext>
            </a:extLst>
          </p:cNvPr>
          <p:cNvPicPr>
            <a:picLocks noChangeAspect="1"/>
          </p:cNvPicPr>
          <p:nvPr/>
        </p:nvPicPr>
        <p:blipFill rotWithShape="1">
          <a:blip r:embed="rId2"/>
          <a:srcRect l="1398" t="5089" r="5273" b="8304"/>
          <a:stretch/>
        </p:blipFill>
        <p:spPr>
          <a:xfrm>
            <a:off x="4990307" y="2055490"/>
            <a:ext cx="680267" cy="289329"/>
          </a:xfrm>
          <a:prstGeom prst="rect">
            <a:avLst/>
          </a:prstGeom>
        </p:spPr>
      </p:pic>
      <p:pic>
        <p:nvPicPr>
          <p:cNvPr id="64" name="Picture 63">
            <a:extLst>
              <a:ext uri="{FF2B5EF4-FFF2-40B4-BE49-F238E27FC236}">
                <a16:creationId xmlns:a16="http://schemas.microsoft.com/office/drawing/2014/main" id="{E852F02F-057B-4838-B845-145F27BB7219}"/>
              </a:ext>
            </a:extLst>
          </p:cNvPr>
          <p:cNvPicPr>
            <a:picLocks noChangeAspect="1"/>
          </p:cNvPicPr>
          <p:nvPr/>
        </p:nvPicPr>
        <p:blipFill rotWithShape="1">
          <a:blip r:embed="rId2"/>
          <a:srcRect l="1398" t="5089" r="5273" b="8304"/>
          <a:stretch/>
        </p:blipFill>
        <p:spPr>
          <a:xfrm>
            <a:off x="6468992" y="2632346"/>
            <a:ext cx="680267" cy="289329"/>
          </a:xfrm>
          <a:prstGeom prst="rect">
            <a:avLst/>
          </a:prstGeom>
        </p:spPr>
      </p:pic>
      <p:pic>
        <p:nvPicPr>
          <p:cNvPr id="66" name="Picture 65">
            <a:extLst>
              <a:ext uri="{FF2B5EF4-FFF2-40B4-BE49-F238E27FC236}">
                <a16:creationId xmlns:a16="http://schemas.microsoft.com/office/drawing/2014/main" id="{58F9D156-51E2-4676-8F92-EBFA34F4AA80}"/>
              </a:ext>
            </a:extLst>
          </p:cNvPr>
          <p:cNvPicPr>
            <a:picLocks noChangeAspect="1"/>
          </p:cNvPicPr>
          <p:nvPr/>
        </p:nvPicPr>
        <p:blipFill rotWithShape="1">
          <a:blip r:embed="rId2"/>
          <a:srcRect l="1398" t="5089" r="5273" b="8304"/>
          <a:stretch/>
        </p:blipFill>
        <p:spPr>
          <a:xfrm>
            <a:off x="6351133" y="3574832"/>
            <a:ext cx="680267" cy="289329"/>
          </a:xfrm>
          <a:prstGeom prst="rect">
            <a:avLst/>
          </a:prstGeom>
        </p:spPr>
      </p:pic>
      <p:pic>
        <p:nvPicPr>
          <p:cNvPr id="68" name="Picture 67">
            <a:extLst>
              <a:ext uri="{FF2B5EF4-FFF2-40B4-BE49-F238E27FC236}">
                <a16:creationId xmlns:a16="http://schemas.microsoft.com/office/drawing/2014/main" id="{309B977C-664C-49F8-8053-D725B1784F32}"/>
              </a:ext>
            </a:extLst>
          </p:cNvPr>
          <p:cNvPicPr>
            <a:picLocks noChangeAspect="1"/>
          </p:cNvPicPr>
          <p:nvPr/>
        </p:nvPicPr>
        <p:blipFill rotWithShape="1">
          <a:blip r:embed="rId2"/>
          <a:srcRect l="1398" t="5089" r="5273" b="8304"/>
          <a:stretch/>
        </p:blipFill>
        <p:spPr>
          <a:xfrm>
            <a:off x="6880492" y="3835401"/>
            <a:ext cx="680267" cy="289329"/>
          </a:xfrm>
          <a:prstGeom prst="rect">
            <a:avLst/>
          </a:prstGeom>
        </p:spPr>
      </p:pic>
      <p:pic>
        <p:nvPicPr>
          <p:cNvPr id="70" name="Picture 69">
            <a:extLst>
              <a:ext uri="{FF2B5EF4-FFF2-40B4-BE49-F238E27FC236}">
                <a16:creationId xmlns:a16="http://schemas.microsoft.com/office/drawing/2014/main" id="{C39A3CF4-5281-4C4A-B599-C572E27960DB}"/>
              </a:ext>
            </a:extLst>
          </p:cNvPr>
          <p:cNvPicPr>
            <a:picLocks noChangeAspect="1"/>
          </p:cNvPicPr>
          <p:nvPr/>
        </p:nvPicPr>
        <p:blipFill rotWithShape="1">
          <a:blip r:embed="rId2"/>
          <a:srcRect l="1398" t="5089" r="5273" b="8304"/>
          <a:stretch/>
        </p:blipFill>
        <p:spPr>
          <a:xfrm>
            <a:off x="3014656" y="3334242"/>
            <a:ext cx="680267" cy="289329"/>
          </a:xfrm>
          <a:prstGeom prst="rect">
            <a:avLst/>
          </a:prstGeom>
        </p:spPr>
      </p:pic>
      <p:pic>
        <p:nvPicPr>
          <p:cNvPr id="72" name="Picture 71">
            <a:extLst>
              <a:ext uri="{FF2B5EF4-FFF2-40B4-BE49-F238E27FC236}">
                <a16:creationId xmlns:a16="http://schemas.microsoft.com/office/drawing/2014/main" id="{13AD0964-F561-48C2-887D-9718B317952A}"/>
              </a:ext>
            </a:extLst>
          </p:cNvPr>
          <p:cNvPicPr>
            <a:picLocks noChangeAspect="1"/>
          </p:cNvPicPr>
          <p:nvPr/>
        </p:nvPicPr>
        <p:blipFill rotWithShape="1">
          <a:blip r:embed="rId2"/>
          <a:srcRect l="1398" t="5089" r="5273" b="8304"/>
          <a:stretch/>
        </p:blipFill>
        <p:spPr>
          <a:xfrm>
            <a:off x="6445517" y="4211874"/>
            <a:ext cx="680267" cy="289329"/>
          </a:xfrm>
          <a:prstGeom prst="rect">
            <a:avLst/>
          </a:prstGeom>
        </p:spPr>
      </p:pic>
      <p:pic>
        <p:nvPicPr>
          <p:cNvPr id="74" name="Picture 73">
            <a:extLst>
              <a:ext uri="{FF2B5EF4-FFF2-40B4-BE49-F238E27FC236}">
                <a16:creationId xmlns:a16="http://schemas.microsoft.com/office/drawing/2014/main" id="{2701F4D4-AD02-49C8-85FF-86791DC5B772}"/>
              </a:ext>
            </a:extLst>
          </p:cNvPr>
          <p:cNvPicPr>
            <a:picLocks noChangeAspect="1"/>
          </p:cNvPicPr>
          <p:nvPr/>
        </p:nvPicPr>
        <p:blipFill rotWithShape="1">
          <a:blip r:embed="rId2"/>
          <a:srcRect l="1398" t="5089" r="5273" b="8304"/>
          <a:stretch/>
        </p:blipFill>
        <p:spPr>
          <a:xfrm>
            <a:off x="6448296" y="2319350"/>
            <a:ext cx="680267" cy="289329"/>
          </a:xfrm>
          <a:prstGeom prst="rect">
            <a:avLst/>
          </a:prstGeom>
        </p:spPr>
      </p:pic>
      <p:pic>
        <p:nvPicPr>
          <p:cNvPr id="76" name="Picture 75">
            <a:extLst>
              <a:ext uri="{FF2B5EF4-FFF2-40B4-BE49-F238E27FC236}">
                <a16:creationId xmlns:a16="http://schemas.microsoft.com/office/drawing/2014/main" id="{EE233E23-50FC-49D1-8F2A-055A3D69D0B7}"/>
              </a:ext>
            </a:extLst>
          </p:cNvPr>
          <p:cNvPicPr>
            <a:picLocks noChangeAspect="1"/>
          </p:cNvPicPr>
          <p:nvPr/>
        </p:nvPicPr>
        <p:blipFill rotWithShape="1">
          <a:blip r:embed="rId2"/>
          <a:srcRect l="1398" t="5089" r="5273" b="8304"/>
          <a:stretch/>
        </p:blipFill>
        <p:spPr>
          <a:xfrm>
            <a:off x="7426516" y="2654388"/>
            <a:ext cx="680267" cy="289329"/>
          </a:xfrm>
          <a:prstGeom prst="rect">
            <a:avLst/>
          </a:prstGeom>
        </p:spPr>
      </p:pic>
      <p:pic>
        <p:nvPicPr>
          <p:cNvPr id="78" name="Picture 77">
            <a:extLst>
              <a:ext uri="{FF2B5EF4-FFF2-40B4-BE49-F238E27FC236}">
                <a16:creationId xmlns:a16="http://schemas.microsoft.com/office/drawing/2014/main" id="{883DD602-7163-45F1-84DC-964128DAA9E9}"/>
              </a:ext>
            </a:extLst>
          </p:cNvPr>
          <p:cNvPicPr>
            <a:picLocks noChangeAspect="1"/>
          </p:cNvPicPr>
          <p:nvPr/>
        </p:nvPicPr>
        <p:blipFill rotWithShape="1">
          <a:blip r:embed="rId2"/>
          <a:srcRect l="1398" t="5089" r="5273" b="8304"/>
          <a:stretch/>
        </p:blipFill>
        <p:spPr>
          <a:xfrm>
            <a:off x="4847199" y="3928686"/>
            <a:ext cx="680267" cy="289329"/>
          </a:xfrm>
          <a:prstGeom prst="rect">
            <a:avLst/>
          </a:prstGeom>
        </p:spPr>
      </p:pic>
      <p:pic>
        <p:nvPicPr>
          <p:cNvPr id="80" name="Picture 79">
            <a:extLst>
              <a:ext uri="{FF2B5EF4-FFF2-40B4-BE49-F238E27FC236}">
                <a16:creationId xmlns:a16="http://schemas.microsoft.com/office/drawing/2014/main" id="{04B98931-6AA0-443D-AF43-3D2BF351DF11}"/>
              </a:ext>
            </a:extLst>
          </p:cNvPr>
          <p:cNvPicPr>
            <a:picLocks noChangeAspect="1"/>
          </p:cNvPicPr>
          <p:nvPr/>
        </p:nvPicPr>
        <p:blipFill rotWithShape="1">
          <a:blip r:embed="rId2"/>
          <a:srcRect l="1398" t="5089" r="5273" b="8304"/>
          <a:stretch/>
        </p:blipFill>
        <p:spPr>
          <a:xfrm>
            <a:off x="5048541" y="4254898"/>
            <a:ext cx="680267" cy="289329"/>
          </a:xfrm>
          <a:prstGeom prst="rect">
            <a:avLst/>
          </a:prstGeom>
        </p:spPr>
      </p:pic>
      <p:pic>
        <p:nvPicPr>
          <p:cNvPr id="82" name="Picture 81">
            <a:extLst>
              <a:ext uri="{FF2B5EF4-FFF2-40B4-BE49-F238E27FC236}">
                <a16:creationId xmlns:a16="http://schemas.microsoft.com/office/drawing/2014/main" id="{8396ED40-FF70-49B3-BECF-2B58C8D03176}"/>
              </a:ext>
            </a:extLst>
          </p:cNvPr>
          <p:cNvPicPr>
            <a:picLocks noChangeAspect="1"/>
          </p:cNvPicPr>
          <p:nvPr/>
        </p:nvPicPr>
        <p:blipFill rotWithShape="1">
          <a:blip r:embed="rId2"/>
          <a:srcRect l="1398" t="5089" r="5273" b="8304"/>
          <a:stretch/>
        </p:blipFill>
        <p:spPr>
          <a:xfrm>
            <a:off x="6526052" y="3006302"/>
            <a:ext cx="680267" cy="289329"/>
          </a:xfrm>
          <a:prstGeom prst="rect">
            <a:avLst/>
          </a:prstGeom>
        </p:spPr>
      </p:pic>
      <p:pic>
        <p:nvPicPr>
          <p:cNvPr id="84" name="Picture 83">
            <a:extLst>
              <a:ext uri="{FF2B5EF4-FFF2-40B4-BE49-F238E27FC236}">
                <a16:creationId xmlns:a16="http://schemas.microsoft.com/office/drawing/2014/main" id="{7E1116CF-C491-4432-AAB6-2401F81400E3}"/>
              </a:ext>
            </a:extLst>
          </p:cNvPr>
          <p:cNvPicPr>
            <a:picLocks noChangeAspect="1"/>
          </p:cNvPicPr>
          <p:nvPr/>
        </p:nvPicPr>
        <p:blipFill rotWithShape="1">
          <a:blip r:embed="rId2"/>
          <a:srcRect l="1398" t="5089" r="5273" b="8304"/>
          <a:stretch/>
        </p:blipFill>
        <p:spPr>
          <a:xfrm>
            <a:off x="7624272" y="3306902"/>
            <a:ext cx="680267" cy="289329"/>
          </a:xfrm>
          <a:prstGeom prst="rect">
            <a:avLst/>
          </a:prstGeom>
        </p:spPr>
      </p:pic>
      <p:pic>
        <p:nvPicPr>
          <p:cNvPr id="86" name="Picture 85">
            <a:extLst>
              <a:ext uri="{FF2B5EF4-FFF2-40B4-BE49-F238E27FC236}">
                <a16:creationId xmlns:a16="http://schemas.microsoft.com/office/drawing/2014/main" id="{FE0F79A8-CFA0-4676-B42F-15849B996BA7}"/>
              </a:ext>
            </a:extLst>
          </p:cNvPr>
          <p:cNvPicPr>
            <a:picLocks noChangeAspect="1"/>
          </p:cNvPicPr>
          <p:nvPr/>
        </p:nvPicPr>
        <p:blipFill rotWithShape="1">
          <a:blip r:embed="rId2"/>
          <a:srcRect l="1398" t="5089" r="5273" b="8304"/>
          <a:stretch/>
        </p:blipFill>
        <p:spPr>
          <a:xfrm>
            <a:off x="7555028" y="3568353"/>
            <a:ext cx="680267" cy="289329"/>
          </a:xfrm>
          <a:prstGeom prst="rect">
            <a:avLst/>
          </a:prstGeom>
        </p:spPr>
      </p:pic>
      <p:pic>
        <p:nvPicPr>
          <p:cNvPr id="88" name="Picture 87">
            <a:extLst>
              <a:ext uri="{FF2B5EF4-FFF2-40B4-BE49-F238E27FC236}">
                <a16:creationId xmlns:a16="http://schemas.microsoft.com/office/drawing/2014/main" id="{5708E388-47F5-429F-9916-48920FB1F429}"/>
              </a:ext>
            </a:extLst>
          </p:cNvPr>
          <p:cNvPicPr>
            <a:picLocks noChangeAspect="1"/>
          </p:cNvPicPr>
          <p:nvPr/>
        </p:nvPicPr>
        <p:blipFill rotWithShape="1">
          <a:blip r:embed="rId2"/>
          <a:srcRect l="1398" t="5089" r="5273" b="8304"/>
          <a:stretch/>
        </p:blipFill>
        <p:spPr>
          <a:xfrm>
            <a:off x="7250148" y="2979997"/>
            <a:ext cx="680267" cy="289329"/>
          </a:xfrm>
          <a:prstGeom prst="rect">
            <a:avLst/>
          </a:prstGeom>
        </p:spPr>
      </p:pic>
      <p:pic>
        <p:nvPicPr>
          <p:cNvPr id="90" name="Picture 89">
            <a:extLst>
              <a:ext uri="{FF2B5EF4-FFF2-40B4-BE49-F238E27FC236}">
                <a16:creationId xmlns:a16="http://schemas.microsoft.com/office/drawing/2014/main" id="{C3735683-61BF-460E-AC21-CBEE5552F8E0}"/>
              </a:ext>
            </a:extLst>
          </p:cNvPr>
          <p:cNvPicPr>
            <a:picLocks noChangeAspect="1"/>
          </p:cNvPicPr>
          <p:nvPr/>
        </p:nvPicPr>
        <p:blipFill rotWithShape="1">
          <a:blip r:embed="rId2"/>
          <a:srcRect l="1398" t="5089" r="5273" b="8304"/>
          <a:stretch/>
        </p:blipFill>
        <p:spPr>
          <a:xfrm>
            <a:off x="6928515" y="3314262"/>
            <a:ext cx="680267" cy="289329"/>
          </a:xfrm>
          <a:prstGeom prst="rect">
            <a:avLst/>
          </a:prstGeom>
        </p:spPr>
      </p:pic>
      <p:pic>
        <p:nvPicPr>
          <p:cNvPr id="92" name="Picture 2" descr="Ep 114 Sound Waves - Know You Are Earth">
            <a:extLst>
              <a:ext uri="{FF2B5EF4-FFF2-40B4-BE49-F238E27FC236}">
                <a16:creationId xmlns:a16="http://schemas.microsoft.com/office/drawing/2014/main" id="{25AC56A8-9B9E-4A7B-B075-F8628134A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3844" y="2013357"/>
            <a:ext cx="2508251" cy="261620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This Song Was Created to Make Your Baby Happy - Mothering">
            <a:extLst>
              <a:ext uri="{FF2B5EF4-FFF2-40B4-BE49-F238E27FC236}">
                <a16:creationId xmlns:a16="http://schemas.microsoft.com/office/drawing/2014/main" id="{CADFA4E2-3B3A-4835-B90C-A9D41BFADA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8995579" y="1721654"/>
            <a:ext cx="1304451" cy="134468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sad face - ShareTraveler">
            <a:extLst>
              <a:ext uri="{FF2B5EF4-FFF2-40B4-BE49-F238E27FC236}">
                <a16:creationId xmlns:a16="http://schemas.microsoft.com/office/drawing/2014/main" id="{50550D8F-996E-480E-ACEC-3086FA6B9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579" y="3171961"/>
            <a:ext cx="1423901" cy="177810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122BFFF5-8E5E-4630-92A4-F72EE935A94F}"/>
              </a:ext>
            </a:extLst>
          </p:cNvPr>
          <p:cNvSpPr txBox="1"/>
          <p:nvPr/>
        </p:nvSpPr>
        <p:spPr>
          <a:xfrm>
            <a:off x="1937233" y="5031847"/>
            <a:ext cx="8155414" cy="1815690"/>
          </a:xfrm>
          <a:prstGeom prst="rect">
            <a:avLst/>
          </a:prstGeom>
          <a:noFill/>
        </p:spPr>
        <p:txBody>
          <a:bodyPr wrap="square">
            <a:spAutoFit/>
          </a:bodyPr>
          <a:lstStyle/>
          <a:p>
            <a:pPr algn="ctr"/>
            <a:r>
              <a:rPr lang="en-US" sz="2133" dirty="0">
                <a:solidFill>
                  <a:srgbClr val="292929"/>
                </a:solidFill>
                <a:latin typeface="Arial" panose="020B0604020202020204" pitchFamily="34" charset="0"/>
                <a:cs typeface="Arial" panose="020B0604020202020204" pitchFamily="34" charset="0"/>
              </a:rPr>
              <a:t>Your brain is a massively parallel interconnected network of 10¹¹ neurons (100 billion), with over 100 trillion connections!</a:t>
            </a:r>
          </a:p>
          <a:p>
            <a:pPr algn="ctr"/>
            <a:endParaRPr lang="en-US" sz="2133" dirty="0">
              <a:solidFill>
                <a:srgbClr val="292929"/>
              </a:solidFill>
              <a:latin typeface="Arial" panose="020B0604020202020204" pitchFamily="34" charset="0"/>
              <a:cs typeface="Arial" panose="020B0604020202020204" pitchFamily="34" charset="0"/>
            </a:endParaRPr>
          </a:p>
          <a:p>
            <a:pPr algn="ctr"/>
            <a:r>
              <a:rPr lang="en-US" sz="1600" i="1" dirty="0">
                <a:solidFill>
                  <a:srgbClr val="292929"/>
                </a:solidFill>
                <a:latin typeface="Arial" panose="020B0604020202020204" pitchFamily="34" charset="0"/>
                <a:cs typeface="Arial" panose="020B0604020202020204" pitchFamily="34" charset="0"/>
              </a:rPr>
              <a:t>NOTE: ChapGPT-3 has 175 billion parameters (connections).</a:t>
            </a:r>
          </a:p>
          <a:p>
            <a:pPr algn="ctr"/>
            <a:r>
              <a:rPr lang="en-US" sz="1600" i="1" dirty="0">
                <a:solidFill>
                  <a:srgbClr val="292929"/>
                </a:solidFill>
                <a:latin typeface="Arial" panose="020B0604020202020204" pitchFamily="34" charset="0"/>
                <a:cs typeface="Arial" panose="020B0604020202020204" pitchFamily="34" charset="0"/>
              </a:rPr>
              <a:t>Using 1,024 </a:t>
            </a:r>
            <a:r>
              <a:rPr lang="en-US" sz="1600" i="1" dirty="0">
                <a:solidFill>
                  <a:srgbClr val="292929"/>
                </a:solidFill>
                <a:latin typeface="Arial" panose="020B0604020202020204" pitchFamily="34" charset="0"/>
                <a:cs typeface="Arial" panose="020B0604020202020204" pitchFamily="34" charset="0"/>
                <a:hlinkClick r:id="rId6"/>
              </a:rPr>
              <a:t>V100 GPU’s</a:t>
            </a:r>
            <a:r>
              <a:rPr lang="en-US" sz="1600" i="1" dirty="0">
                <a:solidFill>
                  <a:srgbClr val="292929"/>
                </a:solidFill>
                <a:latin typeface="Arial" panose="020B0604020202020204" pitchFamily="34" charset="0"/>
                <a:cs typeface="Arial" panose="020B0604020202020204" pitchFamily="34" charset="0"/>
              </a:rPr>
              <a:t>, it took 34 days to train. To train 100 trillion with this same hardware, it would take 53 years.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27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a:t>Perceptron History</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McCulloch-Pitts Neuron – First mathematical model of biological neuron (1943)</a:t>
            </a:r>
          </a:p>
          <a:p>
            <a:endParaRPr lang="en-US" dirty="0"/>
          </a:p>
          <a:p>
            <a:endParaRPr lang="en-US" dirty="0"/>
          </a:p>
          <a:p>
            <a:pPr marL="0" indent="0">
              <a:buNone/>
            </a:pPr>
            <a:endParaRPr lang="en-US" dirty="0"/>
          </a:p>
          <a:p>
            <a:endParaRPr lang="en-US" sz="1867" dirty="0"/>
          </a:p>
          <a:p>
            <a:r>
              <a:rPr lang="en-US" sz="1867" dirty="0"/>
              <a:t>Disadvantages of McCulloch-Pitts neuron was its simplicity.  It only allowed for binary inputs and outputs, it only used the threshold step activation function and it did not incorporate weighting the different inputs.</a:t>
            </a:r>
          </a:p>
        </p:txBody>
      </p:sp>
      <p:sp>
        <p:nvSpPr>
          <p:cNvPr id="8" name="Chord 7">
            <a:extLst>
              <a:ext uri="{FF2B5EF4-FFF2-40B4-BE49-F238E27FC236}">
                <a16:creationId xmlns:a16="http://schemas.microsoft.com/office/drawing/2014/main" id="{644621EC-D7AF-4B7B-9699-5196CDF4FA4E}"/>
              </a:ext>
            </a:extLst>
          </p:cNvPr>
          <p:cNvSpPr/>
          <p:nvPr/>
        </p:nvSpPr>
        <p:spPr bwMode="auto">
          <a:xfrm>
            <a:off x="5486400" y="3225800"/>
            <a:ext cx="1219200" cy="1219200"/>
          </a:xfrm>
          <a:prstGeom prst="chord">
            <a:avLst>
              <a:gd name="adj1" fmla="val 5465753"/>
              <a:gd name="adj2" fmla="val 1620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Times" charset="0"/>
            </a:endParaRPr>
          </a:p>
        </p:txBody>
      </p:sp>
      <p:sp>
        <p:nvSpPr>
          <p:cNvPr id="10" name="Chord 9">
            <a:extLst>
              <a:ext uri="{FF2B5EF4-FFF2-40B4-BE49-F238E27FC236}">
                <a16:creationId xmlns:a16="http://schemas.microsoft.com/office/drawing/2014/main" id="{E33D9C85-48C8-4A57-8AA3-64617CD0F73C}"/>
              </a:ext>
            </a:extLst>
          </p:cNvPr>
          <p:cNvSpPr/>
          <p:nvPr/>
        </p:nvSpPr>
        <p:spPr bwMode="auto">
          <a:xfrm flipH="1">
            <a:off x="5435605" y="3225800"/>
            <a:ext cx="1320791" cy="1219200"/>
          </a:xfrm>
          <a:prstGeom prst="chord">
            <a:avLst>
              <a:gd name="adj1" fmla="val 5465753"/>
              <a:gd name="adj2" fmla="val 16200000"/>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11" name="TextBox 10">
            <a:extLst>
              <a:ext uri="{FF2B5EF4-FFF2-40B4-BE49-F238E27FC236}">
                <a16:creationId xmlns:a16="http://schemas.microsoft.com/office/drawing/2014/main" id="{958CB04B-0657-4A31-A2D0-BCA7E0B4881B}"/>
              </a:ext>
            </a:extLst>
          </p:cNvPr>
          <p:cNvSpPr txBox="1"/>
          <p:nvPr/>
        </p:nvSpPr>
        <p:spPr>
          <a:xfrm>
            <a:off x="6299201" y="3524648"/>
            <a:ext cx="60959" cy="461665"/>
          </a:xfrm>
          <a:prstGeom prst="rect">
            <a:avLst/>
          </a:prstGeom>
          <a:noFill/>
        </p:spPr>
        <p:txBody>
          <a:bodyPr wrap="square" rtlCol="0">
            <a:spAutoFit/>
          </a:bodyPr>
          <a:lstStyle/>
          <a:p>
            <a:r>
              <a:rPr lang="en-US" sz="2400" dirty="0"/>
              <a:t>f</a:t>
            </a:r>
          </a:p>
        </p:txBody>
      </p:sp>
      <p:sp>
        <p:nvSpPr>
          <p:cNvPr id="12" name="TextBox 11">
            <a:extLst>
              <a:ext uri="{FF2B5EF4-FFF2-40B4-BE49-F238E27FC236}">
                <a16:creationId xmlns:a16="http://schemas.microsoft.com/office/drawing/2014/main" id="{45135E7E-8E1F-47CA-9B0E-E657BD72781E}"/>
              </a:ext>
            </a:extLst>
          </p:cNvPr>
          <p:cNvSpPr txBox="1"/>
          <p:nvPr/>
        </p:nvSpPr>
        <p:spPr>
          <a:xfrm>
            <a:off x="5648249" y="3441362"/>
            <a:ext cx="406400" cy="461665"/>
          </a:xfrm>
          <a:prstGeom prst="rect">
            <a:avLst/>
          </a:prstGeom>
          <a:noFill/>
        </p:spPr>
        <p:txBody>
          <a:bodyPr wrap="square" rtlCol="0">
            <a:spAutoFit/>
          </a:bodyPr>
          <a:lstStyle/>
          <a:p>
            <a:r>
              <a:rPr lang="en-US" sz="2400" dirty="0"/>
              <a:t>g</a:t>
            </a:r>
          </a:p>
        </p:txBody>
      </p:sp>
      <p:cxnSp>
        <p:nvCxnSpPr>
          <p:cNvPr id="14" name="Straight Arrow Connector 13">
            <a:extLst>
              <a:ext uri="{FF2B5EF4-FFF2-40B4-BE49-F238E27FC236}">
                <a16:creationId xmlns:a16="http://schemas.microsoft.com/office/drawing/2014/main" id="{480DFE4A-A79C-4166-8159-8716E5B6699F}"/>
              </a:ext>
            </a:extLst>
          </p:cNvPr>
          <p:cNvCxnSpPr>
            <a:cxnSpLocks/>
          </p:cNvCxnSpPr>
          <p:nvPr/>
        </p:nvCxnSpPr>
        <p:spPr bwMode="auto">
          <a:xfrm>
            <a:off x="4597399" y="2970015"/>
            <a:ext cx="1050851" cy="44384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16" name="Straight Arrow Connector 15">
            <a:extLst>
              <a:ext uri="{FF2B5EF4-FFF2-40B4-BE49-F238E27FC236}">
                <a16:creationId xmlns:a16="http://schemas.microsoft.com/office/drawing/2014/main" id="{4712E323-1F0C-44EC-BDB0-E8D62877A888}"/>
              </a:ext>
            </a:extLst>
          </p:cNvPr>
          <p:cNvCxnSpPr>
            <a:cxnSpLocks/>
          </p:cNvCxnSpPr>
          <p:nvPr/>
        </p:nvCxnSpPr>
        <p:spPr bwMode="auto">
          <a:xfrm>
            <a:off x="4572000" y="3524647"/>
            <a:ext cx="914400" cy="128251"/>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0" name="Straight Arrow Connector 19">
            <a:extLst>
              <a:ext uri="{FF2B5EF4-FFF2-40B4-BE49-F238E27FC236}">
                <a16:creationId xmlns:a16="http://schemas.microsoft.com/office/drawing/2014/main" id="{8434C3E4-A9F8-4965-A100-F6899C5B5ABB}"/>
              </a:ext>
            </a:extLst>
          </p:cNvPr>
          <p:cNvCxnSpPr>
            <a:cxnSpLocks/>
          </p:cNvCxnSpPr>
          <p:nvPr/>
        </p:nvCxnSpPr>
        <p:spPr bwMode="auto">
          <a:xfrm flipV="1">
            <a:off x="4572000" y="3922235"/>
            <a:ext cx="914400" cy="217967"/>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6" name="Straight Arrow Connector 25">
            <a:extLst>
              <a:ext uri="{FF2B5EF4-FFF2-40B4-BE49-F238E27FC236}">
                <a16:creationId xmlns:a16="http://schemas.microsoft.com/office/drawing/2014/main" id="{7F938ED1-7496-4CE5-BE4A-45113E6BF63D}"/>
              </a:ext>
            </a:extLst>
          </p:cNvPr>
          <p:cNvCxnSpPr>
            <a:cxnSpLocks/>
          </p:cNvCxnSpPr>
          <p:nvPr/>
        </p:nvCxnSpPr>
        <p:spPr bwMode="auto">
          <a:xfrm flipV="1">
            <a:off x="4597399" y="4167699"/>
            <a:ext cx="952500" cy="546639"/>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30" name="TextBox 29">
            <a:extLst>
              <a:ext uri="{FF2B5EF4-FFF2-40B4-BE49-F238E27FC236}">
                <a16:creationId xmlns:a16="http://schemas.microsoft.com/office/drawing/2014/main" id="{BB5DECEC-8467-4512-9366-EF2FAB9664BF}"/>
              </a:ext>
            </a:extLst>
          </p:cNvPr>
          <p:cNvSpPr txBox="1"/>
          <p:nvPr/>
        </p:nvSpPr>
        <p:spPr>
          <a:xfrm>
            <a:off x="4211824" y="2720490"/>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1</a:t>
            </a:r>
          </a:p>
        </p:txBody>
      </p:sp>
      <p:sp>
        <p:nvSpPr>
          <p:cNvPr id="32" name="TextBox 31">
            <a:extLst>
              <a:ext uri="{FF2B5EF4-FFF2-40B4-BE49-F238E27FC236}">
                <a16:creationId xmlns:a16="http://schemas.microsoft.com/office/drawing/2014/main" id="{E2A6AA24-1EB9-4C49-8690-F8D07F0ABC7E}"/>
              </a:ext>
            </a:extLst>
          </p:cNvPr>
          <p:cNvSpPr txBox="1"/>
          <p:nvPr/>
        </p:nvSpPr>
        <p:spPr>
          <a:xfrm>
            <a:off x="4207667" y="3321362"/>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2</a:t>
            </a:r>
          </a:p>
        </p:txBody>
      </p:sp>
      <p:sp>
        <p:nvSpPr>
          <p:cNvPr id="34" name="TextBox 33">
            <a:extLst>
              <a:ext uri="{FF2B5EF4-FFF2-40B4-BE49-F238E27FC236}">
                <a16:creationId xmlns:a16="http://schemas.microsoft.com/office/drawing/2014/main" id="{9B8BEA4D-6BDF-49F3-B5C2-5BDA21C5E423}"/>
              </a:ext>
            </a:extLst>
          </p:cNvPr>
          <p:cNvSpPr txBox="1"/>
          <p:nvPr/>
        </p:nvSpPr>
        <p:spPr>
          <a:xfrm>
            <a:off x="4178712" y="3950644"/>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F74C178F-383C-49D7-950C-4E98AC05BB07}"/>
              </a:ext>
            </a:extLst>
          </p:cNvPr>
          <p:cNvSpPr txBox="1"/>
          <p:nvPr/>
        </p:nvSpPr>
        <p:spPr>
          <a:xfrm>
            <a:off x="4181117" y="4627747"/>
            <a:ext cx="861824" cy="338554"/>
          </a:xfrm>
          <a:prstGeom prst="rect">
            <a:avLst/>
          </a:prstGeom>
          <a:noFill/>
        </p:spPr>
        <p:txBody>
          <a:bodyPr wrap="square" rtlCol="0">
            <a:spAutoFit/>
          </a:bodyPr>
          <a:lstStyle/>
          <a:p>
            <a:r>
              <a:rPr lang="en-US" sz="1600" i="1" dirty="0" err="1">
                <a:latin typeface="Arial" panose="020B0604020202020204" pitchFamily="34" charset="0"/>
                <a:cs typeface="Arial" panose="020B0604020202020204" pitchFamily="34" charset="0"/>
              </a:rPr>
              <a:t>x</a:t>
            </a:r>
            <a:r>
              <a:rPr lang="en-US" sz="1600" i="1" baseline="-25000" dirty="0" err="1">
                <a:latin typeface="Arial" panose="020B0604020202020204" pitchFamily="34" charset="0"/>
                <a:cs typeface="Arial" panose="020B0604020202020204" pitchFamily="34" charset="0"/>
              </a:rPr>
              <a:t>n</a:t>
            </a:r>
            <a:endParaRPr lang="en-US" sz="1600" i="1" baseline="-25000" dirty="0">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B7678EFF-4DEC-4BCA-9E18-0FF48134DDF4}"/>
              </a:ext>
            </a:extLst>
          </p:cNvPr>
          <p:cNvCxnSpPr>
            <a:cxnSpLocks/>
          </p:cNvCxnSpPr>
          <p:nvPr/>
        </p:nvCxnSpPr>
        <p:spPr bwMode="auto">
          <a:xfrm flipV="1">
            <a:off x="6756395" y="3832423"/>
            <a:ext cx="762005" cy="256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43" name="TextBox 42">
            <a:extLst>
              <a:ext uri="{FF2B5EF4-FFF2-40B4-BE49-F238E27FC236}">
                <a16:creationId xmlns:a16="http://schemas.microsoft.com/office/drawing/2014/main" id="{56D36D71-140C-497F-962C-ED5243C0A2FE}"/>
              </a:ext>
            </a:extLst>
          </p:cNvPr>
          <p:cNvSpPr txBox="1"/>
          <p:nvPr/>
        </p:nvSpPr>
        <p:spPr>
          <a:xfrm>
            <a:off x="7569195" y="3627237"/>
            <a:ext cx="393933" cy="379656"/>
          </a:xfrm>
          <a:prstGeom prst="rect">
            <a:avLst/>
          </a:prstGeom>
          <a:noFill/>
        </p:spPr>
        <p:txBody>
          <a:bodyPr wrap="square">
            <a:spAutoFit/>
          </a:bodyPr>
          <a:lstStyle/>
          <a:p>
            <a:r>
              <a:rPr lang="en-US" sz="1867" i="1" dirty="0">
                <a:latin typeface="Arial" panose="020B0604020202020204" pitchFamily="34" charset="0"/>
                <a:cs typeface="Arial" panose="020B0604020202020204" pitchFamily="34" charset="0"/>
              </a:rPr>
              <a:t>y</a:t>
            </a:r>
            <a:endParaRPr lang="en-US" sz="1867" dirty="0"/>
          </a:p>
        </p:txBody>
      </p:sp>
      <p:pic>
        <p:nvPicPr>
          <p:cNvPr id="45" name="Picture 44">
            <a:extLst>
              <a:ext uri="{FF2B5EF4-FFF2-40B4-BE49-F238E27FC236}">
                <a16:creationId xmlns:a16="http://schemas.microsoft.com/office/drawing/2014/main" id="{1FBD0801-1440-4494-9BEA-854E1B0DDFB3}"/>
              </a:ext>
            </a:extLst>
          </p:cNvPr>
          <p:cNvPicPr>
            <a:picLocks noChangeAspect="1"/>
          </p:cNvPicPr>
          <p:nvPr/>
        </p:nvPicPr>
        <p:blipFill>
          <a:blip r:embed="rId2"/>
          <a:stretch>
            <a:fillRect/>
          </a:stretch>
        </p:blipFill>
        <p:spPr>
          <a:xfrm>
            <a:off x="8053912" y="2788830"/>
            <a:ext cx="3740587" cy="1676815"/>
          </a:xfrm>
          <a:prstGeom prst="rect">
            <a:avLst/>
          </a:prstGeom>
        </p:spPr>
      </p:pic>
      <p:sp>
        <p:nvSpPr>
          <p:cNvPr id="46" name="Rectangle 45">
            <a:extLst>
              <a:ext uri="{FF2B5EF4-FFF2-40B4-BE49-F238E27FC236}">
                <a16:creationId xmlns:a16="http://schemas.microsoft.com/office/drawing/2014/main" id="{53820FD7-87E6-47F2-89FB-9092C2502AF4}"/>
              </a:ext>
            </a:extLst>
          </p:cNvPr>
          <p:cNvSpPr/>
          <p:nvPr/>
        </p:nvSpPr>
        <p:spPr bwMode="auto">
          <a:xfrm>
            <a:off x="9803303" y="3643742"/>
            <a:ext cx="167213" cy="774951"/>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47" name="Left Brace 46">
            <a:extLst>
              <a:ext uri="{FF2B5EF4-FFF2-40B4-BE49-F238E27FC236}">
                <a16:creationId xmlns:a16="http://schemas.microsoft.com/office/drawing/2014/main" id="{C740FD38-97D5-4781-BCAB-C1CA1F8AB81A}"/>
              </a:ext>
            </a:extLst>
          </p:cNvPr>
          <p:cNvSpPr/>
          <p:nvPr/>
        </p:nvSpPr>
        <p:spPr bwMode="auto">
          <a:xfrm>
            <a:off x="9803303" y="3524647"/>
            <a:ext cx="120760" cy="72799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52" name="Rectangle 51">
            <a:extLst>
              <a:ext uri="{FF2B5EF4-FFF2-40B4-BE49-F238E27FC236}">
                <a16:creationId xmlns:a16="http://schemas.microsoft.com/office/drawing/2014/main" id="{738C88DA-E214-4049-BFAE-511D2A899142}"/>
              </a:ext>
            </a:extLst>
          </p:cNvPr>
          <p:cNvSpPr/>
          <p:nvPr/>
        </p:nvSpPr>
        <p:spPr bwMode="auto">
          <a:xfrm>
            <a:off x="9970516" y="3524647"/>
            <a:ext cx="1734560" cy="1032855"/>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pic>
        <p:nvPicPr>
          <p:cNvPr id="51" name="Picture 50">
            <a:extLst>
              <a:ext uri="{FF2B5EF4-FFF2-40B4-BE49-F238E27FC236}">
                <a16:creationId xmlns:a16="http://schemas.microsoft.com/office/drawing/2014/main" id="{3F1183A9-D80D-4543-A926-C49CA1E8CABA}"/>
              </a:ext>
            </a:extLst>
          </p:cNvPr>
          <p:cNvPicPr>
            <a:picLocks noChangeAspect="1"/>
          </p:cNvPicPr>
          <p:nvPr/>
        </p:nvPicPr>
        <p:blipFill>
          <a:blip r:embed="rId3"/>
          <a:stretch>
            <a:fillRect/>
          </a:stretch>
        </p:blipFill>
        <p:spPr>
          <a:xfrm>
            <a:off x="9983285" y="3614223"/>
            <a:ext cx="1532361" cy="616024"/>
          </a:xfrm>
          <a:prstGeom prst="rect">
            <a:avLst/>
          </a:prstGeom>
        </p:spPr>
      </p:pic>
    </p:spTree>
    <p:extLst>
      <p:ext uri="{BB962C8B-B14F-4D97-AF65-F5344CB8AC3E}">
        <p14:creationId xmlns:p14="http://schemas.microsoft.com/office/powerpoint/2010/main" val="372598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7A51-8F11-469B-AE61-F31A64BF49AD}"/>
              </a:ext>
            </a:extLst>
          </p:cNvPr>
          <p:cNvSpPr>
            <a:spLocks noGrp="1"/>
          </p:cNvSpPr>
          <p:nvPr>
            <p:ph type="title"/>
          </p:nvPr>
        </p:nvSpPr>
        <p:spPr/>
        <p:txBody>
          <a:bodyPr/>
          <a:lstStyle/>
          <a:p>
            <a:r>
              <a:rPr lang="en-US"/>
              <a:t>Hebb’s Rule (1949)</a:t>
            </a:r>
            <a:endParaRPr lang="en-US" dirty="0"/>
          </a:p>
        </p:txBody>
      </p:sp>
      <p:sp>
        <p:nvSpPr>
          <p:cNvPr id="3" name="Content Placeholder 2">
            <a:extLst>
              <a:ext uri="{FF2B5EF4-FFF2-40B4-BE49-F238E27FC236}">
                <a16:creationId xmlns:a16="http://schemas.microsoft.com/office/drawing/2014/main" id="{9C6F13BC-2C82-4C21-9D5C-4542CC25B63D}"/>
              </a:ext>
            </a:extLst>
          </p:cNvPr>
          <p:cNvSpPr>
            <a:spLocks noGrp="1"/>
          </p:cNvSpPr>
          <p:nvPr>
            <p:ph idx="1"/>
          </p:nvPr>
        </p:nvSpPr>
        <p:spPr/>
        <p:txBody>
          <a:bodyPr/>
          <a:lstStyle/>
          <a:p>
            <a:r>
              <a:rPr lang="en-US" sz="2400" dirty="0"/>
              <a:t>“When an axon of cell A is near enough to excite a cell B and repeatedly or persistently takes part in firing it, some growth process or metabolic change takes place in one or both cells such that A’s efficiency, as one of the cells firing B, is increased.” </a:t>
            </a:r>
          </a:p>
          <a:p>
            <a:endParaRPr lang="en-US" sz="2400" dirty="0"/>
          </a:p>
          <a:p>
            <a:r>
              <a:rPr lang="en-US" sz="2400" dirty="0"/>
              <a:t>Hebb was proposing not only that, when two neurons fire together the connection between the neurons is strengthened, but also that this activity is one of the fundamental operations necessary for learning and memory.</a:t>
            </a:r>
          </a:p>
          <a:p>
            <a:endParaRPr lang="en-US" sz="2400" dirty="0"/>
          </a:p>
          <a:p>
            <a:pPr marL="0" indent="0" algn="r">
              <a:buNone/>
            </a:pPr>
            <a:r>
              <a:rPr lang="en-US" sz="1467" i="1" dirty="0"/>
              <a:t>[1] Hebb, Donald O. (1949).  The Organization of Behavior.  New York: Wiley, pg. 62.</a:t>
            </a:r>
          </a:p>
        </p:txBody>
      </p:sp>
    </p:spTree>
    <p:extLst>
      <p:ext uri="{BB962C8B-B14F-4D97-AF65-F5344CB8AC3E}">
        <p14:creationId xmlns:p14="http://schemas.microsoft.com/office/powerpoint/2010/main" val="3945170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2316</Words>
  <Application>Microsoft Office PowerPoint</Application>
  <PresentationFormat>Widescreen</PresentationFormat>
  <Paragraphs>577</Paragraphs>
  <Slides>59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Averia Libre</vt:lpstr>
      <vt:lpstr>Calibri</vt:lpstr>
      <vt:lpstr>Calibri Light</vt:lpstr>
      <vt:lpstr>Cambria Math</vt:lpstr>
      <vt:lpstr>Gordita</vt:lpstr>
      <vt:lpstr>medium-content-serif-font</vt:lpstr>
      <vt:lpstr>Times</vt:lpstr>
      <vt:lpstr>Univers 65</vt:lpstr>
      <vt:lpstr>Office Theme</vt:lpstr>
      <vt:lpstr> Neural Networks</vt:lpstr>
      <vt:lpstr>Introduction</vt:lpstr>
      <vt:lpstr>Biological Neurons</vt:lpstr>
      <vt:lpstr>Biological Neurons</vt:lpstr>
      <vt:lpstr>A network of neurons processes stimulus and calculates a response…</vt:lpstr>
      <vt:lpstr>Different pathways can calculate different responses…</vt:lpstr>
      <vt:lpstr>Our brains are a much more complex network of neurons…</vt:lpstr>
      <vt:lpstr>Perceptron History</vt:lpstr>
      <vt:lpstr>Hebb’s Rule (1949)</vt:lpstr>
      <vt:lpstr>Resenblatt’s “Perceptron” (1958)</vt:lpstr>
      <vt:lpstr>How does perceptron work?</vt:lpstr>
      <vt:lpstr>Neural Network</vt:lpstr>
      <vt:lpstr>Neural Network </vt:lpstr>
      <vt:lpstr>Neural Network </vt:lpstr>
      <vt:lpstr>Neural Network</vt:lpstr>
      <vt:lpstr>Neural Network</vt:lpstr>
      <vt:lpstr>Neural Network</vt:lpstr>
      <vt:lpstr>Neural Network</vt:lpstr>
      <vt:lpstr>Neural Network</vt:lpstr>
      <vt:lpstr>Neural Network</vt:lpstr>
      <vt:lpstr>Neural Network </vt:lpstr>
      <vt:lpstr>Neural Networks</vt:lpstr>
      <vt:lpstr>Neural Network </vt:lpstr>
      <vt:lpstr>Neural Network </vt:lpstr>
      <vt:lpstr>Deep Neural Network </vt:lpstr>
      <vt:lpstr>Neural Network Architectures – Binary output</vt:lpstr>
      <vt:lpstr>Neural Network Architectures – Multiclass</vt:lpstr>
      <vt:lpstr>Backpropagation</vt:lpstr>
      <vt:lpstr>Activation functions</vt:lpstr>
      <vt:lpstr>Other Activation Functions</vt:lpstr>
      <vt:lpstr>Neural Network</vt:lpstr>
      <vt:lpstr>Training using Scikit</vt:lpstr>
      <vt:lpstr>Fine Tuning Hyperparameters</vt:lpstr>
      <vt:lpstr>Number of Layers</vt:lpstr>
      <vt:lpstr>Number of Neurons</vt:lpstr>
      <vt:lpstr>Advantages and Disadvantages</vt:lpstr>
      <vt:lpstr>More on perceptrons…</vt:lpstr>
      <vt:lpstr>Perceptron History</vt:lpstr>
      <vt:lpstr>Hebb’s Rule (1949)</vt:lpstr>
      <vt:lpstr>Resenblatt’s “Perceptron” (1958)</vt:lpstr>
      <vt:lpstr>How does perceptron work?</vt:lpstr>
      <vt:lpstr>How does perceptron work?</vt:lpstr>
      <vt:lpstr>How does perceptron work?</vt:lpstr>
      <vt:lpstr>How does perceptron work?</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Neural Networks</dc:title>
  <dc:creator>Varol Kayhan</dc:creator>
  <cp:lastModifiedBy>Surya Teja</cp:lastModifiedBy>
  <cp:revision>41</cp:revision>
  <dcterms:created xsi:type="dcterms:W3CDTF">2019-02-07T00:27:57Z</dcterms:created>
  <dcterms:modified xsi:type="dcterms:W3CDTF">2023-04-23T07:32:35Z</dcterms:modified>
</cp:coreProperties>
</file>