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70" r:id="rId3"/>
    <p:sldId id="259" r:id="rId4"/>
    <p:sldId id="298" r:id="rId5"/>
    <p:sldId id="290" r:id="rId6"/>
    <p:sldId id="296" r:id="rId7"/>
    <p:sldId id="265" r:id="rId8"/>
    <p:sldId id="297" r:id="rId9"/>
    <p:sldId id="308" r:id="rId10"/>
    <p:sldId id="292" r:id="rId11"/>
    <p:sldId id="258" r:id="rId12"/>
    <p:sldId id="293" r:id="rId13"/>
    <p:sldId id="294" r:id="rId14"/>
    <p:sldId id="316" r:id="rId15"/>
    <p:sldId id="287" r:id="rId16"/>
    <p:sldId id="335" r:id="rId17"/>
    <p:sldId id="334" r:id="rId18"/>
    <p:sldId id="314" r:id="rId19"/>
    <p:sldId id="337" r:id="rId20"/>
    <p:sldId id="317" r:id="rId21"/>
    <p:sldId id="301" r:id="rId22"/>
    <p:sldId id="315" r:id="rId23"/>
    <p:sldId id="332" r:id="rId24"/>
    <p:sldId id="318" r:id="rId25"/>
    <p:sldId id="260" r:id="rId26"/>
    <p:sldId id="330" r:id="rId27"/>
    <p:sldId id="329" r:id="rId28"/>
    <p:sldId id="325" r:id="rId29"/>
    <p:sldId id="326" r:id="rId30"/>
    <p:sldId id="302" r:id="rId31"/>
    <p:sldId id="333" r:id="rId32"/>
    <p:sldId id="328" r:id="rId33"/>
    <p:sldId id="338" r:id="rId34"/>
    <p:sldId id="320" r:id="rId35"/>
    <p:sldId id="344" r:id="rId36"/>
    <p:sldId id="343" r:id="rId37"/>
    <p:sldId id="283" r:id="rId38"/>
    <p:sldId id="281" r:id="rId39"/>
    <p:sldId id="342" r:id="rId40"/>
    <p:sldId id="280" r:id="rId41"/>
    <p:sldId id="26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A35"/>
    <a:srgbClr val="FFFFFF"/>
    <a:srgbClr val="0C1A27"/>
    <a:srgbClr val="0E1E2B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70601" autoAdjust="0"/>
  </p:normalViewPr>
  <p:slideViewPr>
    <p:cSldViewPr snapToGrid="0" showGuides="1">
      <p:cViewPr varScale="1">
        <p:scale>
          <a:sx n="69" d="100"/>
          <a:sy n="69" d="100"/>
        </p:scale>
        <p:origin x="13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7BAE-B8DB-488F-B3BA-D15319CB1D03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79C6-93D5-4AD2-A80F-A214603A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4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트렌드</a:t>
            </a:r>
            <a:r>
              <a:rPr lang="en-US" altLang="ko-KR" dirty="0"/>
              <a:t>, </a:t>
            </a:r>
            <a:r>
              <a:rPr lang="ko-KR" altLang="en-US" dirty="0"/>
              <a:t>주기성과 함께 시계열 데이터의 특정한 시즌에 나타나는 패턴을 설명하는 특성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579C6-93D5-4AD2-A80F-A214603AB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8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9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2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7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91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4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시계열의 패턴을 분류하던지</a:t>
            </a:r>
            <a:r>
              <a:rPr lang="en-US" altLang="ko-KR" dirty="0"/>
              <a:t>, </a:t>
            </a:r>
            <a:r>
              <a:rPr lang="ko-KR" altLang="en-US" dirty="0"/>
              <a:t>추세나 계절요인을 예측하던지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정상성</a:t>
            </a:r>
            <a:r>
              <a:rPr lang="en-US" altLang="ko-KR" dirty="0"/>
              <a:t>,</a:t>
            </a:r>
            <a:r>
              <a:rPr lang="ko-KR" altLang="en-US" dirty="0"/>
              <a:t>자기상관계수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60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579C6-93D5-4AD2-A80F-A214603AB3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4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1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579C6-93D5-4AD2-A80F-A214603AB3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5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2097304" y="5389602"/>
            <a:ext cx="8393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1"/>
                </a:solidFill>
                <a:latin typeface="+mj-lt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357B-AEFE-911B-7771-AFDFB89FE236}"/>
              </a:ext>
            </a:extLst>
          </p:cNvPr>
          <p:cNvSpPr txBox="1"/>
          <p:nvPr/>
        </p:nvSpPr>
        <p:spPr>
          <a:xfrm>
            <a:off x="7208520" y="500488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Crush</a:t>
            </a:r>
            <a:endParaRPr lang="ko-KR" alt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438863" y="5142948"/>
            <a:ext cx="5314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MushRoom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"/>
                <a:cs typeface="+mn-cs"/>
              </a:rPr>
              <a:t>[         ]</a:t>
            </a:r>
            <a:endParaRPr kumimoji="0" lang="ko-KR" altLang="en-US" sz="287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074" name="Picture 2" descr="버섯 PNG 이미지 투명 무료 다운로드 | PNG Mart">
            <a:extLst>
              <a:ext uri="{FF2B5EF4-FFF2-40B4-BE49-F238E27FC236}">
                <a16:creationId xmlns:a16="http://schemas.microsoft.com/office/drawing/2014/main" id="{EDE60840-0089-E51F-91D5-B424D98B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39" y="607056"/>
            <a:ext cx="5675921" cy="39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759191" y="1422400"/>
            <a:ext cx="6673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분석 프로세스 설명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A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사람이 언제 죽는다고 생각하나?&quot; &quot;심장이 총알에 뚫렸을 때?&quot; &quot;아니!&quot; &quot;불치병에">
            <a:extLst>
              <a:ext uri="{FF2B5EF4-FFF2-40B4-BE49-F238E27FC236}">
                <a16:creationId xmlns:a16="http://schemas.microsoft.com/office/drawing/2014/main" id="{656FD12C-2395-3D97-AA5D-457EE1558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EB4064-4B79-C081-EB40-F43212250C4A}"/>
              </a:ext>
            </a:extLst>
          </p:cNvPr>
          <p:cNvSpPr/>
          <p:nvPr/>
        </p:nvSpPr>
        <p:spPr>
          <a:xfrm>
            <a:off x="3533775" y="3513519"/>
            <a:ext cx="1409700" cy="447675"/>
          </a:xfrm>
          <a:prstGeom prst="rect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9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pic>
        <p:nvPicPr>
          <p:cNvPr id="1026" name="Picture 2" descr="원피스 쵸파의 과거(닥터히루루크,닥터리누) : 네이버 블로그">
            <a:extLst>
              <a:ext uri="{FF2B5EF4-FFF2-40B4-BE49-F238E27FC236}">
                <a16:creationId xmlns:a16="http://schemas.microsoft.com/office/drawing/2014/main" id="{DEFEE9CD-7612-769F-E990-69CBA265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073" y="1921069"/>
            <a:ext cx="5294716" cy="29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원피스] 쵸파 에피소드 : 네이버 블로그">
            <a:extLst>
              <a:ext uri="{FF2B5EF4-FFF2-40B4-BE49-F238E27FC236}">
                <a16:creationId xmlns:a16="http://schemas.microsoft.com/office/drawing/2014/main" id="{1769029E-0E32-A803-614F-E5291DDD3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128" y="1941721"/>
            <a:ext cx="5294715" cy="29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4F0822-CDF1-6415-E2BF-5E81149EE551}"/>
              </a:ext>
            </a:extLst>
          </p:cNvPr>
          <p:cNvSpPr/>
          <p:nvPr/>
        </p:nvSpPr>
        <p:spPr>
          <a:xfrm>
            <a:off x="2916821" y="80867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식용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FD7B-FF9C-C09C-7A65-1F4D041770F8}"/>
              </a:ext>
            </a:extLst>
          </p:cNvPr>
          <p:cNvSpPr/>
          <p:nvPr/>
        </p:nvSpPr>
        <p:spPr>
          <a:xfrm>
            <a:off x="8410728" y="766639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독성</a:t>
            </a:r>
          </a:p>
        </p:txBody>
      </p:sp>
    </p:spTree>
    <p:extLst>
      <p:ext uri="{BB962C8B-B14F-4D97-AF65-F5344CB8AC3E}">
        <p14:creationId xmlns:p14="http://schemas.microsoft.com/office/powerpoint/2010/main" val="9442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00D88-AB34-8ABE-6B63-9D0CA9A7FC75}"/>
              </a:ext>
            </a:extLst>
          </p:cNvPr>
          <p:cNvSpPr txBox="1"/>
          <p:nvPr/>
        </p:nvSpPr>
        <p:spPr>
          <a:xfrm>
            <a:off x="4650732" y="2721114"/>
            <a:ext cx="289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창규 주피터</a:t>
            </a:r>
          </a:p>
        </p:txBody>
      </p:sp>
    </p:spTree>
    <p:extLst>
      <p:ext uri="{BB962C8B-B14F-4D97-AF65-F5344CB8AC3E}">
        <p14:creationId xmlns:p14="http://schemas.microsoft.com/office/powerpoint/2010/main" val="171127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215526" y="5142948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Disease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"/>
                <a:cs typeface="+mn-cs"/>
              </a:rPr>
              <a:t>[         ]</a:t>
            </a:r>
            <a:endParaRPr kumimoji="0" lang="ko-KR" altLang="en-US" sz="287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1B00576-BB56-F191-5AB7-481B189D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8" y="376237"/>
            <a:ext cx="3812540" cy="45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6C83D8-AB69-90DE-ACF3-7FA508CB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" y="2859673"/>
            <a:ext cx="5400819" cy="2060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E3D229-C310-7F21-C3D6-2E5E30DD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96" y="1740932"/>
            <a:ext cx="5400819" cy="22374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0C651D-98E7-BE1D-8EBB-F7E95010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97" y="4435912"/>
            <a:ext cx="5405415" cy="179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7DBCA-8580-B2ED-88C4-1D0D47DBC3C1}"/>
              </a:ext>
            </a:extLst>
          </p:cNvPr>
          <p:cNvSpPr txBox="1"/>
          <p:nvPr/>
        </p:nvSpPr>
        <p:spPr>
          <a:xfrm>
            <a:off x="2094071" y="779026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이진분류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8486D-323A-47E5-BE95-B94F689A2477}"/>
              </a:ext>
            </a:extLst>
          </p:cNvPr>
          <p:cNvSpPr txBox="1"/>
          <p:nvPr/>
        </p:nvSpPr>
        <p:spPr>
          <a:xfrm>
            <a:off x="8244709" y="760214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다중분류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EC3342-E53B-CA11-870F-475F43CC457C}"/>
              </a:ext>
            </a:extLst>
          </p:cNvPr>
          <p:cNvCxnSpPr/>
          <p:nvPr/>
        </p:nvCxnSpPr>
        <p:spPr>
          <a:xfrm>
            <a:off x="5775960" y="624840"/>
            <a:ext cx="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F24B662-1B40-0F35-7DE3-B07758D39E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85" y="1522071"/>
            <a:ext cx="2714326" cy="3813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D6B5B-6258-5823-5D1D-5D387F3F96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4" y="856912"/>
            <a:ext cx="2714326" cy="2714326"/>
          </a:xfrm>
          <a:prstGeom prst="rect">
            <a:avLst/>
          </a:prstGeom>
        </p:spPr>
      </p:pic>
      <p:pic>
        <p:nvPicPr>
          <p:cNvPr id="4" name="Picture 2" descr="고령 근감소증 예방을 위해 부모님이 받으면 좋은 검사는? : 네이버 블로그">
            <a:extLst>
              <a:ext uri="{FF2B5EF4-FFF2-40B4-BE49-F238E27FC236}">
                <a16:creationId xmlns:a16="http://schemas.microsoft.com/office/drawing/2014/main" id="{288BB2AF-C456-FAD2-6212-B4AAC05C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3974433"/>
            <a:ext cx="2309578" cy="202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5B7CB-748B-BEB5-9B4C-E54ABA30AFD4}"/>
              </a:ext>
            </a:extLst>
          </p:cNvPr>
          <p:cNvSpPr txBox="1"/>
          <p:nvPr/>
        </p:nvSpPr>
        <p:spPr>
          <a:xfrm>
            <a:off x="1336197" y="4012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증상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870F9-2F06-B299-15DF-8E3ED3C069EC}"/>
              </a:ext>
            </a:extLst>
          </p:cNvPr>
          <p:cNvSpPr txBox="1"/>
          <p:nvPr/>
        </p:nvSpPr>
        <p:spPr>
          <a:xfrm>
            <a:off x="4933083" y="40129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질병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D188F-4295-7F94-D4C4-C5350C381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163" y="1046736"/>
            <a:ext cx="3743325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3F7A6EB-59CE-B6EF-3450-930F34A2B94F}"/>
              </a:ext>
            </a:extLst>
          </p:cNvPr>
          <p:cNvSpPr/>
          <p:nvPr/>
        </p:nvSpPr>
        <p:spPr>
          <a:xfrm>
            <a:off x="3207453" y="3048000"/>
            <a:ext cx="1031299" cy="74676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99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759191" y="1422400"/>
            <a:ext cx="6673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분석 프로세스 설명</a:t>
            </a:r>
          </a:p>
        </p:txBody>
      </p:sp>
    </p:spTree>
    <p:extLst>
      <p:ext uri="{BB962C8B-B14F-4D97-AF65-F5344CB8AC3E}">
        <p14:creationId xmlns:p14="http://schemas.microsoft.com/office/powerpoint/2010/main" val="352342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E1C626F-32E9-E5CD-7B93-67EB4CACC1A8}"/>
              </a:ext>
            </a:extLst>
          </p:cNvPr>
          <p:cNvSpPr txBox="1">
            <a:spLocks/>
          </p:cNvSpPr>
          <p:nvPr/>
        </p:nvSpPr>
        <p:spPr>
          <a:xfrm>
            <a:off x="5779627" y="1678331"/>
            <a:ext cx="5088038" cy="326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t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더미형 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t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속성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131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개 종류 증상의 여부를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로 나타냄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타겟 속성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 </a:t>
            </a:r>
          </a:p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41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개 종류의 질병 카테고리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분석모델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의사결정나무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Xgboost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(multi)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t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0D59726-128C-D940-5B1B-26D1705FEAE5}"/>
              </a:ext>
            </a:extLst>
          </p:cNvPr>
          <p:cNvSpPr txBox="1">
            <a:spLocks/>
          </p:cNvSpPr>
          <p:nvPr/>
        </p:nvSpPr>
        <p:spPr>
          <a:xfrm>
            <a:off x="838200" y="932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데이터 설명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95CB5-8BAB-5EAB-958D-E8AC066E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6852"/>
            <a:ext cx="5053797" cy="18020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13F76-CC1B-793D-CB7F-808A9993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54" b="585"/>
          <a:stretch/>
        </p:blipFill>
        <p:spPr>
          <a:xfrm>
            <a:off x="858002" y="2324536"/>
            <a:ext cx="5033995" cy="7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4439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주제선정 및 데이터셋 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68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머신러닝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모델 학습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4994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K-WATER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수돗물 수요 예측 분석</a:t>
            </a:r>
          </a:p>
        </p:txBody>
      </p:sp>
    </p:spTree>
    <p:extLst>
      <p:ext uri="{BB962C8B-B14F-4D97-AF65-F5344CB8AC3E}">
        <p14:creationId xmlns:p14="http://schemas.microsoft.com/office/powerpoint/2010/main" val="6340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00D88-AB34-8ABE-6B63-9D0CA9A7FC75}"/>
              </a:ext>
            </a:extLst>
          </p:cNvPr>
          <p:cNvSpPr txBox="1"/>
          <p:nvPr/>
        </p:nvSpPr>
        <p:spPr>
          <a:xfrm>
            <a:off x="5234225" y="2721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주피터</a:t>
            </a:r>
          </a:p>
        </p:txBody>
      </p:sp>
    </p:spTree>
    <p:extLst>
      <p:ext uri="{BB962C8B-B14F-4D97-AF65-F5344CB8AC3E}">
        <p14:creationId xmlns:p14="http://schemas.microsoft.com/office/powerpoint/2010/main" val="78236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862063" y="5142948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Mosquito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3849" y="27811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"/>
                <a:cs typeface="+mn-cs"/>
              </a:rPr>
              <a:t>[         ]</a:t>
            </a:r>
            <a:endParaRPr kumimoji="0" lang="ko-KR" altLang="en-US" sz="287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5" name="그림 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24B48EAA-9A86-F742-8072-098B799D4D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54" y="541729"/>
            <a:ext cx="3981691" cy="3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759191" y="1422400"/>
            <a:ext cx="6673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분석 프로세스 설명</a:t>
            </a:r>
          </a:p>
        </p:txBody>
      </p:sp>
    </p:spTree>
    <p:extLst>
      <p:ext uri="{BB962C8B-B14F-4D97-AF65-F5344CB8AC3E}">
        <p14:creationId xmlns:p14="http://schemas.microsoft.com/office/powerpoint/2010/main" val="18863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2457-709C-6FF6-AC31-83EC0DC2561F}"/>
              </a:ext>
            </a:extLst>
          </p:cNvPr>
          <p:cNvSpPr txBox="1"/>
          <p:nvPr/>
        </p:nvSpPr>
        <p:spPr>
          <a:xfrm>
            <a:off x="3724700" y="1843950"/>
            <a:ext cx="44573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회귀</a:t>
            </a:r>
            <a:endParaRPr lang="en-US" altLang="ko-KR" sz="40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40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Linear preprocess</a:t>
            </a:r>
          </a:p>
          <a:p>
            <a:endParaRPr lang="en-US" altLang="ko-KR" sz="40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r>
              <a:rPr lang="ko-KR" altLang="en-US" sz="40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시계열 분석</a:t>
            </a:r>
            <a:endParaRPr lang="en-US" altLang="ko-KR" sz="40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4000" dirty="0" err="1">
                <a:latin typeface="HG꼬딕씨 80g" panose="02020603020101020101" pitchFamily="18" charset="-127"/>
                <a:ea typeface="HG꼬딕씨 80g" panose="02020603020101020101" pitchFamily="18" charset="-127"/>
              </a:rPr>
              <a:t>Sktime</a:t>
            </a:r>
            <a:endParaRPr lang="en-US" altLang="ko-KR" sz="40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00D88-AB34-8ABE-6B63-9D0CA9A7FC75}"/>
              </a:ext>
            </a:extLst>
          </p:cNvPr>
          <p:cNvSpPr txBox="1"/>
          <p:nvPr/>
        </p:nvSpPr>
        <p:spPr>
          <a:xfrm>
            <a:off x="5234225" y="2721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주피터</a:t>
            </a:r>
          </a:p>
        </p:txBody>
      </p:sp>
    </p:spTree>
    <p:extLst>
      <p:ext uri="{BB962C8B-B14F-4D97-AF65-F5344CB8AC3E}">
        <p14:creationId xmlns:p14="http://schemas.microsoft.com/office/powerpoint/2010/main" val="163806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257897" cy="1415772"/>
            <a:chOff x="901700" y="2721114"/>
            <a:chExt cx="425789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92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257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수돗물 수요 예측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FDFDFB-4B95-7E2F-D738-D032FA35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3" y="1744281"/>
            <a:ext cx="8469654" cy="37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E5311-461B-76E3-105D-9EF3F3485329}"/>
              </a:ext>
            </a:extLst>
          </p:cNvPr>
          <p:cNvSpPr txBox="1"/>
          <p:nvPr/>
        </p:nvSpPr>
        <p:spPr>
          <a:xfrm>
            <a:off x="5198698" y="660764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시계열 데이터란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77DE1-9A8D-2867-D8A1-59D73A1D0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0"/>
          <a:stretch/>
        </p:blipFill>
        <p:spPr>
          <a:xfrm>
            <a:off x="517003" y="416719"/>
            <a:ext cx="10941934" cy="58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B9FA7F-34F2-0B5A-86A8-F7FDD102893B}"/>
              </a:ext>
            </a:extLst>
          </p:cNvPr>
          <p:cNvSpPr txBox="1">
            <a:spLocks/>
          </p:cNvSpPr>
          <p:nvPr/>
        </p:nvSpPr>
        <p:spPr>
          <a:xfrm>
            <a:off x="838200" y="932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문제</a:t>
            </a:r>
            <a:r>
              <a:rPr lang="en-US" altLang="ko-KR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(Task 1)</a:t>
            </a:r>
            <a:endParaRPr lang="ko-KR" altLang="en-US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D89AC4-2ADA-5AF1-3318-B802774EBFFB}"/>
              </a:ext>
            </a:extLst>
          </p:cNvPr>
          <p:cNvSpPr txBox="1">
            <a:spLocks/>
          </p:cNvSpPr>
          <p:nvPr/>
        </p:nvSpPr>
        <p:spPr>
          <a:xfrm>
            <a:off x="838200" y="1883497"/>
            <a:ext cx="5088038" cy="326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 latinLnBrk="0"/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주제 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indent="0" fontAlgn="t" latinLnBrk="0">
              <a:buNone/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지역별 상수원 수요 파악을 위한 배수지별 유량 </a:t>
            </a:r>
            <a:r>
              <a:rPr lang="ko-KR" altLang="en-US" sz="2000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적산차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예측</a:t>
            </a:r>
          </a:p>
          <a:p>
            <a:pPr fontAlgn="t" latinLnBrk="0"/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목표 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indent="0" fontAlgn="t" latinLnBrk="0">
              <a:buNone/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대상지</a:t>
            </a:r>
            <a:r>
              <a:rPr lang="en-US" altLang="ko-KR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혁신도시</a:t>
            </a:r>
            <a:r>
              <a:rPr lang="en-US" altLang="ko-KR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경상북도 김천시 </a:t>
            </a:r>
            <a:r>
              <a:rPr lang="ko-KR" altLang="en-US" sz="2000" b="1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율곡동</a:t>
            </a:r>
            <a:r>
              <a:rPr lang="en-US" altLang="ko-KR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의 상수원 사용량에 따라 달라지는 배수지의 유량 적산차를 예측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fontAlgn="t" latinLnBrk="0"/>
            <a:r>
              <a:rPr lang="en-US" altLang="ko-KR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[</a:t>
            </a:r>
            <a:r>
              <a:rPr lang="ko-KR" altLang="en-US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행정 및 주거지역</a:t>
            </a:r>
            <a:r>
              <a:rPr lang="en-US" altLang="ko-KR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]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의 특성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14C1F-B26E-AE89-1E0C-4372BFD4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6611"/>
            <a:ext cx="5422092" cy="43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41F22-CA9B-6937-5A88-33CAA224C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"/>
          <a:stretch/>
        </p:blipFill>
        <p:spPr>
          <a:xfrm>
            <a:off x="980714" y="1707267"/>
            <a:ext cx="4945524" cy="38862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E1C626F-32E9-E5CD-7B93-67EB4CACC1A8}"/>
              </a:ext>
            </a:extLst>
          </p:cNvPr>
          <p:cNvSpPr txBox="1">
            <a:spLocks/>
          </p:cNvSpPr>
          <p:nvPr/>
        </p:nvSpPr>
        <p:spPr>
          <a:xfrm>
            <a:off x="5779627" y="1678331"/>
            <a:ext cx="5088038" cy="326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t" latinLnBrk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시계열 데이터</a:t>
            </a:r>
            <a:endParaRPr lang="en-US" altLang="ko-KR" sz="2000" b="1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algn="r" fontAlgn="t" latinLnBrk="0">
              <a:lnSpc>
                <a:spcPct val="10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시간속성 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indent="0" algn="r" fontAlgn="t" latinLnBrk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datetime(2017 ~ 2020, 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구간 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시간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, 35000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행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</a:p>
          <a:p>
            <a:pPr algn="r" fontAlgn="t" latinLnBrk="0">
              <a:lnSpc>
                <a:spcPct val="10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지표속성 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</a:p>
          <a:p>
            <a:pPr marL="0" indent="0" algn="r" fontAlgn="t" latinLnBrk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구미 </a:t>
            </a:r>
            <a:r>
              <a:rPr lang="ko-KR" altLang="en-US" sz="2000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혁신도시배수지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유출유량 </a:t>
            </a:r>
            <a:r>
              <a:rPr lang="ko-KR" altLang="en-US" sz="2000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적산차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indent="0" algn="r" fontAlgn="t" latinLnBrk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해당지역 시간당 수돗물 수요량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</a:p>
          <a:p>
            <a:pPr algn="r" fontAlgn="t" latinLnBrk="0">
              <a:lnSpc>
                <a:spcPct val="10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분석모델</a:t>
            </a: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0" indent="0" algn="r" fontAlgn="t" latinLnBrk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SKTIME, ARIMA(</a:t>
            </a:r>
            <a:r>
              <a:rPr lang="en-US" altLang="ko-KR" sz="2000" dirty="0" err="1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Auto_arima</a:t>
            </a:r>
            <a:r>
              <a:rPr lang="en-US" altLang="ko-KR" sz="2000" dirty="0">
                <a:solidFill>
                  <a:srgbClr val="222222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</a:p>
          <a:p>
            <a:pPr marL="0" indent="0" algn="r" fontAlgn="t" latinLnBrk="0">
              <a:lnSpc>
                <a:spcPct val="120000"/>
              </a:lnSpc>
              <a:buNone/>
            </a:pPr>
            <a:endParaRPr lang="en-US" altLang="ko-KR" sz="2000" dirty="0">
              <a:solidFill>
                <a:srgbClr val="222222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0D59726-128C-D940-5B1B-26D1705FEAE5}"/>
              </a:ext>
            </a:extLst>
          </p:cNvPr>
          <p:cNvSpPr txBox="1">
            <a:spLocks/>
          </p:cNvSpPr>
          <p:nvPr/>
        </p:nvSpPr>
        <p:spPr>
          <a:xfrm>
            <a:off x="838200" y="932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330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043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922869" cy="1415772"/>
            <a:chOff x="901700" y="2721114"/>
            <a:chExt cx="392286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Black"/>
                  <a:cs typeface="+mn-cs"/>
                </a:rPr>
                <a:t>Part 1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spc="-300" dirty="0">
                  <a:solidFill>
                    <a:srgbClr val="3A3838"/>
                  </a:solidFill>
                  <a:latin typeface="Montserrat SemiBold"/>
                </a:rPr>
                <a:t>주제 선정 및 데이터 </a:t>
              </a:r>
              <a:endPara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759191" y="1422400"/>
            <a:ext cx="6673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분석 프로세스 설명</a:t>
            </a:r>
          </a:p>
        </p:txBody>
      </p:sp>
    </p:spTree>
    <p:extLst>
      <p:ext uri="{BB962C8B-B14F-4D97-AF65-F5344CB8AC3E}">
        <p14:creationId xmlns:p14="http://schemas.microsoft.com/office/powerpoint/2010/main" val="1185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4C983-FD17-8D7E-1A28-3DF5B44E32AB}"/>
              </a:ext>
            </a:extLst>
          </p:cNvPr>
          <p:cNvSpPr txBox="1"/>
          <p:nvPr/>
        </p:nvSpPr>
        <p:spPr>
          <a:xfrm>
            <a:off x="4406704" y="1752602"/>
            <a:ext cx="7179212" cy="3915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라이브러리 및 데이터 (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Library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&amp; Data)</a:t>
            </a:r>
            <a:endParaRPr lang="en-US" altLang="ko-KR" sz="2400" b="1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 Unicode MS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데이터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전처리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(Data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Cleansing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&amp;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Pre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-Processing)</a:t>
            </a:r>
            <a:endParaRPr lang="en-US" altLang="ko-KR" sz="2400" b="1" dirty="0">
              <a:latin typeface="HG꼬딕씨 40g" panose="02020603020101020101" pitchFamily="18" charset="-127"/>
              <a:ea typeface="HG꼬딕씨 40g" panose="02020603020101020101" pitchFamily="18" charset="-127"/>
              <a:cs typeface="Arial Unicode MS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ko-KR" altLang="ko-KR" sz="24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탐색적 자료 분석 (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Exploratory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Data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Analysis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)</a:t>
            </a:r>
            <a:endParaRPr lang="ko-KR" altLang="ko-KR" sz="24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모델 구축 (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Initial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Modeling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)</a:t>
            </a:r>
            <a:endParaRPr lang="en-US" altLang="ko-KR" sz="2400" b="1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 Unicode MS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모델 학습 및 검증 (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Model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Tuning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&amp;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Evaluation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)</a:t>
            </a:r>
            <a:endParaRPr lang="ko-KR" altLang="ko-KR" sz="24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결과 및 결언 (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Conclusion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 &amp; </a:t>
            </a:r>
            <a:r>
              <a:rPr lang="ko-KR" altLang="ko-KR" sz="2400" b="1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Discussion</a:t>
            </a:r>
            <a:r>
              <a:rPr lang="ko-KR" altLang="ko-KR" sz="2400" b="1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  <a:cs typeface="Arial Unicode MS"/>
              </a:rPr>
              <a:t>)</a:t>
            </a:r>
            <a:endParaRPr lang="ko-KR" altLang="ko-KR" sz="24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65E68-ECD9-D2C5-9958-22B89F0945AC}"/>
              </a:ext>
            </a:extLst>
          </p:cNvPr>
          <p:cNvSpPr/>
          <p:nvPr/>
        </p:nvSpPr>
        <p:spPr>
          <a:xfrm>
            <a:off x="4406704" y="1752602"/>
            <a:ext cx="7179212" cy="1208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39615-68E0-F838-D939-6EE33C637E41}"/>
              </a:ext>
            </a:extLst>
          </p:cNvPr>
          <p:cNvSpPr/>
          <p:nvPr/>
        </p:nvSpPr>
        <p:spPr>
          <a:xfrm>
            <a:off x="4406704" y="3429000"/>
            <a:ext cx="7179212" cy="2239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25C1-14D2-6B18-3287-3B21230C0D38}"/>
              </a:ext>
            </a:extLst>
          </p:cNvPr>
          <p:cNvSpPr txBox="1"/>
          <p:nvPr/>
        </p:nvSpPr>
        <p:spPr>
          <a:xfrm>
            <a:off x="579120" y="2320959"/>
            <a:ext cx="324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데이터셋 탐색 및</a:t>
            </a:r>
            <a:r>
              <a:rPr lang="en-US" altLang="ko-KR" sz="24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ko-KR" altLang="en-US" sz="2400" dirty="0" err="1">
                <a:latin typeface="HG꼬딕씨 80g" panose="02020603020101020101" pitchFamily="18" charset="-127"/>
                <a:ea typeface="HG꼬딕씨 80g" panose="02020603020101020101" pitchFamily="18" charset="-127"/>
              </a:rPr>
              <a:t>전처리</a:t>
            </a:r>
            <a:endParaRPr lang="ko-KR" altLang="en-US" sz="24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BAD2C-3330-6098-8338-71EEF50F8AD6}"/>
              </a:ext>
            </a:extLst>
          </p:cNvPr>
          <p:cNvSpPr txBox="1"/>
          <p:nvPr/>
        </p:nvSpPr>
        <p:spPr>
          <a:xfrm>
            <a:off x="579120" y="444652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시계열 모델 구축 및 예측</a:t>
            </a:r>
            <a:endParaRPr lang="en-US" altLang="ko-KR" sz="24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B87A855-A0E7-8D0F-5448-8EEAAB525326}"/>
              </a:ext>
            </a:extLst>
          </p:cNvPr>
          <p:cNvSpPr txBox="1">
            <a:spLocks/>
          </p:cNvSpPr>
          <p:nvPr/>
        </p:nvSpPr>
        <p:spPr>
          <a:xfrm>
            <a:off x="606084" y="8964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3204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6CEC66-0FA4-D84A-C8ED-D9C5A00350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5" y="1372278"/>
            <a:ext cx="7662448" cy="454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81708-120D-BD16-A362-B43715508770}"/>
              </a:ext>
            </a:extLst>
          </p:cNvPr>
          <p:cNvSpPr txBox="1"/>
          <p:nvPr/>
        </p:nvSpPr>
        <p:spPr>
          <a:xfrm>
            <a:off x="7951807" y="1426368"/>
            <a:ext cx="3794004" cy="44319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결측연도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 합</a:t>
            </a:r>
            <a:r>
              <a:rPr lang="ko-KR" altLang="en-US" sz="2400" b="1" dirty="0">
                <a:solidFill>
                  <a:srgbClr val="3A3838"/>
                </a:solidFill>
                <a:latin typeface="Montserrat SemiBold"/>
              </a:rPr>
              <a:t>산</a:t>
            </a:r>
            <a:r>
              <a:rPr lang="en-US" altLang="ko-KR" sz="2400" b="1" dirty="0">
                <a:solidFill>
                  <a:srgbClr val="3A3838"/>
                </a:solidFill>
                <a:latin typeface="Montserrat SemiBold"/>
              </a:rPr>
              <a:t>/</a:t>
            </a:r>
            <a:r>
              <a:rPr lang="ko-KR" altLang="en-US" sz="2400" b="1" dirty="0" err="1">
                <a:solidFill>
                  <a:srgbClr val="3A3838"/>
                </a:solidFill>
                <a:latin typeface="Montserrat SemiBold"/>
              </a:rPr>
              <a:t>다른연도</a:t>
            </a:r>
            <a:r>
              <a:rPr lang="ko-KR" altLang="en-US" sz="2400" b="1" dirty="0">
                <a:solidFill>
                  <a:srgbClr val="3A3838"/>
                </a:solidFill>
                <a:latin typeface="Montserrat SemiBold"/>
              </a:rPr>
              <a:t> 합산 </a:t>
            </a:r>
            <a:r>
              <a:rPr lang="en-US" altLang="ko-KR" sz="2400" b="1" dirty="0">
                <a:solidFill>
                  <a:srgbClr val="3A3838"/>
                </a:solidFill>
                <a:latin typeface="Montserrat SemiBold"/>
              </a:rPr>
              <a:t>= </a:t>
            </a:r>
            <a:r>
              <a:rPr lang="ko-KR" altLang="en-US" sz="2400" b="1" dirty="0">
                <a:solidFill>
                  <a:srgbClr val="3A3838"/>
                </a:solidFill>
                <a:latin typeface="Montserrat SemiBold"/>
              </a:rPr>
              <a:t>가중치</a:t>
            </a:r>
            <a:endParaRPr lang="en-US" altLang="ko-KR" sz="2400" b="1" dirty="0">
              <a:solidFill>
                <a:srgbClr val="3A3838"/>
              </a:solidFill>
              <a:latin typeface="Montserrat SemiBol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Fill / filled = w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각행의 합의 평균</a:t>
            </a:r>
            <a:r>
              <a:rPr lang="en-US" altLang="ko-KR" sz="2400" b="1" dirty="0">
                <a:solidFill>
                  <a:srgbClr val="3A3838"/>
                </a:solidFill>
                <a:latin typeface="Montserrat SemiBold"/>
              </a:rPr>
              <a:t> * </a:t>
            </a:r>
            <a:r>
              <a:rPr lang="ko-KR" altLang="en-US" sz="2400" b="1" dirty="0">
                <a:solidFill>
                  <a:srgbClr val="3A3838"/>
                </a:solidFill>
                <a:latin typeface="Montserrat SemiBold"/>
              </a:rPr>
              <a:t>가중치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((aa + bb + cc) /3 )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 * w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SemiBold"/>
                <a:cs typeface="+mn-cs"/>
              </a:rPr>
              <a:t>=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82547-9D6F-0B92-848A-C894E88F2A5D}"/>
              </a:ext>
            </a:extLst>
          </p:cNvPr>
          <p:cNvSpPr txBox="1"/>
          <p:nvPr/>
        </p:nvSpPr>
        <p:spPr>
          <a:xfrm>
            <a:off x="1021080" y="598839"/>
            <a:ext cx="324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데이터셋 탐색 및</a:t>
            </a:r>
            <a:r>
              <a:rPr lang="en-US" altLang="ko-KR" sz="2400" dirty="0"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ko-KR" altLang="en-US" sz="2400" dirty="0" err="1">
                <a:latin typeface="HG꼬딕씨 80g" panose="02020603020101020101" pitchFamily="18" charset="-127"/>
                <a:ea typeface="HG꼬딕씨 80g" panose="02020603020101020101" pitchFamily="18" charset="-127"/>
              </a:rPr>
              <a:t>전처리</a:t>
            </a:r>
            <a:endParaRPr lang="ko-KR" altLang="en-US" sz="2400" dirty="0"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8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00D88-AB34-8ABE-6B63-9D0CA9A7FC75}"/>
              </a:ext>
            </a:extLst>
          </p:cNvPr>
          <p:cNvSpPr txBox="1"/>
          <p:nvPr/>
        </p:nvSpPr>
        <p:spPr>
          <a:xfrm>
            <a:off x="4650732" y="2721114"/>
            <a:ext cx="289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창규 주피터</a:t>
            </a:r>
          </a:p>
        </p:txBody>
      </p:sp>
    </p:spTree>
    <p:extLst>
      <p:ext uri="{BB962C8B-B14F-4D97-AF65-F5344CB8AC3E}">
        <p14:creationId xmlns:p14="http://schemas.microsoft.com/office/powerpoint/2010/main" val="1348929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00D88-AB34-8ABE-6B63-9D0CA9A7FC75}"/>
              </a:ext>
            </a:extLst>
          </p:cNvPr>
          <p:cNvSpPr txBox="1"/>
          <p:nvPr/>
        </p:nvSpPr>
        <p:spPr>
          <a:xfrm>
            <a:off x="5234225" y="2721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주피터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770292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0D59726-128C-D940-5B1B-26D1705FEAE5}"/>
              </a:ext>
            </a:extLst>
          </p:cNvPr>
          <p:cNvSpPr txBox="1">
            <a:spLocks/>
          </p:cNvSpPr>
          <p:nvPr/>
        </p:nvSpPr>
        <p:spPr>
          <a:xfrm>
            <a:off x="838200" y="932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주기성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: 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sp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CCDEF-4384-A0F5-BF08-7390C8EE6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99"/>
          <a:stretch/>
        </p:blipFill>
        <p:spPr>
          <a:xfrm>
            <a:off x="2506423" y="2257846"/>
            <a:ext cx="6861810" cy="30206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1346F9-010A-F349-64CC-C222AE857DAD}"/>
              </a:ext>
            </a:extLst>
          </p:cNvPr>
          <p:cNvSpPr/>
          <p:nvPr/>
        </p:nvSpPr>
        <p:spPr>
          <a:xfrm>
            <a:off x="4527395" y="2798956"/>
            <a:ext cx="535259" cy="4348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8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9D8641-9E4F-87A0-90BA-F50343762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7"/>
          <a:stretch/>
        </p:blipFill>
        <p:spPr>
          <a:xfrm>
            <a:off x="4758969" y="891040"/>
            <a:ext cx="6861810" cy="253796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D59726-128C-D940-5B1B-26D1705FEAE5}"/>
              </a:ext>
            </a:extLst>
          </p:cNvPr>
          <p:cNvSpPr txBox="1">
            <a:spLocks/>
          </p:cNvSpPr>
          <p:nvPr/>
        </p:nvSpPr>
        <p:spPr>
          <a:xfrm>
            <a:off x="838200" y="9322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앙상블 과대적합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최종스코어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Mae 94.044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ThetaForcaster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(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sp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j-cs"/>
              </a:rPr>
              <a:t> = 48)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CCDEF-4384-A0F5-BF08-7390C8EE6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969" y="3652967"/>
            <a:ext cx="6861810" cy="23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9058" y="0"/>
            <a:ext cx="5012942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6732491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6732491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22676" y="977556"/>
            <a:ext cx="6380273" cy="212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주기성 외에도 ‘계절성’ ‘</a:t>
            </a:r>
            <a:r>
              <a:rPr lang="ko-KR" altLang="ko-KR" sz="1800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트렌드’를</a:t>
            </a: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 고려할 필요가 있음</a:t>
            </a:r>
            <a:endParaRPr lang="en-US" altLang="ko-KR" sz="18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데이터셋 배후지인 ‘</a:t>
            </a:r>
            <a:r>
              <a:rPr lang="ko-KR" altLang="ko-KR" sz="1800" u="none" strike="noStrike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도시’의</a:t>
            </a: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 특성을 반영한 파라미터 선정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‘휴일여부’,  ‘강수량’ 일상적인 이벤트를 포함할 필요가 있음</a:t>
            </a:r>
          </a:p>
          <a:p>
            <a:pPr indent="279400">
              <a:lnSpc>
                <a:spcPct val="150000"/>
              </a:lnSpc>
            </a:pPr>
            <a:r>
              <a:rPr lang="ko-KR" altLang="ko-KR" sz="1800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( </a:t>
            </a:r>
            <a:r>
              <a:rPr lang="ko-KR" altLang="ko-KR" sz="1800" dirty="0" err="1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ex</a:t>
            </a:r>
            <a:r>
              <a:rPr lang="ko-KR" altLang="ko-KR" sz="1800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 )농촌의 경우, 우천시 사용량에 영향을 줄 수 있음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지역특성을 고려하여, 수돗물 지표 외에 외부변수를 활용 해야함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FE7AA-24D1-AE5F-0427-3E085B7D131F}"/>
              </a:ext>
            </a:extLst>
          </p:cNvPr>
          <p:cNvSpPr txBox="1"/>
          <p:nvPr/>
        </p:nvSpPr>
        <p:spPr>
          <a:xfrm>
            <a:off x="592608" y="61892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수돗물 예측 프로젝트 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785D6-6234-3A3C-2AE0-22A089262929}"/>
              </a:ext>
            </a:extLst>
          </p:cNvPr>
          <p:cNvSpPr txBox="1"/>
          <p:nvPr/>
        </p:nvSpPr>
        <p:spPr>
          <a:xfrm>
            <a:off x="592607" y="36550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프로젝트 시사점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2B8B9-1D97-9DCA-C1A1-B32FB32C5D15}"/>
              </a:ext>
            </a:extLst>
          </p:cNvPr>
          <p:cNvSpPr txBox="1"/>
          <p:nvPr/>
        </p:nvSpPr>
        <p:spPr>
          <a:xfrm>
            <a:off x="592607" y="4024416"/>
            <a:ext cx="5804794" cy="212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분류모델의 성능차이를 비교하기에 적절한 데이터셋 필요</a:t>
            </a:r>
            <a:endParaRPr lang="en-US" altLang="ko-KR" sz="1800" u="none" strike="noStrike" dirty="0">
              <a:solidFill>
                <a:schemeClr val="bg1"/>
              </a:solidFill>
              <a:effectLst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en-US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다양한 변수를 고려하려면</a:t>
            </a:r>
            <a:r>
              <a:rPr lang="en-US" altLang="ko-KR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800" u="none" strike="noStrike" dirty="0" err="1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머신러닝에</a:t>
            </a:r>
            <a:r>
              <a:rPr lang="ko-KR" altLang="en-US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 한계</a:t>
            </a:r>
            <a:endParaRPr lang="en-US" altLang="ko-KR" sz="1800" u="none" strike="noStrike" dirty="0">
              <a:solidFill>
                <a:schemeClr val="bg1"/>
              </a:solidFill>
              <a:effectLst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      ,</a:t>
            </a:r>
            <a:r>
              <a:rPr lang="ko-KR" altLang="en-US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딥러닝 모델의 활용이 필요</a:t>
            </a:r>
            <a:endParaRPr lang="en-US" altLang="ko-KR" sz="1800" u="none" strike="noStrike" dirty="0">
              <a:solidFill>
                <a:schemeClr val="bg1"/>
              </a:solidFill>
              <a:effectLst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ko-KR" altLang="en-US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시계열</a:t>
            </a:r>
            <a:r>
              <a:rPr lang="en-US" altLang="ko-KR" sz="1800" u="none" strike="noStrike" dirty="0">
                <a:solidFill>
                  <a:schemeClr val="bg1"/>
                </a:solidFill>
                <a:effectLst/>
                <a:latin typeface="HG꼬딕씨 40g" panose="02020603020101020101" pitchFamily="18" charset="-127"/>
                <a:ea typeface="HG꼬딕씨 40g" panose="0202060302010102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부스팅</a:t>
            </a:r>
            <a:r>
              <a:rPr lang="ko-KR" altLang="en-US" dirty="0"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 등 라이브러리에 따른 가상환경이 필수</a:t>
            </a:r>
            <a:r>
              <a:rPr lang="en-US" altLang="ko-KR" dirty="0"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!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ko-KR" altLang="ko-KR" sz="1800" u="none" strike="noStrike" dirty="0">
              <a:effectLst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5376091" y="1329072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QUIZ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3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2305547" y="1329072"/>
            <a:ext cx="7580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카테고리형 데이터가 많을 때</a:t>
            </a:r>
            <a:endParaRPr kumimoji="0" lang="en-US" altLang="ko-KR" sz="5400" b="0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학습에 유리한 모델</a:t>
            </a: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?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906D73-4C28-3A94-C124-487944B6CBF8}"/>
              </a:ext>
            </a:extLst>
          </p:cNvPr>
          <p:cNvSpPr/>
          <p:nvPr/>
        </p:nvSpPr>
        <p:spPr>
          <a:xfrm>
            <a:off x="453342" y="1838658"/>
            <a:ext cx="11285316" cy="31806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11A721-2462-D504-DF89-5D69DD8E3DC5}"/>
              </a:ext>
            </a:extLst>
          </p:cNvPr>
          <p:cNvGrpSpPr/>
          <p:nvPr/>
        </p:nvGrpSpPr>
        <p:grpSpPr>
          <a:xfrm>
            <a:off x="-2736249" y="1337814"/>
            <a:ext cx="18983881" cy="3878599"/>
            <a:chOff x="-2552984" y="1072509"/>
            <a:chExt cx="18983881" cy="3878599"/>
          </a:xfrm>
        </p:grpSpPr>
        <p:pic>
          <p:nvPicPr>
            <p:cNvPr id="2" name="Object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52984" y="1072509"/>
              <a:ext cx="18983881" cy="3878599"/>
            </a:xfrm>
            <a:prstGeom prst="rect">
              <a:avLst/>
            </a:prstGeom>
          </p:spPr>
        </p:pic>
        <p:grpSp>
          <p:nvGrpSpPr>
            <p:cNvPr id="1001" name="그룹 1001"/>
            <p:cNvGrpSpPr/>
            <p:nvPr/>
          </p:nvGrpSpPr>
          <p:grpSpPr>
            <a:xfrm>
              <a:off x="1107137" y="2003555"/>
              <a:ext cx="10588167" cy="45651"/>
              <a:chOff x="1660705" y="3005333"/>
              <a:chExt cx="15882251" cy="684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660705" y="3005333"/>
                <a:ext cx="15882251" cy="6847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107137" y="2655248"/>
              <a:ext cx="10588167" cy="45651"/>
              <a:chOff x="1660705" y="3982872"/>
              <a:chExt cx="15882251" cy="684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660705" y="3982872"/>
                <a:ext cx="15882251" cy="684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07137" y="3306940"/>
              <a:ext cx="10588167" cy="45651"/>
              <a:chOff x="1660705" y="4960410"/>
              <a:chExt cx="15882251" cy="68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660705" y="4960410"/>
                <a:ext cx="15882251" cy="684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07137" y="3958632"/>
              <a:ext cx="10588167" cy="45651"/>
              <a:chOff x="1660705" y="5937948"/>
              <a:chExt cx="15882251" cy="68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660705" y="5937948"/>
                <a:ext cx="15882251" cy="68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192987" y="2159746"/>
              <a:ext cx="3155051" cy="339261"/>
              <a:chOff x="3289479" y="3239619"/>
              <a:chExt cx="4732577" cy="5088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89479" y="3239619"/>
                <a:ext cx="4732577" cy="5088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114287" y="2842178"/>
              <a:ext cx="4997099" cy="339261"/>
              <a:chOff x="6171429" y="4263266"/>
              <a:chExt cx="7495649" cy="50889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1429" y="4263266"/>
                <a:ext cx="7495649" cy="50889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71429" y="3544394"/>
              <a:ext cx="3113498" cy="339261"/>
              <a:chOff x="12857143" y="5316590"/>
              <a:chExt cx="4670247" cy="50889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857143" y="5316590"/>
                <a:ext cx="4670247" cy="50889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731" y="2206432"/>
              <a:ext cx="579801" cy="27360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731" y="2872667"/>
              <a:ext cx="862461" cy="24859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731" y="3524077"/>
              <a:ext cx="455077" cy="27149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7653" y="4118877"/>
              <a:ext cx="391712" cy="25481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0237" y="4118877"/>
              <a:ext cx="405605" cy="25481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8224" y="4118877"/>
              <a:ext cx="404811" cy="25481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7158" y="4118877"/>
              <a:ext cx="410099" cy="25481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6097" y="4118877"/>
              <a:ext cx="396607" cy="25481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5030" y="4118877"/>
              <a:ext cx="390659" cy="25481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6662" y="4118877"/>
              <a:ext cx="430468" cy="25481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65609" y="4118877"/>
              <a:ext cx="416715" cy="254811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56466" y="4118877"/>
              <a:ext cx="435890" cy="25481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84084" y="4118877"/>
              <a:ext cx="435497" cy="254811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30815" y="4118877"/>
              <a:ext cx="436417" cy="254811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58497" y="4118877"/>
              <a:ext cx="435497" cy="254811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11468" y="4118877"/>
              <a:ext cx="390119" cy="254811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2815" y="4118877"/>
              <a:ext cx="413007" cy="25481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73176" y="4118877"/>
              <a:ext cx="412614" cy="254811"/>
            </a:xfrm>
            <a:prstGeom prst="rect">
              <a:avLst/>
            </a:prstGeom>
          </p:spPr>
        </p:pic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2A8FC2-9E16-9E5B-3F1D-F531EC21515E}"/>
              </a:ext>
            </a:extLst>
          </p:cNvPr>
          <p:cNvSpPr/>
          <p:nvPr/>
        </p:nvSpPr>
        <p:spPr>
          <a:xfrm>
            <a:off x="8482344" y="4391216"/>
            <a:ext cx="416715" cy="2091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AIFactory">
            <a:extLst>
              <a:ext uri="{FF2B5EF4-FFF2-40B4-BE49-F238E27FC236}">
                <a16:creationId xmlns:a16="http://schemas.microsoft.com/office/drawing/2014/main" id="{F647B27D-2D8C-BF81-4FE3-2BC1876C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33" y="3666607"/>
            <a:ext cx="2345654" cy="58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ggle 도전 season 1 : Prologue">
            <a:extLst>
              <a:ext uri="{FF2B5EF4-FFF2-40B4-BE49-F238E27FC236}">
                <a16:creationId xmlns:a16="http://schemas.microsoft.com/office/drawing/2014/main" id="{D9D195A8-77DB-1F1E-5637-B1F46D3D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57" y="2426007"/>
            <a:ext cx="2523836" cy="16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CB3C16-6858-D935-1F65-FECBBE74ACE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0D488F-F18B-094E-740E-B6A24272A1E9}"/>
              </a:ext>
            </a:extLst>
          </p:cNvPr>
          <p:cNvSpPr txBox="1"/>
          <p:nvPr/>
        </p:nvSpPr>
        <p:spPr>
          <a:xfrm>
            <a:off x="1676400" y="330200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9803B-38E0-3FD4-54C2-28D864E2E044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23E5CA-FE6F-EEB1-A42D-68AE0A39101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899072" y="1084521"/>
            <a:ext cx="2393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Catboost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3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3579127" y="1433974"/>
            <a:ext cx="5033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Thank you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0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IFactory">
            <a:extLst>
              <a:ext uri="{FF2B5EF4-FFF2-40B4-BE49-F238E27FC236}">
                <a16:creationId xmlns:a16="http://schemas.microsoft.com/office/drawing/2014/main" id="{23767263-A2FD-FEB1-772E-5C27CD22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4" y="2361235"/>
            <a:ext cx="55149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001F30-7189-9959-0C52-F2D5A9BC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49" y="1307939"/>
            <a:ext cx="5076825" cy="40767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DED2CBD-7024-BAF3-FB4C-5607B3237C0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8BADE6-BC9A-3068-772E-6EA2F331F987}"/>
              </a:ext>
            </a:extLst>
          </p:cNvPr>
          <p:cNvSpPr txBox="1"/>
          <p:nvPr/>
        </p:nvSpPr>
        <p:spPr>
          <a:xfrm>
            <a:off x="1676400" y="330200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8C8DB-F507-342D-AAF6-DA2F2E0E7235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836858-1794-A713-11C7-2BF149C2CD5B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1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aggle 도전 season 1 : Prologue">
            <a:extLst>
              <a:ext uri="{FF2B5EF4-FFF2-40B4-BE49-F238E27FC236}">
                <a16:creationId xmlns:a16="http://schemas.microsoft.com/office/drawing/2014/main" id="{1B5F4E47-80D9-A5D8-40AE-E50877F0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69" y="1367624"/>
            <a:ext cx="6181262" cy="412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114BE-71D8-489E-0A52-91128DCFEFE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499063-A08A-44DE-7785-7B2083A8B1C6}"/>
              </a:ext>
            </a:extLst>
          </p:cNvPr>
          <p:cNvSpPr txBox="1"/>
          <p:nvPr/>
        </p:nvSpPr>
        <p:spPr>
          <a:xfrm>
            <a:off x="1676400" y="330200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3E23-65DC-8328-E040-1FCABBBB21C7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789FF4-4A2D-8A94-C637-5A55F225734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350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가지 데이터셋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2031020" y="54005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버섯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777518" y="54005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질병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9524019" y="54005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모기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E7FD5F9-2BE4-38EE-9122-18016EA07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281" y="2211386"/>
            <a:ext cx="2600325" cy="26003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389C67E-3A45-824D-7ECC-7D3199F5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0032" y="2223032"/>
            <a:ext cx="2411935" cy="241193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CCE153-2402-14E6-1E64-19696F10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6961" y="2295524"/>
            <a:ext cx="2276475" cy="2266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D1BB47-E43D-3229-8D09-1AD0F0689FC3}"/>
              </a:ext>
            </a:extLst>
          </p:cNvPr>
          <p:cNvSpPr txBox="1"/>
          <p:nvPr/>
        </p:nvSpPr>
        <p:spPr>
          <a:xfrm>
            <a:off x="1792174" y="5400524"/>
            <a:ext cx="1140056" cy="461665"/>
          </a:xfrm>
          <a:prstGeom prst="rect">
            <a:avLst/>
          </a:prstGeom>
          <a:solidFill>
            <a:srgbClr val="3D3A3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이진분류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D53CFF-71A5-7452-61B6-DE12B5528480}"/>
              </a:ext>
            </a:extLst>
          </p:cNvPr>
          <p:cNvSpPr txBox="1"/>
          <p:nvPr/>
        </p:nvSpPr>
        <p:spPr>
          <a:xfrm>
            <a:off x="5538672" y="5400524"/>
            <a:ext cx="1140056" cy="461665"/>
          </a:xfrm>
          <a:prstGeom prst="rect">
            <a:avLst/>
          </a:prstGeom>
          <a:solidFill>
            <a:srgbClr val="3D3A3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다중분류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7B388-89EC-8045-331A-1431E0F163BF}"/>
              </a:ext>
            </a:extLst>
          </p:cNvPr>
          <p:cNvSpPr txBox="1"/>
          <p:nvPr/>
        </p:nvSpPr>
        <p:spPr>
          <a:xfrm>
            <a:off x="8889233" y="5400524"/>
            <a:ext cx="1931939" cy="461665"/>
          </a:xfrm>
          <a:prstGeom prst="rect">
            <a:avLst/>
          </a:prstGeom>
          <a:solidFill>
            <a:srgbClr val="3D3A3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회귀분석</a:t>
            </a:r>
            <a:r>
              <a:rPr lang="en-US" altLang="ko-KR" sz="2400" spc="-3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/</a:t>
            </a:r>
            <a:r>
              <a:rPr lang="ko-KR" altLang="en-US" sz="2400" spc="-3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시계열</a:t>
            </a:r>
          </a:p>
        </p:txBody>
      </p:sp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E88BEA-EA6D-263B-6AE6-185BCED1A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28151"/>
              </p:ext>
            </p:extLst>
          </p:nvPr>
        </p:nvGraphicFramePr>
        <p:xfrm>
          <a:off x="757980" y="1013976"/>
          <a:ext cx="10790553" cy="5101525"/>
        </p:xfrm>
        <a:graphic>
          <a:graphicData uri="http://schemas.openxmlformats.org/drawingml/2006/table">
            <a:tbl>
              <a:tblPr firstRow="1" firstCol="1" bandRow="1"/>
              <a:tblGrid>
                <a:gridCol w="2427909">
                  <a:extLst>
                    <a:ext uri="{9D8B030D-6E8A-4147-A177-3AD203B41FA5}">
                      <a16:colId xmlns:a16="http://schemas.microsoft.com/office/drawing/2014/main" val="1445006977"/>
                    </a:ext>
                  </a:extLst>
                </a:gridCol>
                <a:gridCol w="3228162">
                  <a:extLst>
                    <a:ext uri="{9D8B030D-6E8A-4147-A177-3AD203B41FA5}">
                      <a16:colId xmlns:a16="http://schemas.microsoft.com/office/drawing/2014/main" val="415449805"/>
                    </a:ext>
                  </a:extLst>
                </a:gridCol>
                <a:gridCol w="2567241">
                  <a:extLst>
                    <a:ext uri="{9D8B030D-6E8A-4147-A177-3AD203B41FA5}">
                      <a16:colId xmlns:a16="http://schemas.microsoft.com/office/drawing/2014/main" val="4019888720"/>
                    </a:ext>
                  </a:extLst>
                </a:gridCol>
                <a:gridCol w="2567241">
                  <a:extLst>
                    <a:ext uri="{9D8B030D-6E8A-4147-A177-3AD203B41FA5}">
                      <a16:colId xmlns:a16="http://schemas.microsoft.com/office/drawing/2014/main" val="2597667082"/>
                    </a:ext>
                  </a:extLst>
                </a:gridCol>
              </a:tblGrid>
              <a:tr h="83524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데이터셋</a:t>
                      </a:r>
                      <a:r>
                        <a:rPr lang="en-US" altLang="ko-KR" sz="2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Kaggle)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1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Mushroom Classifier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1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Disease Prediction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1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Mosquito Indicator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18892"/>
                  </a:ext>
                </a:extLst>
              </a:tr>
              <a:tr h="469345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문제</a:t>
                      </a:r>
                      <a:r>
                        <a:rPr lang="en-US" altLang="ko-KR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모델</a:t>
                      </a:r>
                      <a:r>
                        <a:rPr lang="en-US" altLang="ko-KR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유형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이진분류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다중분류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회귀분석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91968"/>
                  </a:ext>
                </a:extLst>
              </a:tr>
              <a:tr h="1657097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분석 데이터 유형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정형 데이터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(8000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행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개 속성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버섯의 모양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냄새 등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정형 데이터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(5000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행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132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개 속성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정형 데이터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개 속성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날짜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모기지표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기후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48112"/>
                  </a:ext>
                </a:extLst>
              </a:tr>
              <a:tr h="83524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타깃 데이터 유형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식용</a:t>
                      </a:r>
                      <a:r>
                        <a:rPr lang="en-US" altLang="ko-KR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(0)/</a:t>
                      </a:r>
                      <a:r>
                        <a:rPr lang="ko-KR" altLang="en-US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독성</a:t>
                      </a:r>
                      <a:r>
                        <a:rPr lang="en-US" altLang="ko-KR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(1)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질병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(41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개 카테고리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모기지표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수치형</a:t>
                      </a:r>
                      <a:r>
                        <a:rPr lang="en-US" altLang="ko-KR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94215"/>
                  </a:ext>
                </a:extLst>
              </a:tr>
              <a:tr h="83524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핵심 알고리즘</a:t>
                      </a:r>
                      <a:r>
                        <a:rPr lang="en-US" altLang="ko-KR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예정</a:t>
                      </a:r>
                      <a:r>
                        <a:rPr lang="en-US" altLang="ko-KR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Cat/NgBoost</a:t>
                      </a:r>
                      <a:endParaRPr lang="en-US" altLang="ko-KR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0" i="0" u="none" strike="noStrike" kern="100" dirty="0" err="1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XGBoost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93420" algn="l"/>
                        </a:tabLst>
                      </a:pPr>
                      <a:r>
                        <a:rPr lang="ko-KR" altLang="en-US" sz="2000" b="0" i="0" u="none" strike="noStrike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선형회귀</a:t>
                      </a:r>
                      <a:r>
                        <a:rPr lang="en-US" altLang="ko-KR" sz="2000" b="0" i="0" u="none" strike="noStrike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/</a:t>
                      </a:r>
                      <a:r>
                        <a:rPr lang="ko-KR" altLang="en-US" sz="2000" b="0" i="0" u="none" strike="noStrike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</a:rPr>
                        <a:t>시계열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2518"/>
                  </a:ext>
                </a:extLst>
              </a:tr>
              <a:tr h="469345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ko-KR" altLang="en-US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모델평가</a:t>
                      </a:r>
                      <a:endParaRPr lang="ko-KR" altLang="en-US" sz="2000" b="0" i="0" u="none" strike="noStrike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Accuracy, F1-score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Macro F-score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56360" algn="l"/>
                        </a:tabLst>
                      </a:pPr>
                      <a:r>
                        <a:rPr 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RMSE, R</a:t>
                      </a:r>
                      <a:r>
                        <a:rPr lang="en-US" sz="2000" b="0" i="0" u="none" strike="noStrike" kern="100" baseline="300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kern="100" dirty="0">
                          <a:effectLst/>
                          <a:latin typeface="HG꼬딕씨 60g" panose="02020603020101020101" pitchFamily="18" charset="-127"/>
                          <a:ea typeface="HG꼬딕씨 60g" panose="02020603020101020101" pitchFamily="18" charset="-127"/>
                          <a:cs typeface="Times New Roman" panose="02020603050405020304" pitchFamily="18" charset="0"/>
                        </a:rPr>
                        <a:t>-score</a:t>
                      </a:r>
                      <a:endParaRPr lang="en-US" altLang="ko-KR" sz="2000" b="0" i="0" u="none" strike="noStrike" dirty="0">
                        <a:effectLst/>
                        <a:latin typeface="HG꼬딕씨 60g" panose="02020603020101020101" pitchFamily="18" charset="-127"/>
                        <a:ea typeface="HG꼬딕씨 60g" panose="02020603020101020101" pitchFamily="18" charset="-127"/>
                      </a:endParaRPr>
                    </a:p>
                  </a:txBody>
                  <a:tcPr marL="153883" marR="153883" marT="21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2743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977371" cy="1415772"/>
            <a:chOff x="901700" y="2721114"/>
            <a:chExt cx="397737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Black"/>
                  <a:cs typeface="+mn-cs"/>
                </a:rPr>
                <a:t>Part 2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977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30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SemiBold"/>
                  <a:cs typeface="+mn-cs"/>
                </a:rPr>
                <a:t>3</a:t>
              </a:r>
              <a:r>
                <a:rPr kumimoji="0" lang="ko-KR" altLang="en-US" sz="3600" b="0" i="0" u="none" strike="noStrike" kern="1200" cap="none" spc="-30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SemiBold"/>
                  <a:cs typeface="+mn-cs"/>
                </a:rPr>
                <a:t>가지 </a:t>
              </a:r>
              <a:r>
                <a:rPr kumimoji="0" lang="ko-KR" altLang="en-US" sz="3600" b="0" i="0" u="none" strike="noStrike" kern="1200" cap="none" spc="-300" normalizeH="0" baseline="0" noProof="0" dirty="0" err="1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SemiBold"/>
                  <a:cs typeface="+mn-cs"/>
                </a:rPr>
                <a:t>머신러닝</a:t>
              </a:r>
              <a:r>
                <a:rPr kumimoji="0" lang="ko-KR" altLang="en-US" sz="3600" b="0" i="0" u="none" strike="noStrike" kern="1200" cap="none" spc="-30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Montserrat SemiBold"/>
                  <a:cs typeface="+mn-cs"/>
                </a:rPr>
                <a:t> 학습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1221</TotalTime>
  <Words>558</Words>
  <Application>Microsoft Office PowerPoint</Application>
  <PresentationFormat>와이드스크린</PresentationFormat>
  <Paragraphs>170</Paragraphs>
  <Slides>41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HG꼬딕씨 40g</vt:lpstr>
      <vt:lpstr>HG꼬딕씨 60g</vt:lpstr>
      <vt:lpstr>HG꼬딕씨 80g</vt:lpstr>
      <vt:lpstr>Pretendard</vt:lpstr>
      <vt:lpstr>Pretendard ExtraBold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10208</cp:lastModifiedBy>
  <cp:revision>156</cp:revision>
  <dcterms:created xsi:type="dcterms:W3CDTF">2021-10-22T06:13:27Z</dcterms:created>
  <dcterms:modified xsi:type="dcterms:W3CDTF">2022-11-25T06:15:49Z</dcterms:modified>
</cp:coreProperties>
</file>