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3" r:id="rId2"/>
    <p:sldId id="280" r:id="rId3"/>
    <p:sldId id="264" r:id="rId4"/>
    <p:sldId id="272" r:id="rId5"/>
    <p:sldId id="281" r:id="rId6"/>
    <p:sldId id="288" r:id="rId7"/>
    <p:sldId id="287" r:id="rId8"/>
    <p:sldId id="273" r:id="rId9"/>
    <p:sldId id="284" r:id="rId10"/>
    <p:sldId id="285" r:id="rId11"/>
    <p:sldId id="283" r:id="rId12"/>
    <p:sldId id="267" r:id="rId13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7839" autoAdjust="0"/>
  </p:normalViewPr>
  <p:slideViewPr>
    <p:cSldViewPr>
      <p:cViewPr varScale="1">
        <p:scale>
          <a:sx n="154" d="100"/>
          <a:sy n="154" d="100"/>
        </p:scale>
        <p:origin x="38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6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45200-6772-47DF-A6EA-176FFAB3E2DD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62E-6A03-48A3-BAEB-13EE3A0306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3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3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9A42-0D2A-409A-9E6B-B5BB4E77D0F6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9C5F-2854-49F8-A764-D214E9D92D2A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996F-F65B-436C-8DB4-F438DE6ED7BF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6C19-4DB1-4D06-B192-E8EF5B4831FC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5DA-538F-40B1-B6FD-063D5188C09F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D3D4-A4D1-4B36-A168-D03C94E207C5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66A3-B5D4-4CC2-A97A-CB6A4C30FCA9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8FB-2397-4865-AD1F-80E766BA8ECC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66D0-35DF-448E-BDD4-3A5C555145BE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8FB3-82C3-46C4-8FAD-223E9B3CE940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31E5-B930-46F2-8A64-3DCB6511A001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0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375D-17CD-4770-AC40-DA150A94F060}" type="datetime1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4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0538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1691680" y="123478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«Магнитогорский государственный технический университет им. Г.И. Носова»</a:t>
            </a:r>
          </a:p>
          <a:p>
            <a:pPr algn="ct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Многопрофильный колледж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331640" y="1400014"/>
            <a:ext cx="7632848" cy="17281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solidFill>
                  <a:srgbClr val="323C8D"/>
                </a:solidFill>
                <a:latin typeface="Century Gothic" pitchFamily="34" charset="0"/>
              </a:rPr>
              <a:t>Разработка </a:t>
            </a:r>
            <a:r>
              <a:rPr lang="en-US" b="1" dirty="0">
                <a:solidFill>
                  <a:srgbClr val="323C8D"/>
                </a:solidFill>
                <a:latin typeface="Century Gothic" pitchFamily="34" charset="0"/>
              </a:rPr>
              <a:t>web</a:t>
            </a:r>
            <a:r>
              <a:rPr lang="ru-RU" b="1" dirty="0">
                <a:solidFill>
                  <a:srgbClr val="323C8D"/>
                </a:solidFill>
                <a:latin typeface="Century Gothic" pitchFamily="34" charset="0"/>
              </a:rPr>
              <a:t>-приложения виртуального музея «Прогулки по историческим местам Крыма»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55776" y="422793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Докладчик: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Садовщиков Н.А., группа Пр-17-1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algn="r"/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Закирова Р. А.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10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195486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Затраты на разработку программного продукта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3760504"/>
            <a:ext cx="7200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Стоимость услуг за разработку программного продукта по договору с покупателем 37184</a:t>
            </a:r>
            <a:r>
              <a:rPr lang="ru-RU" dirty="0"/>
              <a:t>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рублей.</a:t>
            </a:r>
          </a:p>
          <a:p>
            <a:pPr indent="450215" algn="just"/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Прибыль от реализации программного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продукта заказчику составляет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6197</a:t>
            </a:r>
            <a:r>
              <a:rPr lang="ru-RU" dirty="0"/>
              <a:t> 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рублей.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90428"/>
              </p:ext>
            </p:extLst>
          </p:nvPr>
        </p:nvGraphicFramePr>
        <p:xfrm>
          <a:off x="1547664" y="670430"/>
          <a:ext cx="7272808" cy="26919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Наименование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статьи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Сумма затрат,</a:t>
                      </a:r>
                      <a:r>
                        <a:rPr lang="ru-RU" sz="1400" kern="1200" baseline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Основная ЗП с учетом коэффициента корректировки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18454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Дополнительная заработная плата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3690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Отчисления на социальные нужды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6643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ТО и ТР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1000 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потребляемые энергоресурсы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200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Итого </a:t>
                      </a: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30987  руб.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Заключение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11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1552836" y="611027"/>
            <a:ext cx="7128792" cy="412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00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811867"/>
            <a:ext cx="767402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17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 </a:t>
            </a: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</a:rPr>
              <a:t>процессе проектирования и разработки дипломного проекта были сформулированы задачи и цели проекта. Все поставленные задачи и цели были реализованы в ходе разработки проекта</a:t>
            </a:r>
            <a:r>
              <a:rPr lang="en-US" sz="1700" dirty="0">
                <a:solidFill>
                  <a:srgbClr val="323C8D"/>
                </a:solidFill>
                <a:latin typeface="Century Gothic" panose="020B0502020202020204" pitchFamily="34" charset="0"/>
              </a:rPr>
              <a:t>.</a:t>
            </a:r>
          </a:p>
          <a:p>
            <a:pPr indent="450000" algn="just"/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</a:rPr>
              <a:t>Проект: разработка </a:t>
            </a:r>
            <a:r>
              <a:rPr lang="en-US" sz="1700" dirty="0">
                <a:solidFill>
                  <a:srgbClr val="323C8D"/>
                </a:solidFill>
                <a:latin typeface="Century Gothic" panose="020B0502020202020204" pitchFamily="34" charset="0"/>
              </a:rPr>
              <a:t>web</a:t>
            </a: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</a:rPr>
              <a:t>-приложения виртуального музея «Прогулки по историческим местам Крыма», создан для наглядного представления исторических мест Крыма и повышения заинтересованности людей в отечественной истории и туризме. Интерфейс создавался для максимального облегчения процесса и простоты использования.</a:t>
            </a:r>
          </a:p>
          <a:p>
            <a:endParaRPr lang="ru-RU" sz="1700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endParaRPr lang="ru-RU" sz="17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8" name="Заголовок 16"/>
          <p:cNvSpPr>
            <a:spLocks noGrp="1"/>
          </p:cNvSpPr>
          <p:nvPr>
            <p:ph type="title"/>
          </p:nvPr>
        </p:nvSpPr>
        <p:spPr>
          <a:xfrm>
            <a:off x="1979712" y="1684662"/>
            <a:ext cx="6624736" cy="81508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r"/>
            <a:r>
              <a:rPr lang="ru-RU" sz="2800" dirty="0">
                <a:solidFill>
                  <a:srgbClr val="323C8D"/>
                </a:solidFill>
                <a:latin typeface="Century Gothic" panose="020B0502020202020204" pitchFamily="34" charset="0"/>
              </a:rPr>
              <a:t>Спасибо за </a:t>
            </a:r>
            <a:r>
              <a:rPr lang="ru-RU" sz="2800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внимание</a:t>
            </a:r>
            <a:endParaRPr lang="ru-RU" sz="28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63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Актуальность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1723316" y="771550"/>
            <a:ext cx="61206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16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475656" y="1059582"/>
            <a:ext cx="633670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16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Текст 11"/>
          <p:cNvSpPr>
            <a:spLocks noGrp="1"/>
          </p:cNvSpPr>
          <p:nvPr>
            <p:ph type="body" sz="half" idx="2"/>
          </p:nvPr>
        </p:nvSpPr>
        <p:spPr>
          <a:xfrm>
            <a:off x="1403648" y="920646"/>
            <a:ext cx="7488832" cy="3370188"/>
          </a:xfrm>
        </p:spPr>
        <p:txBody>
          <a:bodyPr>
            <a:normAutofit/>
          </a:bodyPr>
          <a:lstStyle/>
          <a:p>
            <a:pPr indent="446088" algn="just"/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Актуальность данного дипломного проекта заключается в существовании проблемы общекультурного кризиса, поэтому воспитание культурной личности, обладающей устойчивой системой ценностных ориентаций, способной сознательно строить свои отношения к природе, обществу, другим людям, самому себе, способной к творческой самореализации во всех сферах деятельности, представляется чрезвычайно важным. Объекты культуры является значимыми социальными институтами, которые способствует социализации и окультуриванию личности.</a:t>
            </a:r>
          </a:p>
          <a:p>
            <a:pPr lvl="0" indent="446088" algn="just"/>
            <a:endParaRPr lang="ru-RU" sz="1700" dirty="0" smtClean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3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31640" y="627534"/>
            <a:ext cx="77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Цель дипломного проекта</a:t>
            </a:r>
            <a:r>
              <a:rPr lang="ru-RU" sz="16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 – является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разработка виртуального музея с главными достопримечательностями Крыма. </a:t>
            </a:r>
          </a:p>
        </p:txBody>
      </p:sp>
      <p:sp>
        <p:nvSpPr>
          <p:cNvPr id="9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Цель и задачи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Текст 11"/>
          <p:cNvSpPr>
            <a:spLocks noGrp="1"/>
          </p:cNvSpPr>
          <p:nvPr>
            <p:ph type="body" sz="half" idx="2"/>
          </p:nvPr>
        </p:nvSpPr>
        <p:spPr>
          <a:xfrm>
            <a:off x="1403648" y="1419622"/>
            <a:ext cx="7488832" cy="349362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ru-RU" sz="1700" b="1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Задачи</a:t>
            </a:r>
            <a:r>
              <a:rPr lang="ru-RU" sz="1700" dirty="0" smtClean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: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описание и анализ предметной области и оценка существующих программных продуктов;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моделирование программного обеспечения;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обоснование актуальности разработки приложения;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постановка цели и задач проекта;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обоснование выбора средств автоматизации для создания программного продукта;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спроектировать и разработать базу данных;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проектирование пользовательского интерфейса;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создание запросов и хранимых процедур;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создание отчетов;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выявление угроз информационной безопасности;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организация доступа пользователей;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меры безопасности проекта;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расчет трудоемкости разработки программного обеспечения;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расчет финансовых затрат необходимых для реализации проекта.</a:t>
            </a:r>
          </a:p>
          <a:p>
            <a:pPr lvl="0" algn="just"/>
            <a:endParaRPr lang="ru-RU" sz="1700" dirty="0" smtClean="0">
              <a:solidFill>
                <a:srgbClr val="323C8D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Анализ существующих программ</a:t>
            </a:r>
            <a:endParaRPr lang="ru-RU" sz="2000" b="1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4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79004" y="581650"/>
            <a:ext cx="384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Сайт Государственного Эрмитажа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66183" y="581650"/>
            <a:ext cx="186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Музей</a:t>
            </a:r>
            <a:r>
              <a:rPr lang="ru-RU" dirty="0"/>
              <a:t>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Акрополя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4781" y="2067694"/>
            <a:ext cx="2534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Третьяковская</a:t>
            </a:r>
            <a:r>
              <a:rPr lang="ru-RU" dirty="0"/>
              <a:t> </a:t>
            </a:r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галерея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821465" y="1059582"/>
            <a:ext cx="2244090" cy="811530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668056" y="942727"/>
            <a:ext cx="1257300" cy="1438275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6"/>
          <a:stretch>
            <a:fillRect/>
          </a:stretch>
        </p:blipFill>
        <p:spPr>
          <a:xfrm>
            <a:off x="1617923" y="2576454"/>
            <a:ext cx="2987789" cy="2155536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7"/>
          <a:stretch>
            <a:fillRect/>
          </a:stretch>
        </p:blipFill>
        <p:spPr>
          <a:xfrm>
            <a:off x="5652120" y="3030400"/>
            <a:ext cx="2905254" cy="15754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80112" y="2453858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323C8D"/>
                </a:solidFill>
                <a:latin typeface="Century Gothic" panose="020B0502020202020204" pitchFamily="34" charset="0"/>
                <a:ea typeface="+mj-ea"/>
                <a:cs typeface="+mj-cs"/>
              </a:rPr>
              <a:t>Виртуальный музей «Лувр»</a:t>
            </a: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Диаграмма </a:t>
            </a:r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прецедентов</a:t>
            </a: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5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2" y="802163"/>
            <a:ext cx="6470218" cy="36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Диаграмма деятельности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6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96387" y="627534"/>
            <a:ext cx="3829758" cy="42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2060" y="144949"/>
            <a:ext cx="7418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Диаграмма компонентов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7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201" y="572865"/>
            <a:ext cx="6120130" cy="3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Выбор средств разработки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8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sp>
        <p:nvSpPr>
          <p:cNvPr id="8194" name="AutoShape 2" descr="Картинки по запросу visual foxpr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449090" y="699542"/>
            <a:ext cx="7488832" cy="4306292"/>
          </a:xfrm>
        </p:spPr>
        <p:txBody>
          <a:bodyPr>
            <a:normAutofit/>
          </a:bodyPr>
          <a:lstStyle/>
          <a:p>
            <a:pPr marL="542925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Серверная часть приложения разрабатывалась при помощи языка программирования </a:t>
            </a:r>
            <a:r>
              <a:rPr lang="en-US" sz="1800" dirty="0" err="1">
                <a:solidFill>
                  <a:srgbClr val="323C8D"/>
                </a:solidFill>
                <a:latin typeface="Century Gothic" panose="020B0502020202020204" pitchFamily="34" charset="0"/>
              </a:rPr>
              <a:t>Php</a:t>
            </a:r>
            <a:r>
              <a:rPr lang="en-US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с фреймворком </a:t>
            </a:r>
            <a:r>
              <a:rPr lang="en-US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Laravel</a:t>
            </a:r>
            <a:endParaRPr lang="ru-RU" sz="1800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marL="542925" indent="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Клиентская часть приложения разрабатывалась при помощи средств разработки</a:t>
            </a:r>
            <a:r>
              <a:rPr lang="en-US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 HTML, CSS,</a:t>
            </a: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solidFill>
                  <a:srgbClr val="323C8D"/>
                </a:solidFill>
                <a:latin typeface="Century Gothic" panose="020B0502020202020204" pitchFamily="34" charset="0"/>
              </a:rPr>
              <a:t>фреймворка</a:t>
            </a: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en-US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Bootstrap </a:t>
            </a: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и языка программирования </a:t>
            </a:r>
            <a:r>
              <a:rPr lang="en-US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JavaScript</a:t>
            </a:r>
            <a:r>
              <a:rPr 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; </a:t>
            </a:r>
            <a:endParaRPr lang="en-US" sz="1800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366900" y="226832"/>
            <a:ext cx="7344816" cy="760742"/>
          </a:xfrm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Расчет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трудоемкости разработки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/>
            </a:r>
            <a:b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</a:b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программного </a:t>
            </a:r>
            <a:r>
              <a:rPr 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продукта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9</a:t>
            </a:fld>
            <a:endParaRPr lang="ru-RU" sz="1400" dirty="0">
              <a:solidFill>
                <a:srgbClr val="323C8D"/>
              </a:solidFill>
            </a:endParaRPr>
          </a:p>
        </p:txBody>
      </p:sp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2008" y="2067694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chemeClr val="bg1"/>
                </a:solidFill>
                <a:latin typeface="Century Gothic" pitchFamily="34" charset="0"/>
              </a:rPr>
              <a:t>Многопрофильный колледж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90282"/>
              </p:ext>
            </p:extLst>
          </p:nvPr>
        </p:nvGraphicFramePr>
        <p:xfrm>
          <a:off x="1547664" y="1275606"/>
          <a:ext cx="7272808" cy="3170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Наименование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Количество операторов, чел. час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труда на описание задачи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30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исследование предметной области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разработку алгоритма решения задачи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программирование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отладку программы, чел. час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Затраты на подготовку документации, чел. час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Общие затраты труда, чел. час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323C8D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208</a:t>
                      </a:r>
                      <a:endParaRPr lang="ru-RU" sz="1400" kern="1200" dirty="0">
                        <a:solidFill>
                          <a:srgbClr val="323C8D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507</Words>
  <Application>Microsoft Office PowerPoint</Application>
  <PresentationFormat>Экран (16:9)</PresentationFormat>
  <Paragraphs>103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средств разработки</vt:lpstr>
      <vt:lpstr>Расчет трудоемкости разработки  программного продукта</vt:lpstr>
      <vt:lpstr>Презентация PowerPoint</vt:lpstr>
      <vt:lpstr>Заключение</vt:lpstr>
      <vt:lpstr>Спасибо за внимание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Настасья</dc:creator>
  <cp:lastModifiedBy>Никита Садовщиков</cp:lastModifiedBy>
  <cp:revision>201</cp:revision>
  <cp:lastPrinted>2015-11-17T19:47:04Z</cp:lastPrinted>
  <dcterms:created xsi:type="dcterms:W3CDTF">2015-10-22T14:57:34Z</dcterms:created>
  <dcterms:modified xsi:type="dcterms:W3CDTF">2021-06-21T05:05:01Z</dcterms:modified>
</cp:coreProperties>
</file>