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259" r:id="rId3"/>
    <p:sldId id="260" r:id="rId4"/>
    <p:sldId id="347" r:id="rId5"/>
    <p:sldId id="348" r:id="rId6"/>
    <p:sldId id="349" r:id="rId7"/>
    <p:sldId id="350" r:id="rId8"/>
    <p:sldId id="360" r:id="rId9"/>
    <p:sldId id="263" r:id="rId10"/>
    <p:sldId id="264" r:id="rId11"/>
    <p:sldId id="265" r:id="rId12"/>
    <p:sldId id="266" r:id="rId13"/>
    <p:sldId id="267" r:id="rId14"/>
    <p:sldId id="268" r:id="rId15"/>
    <p:sldId id="28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52" r:id="rId26"/>
    <p:sldId id="283" r:id="rId27"/>
    <p:sldId id="284" r:id="rId28"/>
    <p:sldId id="278" r:id="rId29"/>
    <p:sldId id="285" r:id="rId30"/>
    <p:sldId id="279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53" r:id="rId42"/>
    <p:sldId id="354" r:id="rId43"/>
    <p:sldId id="355" r:id="rId44"/>
    <p:sldId id="338" r:id="rId45"/>
    <p:sldId id="339" r:id="rId46"/>
    <p:sldId id="340" r:id="rId47"/>
    <p:sldId id="341" r:id="rId48"/>
    <p:sldId id="356" r:id="rId49"/>
    <p:sldId id="357" r:id="rId50"/>
    <p:sldId id="358" r:id="rId51"/>
    <p:sldId id="337" r:id="rId52"/>
    <p:sldId id="342" r:id="rId53"/>
    <p:sldId id="343" r:id="rId54"/>
    <p:sldId id="344" r:id="rId55"/>
    <p:sldId id="30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8942" autoAdjust="0"/>
  </p:normalViewPr>
  <p:slideViewPr>
    <p:cSldViewPr showGuides="1">
      <p:cViewPr>
        <p:scale>
          <a:sx n="75" d="100"/>
          <a:sy n="75" d="100"/>
        </p:scale>
        <p:origin x="-1758" y="216"/>
      </p:cViewPr>
      <p:guideLst>
        <p:guide orient="horz" pos="32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E0FD-EA35-4671-A4E4-98C7336B36B1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A5723-67FB-44B5-832B-A3FEF9C9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3A39E-5B08-40AF-A53E-4F0D63672BE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15A7-13AB-4AA2-AB03-836632B97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81021" y="3059668"/>
            <a:ext cx="420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PUBH</a:t>
            </a:r>
            <a:r>
              <a:rPr lang="en-US" sz="2800" b="1" baseline="0" dirty="0" smtClean="0">
                <a:solidFill>
                  <a:schemeClr val="tx2"/>
                </a:solidFill>
              </a:rPr>
              <a:t> 6002.10 – Fall 2016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29718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372812" y="6096000"/>
            <a:ext cx="1390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tx2"/>
                </a:solidFill>
              </a:rPr>
              <a:t>Naji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Younes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52600"/>
            <a:ext cx="8229600" cy="1066800"/>
          </a:xfrm>
        </p:spPr>
        <p:txBody>
          <a:bodyPr/>
          <a:lstStyle>
            <a:lvl1pPr marL="0" indent="0" algn="r">
              <a:buNone/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Lecture 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59113"/>
            <a:ext cx="4024313" cy="523875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Lecture Number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990600"/>
            <a:ext cx="8229600" cy="4953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 smtClean="0"/>
              <a:t>Text Slide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0"/>
            <a:ext cx="8229600" cy="49530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Graphic or Tabular Slide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6131164" y="318532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61036" y="2438400"/>
            <a:ext cx="8104982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131164" y="304800"/>
            <a:ext cx="25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PUBH 6002.10   Fall</a:t>
            </a:r>
            <a:r>
              <a:rPr lang="en-US" b="1" baseline="0" dirty="0" smtClean="0">
                <a:solidFill>
                  <a:schemeClr val="tx2"/>
                </a:solidFill>
              </a:rPr>
              <a:t> 2016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24" y="6096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E1274248-84E9-4266-A22D-0EC35DBCD72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6156048"/>
            <a:ext cx="2286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990600"/>
            <a:ext cx="3657600" cy="495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990600"/>
            <a:ext cx="3657600" cy="495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06C3-4B1E-496E-A522-7E8F29D4677F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6047-29D9-4EE6-9E5A-BE8C6E6D4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1" r:id="rId3"/>
    <p:sldLayoutId id="2147483650" r:id="rId4"/>
    <p:sldLayoutId id="2147483651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ji@gw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Exploratory Data Analysis with R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3059668"/>
            <a:ext cx="3505200" cy="523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Using Statistical Software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Avoid </a:t>
            </a:r>
            <a:r>
              <a:rPr lang="en-US" dirty="0"/>
              <a:t>equations or </a:t>
            </a:r>
            <a:r>
              <a:rPr lang="en-US" dirty="0" smtClean="0"/>
              <a:t>calculations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Focus </a:t>
            </a:r>
            <a:r>
              <a:rPr lang="en-US" dirty="0"/>
              <a:t>on data analysis, interpretation, and </a:t>
            </a:r>
            <a:r>
              <a:rPr lang="en-US" dirty="0" smtClean="0"/>
              <a:t>communication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Many </a:t>
            </a:r>
            <a:r>
              <a:rPr lang="en-US" dirty="0"/>
              <a:t>options: R, SAS, SPSS, Stata,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R </a:t>
            </a:r>
            <a:r>
              <a:rPr lang="en-US" dirty="0"/>
              <a:t>used in this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R's place in this </a:t>
            </a:r>
            <a:r>
              <a:rPr lang="en-US" b="1" dirty="0" smtClean="0">
                <a:solidFill>
                  <a:schemeClr val="accent2"/>
                </a:solidFill>
              </a:rPr>
              <a:t>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Used </a:t>
            </a:r>
            <a:r>
              <a:rPr lang="en-US" dirty="0"/>
              <a:t>extensively in lecture, labs, quizzes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It’s </a:t>
            </a:r>
            <a:r>
              <a:rPr lang="en-US" dirty="0"/>
              <a:t>a tool, not the focus of the 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Focus </a:t>
            </a:r>
            <a:r>
              <a:rPr lang="en-US" dirty="0"/>
              <a:t>on a simple, practical subset of 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Bring </a:t>
            </a:r>
            <a:r>
              <a:rPr lang="en-US" dirty="0"/>
              <a:t>your laptops so you can follow along, </a:t>
            </a:r>
            <a:r>
              <a:rPr lang="en-US" dirty="0" smtClean="0"/>
              <a:t>experiment.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And charge them ahead.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laptops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needed during exams.</a:t>
            </a:r>
          </a:p>
        </p:txBody>
      </p:sp>
    </p:spTree>
    <p:extLst>
      <p:ext uri="{BB962C8B-B14F-4D97-AF65-F5344CB8AC3E}">
        <p14:creationId xmlns:p14="http://schemas.microsoft.com/office/powerpoint/2010/main" val="30649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What we're </a:t>
            </a:r>
            <a:r>
              <a:rPr lang="en-US" b="1" dirty="0" smtClean="0">
                <a:solidFill>
                  <a:schemeClr val="accent2"/>
                </a:solidFill>
              </a:rPr>
              <a:t>assuming</a:t>
            </a:r>
          </a:p>
          <a:p>
            <a:r>
              <a:rPr lang="en-US" dirty="0" smtClean="0"/>
              <a:t>No </a:t>
            </a:r>
            <a:r>
              <a:rPr lang="en-US" dirty="0"/>
              <a:t>prior experience with statistical software</a:t>
            </a:r>
          </a:p>
          <a:p>
            <a:r>
              <a:rPr lang="en-US" dirty="0" smtClean="0"/>
              <a:t>No </a:t>
            </a:r>
            <a:r>
              <a:rPr lang="en-US" dirty="0"/>
              <a:t>experience with R</a:t>
            </a:r>
          </a:p>
        </p:txBody>
      </p:sp>
    </p:spTree>
    <p:extLst>
      <p:ext uri="{BB962C8B-B14F-4D97-AF65-F5344CB8AC3E}">
        <p14:creationId xmlns:p14="http://schemas.microsoft.com/office/powerpoint/2010/main" val="8368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Working with </a:t>
            </a:r>
            <a:r>
              <a:rPr lang="en-US" b="1" dirty="0" smtClean="0">
                <a:solidFill>
                  <a:schemeClr val="accent2"/>
                </a:solidFill>
              </a:rPr>
              <a:t>R</a:t>
            </a:r>
          </a:p>
          <a:p>
            <a:r>
              <a:rPr lang="en-US" dirty="0"/>
              <a:t>It </a:t>
            </a:r>
            <a:r>
              <a:rPr lang="en-US" i="1" dirty="0"/>
              <a:t>will</a:t>
            </a:r>
            <a:r>
              <a:rPr lang="en-US" dirty="0"/>
              <a:t> be frustrating at first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It </a:t>
            </a:r>
            <a:r>
              <a:rPr lang="en-US" dirty="0"/>
              <a:t>gets easier 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 </a:t>
            </a:r>
            <a:r>
              <a:rPr lang="en-US" dirty="0"/>
              <a:t>little struggling is ok. A lot is not! </a:t>
            </a:r>
            <a:endParaRPr lang="en-US" dirty="0" smtClean="0"/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you're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stuck and not making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progress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email your TA or email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me.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Major topics</a:t>
            </a:r>
          </a:p>
          <a:p>
            <a:r>
              <a:rPr lang="en-US" dirty="0" smtClean="0"/>
              <a:t>1</a:t>
            </a:r>
            <a:r>
              <a:rPr lang="en-US" dirty="0"/>
              <a:t>. Exploratory data analysis (lectures 1-4)</a:t>
            </a:r>
          </a:p>
          <a:p>
            <a:r>
              <a:rPr lang="en-US" dirty="0"/>
              <a:t>2. Formal Methods (lecture 5)</a:t>
            </a:r>
          </a:p>
          <a:p>
            <a:r>
              <a:rPr lang="en-US" dirty="0"/>
              <a:t>3. Association and basic regression (lectures 6-8)</a:t>
            </a:r>
          </a:p>
          <a:p>
            <a:r>
              <a:rPr lang="en-US" dirty="0"/>
              <a:t>4. </a:t>
            </a:r>
            <a:r>
              <a:rPr lang="en-US" dirty="0" smtClean="0"/>
              <a:t>Common regressions models </a:t>
            </a:r>
            <a:r>
              <a:rPr lang="en-US" dirty="0"/>
              <a:t>(</a:t>
            </a:r>
            <a:r>
              <a:rPr lang="en-US" dirty="0" smtClean="0"/>
              <a:t>lectures 9-11)</a:t>
            </a:r>
            <a:endParaRPr lang="en-US" dirty="0"/>
          </a:p>
          <a:p>
            <a:r>
              <a:rPr lang="en-US" dirty="0"/>
              <a:t>5. Other regression models (lectures 10-11)</a:t>
            </a:r>
          </a:p>
          <a:p>
            <a:r>
              <a:rPr lang="en-US" dirty="0"/>
              <a:t>6. Design of experiments (lecture 12)</a:t>
            </a:r>
          </a:p>
          <a:p>
            <a:r>
              <a:rPr lang="en-US" dirty="0"/>
              <a:t>7. </a:t>
            </a:r>
            <a:r>
              <a:rPr lang="en-US" dirty="0" smtClean="0"/>
              <a:t>Issues in generalizing (lecture </a:t>
            </a:r>
            <a:r>
              <a:rPr lang="en-US" dirty="0"/>
              <a:t>13)</a:t>
            </a:r>
          </a:p>
          <a:p>
            <a:r>
              <a:rPr lang="en-US" dirty="0"/>
              <a:t>8. Review session</a:t>
            </a:r>
          </a:p>
        </p:txBody>
      </p:sp>
    </p:spTree>
    <p:extLst>
      <p:ext uri="{BB962C8B-B14F-4D97-AF65-F5344CB8AC3E}">
        <p14:creationId xmlns:p14="http://schemas.microsoft.com/office/powerpoint/2010/main" val="14277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Biostat</a:t>
            </a:r>
            <a:r>
              <a:rPr lang="en-US" b="1" dirty="0">
                <a:solidFill>
                  <a:schemeClr val="accent2"/>
                </a:solidFill>
              </a:rPr>
              <a:t> Textbooks</a:t>
            </a:r>
          </a:p>
          <a:p>
            <a:r>
              <a:rPr lang="en-US" dirty="0" smtClean="0"/>
              <a:t>None </a:t>
            </a:r>
            <a:r>
              <a:rPr lang="en-US" dirty="0"/>
              <a:t>required</a:t>
            </a:r>
          </a:p>
          <a:p>
            <a:r>
              <a:rPr lang="en-US" dirty="0" smtClean="0"/>
              <a:t>Optional</a:t>
            </a:r>
          </a:p>
          <a:p>
            <a:pPr marL="228600"/>
            <a:r>
              <a:rPr lang="en-US" dirty="0" err="1" smtClean="0"/>
              <a:t>Motulsky</a:t>
            </a:r>
            <a:r>
              <a:rPr lang="en-US" dirty="0" smtClean="0"/>
              <a:t> </a:t>
            </a:r>
            <a:r>
              <a:rPr lang="en-US" dirty="0"/>
              <a:t>“Intuitive Biostatistics” 3d </a:t>
            </a:r>
            <a:r>
              <a:rPr lang="en-US" dirty="0" err="1"/>
              <a:t>ed</a:t>
            </a:r>
            <a:endParaRPr lang="en-US" dirty="0"/>
          </a:p>
          <a:p>
            <a:pPr marL="228600"/>
            <a:r>
              <a:rPr lang="en-US" dirty="0" err="1" smtClean="0"/>
              <a:t>Rosner</a:t>
            </a:r>
            <a:r>
              <a:rPr lang="en-US" dirty="0" smtClean="0"/>
              <a:t> </a:t>
            </a:r>
            <a:r>
              <a:rPr lang="en-US" dirty="0"/>
              <a:t>“Fundamentals of </a:t>
            </a:r>
            <a:r>
              <a:rPr lang="en-US" dirty="0" smtClean="0"/>
              <a:t>Biostatistics</a:t>
            </a:r>
            <a:r>
              <a:rPr lang="en-US" dirty="0"/>
              <a:t>” 7th </a:t>
            </a:r>
            <a:r>
              <a:rPr lang="en-US" dirty="0" err="1" smtClean="0"/>
              <a:t>ed</a:t>
            </a:r>
            <a:endParaRPr lang="en-US" dirty="0" smtClean="0"/>
          </a:p>
          <a:p>
            <a:pPr marL="228600"/>
            <a:endParaRPr lang="en-US" dirty="0"/>
          </a:p>
          <a:p>
            <a:r>
              <a:rPr lang="en-US" i="1" dirty="0" smtClean="0"/>
              <a:t>Not used in 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89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 Textbooks</a:t>
            </a:r>
          </a:p>
          <a:p>
            <a:r>
              <a:rPr lang="en-US" dirty="0" smtClean="0"/>
              <a:t>Not </a:t>
            </a:r>
            <a:r>
              <a:rPr lang="en-US" dirty="0"/>
              <a:t>really needed</a:t>
            </a:r>
          </a:p>
          <a:p>
            <a:r>
              <a:rPr lang="en-US" dirty="0" smtClean="0"/>
              <a:t>Many </a:t>
            </a:r>
            <a:r>
              <a:rPr lang="en-US" dirty="0"/>
              <a:t>free tutorials on the </a:t>
            </a:r>
            <a:r>
              <a:rPr lang="en-US" dirty="0" smtClean="0"/>
              <a:t>web, but more complex than you’ll need for this class</a:t>
            </a:r>
            <a:endParaRPr lang="en-US" dirty="0"/>
          </a:p>
          <a:p>
            <a:pPr marL="228600">
              <a:spcBef>
                <a:spcPts val="1200"/>
              </a:spcBef>
            </a:pPr>
            <a:r>
              <a:rPr lang="en-US" i="1" dirty="0" smtClean="0"/>
              <a:t>R </a:t>
            </a:r>
            <a:r>
              <a:rPr lang="en-US" i="1" dirty="0"/>
              <a:t>in </a:t>
            </a:r>
            <a:r>
              <a:rPr lang="en-US" i="1" dirty="0" smtClean="0"/>
              <a:t>action </a:t>
            </a:r>
            <a:r>
              <a:rPr lang="en-US" dirty="0"/>
              <a:t>by Robert I. </a:t>
            </a:r>
            <a:r>
              <a:rPr lang="en-US" dirty="0" err="1"/>
              <a:t>Kabacoff</a:t>
            </a:r>
            <a:endParaRPr lang="en-US" dirty="0"/>
          </a:p>
          <a:p>
            <a:pPr marL="228600"/>
            <a:r>
              <a:rPr lang="en-US" i="1" dirty="0" smtClean="0"/>
              <a:t>Using </a:t>
            </a:r>
            <a:r>
              <a:rPr lang="en-US" i="1" dirty="0"/>
              <a:t>R and </a:t>
            </a:r>
            <a:r>
              <a:rPr lang="en-US" i="1" dirty="0" err="1"/>
              <a:t>RStudio</a:t>
            </a:r>
            <a:r>
              <a:rPr lang="en-US" i="1" dirty="0"/>
              <a:t> for Data Management, Statistical Analysis, and </a:t>
            </a:r>
            <a:r>
              <a:rPr lang="en-US" i="1" dirty="0" smtClean="0"/>
              <a:t>Graphics</a:t>
            </a:r>
            <a:r>
              <a:rPr lang="en-US" dirty="0" smtClean="0"/>
              <a:t> </a:t>
            </a:r>
            <a:r>
              <a:rPr lang="en-US" dirty="0"/>
              <a:t>by Nicholas J. Horton and Ken </a:t>
            </a:r>
            <a:r>
              <a:rPr lang="en-US" dirty="0" err="1"/>
              <a:t>Kleinman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Assignments and Quizzes</a:t>
            </a:r>
          </a:p>
          <a:p>
            <a:r>
              <a:rPr lang="en-US" dirty="0" smtClean="0"/>
              <a:t>3 </a:t>
            </a:r>
            <a:r>
              <a:rPr lang="en-US" dirty="0"/>
              <a:t>take home (due the following week)</a:t>
            </a:r>
          </a:p>
          <a:p>
            <a:r>
              <a:rPr lang="en-US" dirty="0" smtClean="0"/>
              <a:t>3 </a:t>
            </a:r>
            <a:r>
              <a:rPr lang="en-US" dirty="0"/>
              <a:t>in class </a:t>
            </a:r>
          </a:p>
          <a:p>
            <a:r>
              <a:rPr lang="en-US" dirty="0" smtClean="0"/>
              <a:t>One </a:t>
            </a:r>
            <a:r>
              <a:rPr lang="en-US" dirty="0"/>
              <a:t>experiment</a:t>
            </a:r>
          </a:p>
          <a:p>
            <a:r>
              <a:rPr lang="en-US" dirty="0" smtClean="0"/>
              <a:t>Final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Worst of the 3 take home + 3 in class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dropped.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Take home Quizzes</a:t>
            </a:r>
          </a:p>
          <a:p>
            <a:r>
              <a:rPr lang="en-US" dirty="0" smtClean="0"/>
              <a:t>Open </a:t>
            </a:r>
            <a:r>
              <a:rPr lang="en-US" dirty="0"/>
              <a:t>book and notes</a:t>
            </a:r>
          </a:p>
          <a:p>
            <a:r>
              <a:rPr lang="en-US" dirty="0" smtClean="0"/>
              <a:t>Preparation </a:t>
            </a:r>
            <a:r>
              <a:rPr lang="en-US" dirty="0"/>
              <a:t>for the in-class</a:t>
            </a:r>
          </a:p>
          <a:p>
            <a:r>
              <a:rPr lang="en-US" dirty="0" smtClean="0"/>
              <a:t>Please </a:t>
            </a:r>
            <a:r>
              <a:rPr lang="en-US" dirty="0"/>
              <a:t>work individually</a:t>
            </a:r>
          </a:p>
        </p:txBody>
      </p:sp>
    </p:spTree>
    <p:extLst>
      <p:ext uri="{BB962C8B-B14F-4D97-AF65-F5344CB8AC3E}">
        <p14:creationId xmlns:p14="http://schemas.microsoft.com/office/powerpoint/2010/main" val="19405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 Class Quizzes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Closed </a:t>
            </a:r>
            <a:r>
              <a:rPr lang="en-US" dirty="0"/>
              <a:t>book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Multiple </a:t>
            </a:r>
            <a:r>
              <a:rPr lang="en-US" dirty="0"/>
              <a:t>versions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Very similar to the </a:t>
            </a:r>
            <a:r>
              <a:rPr lang="en-US" dirty="0"/>
              <a:t>take home </a:t>
            </a:r>
            <a:r>
              <a:rPr lang="en-US" dirty="0" smtClean="0"/>
              <a:t>ones, same material.</a:t>
            </a:r>
            <a:endParaRPr lang="en-US" dirty="0"/>
          </a:p>
          <a:p>
            <a:pPr marL="228600">
              <a:spcBef>
                <a:spcPts val="1800"/>
              </a:spcBef>
            </a:pPr>
            <a:r>
              <a:rPr lang="en-US" dirty="0" smtClean="0"/>
              <a:t>Not </a:t>
            </a:r>
            <a:r>
              <a:rPr lang="en-US" dirty="0"/>
              <a:t>evil</a:t>
            </a:r>
          </a:p>
        </p:txBody>
      </p:sp>
    </p:spTree>
    <p:extLst>
      <p:ext uri="{BB962C8B-B14F-4D97-AF65-F5344CB8AC3E}">
        <p14:creationId xmlns:p14="http://schemas.microsoft.com/office/powerpoint/2010/main" val="14952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</a:rPr>
              <a:t>General Information</a:t>
            </a:r>
          </a:p>
          <a:p>
            <a:r>
              <a:rPr lang="en-US" dirty="0" smtClean="0"/>
              <a:t>Class: </a:t>
            </a:r>
            <a:r>
              <a:rPr lang="en-US" dirty="0" err="1" smtClean="0"/>
              <a:t>PubH</a:t>
            </a:r>
            <a:r>
              <a:rPr lang="en-US" dirty="0" smtClean="0"/>
              <a:t> 6002 section 10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Naji</a:t>
            </a:r>
            <a:r>
              <a:rPr lang="en-US" dirty="0" smtClean="0"/>
              <a:t> </a:t>
            </a:r>
            <a:r>
              <a:rPr lang="en-US" dirty="0" err="1" smtClean="0"/>
              <a:t>Younes</a:t>
            </a:r>
            <a:endParaRPr lang="en-US" dirty="0" smtClean="0"/>
          </a:p>
          <a:p>
            <a:r>
              <a:rPr lang="en-US" dirty="0" smtClean="0"/>
              <a:t>Office: Science and Engineering Hall 7680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naji@gwu.edu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7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Experiment</a:t>
            </a:r>
          </a:p>
          <a:p>
            <a:r>
              <a:rPr lang="en-US" dirty="0" smtClean="0"/>
              <a:t>A </a:t>
            </a:r>
            <a:r>
              <a:rPr lang="en-US" dirty="0"/>
              <a:t>chance to explore</a:t>
            </a:r>
          </a:p>
          <a:p>
            <a:r>
              <a:rPr lang="en-US" dirty="0" smtClean="0"/>
              <a:t>More </a:t>
            </a:r>
            <a:r>
              <a:rPr lang="en-US" dirty="0"/>
              <a:t>details as we get closer</a:t>
            </a:r>
          </a:p>
        </p:txBody>
      </p:sp>
    </p:spTree>
    <p:extLst>
      <p:ext uri="{BB962C8B-B14F-4D97-AF65-F5344CB8AC3E}">
        <p14:creationId xmlns:p14="http://schemas.microsoft.com/office/powerpoint/2010/main" val="41838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Final</a:t>
            </a:r>
          </a:p>
          <a:p>
            <a:r>
              <a:rPr lang="en-US" dirty="0" smtClean="0"/>
              <a:t>Closed </a:t>
            </a:r>
            <a:r>
              <a:rPr lang="en-US" dirty="0"/>
              <a:t>book</a:t>
            </a:r>
          </a:p>
          <a:p>
            <a:r>
              <a:rPr lang="en-US" dirty="0" smtClean="0"/>
              <a:t>Cumulative</a:t>
            </a:r>
            <a:r>
              <a:rPr lang="en-US" dirty="0"/>
              <a:t>, but emphasis on the last 4 lectures</a:t>
            </a:r>
          </a:p>
          <a:p>
            <a:r>
              <a:rPr lang="en-US" dirty="0" smtClean="0"/>
              <a:t>Very </a:t>
            </a:r>
            <a:r>
              <a:rPr lang="en-US" dirty="0"/>
              <a:t>much like the quizzes</a:t>
            </a:r>
          </a:p>
          <a:p>
            <a:r>
              <a:rPr lang="en-US" dirty="0" smtClean="0"/>
              <a:t>Also </a:t>
            </a:r>
            <a:r>
              <a:rPr lang="en-US" dirty="0"/>
              <a:t>not evil</a:t>
            </a:r>
          </a:p>
        </p:txBody>
      </p:sp>
    </p:spTree>
    <p:extLst>
      <p:ext uri="{BB962C8B-B14F-4D97-AF65-F5344CB8AC3E}">
        <p14:creationId xmlns:p14="http://schemas.microsoft.com/office/powerpoint/2010/main" val="11368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Percentages</a:t>
            </a:r>
          </a:p>
          <a:p>
            <a:r>
              <a:rPr lang="en-US" dirty="0" smtClean="0"/>
              <a:t>Quizzes (1 dropped, 5 </a:t>
            </a:r>
            <a:r>
              <a:rPr lang="en-US" dirty="0"/>
              <a:t>count) </a:t>
            </a:r>
            <a:r>
              <a:rPr lang="en-US" dirty="0" smtClean="0"/>
              <a:t>50</a:t>
            </a:r>
            <a:r>
              <a:rPr lang="en-US" dirty="0"/>
              <a:t>%</a:t>
            </a:r>
          </a:p>
          <a:p>
            <a:r>
              <a:rPr lang="en-US" dirty="0" smtClean="0"/>
              <a:t>Experiment 15%</a:t>
            </a:r>
            <a:endParaRPr lang="en-US" dirty="0"/>
          </a:p>
          <a:p>
            <a:r>
              <a:rPr lang="en-US" dirty="0" smtClean="0"/>
              <a:t>Labs 15%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76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Lecture Structure</a:t>
            </a:r>
          </a:p>
          <a:p>
            <a:r>
              <a:rPr lang="en-US" i="1" dirty="0" smtClean="0"/>
              <a:t>Most weeks</a:t>
            </a:r>
          </a:p>
          <a:p>
            <a:r>
              <a:rPr lang="en-US" dirty="0" smtClean="0"/>
              <a:t>Lecture </a:t>
            </a:r>
            <a:r>
              <a:rPr lang="en-US" dirty="0"/>
              <a:t>6:10 to 8:00</a:t>
            </a:r>
          </a:p>
          <a:p>
            <a:r>
              <a:rPr lang="en-US" dirty="0" smtClean="0"/>
              <a:t>Lab</a:t>
            </a:r>
            <a:r>
              <a:rPr lang="en-US" dirty="0"/>
              <a:t>: 8:10 to </a:t>
            </a:r>
            <a:r>
              <a:rPr lang="en-US" dirty="0" smtClean="0"/>
              <a:t>9:00 </a:t>
            </a:r>
          </a:p>
          <a:p>
            <a:pPr>
              <a:spcBef>
                <a:spcPts val="1800"/>
              </a:spcBef>
            </a:pPr>
            <a:r>
              <a:rPr lang="en-US" i="1" dirty="0" smtClean="0"/>
              <a:t>Weeks with an in-class quiz</a:t>
            </a:r>
          </a:p>
          <a:p>
            <a:r>
              <a:rPr lang="en-US" dirty="0" smtClean="0"/>
              <a:t>Quiz</a:t>
            </a:r>
            <a:r>
              <a:rPr lang="en-US" dirty="0"/>
              <a:t>: 6:10 to </a:t>
            </a:r>
            <a:r>
              <a:rPr lang="en-US" dirty="0" smtClean="0"/>
              <a:t>6:45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approximately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Lecture</a:t>
            </a:r>
            <a:r>
              <a:rPr lang="en-US" dirty="0"/>
              <a:t>: 6:55 to </a:t>
            </a:r>
            <a:r>
              <a:rPr lang="en-US" dirty="0" smtClean="0"/>
              <a:t>9:00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Labs</a:t>
            </a:r>
          </a:p>
          <a:p>
            <a:r>
              <a:rPr lang="en-US" dirty="0" smtClean="0"/>
              <a:t>Review and practice </a:t>
            </a:r>
            <a:r>
              <a:rPr lang="en-US" dirty="0"/>
              <a:t>class material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Full lab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attendance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attending 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/11 labs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7602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990600"/>
            <a:ext cx="6604000" cy="4953000"/>
          </a:xfrm>
        </p:spPr>
      </p:pic>
    </p:spTree>
    <p:extLst>
      <p:ext uri="{BB962C8B-B14F-4D97-AF65-F5344CB8AC3E}">
        <p14:creationId xmlns:p14="http://schemas.microsoft.com/office/powerpoint/2010/main" val="5169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Team </a:t>
            </a:r>
            <a:r>
              <a:rPr lang="en-US" b="1" dirty="0" smtClean="0">
                <a:solidFill>
                  <a:schemeClr val="accent2"/>
                </a:solidFill>
              </a:rPr>
              <a:t>Assignments and Rooms</a:t>
            </a:r>
            <a:endParaRPr lang="en-US" b="1" dirty="0">
              <a:solidFill>
                <a:schemeClr val="accent2"/>
              </a:solidFill>
            </a:endParaRPr>
          </a:p>
          <a:p>
            <a:pPr marL="228600">
              <a:spcBef>
                <a:spcPts val="1800"/>
              </a:spcBef>
            </a:pPr>
            <a:r>
              <a:rPr lang="en-US" dirty="0" smtClean="0"/>
              <a:t>Check the file </a:t>
            </a:r>
            <a:r>
              <a:rPr lang="en-US" dirty="0" smtClean="0">
                <a:solidFill>
                  <a:schemeClr val="accent1"/>
                </a:solidFill>
              </a:rPr>
              <a:t>allTeams.pdf</a:t>
            </a:r>
            <a:r>
              <a:rPr lang="en-US" dirty="0" smtClean="0"/>
              <a:t> in the lecture 1 folder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Team </a:t>
            </a:r>
            <a:r>
              <a:rPr lang="en-US" dirty="0"/>
              <a:t>lists </a:t>
            </a:r>
            <a:r>
              <a:rPr lang="en-US" dirty="0" smtClean="0"/>
              <a:t>also on </a:t>
            </a:r>
            <a:r>
              <a:rPr lang="en-US" dirty="0"/>
              <a:t>blackboard </a:t>
            </a:r>
            <a:endParaRPr lang="en-US" dirty="0" smtClean="0"/>
          </a:p>
          <a:p>
            <a:pPr marL="228600">
              <a:spcBef>
                <a:spcPts val="1800"/>
              </a:spcBef>
            </a:pPr>
            <a:r>
              <a:rPr lang="en-US" dirty="0" smtClean="0"/>
              <a:t>Assignments </a:t>
            </a:r>
            <a:r>
              <a:rPr lang="en-US" dirty="0"/>
              <a:t>are final</a:t>
            </a:r>
          </a:p>
          <a:p>
            <a:pPr marL="228600">
              <a:spcBef>
                <a:spcPts val="1800"/>
              </a:spcBef>
            </a:pPr>
            <a:r>
              <a:rPr lang="en-US" dirty="0" smtClean="0"/>
              <a:t>If </a:t>
            </a:r>
            <a:r>
              <a:rPr lang="en-US" dirty="0"/>
              <a:t>you don't </a:t>
            </a:r>
            <a:r>
              <a:rPr lang="en-US" dirty="0" smtClean="0"/>
              <a:t>see your name in the team list, </a:t>
            </a:r>
            <a:r>
              <a:rPr lang="en-US" dirty="0"/>
              <a:t>please talk to me after the lecture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 Basics</a:t>
            </a:r>
          </a:p>
        </p:txBody>
      </p:sp>
    </p:spTree>
    <p:extLst>
      <p:ext uri="{BB962C8B-B14F-4D97-AF65-F5344CB8AC3E}">
        <p14:creationId xmlns:p14="http://schemas.microsoft.com/office/powerpoint/2010/main" val="36602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</a:rPr>
              <a:t>The Teaching Assistants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50803"/>
              </p:ext>
            </p:extLst>
          </p:nvPr>
        </p:nvGraphicFramePr>
        <p:xfrm>
          <a:off x="762000" y="1676400"/>
          <a:ext cx="6705600" cy="38404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17600"/>
                <a:gridCol w="1676400"/>
                <a:gridCol w="3911600"/>
              </a:tblGrid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Team</a:t>
                      </a:r>
                      <a:endParaRPr lang="en-US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Room</a:t>
                      </a:r>
                      <a:endParaRPr lang="en-US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TA</a:t>
                      </a:r>
                      <a:endParaRPr lang="en-US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Abbey </a:t>
                      </a:r>
                      <a:r>
                        <a:rPr lang="en-US" sz="2800" dirty="0" err="1">
                          <a:effectLst/>
                        </a:rPr>
                        <a:t>Woolverton</a:t>
                      </a:r>
                      <a:endParaRPr lang="en-US" sz="20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200A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CJ Stratton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300C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Hala Nsouli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500A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Hamid Ferdosi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500B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Kathleen Hamill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400B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Morgan Byrne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200B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Rachael Crockett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6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3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300B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Hannah </a:t>
                      </a:r>
                      <a:r>
                        <a:rPr lang="en-US" sz="2800" dirty="0" err="1">
                          <a:effectLst/>
                        </a:rPr>
                        <a:t>Yellin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What R does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/>
              <a:t>Free </a:t>
            </a:r>
            <a:r>
              <a:rPr lang="en-US" dirty="0"/>
              <a:t>language for statistics, data mining and graphics</a:t>
            </a:r>
          </a:p>
          <a:p>
            <a:pPr marL="228600"/>
            <a:r>
              <a:rPr lang="en-US" dirty="0" smtClean="0"/>
              <a:t>Powerful and you get the full thing</a:t>
            </a:r>
            <a:endParaRPr lang="en-US" dirty="0"/>
          </a:p>
          <a:p>
            <a:pPr marL="228600"/>
            <a:r>
              <a:rPr lang="en-US" dirty="0" smtClean="0"/>
              <a:t>Free</a:t>
            </a:r>
            <a:r>
              <a:rPr lang="en-US" dirty="0"/>
              <a:t>, works on most platforms</a:t>
            </a:r>
          </a:p>
          <a:p>
            <a:pPr marL="228600"/>
            <a:r>
              <a:rPr lang="en-US" dirty="0" smtClean="0"/>
              <a:t>Relatively </a:t>
            </a:r>
            <a:r>
              <a:rPr lang="en-US" dirty="0"/>
              <a:t>simple</a:t>
            </a:r>
          </a:p>
          <a:p>
            <a:pPr marL="228600"/>
            <a:r>
              <a:rPr lang="en-US" dirty="0" smtClean="0"/>
              <a:t>Popular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 Objects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/>
              <a:t>You’ll be working with datasets, variables, results, etc. Th</a:t>
            </a:r>
            <a:r>
              <a:rPr lang="en-US" dirty="0" smtClean="0"/>
              <a:t>e generic name for </a:t>
            </a:r>
            <a:r>
              <a:rPr lang="en-US" dirty="0" smtClean="0"/>
              <a:t>of these “objects”.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object has a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 and contents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96" y="2667000"/>
            <a:ext cx="3962095" cy="33507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42256" y="6031468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 Objects are created using “=”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Create a variable with a single value in it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27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Create a dataset by reading data from a file</a:t>
            </a:r>
            <a:endParaRPr lang="en-US" dirty="0"/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read.csv(‘airquality.csv’)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Comments</a:t>
            </a:r>
          </a:p>
          <a:p>
            <a:r>
              <a:rPr lang="en-US" dirty="0" smtClean="0"/>
              <a:t>You </a:t>
            </a:r>
            <a:r>
              <a:rPr lang="en-US" dirty="0"/>
              <a:t>can use comments to annotate your work. The # symbol </a:t>
            </a:r>
            <a:r>
              <a:rPr lang="en-US" dirty="0" smtClean="0"/>
              <a:t>indicates </a:t>
            </a:r>
            <a:r>
              <a:rPr lang="en-US" dirty="0"/>
              <a:t>the beginning of a comment.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comment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= 27  # This is another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Special Comments 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Some comments start with #’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These become regular text when you convert your R file to a word document.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on this later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Spaces and blank lines</a:t>
            </a:r>
          </a:p>
          <a:p>
            <a:r>
              <a:rPr lang="en-US" dirty="0" smtClean="0"/>
              <a:t>They </a:t>
            </a:r>
            <a:r>
              <a:rPr lang="en-US" dirty="0"/>
              <a:t>don't </a:t>
            </a:r>
            <a:r>
              <a:rPr lang="en-US" dirty="0" smtClean="0"/>
              <a:t>matter. For example, these </a:t>
            </a:r>
            <a:r>
              <a:rPr lang="en-US" dirty="0"/>
              <a:t>are all equivalent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age=27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= 27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age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Nothing is required at the end of a line</a:t>
            </a:r>
          </a:p>
          <a:p>
            <a:r>
              <a:rPr lang="en-US" dirty="0" smtClean="0"/>
              <a:t>Some </a:t>
            </a:r>
            <a:r>
              <a:rPr lang="en-US" dirty="0"/>
              <a:t>statistical packages require you to end things </a:t>
            </a:r>
            <a:r>
              <a:rPr lang="en-US" dirty="0" smtClean="0"/>
              <a:t>with </a:t>
            </a:r>
            <a:r>
              <a:rPr lang="en-US" dirty="0"/>
              <a:t>a period or a semicolon.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Functions</a:t>
            </a:r>
          </a:p>
          <a:p>
            <a:r>
              <a:rPr lang="en-US" dirty="0" smtClean="0"/>
              <a:t>Most </a:t>
            </a:r>
            <a:r>
              <a:rPr lang="en-US" dirty="0"/>
              <a:t>of the work in R is done through functions: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Some </a:t>
            </a:r>
            <a:r>
              <a:rPr lang="en-US" dirty="0"/>
              <a:t>functions are calculator-style functions, e.g. log()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Some </a:t>
            </a:r>
            <a:r>
              <a:rPr lang="en-US" dirty="0"/>
              <a:t>summarize data, e.g. summary()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Some </a:t>
            </a:r>
            <a:r>
              <a:rPr lang="en-US" dirty="0"/>
              <a:t>plot, e.g. plot() or </a:t>
            </a:r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Examples of functions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  <a:tabLst>
                <a:tab pos="2120900" algn="l"/>
              </a:tabLst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log(12.4) </a:t>
            </a:r>
            <a:r>
              <a:rPr lang="en-US" dirty="0" smtClean="0"/>
              <a:t>	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the log of 12.4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  <a:tabLst>
                <a:tab pos="2120900" algn="l"/>
              </a:tabLst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dirty="0" smtClean="0"/>
              <a:t>	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average (mean) of the age values</a:t>
            </a:r>
          </a:p>
          <a:p>
            <a:pPr>
              <a:spcBef>
                <a:spcPts val="1800"/>
              </a:spcBef>
              <a:tabLst>
                <a:tab pos="2120900" algn="l"/>
              </a:tabLst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dirty="0" smtClean="0"/>
              <a:t>	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make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histogram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of age values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Capitalization </a:t>
            </a:r>
            <a:r>
              <a:rPr lang="en-US" b="1" dirty="0" smtClean="0">
                <a:solidFill>
                  <a:schemeClr val="accent2"/>
                </a:solidFill>
              </a:rPr>
              <a:t>matters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/>
              <a:t>These are two </a:t>
            </a:r>
            <a:r>
              <a:rPr lang="en-US" dirty="0"/>
              <a:t>different variables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= 18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= 18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This </a:t>
            </a:r>
            <a:r>
              <a:rPr lang="en-US" dirty="0"/>
              <a:t>applies to everything, including functions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	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equals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	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gives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Finding Course Materials on Blackboard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8642"/>
            <a:ext cx="7354679" cy="42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Numbers, Characters, Objects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/>
              <a:t>Numbers</a:t>
            </a:r>
            <a:endParaRPr lang="en-US" dirty="0"/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27.5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ageNextYear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age+1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Characters</a:t>
            </a:r>
            <a:endParaRPr lang="en-US" dirty="0"/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'Washington'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"Washington"   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same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thing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9" y="990600"/>
            <a:ext cx="7802641" cy="4953000"/>
          </a:xfrm>
        </p:spPr>
      </p:pic>
    </p:spTree>
    <p:extLst>
      <p:ext uri="{BB962C8B-B14F-4D97-AF65-F5344CB8AC3E}">
        <p14:creationId xmlns:p14="http://schemas.microsoft.com/office/powerpoint/2010/main" val="4783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9" y="990600"/>
            <a:ext cx="7802641" cy="4953000"/>
          </a:xfrm>
        </p:spPr>
      </p:pic>
      <p:sp>
        <p:nvSpPr>
          <p:cNvPr id="2" name="TextBox 1"/>
          <p:cNvSpPr txBox="1"/>
          <p:nvPr/>
        </p:nvSpPr>
        <p:spPr>
          <a:xfrm>
            <a:off x="1600200" y="2514600"/>
            <a:ext cx="21119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Editor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Most work saved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4659868"/>
            <a:ext cx="2179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Thing “run” here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Also used for quick stuff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478966"/>
            <a:ext cx="15778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Objects live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6657" y="3657600"/>
            <a:ext cx="16551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 tab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Plots appear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267" y="4261247"/>
            <a:ext cx="26059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tab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files in the current folder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876800"/>
            <a:ext cx="26540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Extra functionality added to 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Launching 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 smtClean="0"/>
              <a:t>RStudio</a:t>
            </a:r>
            <a:r>
              <a:rPr lang="en-US" b="1" dirty="0" smtClean="0"/>
              <a:t> should to be tied to a folder</a:t>
            </a:r>
            <a:endParaRPr lang="en-US" b="1" dirty="0" smtClean="0"/>
          </a:p>
          <a:p>
            <a:pPr marL="457200"/>
            <a:r>
              <a:rPr lang="en-US" dirty="0" err="1" smtClean="0"/>
              <a:t>RStudio</a:t>
            </a:r>
            <a:r>
              <a:rPr lang="en-US" dirty="0" smtClean="0"/>
              <a:t> works best when it’s rooted inside a folder. </a:t>
            </a:r>
          </a:p>
          <a:p>
            <a:pPr marL="457200">
              <a:spcBef>
                <a:spcPts val="1800"/>
              </a:spcBef>
            </a:pPr>
            <a:r>
              <a:rPr lang="en-US" dirty="0" smtClean="0"/>
              <a:t>Don’t simply launch it as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26" y="1243836"/>
            <a:ext cx="1162747" cy="107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17" y="3287772"/>
            <a:ext cx="4775165" cy="2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4572000" y="2318122"/>
            <a:ext cx="0" cy="969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2438400"/>
            <a:ext cx="344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Open the folder (not the zip file)</a:t>
            </a:r>
          </a:p>
          <a:p>
            <a:r>
              <a:rPr lang="en-US" dirty="0" smtClean="0"/>
              <a:t>2. Double click on the “Start”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9144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Did it work?</a:t>
            </a:r>
          </a:p>
          <a:p>
            <a:r>
              <a:rPr lang="en-US" dirty="0" smtClean="0"/>
              <a:t>Check the upper right corner of </a:t>
            </a:r>
            <a:r>
              <a:rPr lang="en-US" dirty="0" err="1" smtClean="0"/>
              <a:t>RStudio</a:t>
            </a:r>
            <a:r>
              <a:rPr lang="en-US" dirty="0" smtClean="0"/>
              <a:t>: it should show the name of the folder.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it shows “Project: (None)” you’re in the wrong place!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400"/>
            <a:ext cx="1927502" cy="1396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19400"/>
            <a:ext cx="1927502" cy="13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32604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4777" y="326046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Uh 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1036" y="2438400"/>
            <a:ext cx="8104982" cy="1371600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1941" y="3581400"/>
            <a:ext cx="386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You only need to do this once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58" y="1331857"/>
            <a:ext cx="6671684" cy="4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Downloading the zip file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5892757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67" y="1066801"/>
            <a:ext cx="4679233" cy="47535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4600" y="2838450"/>
            <a:ext cx="2895600" cy="4572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1036" y="2438400"/>
            <a:ext cx="8104982" cy="1371600"/>
          </a:xfrm>
        </p:spPr>
        <p:txBody>
          <a:bodyPr/>
          <a:lstStyle/>
          <a:p>
            <a:r>
              <a:rPr lang="en-US" dirty="0" smtClean="0"/>
              <a:t>Installing The Class Package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0840" y="3581400"/>
            <a:ext cx="558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We’ll be doing this pretty much every week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239887" cy="109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00150"/>
            <a:ext cx="4876764" cy="435428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4" idx="1"/>
          </p:cNvCxnSpPr>
          <p:nvPr/>
        </p:nvCxnSpPr>
        <p:spPr>
          <a:xfrm rot="16200000" flipH="1">
            <a:off x="2298797" y="1866090"/>
            <a:ext cx="1060950" cy="196145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3429000"/>
            <a:ext cx="268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Go to the packages tab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301035" cy="1874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86" y="3432629"/>
            <a:ext cx="5142023" cy="2954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Elbow Connector 7"/>
          <p:cNvCxnSpPr>
            <a:stCxn id="3" idx="2"/>
            <a:endCxn id="4" idx="1"/>
          </p:cNvCxnSpPr>
          <p:nvPr/>
        </p:nvCxnSpPr>
        <p:spPr>
          <a:xfrm rot="16200000" flipH="1">
            <a:off x="1950619" y="3521985"/>
            <a:ext cx="2044766" cy="7305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7800" y="14478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Change install From to Package archive file</a:t>
            </a:r>
          </a:p>
          <a:p>
            <a:pPr marL="342900" indent="-342900">
              <a:buAutoNum type="arabicPeriod"/>
            </a:pPr>
            <a:r>
              <a:rPr lang="en-US" dirty="0" smtClean="0"/>
              <a:t>Navigate to the lecture folder</a:t>
            </a:r>
          </a:p>
          <a:p>
            <a:pPr marL="342900" indent="-342900">
              <a:buAutoNum type="arabicPeriod"/>
            </a:pPr>
            <a:r>
              <a:rPr lang="en-US" dirty="0" smtClean="0"/>
              <a:t>Pick the “.tar.gz”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Click install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16" y="1909000"/>
            <a:ext cx="4368768" cy="3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Trying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Pulling the lecture folder out of the zip file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6" y="1771574"/>
            <a:ext cx="2354670" cy="1623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1" y="4014330"/>
            <a:ext cx="3110061" cy="1772842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4" idx="0"/>
          </p:cNvCxnSpPr>
          <p:nvPr/>
        </p:nvCxnSpPr>
        <p:spPr>
          <a:xfrm rot="16200000" flipH="1">
            <a:off x="1714757" y="3704465"/>
            <a:ext cx="6197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396599"/>
            <a:ext cx="181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600" dirty="0" smtClean="0"/>
              <a:t>1. Double click to open the zip file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014329"/>
            <a:ext cx="2864390" cy="1776871"/>
          </a:xfrm>
          <a:prstGeom prst="rect">
            <a:avLst/>
          </a:prstGeom>
        </p:spPr>
      </p:pic>
      <p:cxnSp>
        <p:nvCxnSpPr>
          <p:cNvPr id="23" name="Elbow Connector 22"/>
          <p:cNvCxnSpPr>
            <a:stCxn id="4" idx="3"/>
            <a:endCxn id="18" idx="1"/>
          </p:cNvCxnSpPr>
          <p:nvPr/>
        </p:nvCxnSpPr>
        <p:spPr>
          <a:xfrm>
            <a:off x="3579652" y="4900751"/>
            <a:ext cx="2287748" cy="20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3564" y="4234799"/>
            <a:ext cx="213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Drag and drop the </a:t>
            </a:r>
          </a:p>
          <a:p>
            <a:r>
              <a:rPr lang="en-US" sz="1600" dirty="0" smtClean="0"/>
              <a:t>folder </a:t>
            </a:r>
            <a:r>
              <a:rPr lang="en-US" sz="1600" i="1" dirty="0" smtClean="0"/>
              <a:t>out</a:t>
            </a:r>
            <a:r>
              <a:rPr lang="en-US" sz="1600" dirty="0" smtClean="0"/>
              <a:t> of the zip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19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Pulling the lecture folder out of the zip file</a:t>
            </a:r>
          </a:p>
          <a:p>
            <a:r>
              <a:rPr lang="en-US" dirty="0" smtClean="0"/>
              <a:t>Work from the folder, </a:t>
            </a:r>
            <a:r>
              <a:rPr lang="en-US" i="1" dirty="0" smtClean="0"/>
              <a:t>not</a:t>
            </a:r>
            <a:r>
              <a:rPr lang="en-US" dirty="0" smtClean="0"/>
              <a:t> the zip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0" y="2514600"/>
            <a:ext cx="3691440" cy="149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4101372"/>
            <a:ext cx="107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This one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Is trouble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410137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29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Team Number in the Grades Section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85" y="1781385"/>
            <a:ext cx="6971429" cy="3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</a:rPr>
              <a:t>Course Objectives</a:t>
            </a:r>
          </a:p>
          <a:p>
            <a:r>
              <a:rPr lang="en-US" dirty="0" smtClean="0"/>
              <a:t>1. Developing </a:t>
            </a:r>
            <a:r>
              <a:rPr lang="en-US" dirty="0"/>
              <a:t>a routine for exploring </a:t>
            </a:r>
            <a:r>
              <a:rPr lang="en-US" dirty="0" smtClean="0"/>
              <a:t>data 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What's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going 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 Are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there interesting patterns, relationships, anomalies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2. Do these patterns/relationships look real?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just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there in the sample by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chance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3. Are our conclusions solid?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there something we overlooked? Are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approaching the data wrong?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4. How do we best convey what we found?</a:t>
            </a:r>
          </a:p>
          <a:p>
            <a:r>
              <a:rPr lang="en-US" dirty="0" smtClean="0"/>
              <a:t>5</a:t>
            </a:r>
            <a:r>
              <a:rPr lang="en-US" dirty="0"/>
              <a:t>. How do we </a:t>
            </a:r>
            <a:r>
              <a:rPr lang="en-US" dirty="0" smtClean="0"/>
              <a:t>make </a:t>
            </a:r>
            <a:r>
              <a:rPr lang="en-US" dirty="0"/>
              <a:t>our work </a:t>
            </a:r>
            <a:r>
              <a:rPr lang="en-US" dirty="0" smtClean="0"/>
              <a:t>reproducible?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942"/>
      </a:dk1>
      <a:lt1>
        <a:sysClr val="window" lastClr="FFFFFF"/>
      </a:lt1>
      <a:dk2>
        <a:srgbClr val="004065"/>
      </a:dk2>
      <a:lt2>
        <a:srgbClr val="C8B18B"/>
      </a:lt2>
      <a:accent1>
        <a:srgbClr val="0096D6"/>
      </a:accent1>
      <a:accent2>
        <a:srgbClr val="A55121"/>
      </a:accent2>
      <a:accent3>
        <a:srgbClr val="7AC143"/>
      </a:accent3>
      <a:accent4>
        <a:srgbClr val="E31937"/>
      </a:accent4>
      <a:accent5>
        <a:srgbClr val="008367"/>
      </a:accent5>
      <a:accent6>
        <a:srgbClr val="FFC82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1169</Words>
  <Application>Microsoft Office PowerPoint</Application>
  <PresentationFormat>On-screen Show (4:3)</PresentationFormat>
  <Paragraphs>241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 Younes</dc:creator>
  <cp:lastModifiedBy>Naji Younes</cp:lastModifiedBy>
  <cp:revision>256</cp:revision>
  <dcterms:created xsi:type="dcterms:W3CDTF">2013-08-27T15:46:03Z</dcterms:created>
  <dcterms:modified xsi:type="dcterms:W3CDTF">2016-08-31T20:59:44Z</dcterms:modified>
</cp:coreProperties>
</file>