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7"/>
  </p:notesMasterIdLst>
  <p:handoutMasterIdLst>
    <p:handoutMasterId r:id="rId128"/>
  </p:handoutMasterIdLst>
  <p:sldIdLst>
    <p:sldId id="258" r:id="rId2"/>
    <p:sldId id="448" r:id="rId3"/>
    <p:sldId id="449" r:id="rId4"/>
    <p:sldId id="450" r:id="rId5"/>
    <p:sldId id="409" r:id="rId6"/>
    <p:sldId id="410" r:id="rId7"/>
    <p:sldId id="414" r:id="rId8"/>
    <p:sldId id="288" r:id="rId9"/>
    <p:sldId id="289" r:id="rId10"/>
    <p:sldId id="290" r:id="rId11"/>
    <p:sldId id="291" r:id="rId12"/>
    <p:sldId id="292" r:id="rId13"/>
    <p:sldId id="293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31" r:id="rId22"/>
    <p:sldId id="303" r:id="rId23"/>
    <p:sldId id="304" r:id="rId24"/>
    <p:sldId id="332" r:id="rId25"/>
    <p:sldId id="342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403" r:id="rId35"/>
    <p:sldId id="314" r:id="rId36"/>
    <p:sldId id="315" r:id="rId37"/>
    <p:sldId id="400" r:id="rId38"/>
    <p:sldId id="401" r:id="rId39"/>
    <p:sldId id="402" r:id="rId40"/>
    <p:sldId id="404" r:id="rId41"/>
    <p:sldId id="316" r:id="rId42"/>
    <p:sldId id="317" r:id="rId43"/>
    <p:sldId id="318" r:id="rId44"/>
    <p:sldId id="259" r:id="rId45"/>
    <p:sldId id="270" r:id="rId46"/>
    <p:sldId id="261" r:id="rId47"/>
    <p:sldId id="262" r:id="rId48"/>
    <p:sldId id="263" r:id="rId49"/>
    <p:sldId id="333" r:id="rId50"/>
    <p:sldId id="334" r:id="rId51"/>
    <p:sldId id="374" r:id="rId52"/>
    <p:sldId id="375" r:id="rId53"/>
    <p:sldId id="376" r:id="rId54"/>
    <p:sldId id="377" r:id="rId55"/>
    <p:sldId id="378" r:id="rId56"/>
    <p:sldId id="379" r:id="rId57"/>
    <p:sldId id="380" r:id="rId58"/>
    <p:sldId id="381" r:id="rId59"/>
    <p:sldId id="383" r:id="rId60"/>
    <p:sldId id="384" r:id="rId61"/>
    <p:sldId id="385" r:id="rId62"/>
    <p:sldId id="386" r:id="rId63"/>
    <p:sldId id="387" r:id="rId64"/>
    <p:sldId id="388" r:id="rId65"/>
    <p:sldId id="389" r:id="rId66"/>
    <p:sldId id="391" r:id="rId67"/>
    <p:sldId id="455" r:id="rId68"/>
    <p:sldId id="456" r:id="rId69"/>
    <p:sldId id="451" r:id="rId70"/>
    <p:sldId id="452" r:id="rId71"/>
    <p:sldId id="453" r:id="rId72"/>
    <p:sldId id="457" r:id="rId73"/>
    <p:sldId id="461" r:id="rId74"/>
    <p:sldId id="458" r:id="rId75"/>
    <p:sldId id="459" r:id="rId76"/>
    <p:sldId id="460" r:id="rId77"/>
    <p:sldId id="454" r:id="rId78"/>
    <p:sldId id="392" r:id="rId79"/>
    <p:sldId id="264" r:id="rId80"/>
    <p:sldId id="413" r:id="rId81"/>
    <p:sldId id="265" r:id="rId82"/>
    <p:sldId id="266" r:id="rId83"/>
    <p:sldId id="267" r:id="rId84"/>
    <p:sldId id="268" r:id="rId85"/>
    <p:sldId id="269" r:id="rId86"/>
    <p:sldId id="271" r:id="rId87"/>
    <p:sldId id="272" r:id="rId88"/>
    <p:sldId id="424" r:id="rId89"/>
    <p:sldId id="425" r:id="rId90"/>
    <p:sldId id="426" r:id="rId91"/>
    <p:sldId id="343" r:id="rId92"/>
    <p:sldId id="427" r:id="rId93"/>
    <p:sldId id="344" r:id="rId94"/>
    <p:sldId id="345" r:id="rId95"/>
    <p:sldId id="348" r:id="rId96"/>
    <p:sldId id="416" r:id="rId97"/>
    <p:sldId id="417" r:id="rId98"/>
    <p:sldId id="418" r:id="rId99"/>
    <p:sldId id="419" r:id="rId100"/>
    <p:sldId id="420" r:id="rId101"/>
    <p:sldId id="421" r:id="rId102"/>
    <p:sldId id="423" r:id="rId103"/>
    <p:sldId id="422" r:id="rId104"/>
    <p:sldId id="429" r:id="rId105"/>
    <p:sldId id="428" r:id="rId106"/>
    <p:sldId id="430" r:id="rId107"/>
    <p:sldId id="411" r:id="rId108"/>
    <p:sldId id="431" r:id="rId109"/>
    <p:sldId id="432" r:id="rId110"/>
    <p:sldId id="412" r:id="rId111"/>
    <p:sldId id="433" r:id="rId112"/>
    <p:sldId id="434" r:id="rId113"/>
    <p:sldId id="405" r:id="rId114"/>
    <p:sldId id="406" r:id="rId115"/>
    <p:sldId id="407" r:id="rId116"/>
    <p:sldId id="444" r:id="rId117"/>
    <p:sldId id="445" r:id="rId118"/>
    <p:sldId id="446" r:id="rId119"/>
    <p:sldId id="447" r:id="rId120"/>
    <p:sldId id="408" r:id="rId121"/>
    <p:sldId id="442" r:id="rId122"/>
    <p:sldId id="443" r:id="rId123"/>
    <p:sldId id="436" r:id="rId124"/>
    <p:sldId id="275" r:id="rId125"/>
    <p:sldId id="276" r:id="rId1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8942" autoAdjust="0"/>
  </p:normalViewPr>
  <p:slideViewPr>
    <p:cSldViewPr showGuides="1">
      <p:cViewPr>
        <p:scale>
          <a:sx n="75" d="100"/>
          <a:sy n="75" d="100"/>
        </p:scale>
        <p:origin x="-2580" y="-360"/>
      </p:cViewPr>
      <p:guideLst>
        <p:guide orient="horz" pos="3216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-405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CE0FD-EA35-4671-A4E4-98C7336B36B1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A5723-67FB-44B5-832B-A3FEF9C9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49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3A39E-5B08-40AF-A53E-4F0D63672BE7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915A7-13AB-4AA2-AB03-836632B97F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481021" y="3059668"/>
            <a:ext cx="420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tx2"/>
                </a:solidFill>
              </a:rPr>
              <a:t>PUBH</a:t>
            </a:r>
            <a:r>
              <a:rPr lang="en-US" sz="2800" b="1" baseline="0" dirty="0" smtClean="0">
                <a:solidFill>
                  <a:schemeClr val="tx2"/>
                </a:solidFill>
              </a:rPr>
              <a:t> 6002.10 – Fall 2016</a:t>
            </a:r>
            <a:endParaRPr lang="en-US" sz="2800" b="1" dirty="0">
              <a:solidFill>
                <a:schemeClr val="tx2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2971800"/>
            <a:ext cx="82296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7372812" y="6096000"/>
            <a:ext cx="1390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err="1" smtClean="0">
                <a:solidFill>
                  <a:schemeClr val="tx2"/>
                </a:solidFill>
              </a:rPr>
              <a:t>Naji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Younes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752600"/>
            <a:ext cx="8229600" cy="1066800"/>
          </a:xfrm>
        </p:spPr>
        <p:txBody>
          <a:bodyPr/>
          <a:lstStyle>
            <a:lvl1pPr marL="0" indent="0" algn="r">
              <a:buNone/>
              <a:defRPr sz="4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Lecture Title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059113"/>
            <a:ext cx="4024313" cy="523875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Lecture Number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57200" y="6156048"/>
            <a:ext cx="228600" cy="228600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78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131164" y="304800"/>
            <a:ext cx="255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PUBH 6002.10   Fall</a:t>
            </a:r>
            <a:r>
              <a:rPr lang="en-US" b="1" baseline="0" dirty="0" smtClean="0">
                <a:solidFill>
                  <a:schemeClr val="tx2"/>
                </a:solidFill>
              </a:rPr>
              <a:t> 2016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990600"/>
            <a:ext cx="8229600" cy="49530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 dirty="0" smtClean="0"/>
              <a:t>Text Slide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229624" y="60960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E1274248-84E9-4266-A22D-0EC35DBCD723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57200" y="6156048"/>
            <a:ext cx="228600" cy="228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69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131164" y="304800"/>
            <a:ext cx="255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PUBH 6002.10   Fall</a:t>
            </a:r>
            <a:r>
              <a:rPr lang="en-US" b="1" baseline="0" dirty="0" smtClean="0">
                <a:solidFill>
                  <a:schemeClr val="tx2"/>
                </a:solidFill>
              </a:rPr>
              <a:t> 2016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229624" y="60960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E1274248-84E9-4266-A22D-0EC35DBCD723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57200" y="6156048"/>
            <a:ext cx="228600" cy="228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55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90600"/>
            <a:ext cx="8229600" cy="49530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Graphic or Tabular Slide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6131164" y="304800"/>
            <a:ext cx="255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PUBH 6002.10   Fall</a:t>
            </a:r>
            <a:r>
              <a:rPr lang="en-US" b="1" baseline="0" dirty="0" smtClean="0">
                <a:solidFill>
                  <a:schemeClr val="tx2"/>
                </a:solidFill>
              </a:rPr>
              <a:t> 2016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229624" y="60960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E1274248-84E9-4266-A22D-0EC35DBCD723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6156048"/>
            <a:ext cx="228600" cy="228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84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6131164" y="304800"/>
            <a:ext cx="255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PUBH 6002.10   Fall</a:t>
            </a:r>
            <a:r>
              <a:rPr lang="en-US" b="1" baseline="0" dirty="0" smtClean="0">
                <a:solidFill>
                  <a:schemeClr val="tx2"/>
                </a:solidFill>
              </a:rPr>
              <a:t> 2016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561036" y="2438400"/>
            <a:ext cx="8104982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229624" y="60960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E1274248-84E9-4266-A22D-0EC35DBCD723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457200" y="6156048"/>
            <a:ext cx="228600" cy="228600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00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6131164" y="304800"/>
            <a:ext cx="255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PUBH 6002.10   Fall</a:t>
            </a:r>
            <a:r>
              <a:rPr lang="en-US" b="1" baseline="0" dirty="0" smtClean="0">
                <a:solidFill>
                  <a:schemeClr val="tx2"/>
                </a:solidFill>
              </a:rPr>
              <a:t> 2016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229624" y="60960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E1274248-84E9-4266-A22D-0EC35DBCD723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457200" y="6156048"/>
            <a:ext cx="228600" cy="228600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7200" y="990600"/>
            <a:ext cx="3657600" cy="4953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029200" y="990600"/>
            <a:ext cx="3657600" cy="4953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73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906C3-4B1E-496E-A522-7E8F29D4677F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E6047-29D9-4EE6-9E5A-BE8C6E6D45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0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704" r:id="rId3"/>
    <p:sldLayoutId id="2147483650" r:id="rId4"/>
    <p:sldLayoutId id="2147483651" r:id="rId5"/>
    <p:sldLayoutId id="2147483660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85800" y="3059668"/>
            <a:ext cx="3505200" cy="5232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Lecture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electionBias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9625" y="1562100"/>
            <a:ext cx="7524750" cy="3810000"/>
          </a:xfrm>
        </p:spPr>
      </p:pic>
    </p:spTree>
    <p:extLst>
      <p:ext uri="{BB962C8B-B14F-4D97-AF65-F5344CB8AC3E}">
        <p14:creationId xmlns:p14="http://schemas.microsoft.com/office/powerpoint/2010/main" val="224317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Guidelines</a:t>
            </a:r>
          </a:p>
          <a:p>
            <a:r>
              <a:rPr lang="en-US" dirty="0" smtClean="0"/>
              <a:t>Transformation for improving symmetry</a:t>
            </a:r>
          </a:p>
          <a:p>
            <a:pPr marL="3314700" indent="-3314700"/>
            <a:r>
              <a:rPr lang="en-US" dirty="0" smtClean="0">
                <a:solidFill>
                  <a:schemeClr val="accent2"/>
                </a:solidFill>
              </a:rPr>
              <a:t>For severe skew: </a:t>
            </a:r>
            <a:r>
              <a:rPr lang="en-US" dirty="0" smtClean="0"/>
              <a:t>	power transformations will usually not help</a:t>
            </a:r>
          </a:p>
          <a:p>
            <a:pPr marL="3314700" indent="-3314700"/>
            <a:r>
              <a:rPr lang="en-US" dirty="0" smtClean="0">
                <a:solidFill>
                  <a:schemeClr val="accent2"/>
                </a:solidFill>
              </a:rPr>
              <a:t>For mild right skew: </a:t>
            </a:r>
            <a:r>
              <a:rPr lang="en-US" dirty="0" smtClean="0"/>
              <a:t>log or </a:t>
            </a:r>
            <a:r>
              <a:rPr lang="en-US" dirty="0" err="1" smtClean="0"/>
              <a:t>sqrt</a:t>
            </a:r>
            <a:endParaRPr lang="en-US" dirty="0" smtClean="0"/>
          </a:p>
          <a:p>
            <a:pPr marL="3314700" indent="-3314700"/>
            <a:r>
              <a:rPr lang="en-US" dirty="0" smtClean="0">
                <a:solidFill>
                  <a:schemeClr val="accent2"/>
                </a:solidFill>
              </a:rPr>
              <a:t>For mild left skew: </a:t>
            </a:r>
            <a:r>
              <a:rPr lang="en-US" dirty="0" smtClean="0"/>
              <a:t>	x</a:t>
            </a:r>
            <a:r>
              <a:rPr lang="en-US" baseline="30000" dirty="0" smtClean="0"/>
              <a:t>2</a:t>
            </a:r>
            <a:r>
              <a:rPr lang="en-US" dirty="0" smtClean="0"/>
              <a:t>, x</a:t>
            </a:r>
            <a:r>
              <a:rPr lang="en-US" baseline="30000" dirty="0" smtClean="0"/>
              <a:t>3</a:t>
            </a:r>
            <a:r>
              <a:rPr lang="en-US" dirty="0" smtClean="0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3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Reality check</a:t>
            </a:r>
          </a:p>
          <a:p>
            <a:r>
              <a:rPr lang="en-US" dirty="0" smtClean="0"/>
              <a:t>Only a few transformation are going to be accepted.  Log is the most commonly used one.</a:t>
            </a:r>
          </a:p>
        </p:txBody>
      </p:sp>
    </p:spTree>
    <p:extLst>
      <p:ext uri="{BB962C8B-B14F-4D97-AF65-F5344CB8AC3E}">
        <p14:creationId xmlns:p14="http://schemas.microsoft.com/office/powerpoint/2010/main" val="148845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Problem 3: Skewed Distributions</a:t>
            </a:r>
          </a:p>
          <a:p>
            <a:r>
              <a:rPr lang="en-US" sz="3900" dirty="0" smtClean="0">
                <a:solidFill>
                  <a:schemeClr val="accent2"/>
                </a:solidFill>
              </a:rPr>
              <a:t>Rank transformations</a:t>
            </a:r>
            <a:endParaRPr lang="en-US" sz="3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Other transformations?</a:t>
            </a:r>
          </a:p>
          <a:p>
            <a:r>
              <a:rPr lang="en-US" dirty="0" smtClean="0"/>
              <a:t>Rank transformation: replace the values by their rankings (1=smallest, 2=next largest, …)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814207"/>
              </p:ext>
            </p:extLst>
          </p:nvPr>
        </p:nvGraphicFramePr>
        <p:xfrm>
          <a:off x="1066800" y="2667000"/>
          <a:ext cx="63246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2300"/>
                <a:gridCol w="316230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Original values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Transformed values</a:t>
                      </a:r>
                      <a:endParaRPr lang="en-US" sz="2400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4.1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12.3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95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309087555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323768461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Interpreting rank transformed data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Only order is preserved. Original values are lost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Interpretation ok for direction of relationships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More on this in later lectures</a:t>
            </a:r>
          </a:p>
        </p:txBody>
      </p:sp>
    </p:spTree>
    <p:extLst>
      <p:ext uri="{BB962C8B-B14F-4D97-AF65-F5344CB8AC3E}">
        <p14:creationId xmlns:p14="http://schemas.microsoft.com/office/powerpoint/2010/main" val="233831227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4: Bad Data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678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What to look for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Max and min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Impossible values (negative durations, biologically impossible readings, impossible dates)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Spelling mistakes in categories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famous 99’s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9422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What do </a:t>
            </a:r>
            <a:r>
              <a:rPr lang="en-US" b="1" dirty="0" err="1" smtClean="0"/>
              <a:t>do</a:t>
            </a:r>
            <a:r>
              <a:rPr lang="en-US" b="1" dirty="0" smtClean="0"/>
              <a:t>?</a:t>
            </a:r>
          </a:p>
          <a:p>
            <a:r>
              <a:rPr lang="en-US" dirty="0" smtClean="0"/>
              <a:t>First, investigate. 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What caused it?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US" dirty="0" smtClean="0"/>
              <a:t>Can you figure out the correct value?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Next: Drop? Keep? Replace?</a:t>
            </a:r>
          </a:p>
          <a:p>
            <a:pPr marL="457200"/>
            <a:r>
              <a:rPr lang="en-US" dirty="0" smtClean="0"/>
              <a:t>Same issue as outliers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6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electionBias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9625" y="1562100"/>
            <a:ext cx="7524750" cy="3810000"/>
          </a:xfrm>
        </p:spPr>
      </p:pic>
    </p:spTree>
    <p:extLst>
      <p:ext uri="{BB962C8B-B14F-4D97-AF65-F5344CB8AC3E}">
        <p14:creationId xmlns:p14="http://schemas.microsoft.com/office/powerpoint/2010/main" val="252603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Problem 6: Many Modes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0618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177692427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What to do?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How severe is the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Can you identify who falls in the groups? If so, analyze separately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Use latent class analysis</a:t>
            </a:r>
          </a:p>
          <a:p>
            <a:pPr>
              <a:spcBef>
                <a:spcPts val="2400"/>
              </a:spcBef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 rank transformation will fix this, but you probably shouldn’t even think of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8690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5: Small Categories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8970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How small is small?</a:t>
            </a:r>
          </a:p>
          <a:p>
            <a:r>
              <a:rPr lang="en-US" dirty="0" smtClean="0"/>
              <a:t>No fixed general rule!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Small N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under or near 10, say?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Small proportion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less than 5% of the sample maybe?</a:t>
            </a:r>
          </a:p>
        </p:txBody>
      </p:sp>
    </p:spTree>
    <p:extLst>
      <p:ext uri="{BB962C8B-B14F-4D97-AF65-F5344CB8AC3E}">
        <p14:creationId xmlns:p14="http://schemas.microsoft.com/office/powerpoint/2010/main" val="4896306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Option 1: combine categories</a:t>
            </a:r>
          </a:p>
          <a:p>
            <a:r>
              <a:rPr lang="en-US" dirty="0" smtClean="0"/>
              <a:t>Lump several categories into a single one. Ideally the combined category has enough data.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Issue: does the combined category make sense?</a:t>
            </a:r>
          </a:p>
        </p:txBody>
      </p:sp>
    </p:spTree>
    <p:extLst>
      <p:ext uri="{BB962C8B-B14F-4D97-AF65-F5344CB8AC3E}">
        <p14:creationId xmlns:p14="http://schemas.microsoft.com/office/powerpoint/2010/main" val="253663787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27691551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388441131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298107412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1147726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electionBias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9625" y="1562100"/>
            <a:ext cx="7524750" cy="3810000"/>
          </a:xfrm>
        </p:spPr>
      </p:pic>
    </p:spTree>
    <p:extLst>
      <p:ext uri="{BB962C8B-B14F-4D97-AF65-F5344CB8AC3E}">
        <p14:creationId xmlns:p14="http://schemas.microsoft.com/office/powerpoint/2010/main" val="154732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Option 2: Drop categories</a:t>
            </a:r>
          </a:p>
          <a:p>
            <a:r>
              <a:rPr lang="en-US" dirty="0" smtClean="0"/>
              <a:t>Issues: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Generalizability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Adds up!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64829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349902513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39056650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Sensitivity Analysis</a:t>
            </a:r>
          </a:p>
          <a:p>
            <a:r>
              <a:rPr lang="en-US" dirty="0" smtClean="0"/>
              <a:t>Do the analysis with and without combining: are the results consistent? Meaningful?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6533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General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34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Get to know the variables you plan to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you know what each one means?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Graph each variable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dirty="0" smtClean="0"/>
              <a:t>Are there outliers? Errors? Lots of missing values? 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dirty="0"/>
              <a:t>Are there anomalies? Skewness? Bimodal</a:t>
            </a:r>
            <a:r>
              <a:rPr lang="en-US" dirty="0" smtClean="0"/>
              <a:t>? Rare categories?</a:t>
            </a:r>
            <a:endParaRPr lang="en-US" dirty="0"/>
          </a:p>
          <a:p>
            <a:pPr marL="1257300" lvl="1" indent="-514350">
              <a:buFont typeface="+mj-lt"/>
              <a:buAutoNum type="arabicPeriod"/>
            </a:pPr>
            <a:r>
              <a:rPr lang="en-US" dirty="0" smtClean="0"/>
              <a:t>Can you fix some issues?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Pick appropriate summary statistics, methods of analysis.</a:t>
            </a:r>
          </a:p>
        </p:txBody>
      </p:sp>
    </p:spTree>
    <p:extLst>
      <p:ext uri="{BB962C8B-B14F-4D97-AF65-F5344CB8AC3E}">
        <p14:creationId xmlns:p14="http://schemas.microsoft.com/office/powerpoint/2010/main" val="318773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Missing value examples</a:t>
            </a:r>
          </a:p>
          <a:p>
            <a:pPr marL="225425">
              <a:spcBef>
                <a:spcPts val="1800"/>
              </a:spcBef>
            </a:pPr>
            <a:r>
              <a:rPr lang="en-US" dirty="0" smtClean="0"/>
              <a:t>Subject refusal</a:t>
            </a:r>
          </a:p>
          <a:p>
            <a:pPr marL="225425">
              <a:spcBef>
                <a:spcPts val="1800"/>
              </a:spcBef>
            </a:pPr>
            <a:r>
              <a:rPr lang="en-US" dirty="0" smtClean="0"/>
              <a:t>Missed visits, losses to follow-up</a:t>
            </a:r>
          </a:p>
          <a:p>
            <a:pPr marL="225425">
              <a:spcBef>
                <a:spcPts val="1800"/>
              </a:spcBef>
            </a:pPr>
            <a:r>
              <a:rPr lang="en-US" dirty="0" smtClean="0"/>
              <a:t>Procedural error, analysis error, lost sample</a:t>
            </a:r>
          </a:p>
          <a:p>
            <a:pPr marL="225425">
              <a:spcBef>
                <a:spcPts val="1800"/>
              </a:spcBef>
            </a:pPr>
            <a:r>
              <a:rPr lang="en-US" dirty="0" smtClean="0"/>
              <a:t>Logistics, no time to do the test</a:t>
            </a:r>
          </a:p>
          <a:p>
            <a:pPr marL="225425">
              <a:spcBef>
                <a:spcPts val="1800"/>
              </a:spcBef>
            </a:pPr>
            <a:r>
              <a:rPr lang="en-US" dirty="0" smtClean="0"/>
              <a:t>Subject misunderstands the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87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Missing values and bias</a:t>
            </a:r>
          </a:p>
          <a:p>
            <a:pPr>
              <a:spcBef>
                <a:spcPts val="1800"/>
              </a:spcBef>
            </a:pPr>
            <a:r>
              <a:rPr lang="en-US" b="1" dirty="0" smtClean="0"/>
              <a:t>	</a:t>
            </a:r>
            <a:r>
              <a:rPr lang="en-US" dirty="0" smtClean="0"/>
              <a:t>How much is missing?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	Why is it missing?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	What can we do about it?</a:t>
            </a:r>
          </a:p>
        </p:txBody>
      </p:sp>
    </p:spTree>
    <p:extLst>
      <p:ext uri="{BB962C8B-B14F-4D97-AF65-F5344CB8AC3E}">
        <p14:creationId xmlns:p14="http://schemas.microsoft.com/office/powerpoint/2010/main" val="85992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How much is missing?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	Very little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(impact hopefully small)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	A bunch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	A large amount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(credibility issue)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71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Is there a pattern to what’s missing?</a:t>
            </a:r>
            <a:endParaRPr lang="en-US" dirty="0" smtClean="0"/>
          </a:p>
          <a:p>
            <a:pPr marL="457200"/>
            <a:r>
              <a:rPr lang="en-US" dirty="0" smtClean="0"/>
              <a:t>Are some groups more likely to have missing data?</a:t>
            </a:r>
          </a:p>
          <a:p>
            <a:pPr marL="457200">
              <a:spcBef>
                <a:spcPts val="2400"/>
              </a:spcBef>
            </a:pPr>
            <a:r>
              <a:rPr lang="en-US" dirty="0" smtClean="0"/>
              <a:t>Are some values more likely to be missing?</a:t>
            </a:r>
          </a:p>
          <a:p>
            <a:pPr marL="457200">
              <a:spcBef>
                <a:spcPts val="24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502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Missing </a:t>
            </a:r>
            <a:r>
              <a:rPr lang="en-US" b="1" dirty="0" smtClean="0">
                <a:solidFill>
                  <a:schemeClr val="accent2"/>
                </a:solidFill>
              </a:rPr>
              <a:t>Completely</a:t>
            </a:r>
            <a:r>
              <a:rPr lang="en-US" b="1" dirty="0" smtClean="0"/>
              <a:t> At Random</a:t>
            </a:r>
          </a:p>
          <a:p>
            <a:pPr marL="1828800" indent="-1828800">
              <a:spcBef>
                <a:spcPts val="18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M</a:t>
            </a:r>
            <a:r>
              <a:rPr lang="en-US" b="1" dirty="0" smtClean="0"/>
              <a:t>C</a:t>
            </a:r>
            <a:r>
              <a:rPr lang="en-US" b="1" dirty="0" smtClean="0">
                <a:solidFill>
                  <a:schemeClr val="accent2"/>
                </a:solidFill>
              </a:rPr>
              <a:t>AR</a:t>
            </a:r>
            <a:r>
              <a:rPr lang="en-US" dirty="0" smtClean="0"/>
              <a:t>	Tendency to be missing unrelated to anything in the study (missing or observed)</a:t>
            </a:r>
          </a:p>
          <a:p>
            <a:pPr marL="1828800" indent="-1828800">
              <a:spcBef>
                <a:spcPts val="1800"/>
              </a:spcBef>
            </a:pPr>
            <a:r>
              <a:rPr lang="en-US" dirty="0" smtClean="0"/>
              <a:t>Roughly	</a:t>
            </a:r>
            <a:r>
              <a:rPr lang="en-US" i="1" dirty="0" smtClean="0"/>
              <a:t>There is no pattern to what’s missing</a:t>
            </a:r>
            <a:endParaRPr lang="en-US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Examples of (probable) MCAR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/>
              <a:t>Lab tech dropped the sample (oops)</a:t>
            </a:r>
          </a:p>
          <a:p>
            <a:pPr marL="228600" indent="-228600">
              <a:spcBef>
                <a:spcPts val="1800"/>
              </a:spcBef>
              <a:buFont typeface="Arial" pitchFamily="34" charset="0"/>
              <a:buChar char="•"/>
            </a:pPr>
            <a:r>
              <a:rPr lang="en-US" dirty="0" smtClean="0"/>
              <a:t>Patient misses a visit for scheduling reasons (unrelated to disease or exposures)</a:t>
            </a:r>
          </a:p>
          <a:p>
            <a:pPr marL="228600" indent="-228600">
              <a:spcBef>
                <a:spcPts val="1800"/>
              </a:spcBef>
              <a:buFont typeface="Arial" pitchFamily="34" charset="0"/>
              <a:buChar char="•"/>
            </a:pPr>
            <a:r>
              <a:rPr lang="en-US" dirty="0" smtClean="0"/>
              <a:t>Some values were illegible in the 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6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Reasons: Missing At Random</a:t>
            </a:r>
          </a:p>
          <a:p>
            <a:pPr marL="1828800" indent="-1828800">
              <a:spcBef>
                <a:spcPts val="18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MAR</a:t>
            </a:r>
            <a:r>
              <a:rPr lang="en-US" dirty="0" smtClean="0"/>
              <a:t>	Tendency to be missing related only to observed values.</a:t>
            </a:r>
          </a:p>
          <a:p>
            <a:pPr marL="1828800" indent="-1828800">
              <a:spcBef>
                <a:spcPts val="1800"/>
              </a:spcBef>
            </a:pPr>
            <a:r>
              <a:rPr lang="en-US" dirty="0" smtClean="0"/>
              <a:t>Roughly	</a:t>
            </a:r>
            <a:r>
              <a:rPr lang="en-US" i="1" dirty="0" smtClean="0"/>
              <a:t>People with missing information are similar to the people with complete information.</a:t>
            </a:r>
          </a:p>
          <a:p>
            <a:pPr marL="1828800" indent="-1828800">
              <a:spcBef>
                <a:spcPts val="1800"/>
              </a:spcBef>
            </a:pPr>
            <a:r>
              <a:rPr lang="en-US" i="1" dirty="0"/>
              <a:t>	</a:t>
            </a:r>
            <a:r>
              <a:rPr lang="en-US" i="1" dirty="0" smtClean="0"/>
              <a:t>We can use the information we have to guess the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248009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Admin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80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Example of (probable) MAR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Younger patients more likely to refuse to take a diabetes severity test.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Refusal</a:t>
            </a:r>
            <a:r>
              <a:rPr lang="en-US" dirty="0" smtClean="0"/>
              <a:t> 	depends on age</a:t>
            </a:r>
          </a:p>
          <a:p>
            <a:r>
              <a:rPr lang="en-US" dirty="0" smtClean="0"/>
              <a:t>		does NOT depend on severity</a:t>
            </a:r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So the patients who refuse aren’t sicker. We may be able to guess their values based on patients of similar ages who agreed to take the test</a:t>
            </a:r>
          </a:p>
        </p:txBody>
      </p:sp>
    </p:spTree>
    <p:extLst>
      <p:ext uri="{BB962C8B-B14F-4D97-AF65-F5344CB8AC3E}">
        <p14:creationId xmlns:p14="http://schemas.microsoft.com/office/powerpoint/2010/main" val="37937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/>
          </p:cNvGraphicFramePr>
          <p:nvPr/>
        </p:nvGraphicFramePr>
        <p:xfrm>
          <a:off x="1905000" y="1757680"/>
          <a:ext cx="56388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371600"/>
                <a:gridCol w="297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Patient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Age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Severity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? </a:t>
                      </a:r>
                      <a:r>
                        <a:rPr lang="en-US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(really</a:t>
                      </a:r>
                      <a:r>
                        <a:rPr lang="en-US" sz="2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7)</a:t>
                      </a:r>
                      <a:endParaRPr 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? </a:t>
                      </a:r>
                      <a:r>
                        <a:rPr lang="en-US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(really 8.6)</a:t>
                      </a:r>
                      <a:endParaRPr 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Placeholder 2"/>
          <p:cNvSpPr txBox="1">
            <a:spLocks/>
          </p:cNvSpPr>
          <p:nvPr/>
        </p:nvSpPr>
        <p:spPr>
          <a:xfrm>
            <a:off x="457200" y="990600"/>
            <a:ext cx="82296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Silly Example</a:t>
            </a:r>
          </a:p>
        </p:txBody>
      </p:sp>
    </p:spTree>
    <p:extLst>
      <p:ext uri="{BB962C8B-B14F-4D97-AF65-F5344CB8AC3E}">
        <p14:creationId xmlns:p14="http://schemas.microsoft.com/office/powerpoint/2010/main" val="2408139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Reasons: Missing </a:t>
            </a:r>
            <a:r>
              <a:rPr lang="en-US" b="1" dirty="0" smtClean="0">
                <a:solidFill>
                  <a:schemeClr val="accent2"/>
                </a:solidFill>
              </a:rPr>
              <a:t>Not</a:t>
            </a:r>
            <a:r>
              <a:rPr lang="en-US" b="1" dirty="0" smtClean="0"/>
              <a:t> At Random</a:t>
            </a:r>
          </a:p>
          <a:p>
            <a:pPr marL="1828800" indent="-1828800">
              <a:spcBef>
                <a:spcPts val="18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M</a:t>
            </a:r>
            <a:r>
              <a:rPr lang="en-US" b="1" dirty="0" smtClean="0"/>
              <a:t>N</a:t>
            </a:r>
            <a:r>
              <a:rPr lang="en-US" b="1" dirty="0" smtClean="0">
                <a:solidFill>
                  <a:schemeClr val="accent2"/>
                </a:solidFill>
              </a:rPr>
              <a:t>AR</a:t>
            </a:r>
            <a:r>
              <a:rPr lang="en-US" dirty="0" smtClean="0"/>
              <a:t>	Tendency to be missing related at least in part to unobserved values.</a:t>
            </a:r>
          </a:p>
          <a:p>
            <a:pPr marL="1828800" indent="-1828800">
              <a:spcBef>
                <a:spcPts val="1800"/>
              </a:spcBef>
            </a:pPr>
            <a:r>
              <a:rPr lang="en-US" dirty="0" smtClean="0"/>
              <a:t>Roughly	</a:t>
            </a:r>
            <a:r>
              <a:rPr lang="en-US" i="1" dirty="0" smtClean="0"/>
              <a:t>People with missing values differ from people with data in ways we can’t describe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25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Example of (probable) MNAR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Patients with more severe diabetes more likely to refuse to take a diabetes severity test.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Refusal</a:t>
            </a:r>
            <a:r>
              <a:rPr lang="en-US" dirty="0" smtClean="0"/>
              <a:t> 	depends on severity</a:t>
            </a:r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So the patients who refuse are generally different (worse) from those who agree. We can’t use the data we have to predict the missing information!</a:t>
            </a:r>
          </a:p>
        </p:txBody>
      </p:sp>
    </p:spTree>
    <p:extLst>
      <p:ext uri="{BB962C8B-B14F-4D97-AF65-F5344CB8AC3E}">
        <p14:creationId xmlns:p14="http://schemas.microsoft.com/office/powerpoint/2010/main" val="167387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/>
          </p:cNvGraphicFramePr>
          <p:nvPr/>
        </p:nvGraphicFramePr>
        <p:xfrm>
          <a:off x="1905000" y="1757680"/>
          <a:ext cx="56388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371600"/>
                <a:gridCol w="297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Patient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Age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Severity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? </a:t>
                      </a:r>
                      <a:r>
                        <a:rPr lang="en-US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(really 12)</a:t>
                      </a:r>
                      <a:endParaRPr 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? </a:t>
                      </a:r>
                      <a:r>
                        <a:rPr lang="en-US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(really 13)</a:t>
                      </a:r>
                      <a:endParaRPr 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Placeholder 2"/>
          <p:cNvSpPr txBox="1">
            <a:spLocks/>
          </p:cNvSpPr>
          <p:nvPr/>
        </p:nvSpPr>
        <p:spPr>
          <a:xfrm>
            <a:off x="457200" y="990600"/>
            <a:ext cx="82296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Silly Example: values over 10 missing</a:t>
            </a:r>
          </a:p>
        </p:txBody>
      </p:sp>
    </p:spTree>
    <p:extLst>
      <p:ext uri="{BB962C8B-B14F-4D97-AF65-F5344CB8AC3E}">
        <p14:creationId xmlns:p14="http://schemas.microsoft.com/office/powerpoint/2010/main" val="2590170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138063"/>
              </p:ext>
            </p:extLst>
          </p:nvPr>
        </p:nvGraphicFramePr>
        <p:xfrm>
          <a:off x="457200" y="1397000"/>
          <a:ext cx="8229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Chance</a:t>
                      </a:r>
                      <a:r>
                        <a:rPr lang="en-US" sz="2400" baseline="0" dirty="0" smtClean="0"/>
                        <a:t> of missing depends 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Missing completely at random  (MCAR)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Nothing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Missing at random (MAR)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Observed</a:t>
                      </a:r>
                      <a:r>
                        <a:rPr lang="en-US" sz="2400" baseline="0" dirty="0" smtClean="0"/>
                        <a:t> quantities only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Missing not at</a:t>
                      </a:r>
                      <a:r>
                        <a:rPr lang="en-US" sz="2400" baseline="0" dirty="0" smtClean="0"/>
                        <a:t> random (MNAR)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At</a:t>
                      </a:r>
                      <a:r>
                        <a:rPr lang="en-US" sz="2400" baseline="0" dirty="0" smtClean="0"/>
                        <a:t> least in part on </a:t>
                      </a:r>
                      <a:r>
                        <a:rPr lang="en-US" sz="2400" dirty="0" smtClean="0"/>
                        <a:t>unobserved quantities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770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Important Result</a:t>
            </a:r>
          </a:p>
          <a:p>
            <a:pPr algn="ctr"/>
            <a:r>
              <a:rPr lang="en-US" sz="4000" dirty="0" smtClean="0"/>
              <a:t>Dropping the missing values gives you</a:t>
            </a:r>
          </a:p>
          <a:p>
            <a:pPr algn="ctr"/>
            <a:r>
              <a:rPr lang="en-US" sz="4000" dirty="0" smtClean="0"/>
              <a:t>the right answer</a:t>
            </a:r>
          </a:p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sz="4000" dirty="0" smtClean="0">
                <a:solidFill>
                  <a:schemeClr val="accent2"/>
                </a:solidFill>
              </a:rPr>
              <a:t> only if</a:t>
            </a:r>
          </a:p>
          <a:p>
            <a:pPr algn="ctr"/>
            <a:r>
              <a:rPr lang="en-US" sz="4000" dirty="0" smtClean="0"/>
              <a:t>The missing values are M</a:t>
            </a:r>
            <a:r>
              <a:rPr lang="en-US" sz="4000" dirty="0" smtClean="0">
                <a:solidFill>
                  <a:srgbClr val="FF0000"/>
                </a:solidFill>
              </a:rPr>
              <a:t>C</a:t>
            </a:r>
            <a:r>
              <a:rPr lang="en-US" sz="4000" dirty="0" smtClean="0"/>
              <a:t>AR</a:t>
            </a:r>
          </a:p>
        </p:txBody>
      </p:sp>
    </p:spTree>
    <p:extLst>
      <p:ext uri="{BB962C8B-B14F-4D97-AF65-F5344CB8AC3E}">
        <p14:creationId xmlns:p14="http://schemas.microsoft.com/office/powerpoint/2010/main" val="353154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MCAR, MAR, MNAR… how can you tell?</a:t>
            </a:r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MAR vs. MCAR</a:t>
            </a:r>
          </a:p>
          <a:p>
            <a:r>
              <a:rPr lang="en-US" dirty="0" smtClean="0"/>
              <a:t>	If there a pattern to the missing values?</a:t>
            </a:r>
          </a:p>
          <a:p>
            <a:pPr marL="914400"/>
            <a:r>
              <a:rPr lang="en-US" dirty="0" smtClean="0"/>
              <a:t>Do you see a lot more missing values in some groups? For some risk factors?</a:t>
            </a:r>
          </a:p>
          <a:p>
            <a:pPr marL="914400"/>
            <a:r>
              <a:rPr lang="en-US" dirty="0" smtClean="0"/>
              <a:t>Does the distribution of the outcome look truncated?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MAR vs. MNAR</a:t>
            </a:r>
          </a:p>
          <a:p>
            <a:pPr marL="914400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No good answer. Watch me squirm.</a:t>
            </a:r>
          </a:p>
        </p:txBody>
      </p:sp>
    </p:spTree>
    <p:extLst>
      <p:ext uri="{BB962C8B-B14F-4D97-AF65-F5344CB8AC3E}">
        <p14:creationId xmlns:p14="http://schemas.microsoft.com/office/powerpoint/2010/main" val="343079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Dealing with Missing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4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Option 1: Only use available data</a:t>
            </a:r>
          </a:p>
          <a:p>
            <a:r>
              <a:rPr lang="en-US" dirty="0" smtClean="0"/>
              <a:t>Also called “Complete case analysis”</a:t>
            </a:r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chemeClr val="accent2"/>
                </a:solidFill>
              </a:rPr>
              <a:t>Problems:</a:t>
            </a:r>
            <a:r>
              <a:rPr lang="en-US" dirty="0" smtClean="0"/>
              <a:t> </a:t>
            </a:r>
          </a:p>
          <a:p>
            <a:pPr marL="914400">
              <a:spcBef>
                <a:spcPts val="0"/>
              </a:spcBef>
            </a:pPr>
            <a:r>
              <a:rPr lang="en-US" dirty="0" smtClean="0"/>
              <a:t>Only valid if the data are MCAR. Otherwise you get selection biases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	You can lose a </a:t>
            </a:r>
            <a:r>
              <a:rPr lang="en-US" i="1" dirty="0" smtClean="0"/>
              <a:t>LOT</a:t>
            </a:r>
            <a:r>
              <a:rPr lang="en-US" dirty="0" smtClean="0"/>
              <a:t> of data that way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3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Temporary adjustments</a:t>
            </a:r>
          </a:p>
          <a:p>
            <a:pPr marL="457200">
              <a:spcBef>
                <a:spcPts val="0"/>
              </a:spcBef>
            </a:pPr>
            <a:r>
              <a:rPr lang="en-US" dirty="0" smtClean="0"/>
              <a:t>Team </a:t>
            </a:r>
            <a:r>
              <a:rPr lang="en-US" dirty="0"/>
              <a:t>6 (Morgan) </a:t>
            </a:r>
            <a:r>
              <a:rPr lang="en-US" dirty="0" smtClean="0"/>
              <a:t>in Room 200A (with CJ)</a:t>
            </a: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98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49036784"/>
              </p:ext>
            </p:extLst>
          </p:nvPr>
        </p:nvGraphicFramePr>
        <p:xfrm>
          <a:off x="457200" y="1137920"/>
          <a:ext cx="82296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Outcome:</a:t>
                      </a:r>
                    </a:p>
                    <a:p>
                      <a:pPr algn="ctr"/>
                      <a:r>
                        <a:rPr lang="en-US" dirty="0" smtClean="0"/>
                        <a:t>Severity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Predictor:</a:t>
                      </a:r>
                    </a:p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Predictor:</a:t>
                      </a:r>
                    </a:p>
                    <a:p>
                      <a:pPr algn="ctr"/>
                      <a:r>
                        <a:rPr lang="en-US" dirty="0" smtClean="0"/>
                        <a:t>Smoker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Predictor:</a:t>
                      </a:r>
                    </a:p>
                    <a:p>
                      <a:pPr algn="ctr"/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Predictor:</a:t>
                      </a:r>
                    </a:p>
                    <a:p>
                      <a:pPr algn="ctr"/>
                      <a:r>
                        <a:rPr lang="en-US" dirty="0" smtClean="0"/>
                        <a:t>Blood Pressure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44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97914923"/>
              </p:ext>
            </p:extLst>
          </p:nvPr>
        </p:nvGraphicFramePr>
        <p:xfrm>
          <a:off x="457200" y="1061720"/>
          <a:ext cx="82296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Outcome:</a:t>
                      </a:r>
                    </a:p>
                    <a:p>
                      <a:pPr algn="ctr"/>
                      <a:r>
                        <a:rPr lang="en-US" dirty="0" smtClean="0"/>
                        <a:t>Severity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Predictor:</a:t>
                      </a:r>
                    </a:p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Predictor:</a:t>
                      </a:r>
                    </a:p>
                    <a:p>
                      <a:pPr algn="ctr"/>
                      <a:r>
                        <a:rPr lang="en-US" dirty="0" smtClean="0"/>
                        <a:t>Smoker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Predictor:</a:t>
                      </a:r>
                    </a:p>
                    <a:p>
                      <a:pPr algn="ctr"/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Predictor:</a:t>
                      </a:r>
                    </a:p>
                    <a:p>
                      <a:pPr algn="ctr"/>
                      <a:r>
                        <a:rPr lang="en-US" dirty="0" smtClean="0"/>
                        <a:t>Blood Pressure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140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?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8.1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?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160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118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7.4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?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132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25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?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141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?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210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145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6.2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?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170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130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33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190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?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29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?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120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118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7.5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?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160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0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Option 2: Impute Values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Examples:</a:t>
            </a:r>
          </a:p>
          <a:p>
            <a:r>
              <a:rPr lang="en-US" dirty="0" smtClean="0"/>
              <a:t>Replace missing values </a:t>
            </a:r>
          </a:p>
          <a:p>
            <a:pPr marL="457200" indent="-228600">
              <a:buFont typeface="Arial" pitchFamily="34" charset="0"/>
              <a:buChar char="•"/>
            </a:pPr>
            <a:r>
              <a:rPr lang="en-US" dirty="0" smtClean="0"/>
              <a:t>By their mean</a:t>
            </a:r>
          </a:p>
          <a:p>
            <a:pPr marL="457200" indent="-228600">
              <a:buFont typeface="Arial" pitchFamily="34" charset="0"/>
              <a:buChar char="•"/>
            </a:pPr>
            <a:r>
              <a:rPr lang="en-US" dirty="0" smtClean="0"/>
              <a:t>By the previous observation carried forward</a:t>
            </a:r>
          </a:p>
          <a:p>
            <a:pPr marL="457200" indent="-228600">
              <a:buFont typeface="Arial" pitchFamily="34" charset="0"/>
              <a:buChar char="•"/>
            </a:pPr>
            <a:r>
              <a:rPr lang="en-US" dirty="0" smtClean="0"/>
              <a:t>By a value predicted by some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53196094"/>
              </p:ext>
            </p:extLst>
          </p:nvPr>
        </p:nvGraphicFramePr>
        <p:xfrm>
          <a:off x="381001" y="2087563"/>
          <a:ext cx="82295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Visit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Visit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Visit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Visit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Visit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Visit 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9200366"/>
              </p:ext>
            </p:extLst>
          </p:nvPr>
        </p:nvGraphicFramePr>
        <p:xfrm>
          <a:off x="381001" y="3992880"/>
          <a:ext cx="82295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Visit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Visit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Visit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Visit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Visit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Visit 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130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150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150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2"/>
          <p:cNvSpPr txBox="1">
            <a:spLocks/>
          </p:cNvSpPr>
          <p:nvPr/>
        </p:nvSpPr>
        <p:spPr>
          <a:xfrm>
            <a:off x="457200" y="990600"/>
            <a:ext cx="8229600" cy="4953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Last observation carried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forward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454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92203"/>
              </p:ext>
            </p:extLst>
          </p:nvPr>
        </p:nvGraphicFramePr>
        <p:xfrm>
          <a:off x="457200" y="960119"/>
          <a:ext cx="838200" cy="2908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36358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Weight</a:t>
                      </a:r>
                      <a:endParaRPr lang="en-US" sz="1600" dirty="0"/>
                    </a:p>
                  </a:txBody>
                  <a:tcPr/>
                </a:tc>
              </a:tr>
              <a:tr h="363583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smtClean="0"/>
                        <a:t>133.7</a:t>
                      </a:r>
                    </a:p>
                  </a:txBody>
                  <a:tcPr/>
                </a:tc>
              </a:tr>
              <a:tr h="3635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 smtClean="0"/>
                        <a:t>141.8</a:t>
                      </a:r>
                      <a:endParaRPr lang="en-US" sz="1600" dirty="0"/>
                    </a:p>
                  </a:txBody>
                  <a:tcPr/>
                </a:tc>
              </a:tr>
              <a:tr h="3635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 smtClean="0"/>
                        <a:t> 131.6</a:t>
                      </a:r>
                    </a:p>
                  </a:txBody>
                  <a:tcPr/>
                </a:tc>
              </a:tr>
              <a:tr h="363583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smtClean="0"/>
                        <a:t> 15</a:t>
                      </a:r>
                      <a:r>
                        <a:rPr lang="en-US" sz="1600" dirty="0" smtClean="0"/>
                        <a:t>6</a:t>
                      </a:r>
                      <a:r>
                        <a:rPr lang="pl-PL" sz="1600" dirty="0" smtClean="0"/>
                        <a:t>.</a:t>
                      </a:r>
                      <a:r>
                        <a:rPr lang="en-US" sz="1600" dirty="0" smtClean="0"/>
                        <a:t>0</a:t>
                      </a:r>
                    </a:p>
                  </a:txBody>
                  <a:tcPr/>
                </a:tc>
              </a:tr>
              <a:tr h="3635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 smtClean="0"/>
                        <a:t>143.</a:t>
                      </a:r>
                      <a:r>
                        <a:rPr lang="en-US" sz="1600" dirty="0" smtClean="0"/>
                        <a:t>3</a:t>
                      </a:r>
                    </a:p>
                  </a:txBody>
                  <a:tcPr/>
                </a:tc>
              </a:tr>
              <a:tr h="3635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 smtClean="0"/>
                        <a:t>131.</a:t>
                      </a:r>
                      <a:r>
                        <a:rPr lang="en-US" sz="1600" dirty="0" smtClean="0"/>
                        <a:t>8</a:t>
                      </a:r>
                    </a:p>
                  </a:txBody>
                  <a:tcPr/>
                </a:tc>
              </a:tr>
              <a:tr h="3635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etc..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81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358572"/>
              </p:ext>
            </p:extLst>
          </p:nvPr>
        </p:nvGraphicFramePr>
        <p:xfrm>
          <a:off x="457200" y="960119"/>
          <a:ext cx="838200" cy="2908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36358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Weight</a:t>
                      </a:r>
                      <a:endParaRPr lang="en-US" sz="1600" dirty="0"/>
                    </a:p>
                  </a:txBody>
                  <a:tcPr/>
                </a:tc>
              </a:tr>
              <a:tr h="363583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smtClean="0"/>
                        <a:t>133.7</a:t>
                      </a:r>
                    </a:p>
                  </a:txBody>
                  <a:tcPr/>
                </a:tc>
              </a:tr>
              <a:tr h="3635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NA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35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 smtClean="0"/>
                        <a:t> 131.6</a:t>
                      </a:r>
                    </a:p>
                  </a:txBody>
                  <a:tcPr/>
                </a:tc>
              </a:tr>
              <a:tr h="363583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smtClean="0"/>
                        <a:t> 15</a:t>
                      </a:r>
                      <a:r>
                        <a:rPr lang="en-US" sz="1600" dirty="0" smtClean="0"/>
                        <a:t>6</a:t>
                      </a:r>
                      <a:r>
                        <a:rPr lang="pl-PL" sz="1600" dirty="0" smtClean="0"/>
                        <a:t>.</a:t>
                      </a:r>
                      <a:r>
                        <a:rPr lang="en-US" sz="1600" dirty="0" smtClean="0"/>
                        <a:t>0</a:t>
                      </a:r>
                    </a:p>
                  </a:txBody>
                  <a:tcPr/>
                </a:tc>
              </a:tr>
              <a:tr h="3635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</a:tr>
              <a:tr h="3635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 smtClean="0"/>
                        <a:t>131.</a:t>
                      </a:r>
                      <a:r>
                        <a:rPr lang="en-US" sz="1600" dirty="0" smtClean="0"/>
                        <a:t>8</a:t>
                      </a:r>
                    </a:p>
                  </a:txBody>
                  <a:tcPr/>
                </a:tc>
              </a:tr>
              <a:tr h="3635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etc..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40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430051"/>
              </p:ext>
            </p:extLst>
          </p:nvPr>
        </p:nvGraphicFramePr>
        <p:xfrm>
          <a:off x="457200" y="960119"/>
          <a:ext cx="838200" cy="2908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36358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Weight</a:t>
                      </a:r>
                      <a:endParaRPr lang="en-US" sz="1600" dirty="0"/>
                    </a:p>
                  </a:txBody>
                  <a:tcPr/>
                </a:tc>
              </a:tr>
              <a:tr h="363583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smtClean="0"/>
                        <a:t>133.7</a:t>
                      </a:r>
                    </a:p>
                  </a:txBody>
                  <a:tcPr/>
                </a:tc>
              </a:tr>
              <a:tr h="3635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NA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35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 smtClean="0"/>
                        <a:t> 131.6</a:t>
                      </a:r>
                    </a:p>
                  </a:txBody>
                  <a:tcPr/>
                </a:tc>
              </a:tr>
              <a:tr h="363583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smtClean="0"/>
                        <a:t> 15</a:t>
                      </a:r>
                      <a:r>
                        <a:rPr lang="en-US" sz="1600" dirty="0" smtClean="0"/>
                        <a:t>6</a:t>
                      </a:r>
                      <a:r>
                        <a:rPr lang="pl-PL" sz="1600" dirty="0" smtClean="0"/>
                        <a:t>.</a:t>
                      </a:r>
                      <a:r>
                        <a:rPr lang="en-US" sz="1600" dirty="0" smtClean="0"/>
                        <a:t>0</a:t>
                      </a:r>
                    </a:p>
                  </a:txBody>
                  <a:tcPr/>
                </a:tc>
              </a:tr>
              <a:tr h="3635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</a:tr>
              <a:tr h="3635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 smtClean="0"/>
                        <a:t>131.</a:t>
                      </a:r>
                      <a:r>
                        <a:rPr lang="en-US" sz="1600" dirty="0" smtClean="0"/>
                        <a:t>8</a:t>
                      </a:r>
                    </a:p>
                  </a:txBody>
                  <a:tcPr/>
                </a:tc>
              </a:tr>
              <a:tr h="3635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etc..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0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990502"/>
              </p:ext>
            </p:extLst>
          </p:nvPr>
        </p:nvGraphicFramePr>
        <p:xfrm>
          <a:off x="457200" y="960119"/>
          <a:ext cx="838200" cy="2908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36358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Weight</a:t>
                      </a:r>
                      <a:endParaRPr lang="en-US" sz="1600" dirty="0"/>
                    </a:p>
                  </a:txBody>
                  <a:tcPr/>
                </a:tc>
              </a:tr>
              <a:tr h="363583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smtClean="0"/>
                        <a:t>133.7</a:t>
                      </a:r>
                    </a:p>
                  </a:txBody>
                  <a:tcPr/>
                </a:tc>
              </a:tr>
              <a:tr h="3635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NA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35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 smtClean="0"/>
                        <a:t> 131.6</a:t>
                      </a:r>
                    </a:p>
                  </a:txBody>
                  <a:tcPr/>
                </a:tc>
              </a:tr>
              <a:tr h="363583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smtClean="0"/>
                        <a:t> 15</a:t>
                      </a:r>
                      <a:r>
                        <a:rPr lang="en-US" sz="1600" dirty="0" smtClean="0"/>
                        <a:t>6</a:t>
                      </a:r>
                      <a:r>
                        <a:rPr lang="pl-PL" sz="1600" dirty="0" smtClean="0"/>
                        <a:t>.</a:t>
                      </a:r>
                      <a:r>
                        <a:rPr lang="en-US" sz="1600" dirty="0" smtClean="0"/>
                        <a:t>0</a:t>
                      </a:r>
                    </a:p>
                  </a:txBody>
                  <a:tcPr/>
                </a:tc>
              </a:tr>
              <a:tr h="3635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</a:tr>
              <a:tr h="3635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 smtClean="0"/>
                        <a:t>131.</a:t>
                      </a:r>
                      <a:r>
                        <a:rPr lang="en-US" sz="1600" dirty="0" smtClean="0"/>
                        <a:t>8</a:t>
                      </a:r>
                    </a:p>
                  </a:txBody>
                  <a:tcPr/>
                </a:tc>
              </a:tr>
              <a:tr h="3635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etc..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467600" y="1295399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Mean of weights is 141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95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1530"/>
              </p:ext>
            </p:extLst>
          </p:nvPr>
        </p:nvGraphicFramePr>
        <p:xfrm>
          <a:off x="457200" y="960119"/>
          <a:ext cx="838200" cy="2908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36358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Weight</a:t>
                      </a:r>
                      <a:endParaRPr lang="en-US" sz="1600" dirty="0"/>
                    </a:p>
                  </a:txBody>
                  <a:tcPr/>
                </a:tc>
              </a:tr>
              <a:tr h="363583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smtClean="0"/>
                        <a:t>133.7</a:t>
                      </a:r>
                    </a:p>
                  </a:txBody>
                  <a:tcPr/>
                </a:tc>
              </a:tr>
              <a:tr h="3635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141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35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 smtClean="0"/>
                        <a:t> 131.6</a:t>
                      </a:r>
                    </a:p>
                  </a:txBody>
                  <a:tcPr/>
                </a:tc>
              </a:tr>
              <a:tr h="363583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smtClean="0"/>
                        <a:t> 15</a:t>
                      </a:r>
                      <a:r>
                        <a:rPr lang="en-US" sz="1600" dirty="0" smtClean="0"/>
                        <a:t>6</a:t>
                      </a:r>
                      <a:r>
                        <a:rPr lang="pl-PL" sz="1600" dirty="0" smtClean="0"/>
                        <a:t>.</a:t>
                      </a:r>
                      <a:r>
                        <a:rPr lang="en-US" sz="1600" dirty="0" smtClean="0"/>
                        <a:t>0</a:t>
                      </a:r>
                    </a:p>
                  </a:txBody>
                  <a:tcPr/>
                </a:tc>
              </a:tr>
              <a:tr h="3635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141</a:t>
                      </a:r>
                    </a:p>
                  </a:txBody>
                  <a:tcPr/>
                </a:tc>
              </a:tr>
              <a:tr h="3635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 smtClean="0"/>
                        <a:t>131.</a:t>
                      </a:r>
                      <a:r>
                        <a:rPr lang="en-US" sz="1600" dirty="0" smtClean="0"/>
                        <a:t>8</a:t>
                      </a:r>
                    </a:p>
                  </a:txBody>
                  <a:tcPr/>
                </a:tc>
              </a:tr>
              <a:tr h="3635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etc..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7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870232"/>
              </p:ext>
            </p:extLst>
          </p:nvPr>
        </p:nvGraphicFramePr>
        <p:xfrm>
          <a:off x="457200" y="960119"/>
          <a:ext cx="838200" cy="2908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36358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Weight</a:t>
                      </a:r>
                      <a:endParaRPr lang="en-US" sz="1600" dirty="0"/>
                    </a:p>
                  </a:txBody>
                  <a:tcPr/>
                </a:tc>
              </a:tr>
              <a:tr h="363583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smtClean="0"/>
                        <a:t>133.7</a:t>
                      </a:r>
                    </a:p>
                  </a:txBody>
                  <a:tcPr/>
                </a:tc>
              </a:tr>
              <a:tr h="3635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141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35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 smtClean="0"/>
                        <a:t> 131.6</a:t>
                      </a:r>
                    </a:p>
                  </a:txBody>
                  <a:tcPr/>
                </a:tc>
              </a:tr>
              <a:tr h="363583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smtClean="0"/>
                        <a:t> 15</a:t>
                      </a:r>
                      <a:r>
                        <a:rPr lang="en-US" sz="1600" dirty="0" smtClean="0"/>
                        <a:t>6</a:t>
                      </a:r>
                      <a:r>
                        <a:rPr lang="pl-PL" sz="1600" dirty="0" smtClean="0"/>
                        <a:t>.</a:t>
                      </a:r>
                      <a:r>
                        <a:rPr lang="en-US" sz="1600" dirty="0" smtClean="0"/>
                        <a:t>0</a:t>
                      </a:r>
                    </a:p>
                  </a:txBody>
                  <a:tcPr/>
                </a:tc>
              </a:tr>
              <a:tr h="3635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141</a:t>
                      </a:r>
                    </a:p>
                  </a:txBody>
                  <a:tcPr/>
                </a:tc>
              </a:tr>
              <a:tr h="3635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 smtClean="0"/>
                        <a:t>131.</a:t>
                      </a:r>
                      <a:r>
                        <a:rPr lang="en-US" sz="1600" dirty="0" smtClean="0"/>
                        <a:t>8</a:t>
                      </a:r>
                    </a:p>
                  </a:txBody>
                  <a:tcPr/>
                </a:tc>
              </a:tr>
              <a:tr h="3635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etc..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0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b="1" dirty="0"/>
              <a:t>Take Home </a:t>
            </a:r>
            <a:r>
              <a:rPr lang="en-US" b="1" dirty="0" smtClean="0"/>
              <a:t>Assignment </a:t>
            </a:r>
            <a:r>
              <a:rPr lang="en-US" dirty="0" smtClean="0"/>
              <a:t>(</a:t>
            </a:r>
            <a:r>
              <a:rPr lang="en-US" dirty="0"/>
              <a:t>Lectures </a:t>
            </a:r>
            <a:r>
              <a:rPr lang="en-US" dirty="0" smtClean="0"/>
              <a:t>1-3)</a:t>
            </a:r>
            <a:endParaRPr lang="en-US" b="1" dirty="0" smtClean="0"/>
          </a:p>
          <a:p>
            <a:pPr marL="457200">
              <a:spcBef>
                <a:spcPts val="0"/>
              </a:spcBef>
            </a:pPr>
            <a:r>
              <a:rPr lang="en-US" dirty="0"/>
              <a:t>In this week’s zip file</a:t>
            </a:r>
          </a:p>
          <a:p>
            <a:pPr marL="457200">
              <a:spcBef>
                <a:spcPts val="600"/>
              </a:spcBef>
            </a:pPr>
            <a:r>
              <a:rPr lang="en-US" b="1" dirty="0" smtClean="0">
                <a:solidFill>
                  <a:srgbClr val="FF0000"/>
                </a:solidFill>
              </a:rPr>
              <a:t>Due: next week by 6:00pm</a:t>
            </a:r>
            <a:endParaRPr lang="en-US" b="1" dirty="0">
              <a:solidFill>
                <a:srgbClr val="FF0000"/>
              </a:solidFill>
            </a:endParaRPr>
          </a:p>
          <a:p>
            <a:pPr marL="457200">
              <a:spcBef>
                <a:spcPts val="1200"/>
              </a:spcBef>
            </a:pPr>
            <a:r>
              <a:rPr lang="en-US" dirty="0" smtClean="0"/>
              <a:t>Not </a:t>
            </a:r>
            <a:r>
              <a:rPr lang="en-US" sz="1200" dirty="0" smtClean="0"/>
              <a:t>intentionally  </a:t>
            </a:r>
            <a:r>
              <a:rPr lang="en-US" dirty="0" smtClean="0"/>
              <a:t>tricky, not evil</a:t>
            </a:r>
          </a:p>
          <a:p>
            <a:pPr marL="457200">
              <a:spcBef>
                <a:spcPts val="1200"/>
              </a:spcBef>
            </a:pPr>
            <a:r>
              <a:rPr lang="en-US" dirty="0" smtClean="0"/>
              <a:t>Individual work, preparation for in-class</a:t>
            </a:r>
          </a:p>
          <a:p>
            <a:pPr marL="457200">
              <a:spcBef>
                <a:spcPts val="1200"/>
              </a:spcBef>
            </a:pPr>
            <a:r>
              <a:rPr lang="en-US" dirty="0" smtClean="0"/>
              <a:t>Complete</a:t>
            </a:r>
            <a:r>
              <a:rPr lang="en-US" dirty="0"/>
              <a:t>, compile notebook, upload notebook to Blackboard</a:t>
            </a:r>
          </a:p>
          <a:p>
            <a:pPr marL="457200">
              <a:spcBef>
                <a:spcPts val="1200"/>
              </a:spcBef>
            </a:pPr>
            <a:r>
              <a:rPr lang="en-US" dirty="0"/>
              <a:t>R problems, errors? Contact us!</a:t>
            </a:r>
          </a:p>
        </p:txBody>
      </p:sp>
    </p:spTree>
    <p:extLst>
      <p:ext uri="{BB962C8B-B14F-4D97-AF65-F5344CB8AC3E}">
        <p14:creationId xmlns:p14="http://schemas.microsoft.com/office/powerpoint/2010/main" val="10240101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Imputing a constant </a:t>
            </a:r>
          </a:p>
          <a:p>
            <a:pPr marL="457200"/>
            <a:r>
              <a:rPr lang="en-US" dirty="0" smtClean="0"/>
              <a:t>May mess up the mean (if you impute the wrong value)</a:t>
            </a:r>
          </a:p>
          <a:p>
            <a:pPr marL="457200">
              <a:spcBef>
                <a:spcPts val="1800"/>
              </a:spcBef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Even if you impute the correct value: </a:t>
            </a:r>
            <a:r>
              <a:rPr lang="en-US" dirty="0" smtClean="0"/>
              <a:t>Will artificially decrease the spread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1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Option 3: Multiple Imputation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Instead of imputing a fixed value, impute a random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multiple such values for each missing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Combine results</a:t>
            </a:r>
          </a:p>
          <a:p>
            <a:pPr marL="514350" indent="-514350"/>
            <a:endParaRPr lang="en-US" dirty="0" smtClean="0"/>
          </a:p>
          <a:p>
            <a:pPr marL="514350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34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Sensitivity Analyses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the analysis several ways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dirty="0" smtClean="0"/>
              <a:t>Drop all missing values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dirty="0" smtClean="0"/>
              <a:t>Fixed value imputation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dirty="0" smtClean="0"/>
              <a:t>Multiple imputation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the various methods agree qualitatively?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Option 4: Avoid missing values</a:t>
            </a:r>
            <a:endParaRPr lang="en-US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/>
              <a:t>Careful design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/>
              <a:t>Realistic data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8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Problem 2: Outliers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6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 descr="outlier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2038350"/>
            <a:ext cx="7620000" cy="2857500"/>
          </a:xfrm>
        </p:spPr>
      </p:pic>
    </p:spTree>
    <p:extLst>
      <p:ext uri="{BB962C8B-B14F-4D97-AF65-F5344CB8AC3E}">
        <p14:creationId xmlns:p14="http://schemas.microsoft.com/office/powerpoint/2010/main" val="17578826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Outliers</a:t>
            </a:r>
          </a:p>
          <a:p>
            <a:pPr marL="914400"/>
            <a:r>
              <a:rPr lang="en-US" dirty="0" smtClean="0"/>
              <a:t>Points that are very far from the bulk of the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What could they be?</a:t>
            </a:r>
          </a:p>
          <a:p>
            <a:pPr marL="3205163" indent="-3205163"/>
            <a:r>
              <a:rPr lang="en-US" dirty="0" smtClean="0">
                <a:solidFill>
                  <a:schemeClr val="accent2"/>
                </a:solidFill>
              </a:rPr>
              <a:t>Data capture error: </a:t>
            </a:r>
            <a:r>
              <a:rPr lang="en-US" dirty="0" smtClean="0"/>
              <a:t>typo, incorrect units, mistake calculation</a:t>
            </a:r>
          </a:p>
          <a:p>
            <a:pPr marL="3205163" indent="-3205163">
              <a:spcBef>
                <a:spcPts val="1800"/>
              </a:spcBef>
            </a:pPr>
            <a:r>
              <a:rPr lang="en-US" dirty="0" smtClean="0">
                <a:solidFill>
                  <a:schemeClr val="accent2"/>
                </a:solidFill>
              </a:rPr>
              <a:t>Coding issue: 	</a:t>
            </a:r>
            <a:r>
              <a:rPr lang="en-US" dirty="0" smtClean="0"/>
              <a:t>99, 9999, 11/11/1911</a:t>
            </a:r>
          </a:p>
          <a:p>
            <a:pPr marL="3205163" indent="-3205163">
              <a:spcBef>
                <a:spcPts val="1800"/>
              </a:spcBef>
            </a:pPr>
            <a:r>
              <a:rPr lang="en-US" dirty="0" smtClean="0">
                <a:solidFill>
                  <a:schemeClr val="accent2"/>
                </a:solidFill>
              </a:rPr>
              <a:t>Unusual but real subjects</a:t>
            </a:r>
          </a:p>
          <a:p>
            <a:pPr marL="3205163" indent="-3205163">
              <a:spcBef>
                <a:spcPts val="1800"/>
              </a:spcBef>
            </a:pPr>
            <a:r>
              <a:rPr lang="en-US" dirty="0" smtClean="0">
                <a:solidFill>
                  <a:schemeClr val="accent2"/>
                </a:solidFill>
              </a:rPr>
              <a:t>Experimental error: </a:t>
            </a:r>
            <a:r>
              <a:rPr lang="en-US" dirty="0" smtClean="0"/>
              <a:t>equipment malfunction, subject not fasting</a:t>
            </a:r>
          </a:p>
          <a:p>
            <a:pPr marL="3205163" indent="-3205163">
              <a:spcBef>
                <a:spcPts val="1800"/>
              </a:spcBef>
            </a:pPr>
            <a:r>
              <a:rPr lang="en-US" dirty="0" smtClean="0">
                <a:solidFill>
                  <a:schemeClr val="accent2"/>
                </a:solidFill>
              </a:rPr>
              <a:t>Skewed distribution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744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Outliers may not be obvious</a:t>
            </a:r>
          </a:p>
          <a:p>
            <a:r>
              <a:rPr lang="en-US" dirty="0" smtClean="0"/>
              <a:t>Height:	4’8”</a:t>
            </a:r>
          </a:p>
          <a:p>
            <a:r>
              <a:rPr lang="en-US" dirty="0" smtClean="0"/>
              <a:t>Weight:	210lb</a:t>
            </a:r>
          </a:p>
          <a:p>
            <a:r>
              <a:rPr lang="en-US" dirty="0" smtClean="0"/>
              <a:t>BMI:		47.1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8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Influential 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1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So Far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906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Why do we worry about outliers?</a:t>
            </a:r>
          </a:p>
          <a:p>
            <a:pPr marL="457200"/>
            <a:r>
              <a:rPr lang="en-US" dirty="0" smtClean="0"/>
              <a:t>Statistics can be affected by very large/very small values</a:t>
            </a:r>
          </a:p>
          <a:p>
            <a:pPr marL="457200">
              <a:spcBef>
                <a:spcPts val="1200"/>
              </a:spcBef>
            </a:pPr>
            <a:r>
              <a:rPr lang="en-US" dirty="0" smtClean="0"/>
              <a:t>Some are particularly sensitive (e.g. mean, standard deviation)</a:t>
            </a:r>
          </a:p>
        </p:txBody>
      </p:sp>
    </p:spTree>
    <p:extLst>
      <p:ext uri="{BB962C8B-B14F-4D97-AF65-F5344CB8AC3E}">
        <p14:creationId xmlns:p14="http://schemas.microsoft.com/office/powerpoint/2010/main" val="126563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348069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24423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346887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47141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346979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236416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50547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94265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29128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Exploratory analysis to detect issues</a:t>
            </a:r>
          </a:p>
          <a:p>
            <a:r>
              <a:rPr lang="en-US" i="1" dirty="0" smtClean="0"/>
              <a:t>General</a:t>
            </a:r>
          </a:p>
          <a:p>
            <a:pPr marL="228600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Incorrect/bad data, missing values</a:t>
            </a:r>
          </a:p>
          <a:p>
            <a:r>
              <a:rPr lang="en-US" i="1" dirty="0" smtClean="0"/>
              <a:t>Numerical variables</a:t>
            </a:r>
          </a:p>
          <a:p>
            <a:pPr marL="228600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Skewed distributions, outliers, multiple modes</a:t>
            </a:r>
          </a:p>
          <a:p>
            <a:r>
              <a:rPr lang="en-US" i="1" dirty="0" smtClean="0"/>
              <a:t>Categorical Variables</a:t>
            </a:r>
          </a:p>
          <a:p>
            <a:pPr marL="228600">
              <a:spcBef>
                <a:spcPts val="0"/>
              </a:spcBef>
            </a:pPr>
            <a:r>
              <a:rPr lang="en-US" dirty="0" smtClean="0"/>
              <a:t>Underrepresented categories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535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16270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329904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300867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173163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Drop 1 Statistics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the value for the full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the value without the 1</a:t>
            </a:r>
            <a:r>
              <a:rPr lang="en-US" baseline="30000" dirty="0" smtClean="0"/>
              <a:t>st</a:t>
            </a:r>
            <a:r>
              <a:rPr lang="en-US" dirty="0" smtClean="0"/>
              <a:t> observation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Report the change</a:t>
            </a:r>
          </a:p>
          <a:p>
            <a:r>
              <a:rPr lang="en-US" dirty="0" smtClean="0"/>
              <a:t>Repeat for each observation in turn.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Note: only one observation dropped at a time!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81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20175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Reading an influence 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Are a few points </a:t>
            </a:r>
            <a:r>
              <a:rPr lang="en-US" i="1" dirty="0" smtClean="0"/>
              <a:t>much</a:t>
            </a:r>
            <a:r>
              <a:rPr lang="en-US" dirty="0" smtClean="0"/>
              <a:t> more influential than others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Is the change caused by influential points acceptable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(judgment)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9827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Influence Plots for the Median</a:t>
            </a:r>
          </a:p>
          <a:p>
            <a:pPr marL="228600">
              <a:spcBef>
                <a:spcPts val="1200"/>
              </a:spcBef>
            </a:pPr>
            <a:r>
              <a:rPr lang="en-US" dirty="0" smtClean="0"/>
              <a:t>Median is normally not influenced by single points</a:t>
            </a:r>
          </a:p>
          <a:p>
            <a:pPr marL="228600">
              <a:spcBef>
                <a:spcPts val="1200"/>
              </a:spcBef>
            </a:pPr>
            <a:r>
              <a:rPr lang="en-US" dirty="0" smtClean="0"/>
              <a:t>Plot often has a banded appearance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3926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16381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375214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Options for dealing with these </a:t>
            </a:r>
            <a:r>
              <a:rPr lang="en-US" b="1" dirty="0" smtClean="0"/>
              <a:t>issues</a:t>
            </a:r>
          </a:p>
          <a:p>
            <a:r>
              <a:rPr lang="en-US" i="1" dirty="0" smtClean="0"/>
              <a:t>Once you’ve identified an issue, you can</a:t>
            </a:r>
            <a:endParaRPr lang="en-US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Do nothing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Remove </a:t>
            </a:r>
            <a:r>
              <a:rPr lang="en-US" dirty="0" smtClean="0"/>
              <a:t>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Modify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/>
              <a:t>specialized statistical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4959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13335762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33211612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4185793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846287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21968633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11586871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5612997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16381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561036" y="2438400"/>
            <a:ext cx="8104982" cy="1676400"/>
          </a:xfrm>
        </p:spPr>
        <p:txBody>
          <a:bodyPr>
            <a:normAutofit/>
          </a:bodyPr>
          <a:lstStyle/>
          <a:p>
            <a:r>
              <a:rPr lang="en-US" dirty="0" smtClean="0"/>
              <a:t>What to do with outliers or influential points?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263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What do you do with outliers?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Keep them? Remove them?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Investigate: is this a legitimate value? An error? What kind of error? What happened?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question are you answering if you keep vs. remove the outlier?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9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1: Missing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8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Dropping vs Keeping outliers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1981200"/>
            <a:ext cx="26670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43000" y="2438400"/>
            <a:ext cx="228600" cy="2286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49400" y="2781300"/>
            <a:ext cx="228600" cy="2286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19300" y="2362200"/>
            <a:ext cx="228600" cy="2286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16000" y="3276600"/>
            <a:ext cx="228600" cy="2286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49400" y="3543300"/>
            <a:ext cx="228600" cy="2286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05000" y="3200400"/>
            <a:ext cx="228600" cy="2286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438400" y="3048000"/>
            <a:ext cx="228600" cy="2286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67000" y="2476500"/>
            <a:ext cx="228600" cy="2286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54300" y="37719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09800" y="4267200"/>
            <a:ext cx="228600" cy="2286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08100" y="4267200"/>
            <a:ext cx="228600" cy="2286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648200" y="1993900"/>
            <a:ext cx="26670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029200" y="2451100"/>
            <a:ext cx="228600" cy="2286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35600" y="2794000"/>
            <a:ext cx="228600" cy="2286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905500" y="2374900"/>
            <a:ext cx="228600" cy="2286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02200" y="3289300"/>
            <a:ext cx="228600" cy="2286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35600" y="3556000"/>
            <a:ext cx="228600" cy="2286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791200" y="3213100"/>
            <a:ext cx="228600" cy="2286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324600" y="3060700"/>
            <a:ext cx="228600" cy="2286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553200" y="2489200"/>
            <a:ext cx="228600" cy="2286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96000" y="4279900"/>
            <a:ext cx="228600" cy="2286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194300" y="4279900"/>
            <a:ext cx="228600" cy="2286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070220" y="5257800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Sample with outlier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811348" y="5257800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Sample without outlier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293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Options for dealing with outliers</a:t>
            </a:r>
          </a:p>
          <a:p>
            <a:pPr marL="344488" indent="-344488">
              <a:buFont typeface="Arial" pitchFamily="34" charset="0"/>
              <a:buChar char="•"/>
            </a:pPr>
            <a:r>
              <a:rPr lang="en-US" dirty="0" smtClean="0"/>
              <a:t>Drop them</a:t>
            </a:r>
          </a:p>
          <a:p>
            <a:pPr marL="344488" indent="-344488">
              <a:spcBef>
                <a:spcPts val="0"/>
              </a:spcBef>
            </a:pPr>
            <a:r>
              <a:rPr lang="en-US" dirty="0" smtClean="0"/>
              <a:t>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You are answering questions about situations where such outliers don’t happen: is this realistic? Is this the right question?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4488" indent="-344488">
              <a:buFont typeface="Arial" pitchFamily="34" charset="0"/>
              <a:buChar char="•"/>
            </a:pPr>
            <a:r>
              <a:rPr lang="en-US" dirty="0" smtClean="0"/>
              <a:t>Keep them</a:t>
            </a:r>
          </a:p>
          <a:p>
            <a:pPr marL="344488" indent="-344488">
              <a:spcBef>
                <a:spcPts val="0"/>
              </a:spcBef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You are answering questions about situations where such outliers </a:t>
            </a:r>
            <a:r>
              <a:rPr lang="en-US" sz="2000" b="1" i="1" dirty="0" smtClean="0">
                <a:solidFill>
                  <a:schemeClr val="bg1">
                    <a:lumMod val="50000"/>
                  </a:schemeClr>
                </a:solidFill>
              </a:rPr>
              <a:t>do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happen: is this realistic? Is this the right question? Beware of statistics that are sensitive to outliers like means and standard deviations</a:t>
            </a:r>
            <a:endParaRPr lang="en-US" dirty="0" smtClean="0"/>
          </a:p>
          <a:p>
            <a:pPr marL="344488" indent="-344488">
              <a:buFont typeface="Arial" pitchFamily="34" charset="0"/>
              <a:buChar char="•"/>
            </a:pPr>
            <a:r>
              <a:rPr lang="en-US" dirty="0" smtClean="0"/>
              <a:t>Keep them but use outlier resistant methods</a:t>
            </a:r>
          </a:p>
          <a:p>
            <a:pPr marL="344488" indent="-344488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Medians, IQR, transformations, more methods later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65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utliersCheating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108241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utliersCheating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259328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utliersCheating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51565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Dropping outliers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Are they influential? 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if not, leave them alone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	Need a convincing rationale</a:t>
            </a:r>
          </a:p>
          <a:p>
            <a:pPr marL="914400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What are they? Why drop them? What question do you answer if you drop them?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 smtClean="0"/>
              <a:t>	Preferably stated </a:t>
            </a:r>
            <a:r>
              <a:rPr lang="en-US" i="1" dirty="0" smtClean="0"/>
              <a:t>before</a:t>
            </a:r>
            <a:r>
              <a:rPr lang="en-US" dirty="0" smtClean="0"/>
              <a:t> you see the data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	No fitting data to preconceptions!</a:t>
            </a:r>
          </a:p>
          <a:p>
            <a:endParaRPr lang="en-US" sz="2800" dirty="0" smtClean="0"/>
          </a:p>
          <a:p>
            <a:r>
              <a:rPr lang="en-US" sz="2800" b="1" dirty="0" smtClean="0"/>
              <a:t>Note: </a:t>
            </a:r>
            <a:r>
              <a:rPr lang="en-US" sz="2800" dirty="0" smtClean="0"/>
              <a:t>outliers are sometimes the most interesting thing in your data!</a:t>
            </a:r>
          </a:p>
        </p:txBody>
      </p:sp>
    </p:spTree>
    <p:extLst>
      <p:ext uri="{BB962C8B-B14F-4D97-AF65-F5344CB8AC3E}">
        <p14:creationId xmlns:p14="http://schemas.microsoft.com/office/powerpoint/2010/main" val="384887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Problem 3: Skewed Distributions</a:t>
            </a:r>
          </a:p>
          <a:p>
            <a:r>
              <a:rPr lang="en-US" sz="3900" dirty="0" smtClean="0">
                <a:solidFill>
                  <a:schemeClr val="accent2"/>
                </a:solidFill>
              </a:rPr>
              <a:t>Power transformations</a:t>
            </a:r>
            <a:endParaRPr lang="en-US" sz="3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66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  <p:sp>
        <p:nvSpPr>
          <p:cNvPr id="5" name="TextBox 4"/>
          <p:cNvSpPr txBox="1"/>
          <p:nvPr/>
        </p:nvSpPr>
        <p:spPr>
          <a:xfrm>
            <a:off x="4632523" y="5105400"/>
            <a:ext cx="1679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Are these really</a:t>
            </a:r>
          </a:p>
          <a:p>
            <a:pPr algn="ctr"/>
            <a:r>
              <a:rPr lang="en-US" b="1" dirty="0" smtClean="0"/>
              <a:t>Outliers?</a:t>
            </a:r>
            <a:endParaRPr lang="en-US" b="1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5467351" y="4578350"/>
            <a:ext cx="5146" cy="5270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15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Transformation</a:t>
            </a:r>
          </a:p>
          <a:p>
            <a:pPr marL="457200">
              <a:spcBef>
                <a:spcPts val="1800"/>
              </a:spcBef>
            </a:pPr>
            <a:r>
              <a:rPr lang="en-US" dirty="0" smtClean="0"/>
              <a:t>Transform the values of the offending variable</a:t>
            </a:r>
          </a:p>
          <a:p>
            <a:pPr marL="457200">
              <a:spcBef>
                <a:spcPts val="1800"/>
              </a:spcBef>
            </a:pPr>
            <a:r>
              <a:rPr lang="en-US" dirty="0" smtClean="0"/>
              <a:t>Perform analyses on the transformed variable</a:t>
            </a:r>
          </a:p>
          <a:p>
            <a:pPr marL="457200">
              <a:spcBef>
                <a:spcPts val="1800"/>
              </a:spcBef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Problem: findings apply to the transformed variable, interpretation issues</a:t>
            </a:r>
          </a:p>
          <a:p>
            <a:pPr marL="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603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Monotone Transformation</a:t>
            </a:r>
            <a:endParaRPr lang="en-US" b="1" dirty="0"/>
          </a:p>
          <a:p>
            <a:pPr marL="457200"/>
            <a:r>
              <a:rPr lang="en-US" dirty="0" smtClean="0"/>
              <a:t>A monotone transformation changes the values, but not their ordering.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The biggest values are still the biggest, etc.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290453"/>
              </p:ext>
            </p:extLst>
          </p:nvPr>
        </p:nvGraphicFramePr>
        <p:xfrm>
          <a:off x="1066800" y="3352800"/>
          <a:ext cx="56388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600"/>
                <a:gridCol w="1879600"/>
                <a:gridCol w="187960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Original values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Monotone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Not</a:t>
                      </a:r>
                      <a:r>
                        <a:rPr lang="en-US" sz="2000" baseline="0" dirty="0" smtClean="0"/>
                        <a:t> Monotone</a:t>
                      </a:r>
                      <a:endParaRPr lang="en-US" sz="2000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4.1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12.3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02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electionBias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9625" y="1562100"/>
            <a:ext cx="7524750" cy="3810000"/>
          </a:xfrm>
        </p:spPr>
      </p:pic>
    </p:spTree>
    <p:extLst>
      <p:ext uri="{BB962C8B-B14F-4D97-AF65-F5344CB8AC3E}">
        <p14:creationId xmlns:p14="http://schemas.microsoft.com/office/powerpoint/2010/main" val="345385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Monotone Transformations and Interpretation</a:t>
            </a:r>
          </a:p>
          <a:p>
            <a:r>
              <a:rPr lang="en-US" dirty="0" smtClean="0"/>
              <a:t>Direction of relationships interpretable with monotone relationships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8952"/>
              </p:ext>
            </p:extLst>
          </p:nvPr>
        </p:nvGraphicFramePr>
        <p:xfrm>
          <a:off x="914400" y="2895600"/>
          <a:ext cx="73152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905000"/>
                <a:gridCol w="220980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Exposure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Response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Transformed</a:t>
                      </a:r>
                    </a:p>
                    <a:p>
                      <a:pPr algn="ctr"/>
                      <a:r>
                        <a:rPr lang="en-US" sz="2000" dirty="0" smtClean="0"/>
                        <a:t>Response</a:t>
                      </a:r>
                    </a:p>
                    <a:p>
                      <a:pPr algn="ctr"/>
                      <a:r>
                        <a:rPr lang="en-US" sz="2000" dirty="0" smtClean="0"/>
                        <a:t>(monotone)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Transformed</a:t>
                      </a:r>
                    </a:p>
                    <a:p>
                      <a:pPr algn="ctr"/>
                      <a:r>
                        <a:rPr lang="en-US" sz="2000" dirty="0" smtClean="0"/>
                        <a:t>Response</a:t>
                      </a:r>
                    </a:p>
                    <a:p>
                      <a:pPr algn="ctr"/>
                      <a:r>
                        <a:rPr lang="en-US" sz="2000" dirty="0" smtClean="0"/>
                        <a:t>(not</a:t>
                      </a:r>
                      <a:r>
                        <a:rPr lang="en-US" sz="2000" baseline="0" dirty="0" smtClean="0"/>
                        <a:t> monotone)</a:t>
                      </a:r>
                      <a:endParaRPr lang="en-US" sz="2000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4.1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12.3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87269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Transforming Data</a:t>
            </a:r>
          </a:p>
          <a:p>
            <a:r>
              <a:rPr lang="en-US" dirty="0" smtClean="0"/>
              <a:t>Example: transform using x</a:t>
            </a:r>
            <a:r>
              <a:rPr lang="en-US" baseline="30000" dirty="0" smtClean="0"/>
              <a:t>2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897619"/>
              </p:ext>
            </p:extLst>
          </p:nvPr>
        </p:nvGraphicFramePr>
        <p:xfrm>
          <a:off x="685800" y="2413000"/>
          <a:ext cx="7848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0"/>
                <a:gridCol w="3924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Original values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Transformed values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1.2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1.44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4.1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16.81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12.3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151.29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0.36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96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Transforming Data</a:t>
            </a:r>
          </a:p>
          <a:p>
            <a:r>
              <a:rPr lang="en-US" dirty="0" smtClean="0"/>
              <a:t>Example: transform using log(x)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438346"/>
              </p:ext>
            </p:extLst>
          </p:nvPr>
        </p:nvGraphicFramePr>
        <p:xfrm>
          <a:off x="685800" y="2413000"/>
          <a:ext cx="7848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0"/>
                <a:gridCol w="3924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Original values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Transformed values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1.2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0.18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4.1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1.41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12.3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2.51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-0.51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80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  <p:sp>
        <p:nvSpPr>
          <p:cNvPr id="8" name="Text Placeholder 1"/>
          <p:cNvSpPr txBox="1">
            <a:spLocks/>
          </p:cNvSpPr>
          <p:nvPr/>
        </p:nvSpPr>
        <p:spPr>
          <a:xfrm>
            <a:off x="457200" y="990600"/>
            <a:ext cx="8229600" cy="4953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Moderate </a:t>
            </a:r>
            <a:r>
              <a:rPr lang="en-US" dirty="0" smtClean="0"/>
              <a:t>Skew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7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  <p:sp>
        <p:nvSpPr>
          <p:cNvPr id="6" name="Text Placeholder 1"/>
          <p:cNvSpPr txBox="1">
            <a:spLocks/>
          </p:cNvSpPr>
          <p:nvPr/>
        </p:nvSpPr>
        <p:spPr>
          <a:xfrm>
            <a:off x="457200" y="990600"/>
            <a:ext cx="8229600" cy="4953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Moderate Right </a:t>
            </a:r>
            <a:r>
              <a:rPr lang="en-US" dirty="0" smtClean="0"/>
              <a:t>Skew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7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  <p:sp>
        <p:nvSpPr>
          <p:cNvPr id="4" name="Text Placeholder 1"/>
          <p:cNvSpPr txBox="1">
            <a:spLocks/>
          </p:cNvSpPr>
          <p:nvPr/>
        </p:nvSpPr>
        <p:spPr>
          <a:xfrm>
            <a:off x="457200" y="990600"/>
            <a:ext cx="8229600" cy="4953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Moderate Right Skew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4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  <p:sp>
        <p:nvSpPr>
          <p:cNvPr id="4" name="Text Placeholder 1"/>
          <p:cNvSpPr txBox="1">
            <a:spLocks/>
          </p:cNvSpPr>
          <p:nvPr/>
        </p:nvSpPr>
        <p:spPr>
          <a:xfrm>
            <a:off x="457200" y="990600"/>
            <a:ext cx="8229600" cy="4953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Moderate Left </a:t>
            </a:r>
            <a:r>
              <a:rPr lang="en-US" dirty="0" smtClean="0"/>
              <a:t>Skew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1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  <p:sp>
        <p:nvSpPr>
          <p:cNvPr id="4" name="Text Placeholder 1"/>
          <p:cNvSpPr txBox="1">
            <a:spLocks/>
          </p:cNvSpPr>
          <p:nvPr/>
        </p:nvSpPr>
        <p:spPr>
          <a:xfrm>
            <a:off x="457200" y="990600"/>
            <a:ext cx="8229600" cy="4953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Moderate Left </a:t>
            </a:r>
            <a:r>
              <a:rPr lang="en-US" dirty="0" smtClean="0"/>
              <a:t>Skew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0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  <p:sp>
        <p:nvSpPr>
          <p:cNvPr id="4" name="Text Placeholder 1"/>
          <p:cNvSpPr txBox="1">
            <a:spLocks/>
          </p:cNvSpPr>
          <p:nvPr/>
        </p:nvSpPr>
        <p:spPr>
          <a:xfrm>
            <a:off x="457200" y="990600"/>
            <a:ext cx="8229600" cy="4953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Moderate Left </a:t>
            </a:r>
            <a:r>
              <a:rPr lang="en-US" dirty="0" smtClean="0"/>
              <a:t>Skew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5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  <p:sp>
        <p:nvSpPr>
          <p:cNvPr id="4" name="Text Placeholder 1"/>
          <p:cNvSpPr txBox="1">
            <a:spLocks/>
          </p:cNvSpPr>
          <p:nvPr/>
        </p:nvSpPr>
        <p:spPr>
          <a:xfrm>
            <a:off x="457200" y="990600"/>
            <a:ext cx="8229600" cy="4953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Moderate Left </a:t>
            </a:r>
            <a:r>
              <a:rPr lang="en-US" dirty="0" smtClean="0"/>
              <a:t>Skew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2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2942"/>
      </a:dk1>
      <a:lt1>
        <a:sysClr val="window" lastClr="FFFFFF"/>
      </a:lt1>
      <a:dk2>
        <a:srgbClr val="004065"/>
      </a:dk2>
      <a:lt2>
        <a:srgbClr val="C8B18B"/>
      </a:lt2>
      <a:accent1>
        <a:srgbClr val="0096D6"/>
      </a:accent1>
      <a:accent2>
        <a:srgbClr val="A55121"/>
      </a:accent2>
      <a:accent3>
        <a:srgbClr val="7AC143"/>
      </a:accent3>
      <a:accent4>
        <a:srgbClr val="E31937"/>
      </a:accent4>
      <a:accent5>
        <a:srgbClr val="008367"/>
      </a:accent5>
      <a:accent6>
        <a:srgbClr val="FFC82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3947</TotalTime>
  <Words>1628</Words>
  <Application>Microsoft Office PowerPoint</Application>
  <PresentationFormat>On-screen Show (4:3)</PresentationFormat>
  <Paragraphs>586</Paragraphs>
  <Slides>125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George Washington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Naji Younes</dc:creator>
  <cp:lastModifiedBy>Naji</cp:lastModifiedBy>
  <cp:revision>241</cp:revision>
  <dcterms:created xsi:type="dcterms:W3CDTF">2013-08-27T15:46:03Z</dcterms:created>
  <dcterms:modified xsi:type="dcterms:W3CDTF">2016-09-21T17:21:13Z</dcterms:modified>
</cp:coreProperties>
</file>