
<file path=[Content_Types].xml><?xml version="1.0" encoding="utf-8"?>
<Types xmlns="http://schemas.openxmlformats.org/package/2006/content-types">
  <Default Extension="png" ContentType="image/png"/>
  <Default Extension="mpg" ContentType="video/mpe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8" r:id="rId2"/>
    <p:sldId id="599" r:id="rId3"/>
    <p:sldId id="600" r:id="rId4"/>
    <p:sldId id="601" r:id="rId5"/>
    <p:sldId id="602" r:id="rId6"/>
    <p:sldId id="902" r:id="rId7"/>
    <p:sldId id="901" r:id="rId8"/>
    <p:sldId id="903" r:id="rId9"/>
    <p:sldId id="904" r:id="rId10"/>
    <p:sldId id="987" r:id="rId11"/>
    <p:sldId id="988" r:id="rId12"/>
    <p:sldId id="989" r:id="rId13"/>
    <p:sldId id="990" r:id="rId14"/>
    <p:sldId id="991" r:id="rId15"/>
    <p:sldId id="906" r:id="rId16"/>
    <p:sldId id="905" r:id="rId17"/>
    <p:sldId id="992" r:id="rId18"/>
    <p:sldId id="907" r:id="rId19"/>
    <p:sldId id="908" r:id="rId20"/>
    <p:sldId id="993" r:id="rId21"/>
    <p:sldId id="994" r:id="rId22"/>
    <p:sldId id="995" r:id="rId23"/>
    <p:sldId id="996" r:id="rId24"/>
    <p:sldId id="997" r:id="rId25"/>
    <p:sldId id="998" r:id="rId26"/>
    <p:sldId id="999" r:id="rId27"/>
    <p:sldId id="1000" r:id="rId28"/>
    <p:sldId id="1001" r:id="rId29"/>
    <p:sldId id="1002" r:id="rId30"/>
    <p:sldId id="909" r:id="rId31"/>
    <p:sldId id="910" r:id="rId32"/>
    <p:sldId id="916" r:id="rId33"/>
    <p:sldId id="917" r:id="rId34"/>
    <p:sldId id="913" r:id="rId35"/>
    <p:sldId id="912" r:id="rId36"/>
    <p:sldId id="914" r:id="rId37"/>
    <p:sldId id="915" r:id="rId38"/>
    <p:sldId id="921" r:id="rId39"/>
    <p:sldId id="922" r:id="rId40"/>
    <p:sldId id="647" r:id="rId41"/>
    <p:sldId id="1004" r:id="rId42"/>
    <p:sldId id="1005" r:id="rId43"/>
    <p:sldId id="1003" r:id="rId44"/>
    <p:sldId id="649" r:id="rId45"/>
    <p:sldId id="651" r:id="rId46"/>
    <p:sldId id="1006" r:id="rId47"/>
    <p:sldId id="778" r:id="rId48"/>
    <p:sldId id="1007" r:id="rId49"/>
    <p:sldId id="779" r:id="rId50"/>
    <p:sldId id="787" r:id="rId51"/>
    <p:sldId id="667" r:id="rId52"/>
    <p:sldId id="773" r:id="rId53"/>
    <p:sldId id="1008" r:id="rId54"/>
    <p:sldId id="776" r:id="rId55"/>
    <p:sldId id="777" r:id="rId56"/>
    <p:sldId id="1009" r:id="rId57"/>
    <p:sldId id="1019" r:id="rId58"/>
    <p:sldId id="1020" r:id="rId59"/>
    <p:sldId id="1021" r:id="rId60"/>
    <p:sldId id="1010" r:id="rId61"/>
    <p:sldId id="1011" r:id="rId62"/>
    <p:sldId id="1012" r:id="rId63"/>
    <p:sldId id="1013" r:id="rId64"/>
    <p:sldId id="1014" r:id="rId65"/>
    <p:sldId id="1015" r:id="rId66"/>
    <p:sldId id="1016" r:id="rId67"/>
    <p:sldId id="1017" r:id="rId68"/>
    <p:sldId id="1018" r:id="rId69"/>
    <p:sldId id="679" r:id="rId70"/>
    <p:sldId id="788" r:id="rId71"/>
    <p:sldId id="935" r:id="rId72"/>
    <p:sldId id="789" r:id="rId73"/>
    <p:sldId id="937" r:id="rId74"/>
    <p:sldId id="950" r:id="rId75"/>
    <p:sldId id="951" r:id="rId76"/>
    <p:sldId id="952" r:id="rId77"/>
    <p:sldId id="954" r:id="rId78"/>
    <p:sldId id="955" r:id="rId79"/>
    <p:sldId id="956" r:id="rId80"/>
    <p:sldId id="957" r:id="rId81"/>
    <p:sldId id="958" r:id="rId82"/>
    <p:sldId id="791" r:id="rId83"/>
    <p:sldId id="792" r:id="rId84"/>
    <p:sldId id="793" r:id="rId85"/>
    <p:sldId id="691" r:id="rId86"/>
    <p:sldId id="692" r:id="rId87"/>
    <p:sldId id="693" r:id="rId88"/>
    <p:sldId id="959" r:id="rId89"/>
    <p:sldId id="962" r:id="rId90"/>
    <p:sldId id="961" r:id="rId91"/>
    <p:sldId id="963" r:id="rId92"/>
    <p:sldId id="964" r:id="rId93"/>
    <p:sldId id="965" r:id="rId94"/>
    <p:sldId id="967" r:id="rId95"/>
    <p:sldId id="966" r:id="rId96"/>
    <p:sldId id="968" r:id="rId97"/>
    <p:sldId id="969" r:id="rId98"/>
    <p:sldId id="970" r:id="rId99"/>
    <p:sldId id="971" r:id="rId100"/>
    <p:sldId id="972" r:id="rId101"/>
    <p:sldId id="982" r:id="rId102"/>
    <p:sldId id="973" r:id="rId103"/>
    <p:sldId id="979" r:id="rId104"/>
    <p:sldId id="708" r:id="rId105"/>
    <p:sldId id="981" r:id="rId106"/>
    <p:sldId id="980" r:id="rId107"/>
    <p:sldId id="974" r:id="rId108"/>
    <p:sldId id="984" r:id="rId109"/>
    <p:sldId id="985" r:id="rId110"/>
    <p:sldId id="975" r:id="rId111"/>
    <p:sldId id="983" r:id="rId112"/>
    <p:sldId id="923" r:id="rId113"/>
    <p:sldId id="890" r:id="rId114"/>
    <p:sldId id="986" r:id="rId115"/>
    <p:sldId id="860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 autoAdjust="0"/>
    <p:restoredTop sz="88942" autoAdjust="0"/>
  </p:normalViewPr>
  <p:slideViewPr>
    <p:cSldViewPr showGuides="1">
      <p:cViewPr>
        <p:scale>
          <a:sx n="75" d="100"/>
          <a:sy n="75" d="100"/>
        </p:scale>
        <p:origin x="-2544" y="-360"/>
      </p:cViewPr>
      <p:guideLst>
        <p:guide orient="horz" pos="3216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4058"/>
    </p:cViewPr>
  </p:sorterViewPr>
  <p:notesViewPr>
    <p:cSldViewPr showGuides="1">
      <p:cViewPr varScale="1">
        <p:scale>
          <a:sx n="75" d="100"/>
          <a:sy n="75" d="100"/>
        </p:scale>
        <p:origin x="-40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E0FD-EA35-4671-A4E4-98C7336B36B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A5723-67FB-44B5-832B-A3FEF9C9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3A39E-5B08-40AF-A53E-4F0D63672BE7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15A7-13AB-4AA2-AB03-836632B97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Cholesterol</a:t>
            </a:r>
            <a:r>
              <a:rPr lang="en-US" baseline="0" dirty="0" smtClean="0"/>
              <a:t>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915A7-13AB-4AA2-AB03-836632B97F9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915A7-13AB-4AA2-AB03-836632B97F99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Cholesterol</a:t>
            </a:r>
            <a:r>
              <a:rPr lang="en-US" baseline="0" dirty="0" smtClean="0"/>
              <a:t>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915A7-13AB-4AA2-AB03-836632B97F9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81021" y="3059668"/>
            <a:ext cx="420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PUBH</a:t>
            </a:r>
            <a:r>
              <a:rPr lang="en-US" sz="2800" b="1" baseline="0" dirty="0" smtClean="0">
                <a:solidFill>
                  <a:schemeClr val="tx2"/>
                </a:solidFill>
              </a:rPr>
              <a:t> 6002.10 – Fall 2016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29718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372812" y="6096000"/>
            <a:ext cx="1390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tx2"/>
                </a:solidFill>
              </a:rPr>
              <a:t>Naji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Younes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52600"/>
            <a:ext cx="8229600" cy="1066800"/>
          </a:xfrm>
        </p:spPr>
        <p:txBody>
          <a:bodyPr/>
          <a:lstStyle>
            <a:lvl1pPr marL="0" indent="0" algn="r">
              <a:buNone/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Lecture 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59113"/>
            <a:ext cx="4024313" cy="523875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Lecture Number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990600"/>
            <a:ext cx="8229600" cy="4953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 smtClean="0"/>
              <a:t>Text Slide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49530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Graphic or Tabular Slide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61036" y="2438400"/>
            <a:ext cx="8104982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990600"/>
            <a:ext cx="3657600" cy="495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990600"/>
            <a:ext cx="3657600" cy="495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06C3-4B1E-496E-A522-7E8F29D4677F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6047-29D9-4EE6-9E5A-BE8C6E6D4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1" r:id="rId3"/>
    <p:sldLayoutId id="2147483650" r:id="rId4"/>
    <p:sldLayoutId id="2147483651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3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g"/><Relationship Id="rId1" Type="http://schemas.microsoft.com/office/2007/relationships/media" Target="../media/media1.mp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g"/><Relationship Id="rId1" Type="http://schemas.microsoft.com/office/2007/relationships/media" Target="../media/media2.mp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g"/><Relationship Id="rId1" Type="http://schemas.microsoft.com/office/2007/relationships/media" Target="../media/media3.mp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3059668"/>
            <a:ext cx="3505200" cy="523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i="1" dirty="0" smtClean="0"/>
              <a:t>Good</a:t>
            </a:r>
            <a:r>
              <a:rPr lang="en-US" dirty="0" smtClean="0"/>
              <a:t>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Interpreting the p-value for -55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If the p-value is small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the population means are the same, -55 is not the sort of sample difference you expect to see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If </a:t>
            </a:r>
            <a:r>
              <a:rPr lang="en-US" dirty="0">
                <a:solidFill>
                  <a:schemeClr val="accent2"/>
                </a:solidFill>
              </a:rPr>
              <a:t>the p-value is </a:t>
            </a:r>
            <a:r>
              <a:rPr lang="en-US" dirty="0" smtClean="0">
                <a:solidFill>
                  <a:schemeClr val="accent2"/>
                </a:solidFill>
              </a:rPr>
              <a:t>large</a:t>
            </a:r>
          </a:p>
          <a:p>
            <a:pPr>
              <a:spcBef>
                <a:spcPts val="0"/>
              </a:spcBef>
            </a:pPr>
            <a:r>
              <a:rPr lang="en-US" dirty="0"/>
              <a:t>If the population means are the </a:t>
            </a:r>
            <a:r>
              <a:rPr lang="en-US" dirty="0" smtClean="0"/>
              <a:t>same ,-55 is pretty much the </a:t>
            </a:r>
            <a:r>
              <a:rPr lang="en-US" dirty="0"/>
              <a:t>sort of </a:t>
            </a:r>
            <a:r>
              <a:rPr lang="en-US" dirty="0" smtClean="0"/>
              <a:t>sample difference you expect to see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2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How Small is “Small”?</a:t>
            </a:r>
          </a:p>
          <a:p>
            <a:pPr marL="2514600" indent="-2514600"/>
            <a:r>
              <a:rPr lang="en-US" b="1" dirty="0" smtClean="0">
                <a:solidFill>
                  <a:schemeClr val="accent2"/>
                </a:solidFill>
              </a:rPr>
              <a:t>Traditionally:</a:t>
            </a:r>
            <a:r>
              <a:rPr lang="en-US" dirty="0" smtClean="0"/>
              <a:t>	0.05 or smaller is considered small</a:t>
            </a:r>
          </a:p>
          <a:p>
            <a:pPr marL="2514600" indent="-2514600"/>
            <a:r>
              <a:rPr lang="en-US" b="1" dirty="0" smtClean="0">
                <a:solidFill>
                  <a:schemeClr val="accent2"/>
                </a:solidFill>
              </a:rPr>
              <a:t>Practically:</a:t>
            </a:r>
            <a:r>
              <a:rPr lang="en-US" dirty="0" smtClean="0"/>
              <a:t>	Depends. Sometimes 0.1 or 0.2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117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Interpreting the p-value for -55</a:t>
            </a:r>
          </a:p>
          <a:p>
            <a:pPr marL="1435100" indent="-1435100"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P-value</a:t>
            </a:r>
            <a:r>
              <a:rPr lang="en-US" dirty="0" smtClean="0"/>
              <a:t>  how often random shuffles produced a difference as extreme as -55 or worse</a:t>
            </a:r>
          </a:p>
          <a:p>
            <a:pPr marL="1435100" indent="-1435100">
              <a:spcBef>
                <a:spcPts val="1800"/>
              </a:spcBef>
            </a:pPr>
            <a:r>
              <a:rPr lang="en-US" dirty="0" smtClean="0"/>
              <a:t>	How often a sample is expected to produce a difference a difference or -55 or worse when the populations are identical</a:t>
            </a:r>
          </a:p>
          <a:p>
            <a:pPr marL="1435100" indent="-1435100">
              <a:spcBef>
                <a:spcPts val="1800"/>
              </a:spcBef>
            </a:pPr>
            <a:r>
              <a:rPr lang="en-US" dirty="0" smtClean="0"/>
              <a:t>	The probability of seeing -55 or worse when the populations are identical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901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R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permutation.test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group)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Permutation test for a difference in means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difference = -55, permutations = 1000, p-value = 0.0580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Untreated   mean in group Treated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217.5                   272.5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R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permutation.test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group)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Permutation test for a difference in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difference = -55, permutations = 1000, p-value = 0.0580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Untreated   mean in group Treated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217.5                   272.5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R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permutation.test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group)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Permutation test for a difference in means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difference =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-55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permutations = 1000, p-value = 0.0580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in group Untreated   mean in group Treated 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217.5                   272.5 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R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permutation.test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group)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Permutation test for a difference in means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difference = -55,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permutations = 1000, p-value = 0.0580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Untreated   mean in group Treated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217.5                   272.5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Other statistics</a:t>
            </a:r>
          </a:p>
          <a:p>
            <a:r>
              <a:rPr lang="en-US" dirty="0" smtClean="0"/>
              <a:t>We compared sample means, but we could have compared sample medians: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Calculate the </a:t>
            </a:r>
            <a:r>
              <a:rPr lang="en-US" dirty="0" smtClean="0">
                <a:solidFill>
                  <a:schemeClr val="accent2"/>
                </a:solidFill>
              </a:rPr>
              <a:t>medians</a:t>
            </a:r>
            <a:r>
              <a:rPr lang="en-US" dirty="0" smtClean="0"/>
              <a:t> of the 2 groups, and their difference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Shuffles people around, recalculating the difference in </a:t>
            </a:r>
            <a:r>
              <a:rPr lang="en-US" dirty="0" smtClean="0">
                <a:solidFill>
                  <a:schemeClr val="accent2"/>
                </a:solidFill>
              </a:rPr>
              <a:t>medians</a:t>
            </a:r>
            <a:r>
              <a:rPr lang="en-US" dirty="0" smtClean="0"/>
              <a:t> each time to get “typical” value when populations are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Compare the initial difference to typical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2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permutation.test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group,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statistic=median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Permutation test for a difference in 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difference = -60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permutations = 1000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p-value = 0.0570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medians is not equal to 0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 in group Untreated   median in group Treated 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215                       275 </a:t>
            </a:r>
          </a:p>
        </p:txBody>
      </p:sp>
    </p:spTree>
    <p:extLst>
      <p:ext uri="{BB962C8B-B14F-4D97-AF65-F5344CB8AC3E}">
        <p14:creationId xmlns:p14="http://schemas.microsoft.com/office/powerpoint/2010/main" val="16695793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76385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The two meanings of mean</a:t>
            </a:r>
          </a:p>
          <a:p>
            <a:endParaRPr lang="en-US" dirty="0" smtClean="0"/>
          </a:p>
          <a:p>
            <a:pPr marL="2514600" indent="-2057400"/>
            <a:r>
              <a:rPr lang="en-US" dirty="0" smtClean="0">
                <a:solidFill>
                  <a:schemeClr val="accent2"/>
                </a:solidFill>
              </a:rPr>
              <a:t>The mean is </a:t>
            </a:r>
            <a:r>
              <a:rPr lang="en-US" dirty="0" smtClean="0"/>
              <a:t>the sum of the values divided by however many values there are</a:t>
            </a:r>
          </a:p>
          <a:p>
            <a:pPr marL="2514600" indent="-2057400"/>
            <a:endParaRPr lang="en-US" dirty="0" smtClean="0"/>
          </a:p>
          <a:p>
            <a:pPr marL="2514600" indent="-2057400"/>
            <a:r>
              <a:rPr lang="en-US" dirty="0" smtClean="0">
                <a:solidFill>
                  <a:schemeClr val="accent2"/>
                </a:solidFill>
              </a:rPr>
              <a:t>The mean is </a:t>
            </a:r>
            <a:r>
              <a:rPr lang="en-US" dirty="0" smtClean="0"/>
              <a:t>42.3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253300">
            <a:off x="4811855" y="994054"/>
            <a:ext cx="881973" cy="369332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hahaha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permutation.test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group,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statistic=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plot=TRUE)</a:t>
            </a: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Permutation test for a difference in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difference = -2.5379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permutations = 1000,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 = 0.8820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equal to 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group Untreated  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group Treated </a:t>
            </a:r>
            <a:endParaRPr lang="en-US" sz="15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25.00000          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27.53785 </a:t>
            </a:r>
          </a:p>
        </p:txBody>
      </p:sp>
    </p:spTree>
    <p:extLst>
      <p:ext uri="{BB962C8B-B14F-4D97-AF65-F5344CB8AC3E}">
        <p14:creationId xmlns:p14="http://schemas.microsoft.com/office/powerpoint/2010/main" val="31309045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496797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Mathematical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This is the t-test (z-test if n is large)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sd</a:t>
            </a:r>
            <a:r>
              <a:rPr lang="en-US" dirty="0" smtClean="0"/>
              <a:t> is the standard deviation of the all children combined, and the </a:t>
            </a:r>
            <a:r>
              <a:rPr lang="en-US" dirty="0" err="1" smtClean="0"/>
              <a:t>n’s</a:t>
            </a:r>
            <a:r>
              <a:rPr lang="en-US" dirty="0" smtClean="0"/>
              <a:t> are the number of children in each group.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4375" y="1600200"/>
          <a:ext cx="39497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193760" imgH="660240" progId="Equation.3">
                  <p:embed/>
                </p:oleObj>
              </mc:Choice>
              <mc:Fallback>
                <p:oleObj name="Equation" r:id="rId3" imgW="11937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600200"/>
                        <a:ext cx="39497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R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group)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Welch Two Sample t-test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group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 = 2.9575,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5.9448,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 = 0.0256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9.393102 100.606898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mean in group Treated mean in group Untreated </a:t>
            </a:r>
          </a:p>
          <a:p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272.5                   217.5 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Will the t and permutation test agree?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the data are symmetric without outliers, and the sample is large, yes. </a:t>
            </a:r>
            <a:r>
              <a:rPr lang="en-US" dirty="0" smtClean="0"/>
              <a:t>In general no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Permutation test makes fewer assumptions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T-test only works for means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9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Two Meanings</a:t>
            </a:r>
            <a:endParaRPr lang="en-US" dirty="0" smtClean="0"/>
          </a:p>
          <a:p>
            <a:pPr marL="1428750" indent="-514350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 smtClean="0"/>
              <a:t>The result of a calculation, a number</a:t>
            </a:r>
          </a:p>
          <a:p>
            <a:pPr marL="1428750" indent="1588">
              <a:spcBef>
                <a:spcPts val="6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 good number is one that is close to the correct value</a:t>
            </a:r>
          </a:p>
          <a:p>
            <a:pPr marL="1428750" indent="-514350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 smtClean="0"/>
              <a:t>A procedure for calculating something</a:t>
            </a:r>
          </a:p>
          <a:p>
            <a:pPr marL="1428750" indent="1588">
              <a:spcBef>
                <a:spcPts val="6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 good procedure is one that has a good track record</a:t>
            </a:r>
          </a:p>
        </p:txBody>
      </p:sp>
    </p:spTree>
    <p:extLst>
      <p:ext uri="{BB962C8B-B14F-4D97-AF65-F5344CB8AC3E}">
        <p14:creationId xmlns:p14="http://schemas.microsoft.com/office/powerpoint/2010/main" val="9514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Is the mean good?</a:t>
            </a:r>
          </a:p>
          <a:p>
            <a:pPr marL="2514600" indent="-2057400"/>
            <a:r>
              <a:rPr lang="en-US" dirty="0">
                <a:solidFill>
                  <a:schemeClr val="accent2"/>
                </a:solidFill>
              </a:rPr>
              <a:t>The mean is </a:t>
            </a:r>
            <a:r>
              <a:rPr lang="en-US" dirty="0" smtClean="0"/>
              <a:t>42.3</a:t>
            </a:r>
            <a:endParaRPr lang="en-US" dirty="0"/>
          </a:p>
          <a:p>
            <a:pPr marL="860425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42.3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good if it’s real close to the true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value (41.8)</a:t>
            </a:r>
            <a:endParaRPr lang="en-US" sz="2400" dirty="0" smtClean="0"/>
          </a:p>
          <a:p>
            <a:pPr marL="2514600" indent="-2057400"/>
            <a:r>
              <a:rPr lang="en-US" dirty="0" smtClean="0">
                <a:solidFill>
                  <a:schemeClr val="accent2"/>
                </a:solidFill>
              </a:rPr>
              <a:t>The mean is </a:t>
            </a:r>
            <a:r>
              <a:rPr lang="en-US" dirty="0" smtClean="0"/>
              <a:t>the sum of the values divided by however many values there are</a:t>
            </a:r>
          </a:p>
          <a:p>
            <a:pPr marL="860425" indent="-4763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mean is a good procedure if it has a good track record</a:t>
            </a:r>
          </a:p>
        </p:txBody>
      </p:sp>
    </p:spTree>
    <p:extLst>
      <p:ext uri="{BB962C8B-B14F-4D97-AF65-F5344CB8AC3E}">
        <p14:creationId xmlns:p14="http://schemas.microsoft.com/office/powerpoint/2010/main" val="17369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</a:p>
          <a:p>
            <a:pPr marL="914400"/>
            <a:r>
              <a:rPr lang="en-US" dirty="0" smtClean="0"/>
              <a:t>Is the sample mean of </a:t>
            </a:r>
            <a:r>
              <a:rPr lang="en-US" dirty="0" smtClean="0"/>
              <a:t>42.3 </a:t>
            </a:r>
            <a:r>
              <a:rPr lang="en-US" dirty="0" smtClean="0"/>
              <a:t>good? Is it close to the true value?</a:t>
            </a:r>
          </a:p>
          <a:p>
            <a:pPr marL="91440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To answer we need to know the true mean</a:t>
            </a:r>
          </a:p>
          <a:p>
            <a:pPr marL="914400">
              <a:spcBef>
                <a:spcPts val="2400"/>
              </a:spcBef>
            </a:pPr>
            <a:r>
              <a:rPr lang="en-US" dirty="0" smtClean="0"/>
              <a:t>Is the sum of the values divided by the sample size good? Does it have a good track record?</a:t>
            </a:r>
          </a:p>
          <a:p>
            <a:pPr marL="914400">
              <a:spcBef>
                <a:spcPts val="6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What does it do if we use it repeatedly?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3572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016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We can ask the question about any statistic</a:t>
            </a:r>
          </a:p>
          <a:p>
            <a:r>
              <a:rPr lang="en-US" dirty="0" smtClean="0"/>
              <a:t>What happens when we calculate the statistic repeatedly using many samples?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7750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2" name="TextBox 1"/>
          <p:cNvSpPr txBox="1"/>
          <p:nvPr/>
        </p:nvSpPr>
        <p:spPr>
          <a:xfrm>
            <a:off x="2667000" y="5486400"/>
            <a:ext cx="391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we hope to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Take home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Due today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smtClean="0"/>
              <a:t>In Class Quiz next week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About half and hour</a:t>
            </a:r>
          </a:p>
          <a:p>
            <a:r>
              <a:rPr lang="en-US" dirty="0"/>
              <a:t>	</a:t>
            </a:r>
            <a:r>
              <a:rPr lang="en-US" dirty="0" smtClean="0"/>
              <a:t>Same material as the take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1_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621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9792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2_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621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9867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2_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621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31751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2_0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621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8812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2_0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621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40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2_0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621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6509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rack3.mp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857250" y="990600"/>
            <a:ext cx="7429500" cy="4953000"/>
          </a:xfrm>
        </p:spPr>
      </p:pic>
    </p:spTree>
    <p:extLst>
      <p:ext uri="{BB962C8B-B14F-4D97-AF65-F5344CB8AC3E}">
        <p14:creationId xmlns:p14="http://schemas.microsoft.com/office/powerpoint/2010/main" val="24006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rack4.mp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857250" y="990600"/>
            <a:ext cx="7429500" cy="4953000"/>
          </a:xfrm>
        </p:spPr>
      </p:pic>
    </p:spTree>
    <p:extLst>
      <p:ext uri="{BB962C8B-B14F-4D97-AF65-F5344CB8AC3E}">
        <p14:creationId xmlns:p14="http://schemas.microsoft.com/office/powerpoint/2010/main" val="2108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rack5.mp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857250" y="990600"/>
            <a:ext cx="7429500" cy="4953000"/>
          </a:xfrm>
        </p:spPr>
      </p:pic>
    </p:spTree>
    <p:extLst>
      <p:ext uri="{BB962C8B-B14F-4D97-AF65-F5344CB8AC3E}">
        <p14:creationId xmlns:p14="http://schemas.microsoft.com/office/powerpoint/2010/main" val="14705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Some good properties</a:t>
            </a:r>
          </a:p>
          <a:p>
            <a:pPr marL="457200">
              <a:spcBef>
                <a:spcPts val="2400"/>
              </a:spcBef>
            </a:pPr>
            <a:r>
              <a:rPr lang="en-US" dirty="0" smtClean="0"/>
              <a:t>Centers around the correct value</a:t>
            </a:r>
          </a:p>
          <a:p>
            <a:pPr marL="457200">
              <a:spcBef>
                <a:spcPts val="600"/>
              </a:spcBef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e.g. the sample means tend to be around the true value, not systematically above it or systematically below it</a:t>
            </a:r>
          </a:p>
          <a:p>
            <a:pPr marL="457200">
              <a:spcBef>
                <a:spcPts val="2400"/>
              </a:spcBef>
            </a:pPr>
            <a:r>
              <a:rPr lang="en-US" dirty="0" smtClean="0"/>
              <a:t>Small spread </a:t>
            </a:r>
            <a:endParaRPr lang="en-US" baseline="30000" dirty="0" smtClean="0"/>
          </a:p>
          <a:p>
            <a:pPr marL="457200">
              <a:spcBef>
                <a:spcPts val="600"/>
              </a:spcBef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sample means tend to stay close to the true value, so any given sample is likely to give a close estimate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Description vs.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0598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2315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drive </a:t>
            </a:r>
            <a:r>
              <a:rPr lang="en-US" b="1" dirty="0"/>
              <a:t>the variability of </a:t>
            </a:r>
            <a:r>
              <a:rPr lang="en-US" b="1" dirty="0" smtClean="0"/>
              <a:t>a </a:t>
            </a:r>
            <a:r>
              <a:rPr lang="en-US" b="1" dirty="0"/>
              <a:t>sample </a:t>
            </a:r>
            <a:r>
              <a:rPr lang="en-US" b="1" dirty="0" smtClean="0"/>
              <a:t>statistic?</a:t>
            </a:r>
            <a:endParaRPr lang="en-US" b="1" dirty="0"/>
          </a:p>
          <a:p>
            <a:pPr marL="457200"/>
            <a:r>
              <a:rPr lang="en-US" dirty="0" smtClean="0"/>
              <a:t>Variability of the data</a:t>
            </a:r>
          </a:p>
          <a:p>
            <a:pPr marL="457200"/>
            <a:r>
              <a:rPr lang="en-US" dirty="0" smtClean="0"/>
              <a:t>Sample size</a:t>
            </a:r>
          </a:p>
          <a:p>
            <a:pPr marL="457200"/>
            <a:r>
              <a:rPr lang="en-US" dirty="0" smtClean="0"/>
              <a:t>Type of statistic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6146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2768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0486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4458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231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2276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810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171700" indent="-2171700">
              <a:spcBef>
                <a:spcPts val="1200"/>
              </a:spcBef>
            </a:pPr>
            <a:endParaRPr lang="en-US" dirty="0" smtClean="0">
              <a:solidFill>
                <a:schemeClr val="accent2"/>
              </a:solidFill>
            </a:endParaRPr>
          </a:p>
          <a:p>
            <a:pPr marL="2171700" indent="-2171700">
              <a:spcBef>
                <a:spcPts val="1200"/>
              </a:spcBef>
            </a:pPr>
            <a:r>
              <a:rPr lang="en-US" dirty="0" smtClean="0">
                <a:solidFill>
                  <a:schemeClr val="accent2"/>
                </a:solidFill>
              </a:rPr>
              <a:t>Descriptive</a:t>
            </a:r>
            <a:r>
              <a:rPr lang="en-US" dirty="0" smtClean="0"/>
              <a:t>	Questions about the data we have.</a:t>
            </a:r>
          </a:p>
          <a:p>
            <a:pPr marL="2171700" indent="-2171700">
              <a:spcBef>
                <a:spcPts val="1200"/>
              </a:spcBef>
            </a:pPr>
            <a:r>
              <a:rPr lang="en-US" dirty="0" smtClean="0">
                <a:solidFill>
                  <a:schemeClr val="accent2"/>
                </a:solidFill>
              </a:rPr>
              <a:t>Inference</a:t>
            </a:r>
            <a:r>
              <a:rPr lang="en-US" dirty="0" smtClean="0"/>
              <a:t>	</a:t>
            </a:r>
            <a:r>
              <a:rPr lang="en-US" dirty="0"/>
              <a:t> Questions about the </a:t>
            </a:r>
            <a:r>
              <a:rPr lang="en-US" dirty="0" smtClean="0"/>
              <a:t>population that data came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1036" y="2438400"/>
            <a:ext cx="8104982" cy="2057400"/>
          </a:xfrm>
        </p:spPr>
        <p:txBody>
          <a:bodyPr/>
          <a:lstStyle/>
          <a:p>
            <a:r>
              <a:rPr lang="en-US" dirty="0" smtClean="0"/>
              <a:t>Describing one sample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8193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057400" indent="-2057400"/>
            <a:r>
              <a:rPr lang="en-US" dirty="0">
                <a:solidFill>
                  <a:schemeClr val="accent2"/>
                </a:solidFill>
              </a:rPr>
              <a:t>My sample: </a:t>
            </a:r>
            <a:r>
              <a:rPr lang="en-US" dirty="0" smtClean="0"/>
              <a:t>57,12,35,70,67,21,48,30,41</a:t>
            </a:r>
          </a:p>
          <a:p>
            <a:pPr marL="2057400" indent="-2057400"/>
            <a:r>
              <a:rPr lang="en-US" dirty="0" smtClean="0">
                <a:solidFill>
                  <a:schemeClr val="accent2"/>
                </a:solidFill>
              </a:rPr>
              <a:t>Its mean: </a:t>
            </a:r>
            <a:r>
              <a:rPr lang="en-US" dirty="0" smtClean="0"/>
              <a:t>	42.3</a:t>
            </a:r>
          </a:p>
          <a:p>
            <a:endParaRPr lang="en-US" dirty="0"/>
          </a:p>
          <a:p>
            <a:r>
              <a:rPr lang="en-US" dirty="0" smtClean="0"/>
              <a:t>My best guess of the population mean is 42.3</a:t>
            </a:r>
          </a:p>
          <a:p>
            <a:r>
              <a:rPr lang="en-US" dirty="0" smtClean="0"/>
              <a:t>How reliable is this guess?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8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9828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Across samples</a:t>
            </a:r>
            <a:endParaRPr lang="en-US" b="1" dirty="0" smtClean="0"/>
          </a:p>
          <a:p>
            <a:r>
              <a:rPr lang="en-US" dirty="0" smtClean="0"/>
              <a:t>The sample means vary with a standar</a:t>
            </a:r>
            <a:r>
              <a:rPr lang="en-US" dirty="0" smtClean="0"/>
              <a:t>d deviation of 6.44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This is called the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standard error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mean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smtClean="0"/>
              <a:t>What if we have only one sample?</a:t>
            </a:r>
          </a:p>
          <a:p>
            <a:r>
              <a:rPr lang="en-US" sz="3600" dirty="0" smtClean="0"/>
              <a:t>Approximate calculation of the standard error</a:t>
            </a:r>
          </a:p>
          <a:p>
            <a:pPr marL="2692400" indent="-2692400"/>
            <a:r>
              <a:rPr lang="en-US" sz="3600" dirty="0">
                <a:solidFill>
                  <a:schemeClr val="accent2"/>
                </a:solidFill>
              </a:rPr>
              <a:t>My sample: </a:t>
            </a:r>
            <a:r>
              <a:rPr lang="en-US" sz="3600" dirty="0" smtClean="0">
                <a:solidFill>
                  <a:schemeClr val="accent2"/>
                </a:solidFill>
              </a:rPr>
              <a:t>	</a:t>
            </a:r>
            <a:r>
              <a:rPr lang="en-US" sz="3600" dirty="0" smtClean="0"/>
              <a:t>57,12,35,70,67,21,48,30,41</a:t>
            </a:r>
            <a:endParaRPr lang="en-US" sz="3600" dirty="0"/>
          </a:p>
          <a:p>
            <a:pPr marL="2692400" indent="-2692400"/>
            <a:r>
              <a:rPr lang="en-US" sz="3600" dirty="0">
                <a:solidFill>
                  <a:schemeClr val="accent2"/>
                </a:solidFill>
              </a:rPr>
              <a:t>Its mean: </a:t>
            </a:r>
            <a:r>
              <a:rPr lang="en-US" sz="3600" dirty="0"/>
              <a:t>	42.3</a:t>
            </a:r>
          </a:p>
          <a:p>
            <a:pPr marL="2692400" indent="-2692400"/>
            <a:r>
              <a:rPr lang="en-US" sz="3600" dirty="0" smtClean="0">
                <a:solidFill>
                  <a:schemeClr val="accent2"/>
                </a:solidFill>
              </a:rPr>
              <a:t>Its </a:t>
            </a:r>
            <a:r>
              <a:rPr lang="en-US" sz="3600" dirty="0" err="1" smtClean="0">
                <a:solidFill>
                  <a:schemeClr val="accent2"/>
                </a:solidFill>
              </a:rPr>
              <a:t>std</a:t>
            </a:r>
            <a:r>
              <a:rPr lang="en-US" sz="3600" dirty="0" smtClean="0">
                <a:solidFill>
                  <a:schemeClr val="accent2"/>
                </a:solidFill>
              </a:rPr>
              <a:t> dev</a:t>
            </a:r>
            <a:r>
              <a:rPr lang="en-US" sz="3600" dirty="0">
                <a:solidFill>
                  <a:schemeClr val="accent2"/>
                </a:solidFill>
              </a:rPr>
              <a:t>: </a:t>
            </a:r>
            <a:r>
              <a:rPr lang="en-US" sz="3600" dirty="0" smtClean="0"/>
              <a:t>	20.0125</a:t>
            </a:r>
          </a:p>
          <a:p>
            <a:pPr marL="2692400" indent="-2692400"/>
            <a:r>
              <a:rPr lang="en-US" sz="3600" dirty="0" smtClean="0">
                <a:solidFill>
                  <a:schemeClr val="accent2"/>
                </a:solidFill>
              </a:rPr>
              <a:t>Sample size: 	</a:t>
            </a:r>
            <a:r>
              <a:rPr lang="en-US" sz="3600" dirty="0" smtClean="0"/>
              <a:t>9 values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631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smtClean="0"/>
              <a:t>What if we have only one sample?</a:t>
            </a:r>
          </a:p>
          <a:p>
            <a:r>
              <a:rPr lang="en-US" sz="3600" dirty="0" smtClean="0"/>
              <a:t>Approximate calculation of the standard error</a:t>
            </a:r>
          </a:p>
          <a:p>
            <a:pPr marL="2692400" indent="-2692400">
              <a:tabLst>
                <a:tab pos="3378200" algn="l"/>
              </a:tabLst>
            </a:pPr>
            <a:r>
              <a:rPr lang="en-US" sz="3600" dirty="0" err="1" smtClean="0">
                <a:solidFill>
                  <a:schemeClr val="accent2"/>
                </a:solidFill>
              </a:rPr>
              <a:t>Std</a:t>
            </a:r>
            <a:r>
              <a:rPr lang="en-US" sz="3600" dirty="0" smtClean="0">
                <a:solidFill>
                  <a:schemeClr val="accent2"/>
                </a:solidFill>
              </a:rPr>
              <a:t> Error: 		</a:t>
            </a:r>
            <a:r>
              <a:rPr lang="en-US" sz="3600" dirty="0" smtClean="0"/>
              <a:t>6.44</a:t>
            </a:r>
            <a:endParaRPr lang="en-US" sz="3600" dirty="0"/>
          </a:p>
          <a:p>
            <a:pPr marL="2692400" indent="-2692400">
              <a:tabLst>
                <a:tab pos="3378200" algn="l"/>
              </a:tabLst>
            </a:pPr>
            <a:r>
              <a:rPr lang="en-US" sz="3600" dirty="0" smtClean="0">
                <a:solidFill>
                  <a:schemeClr val="accent2"/>
                </a:solidFill>
              </a:rPr>
              <a:t>Sample </a:t>
            </a:r>
            <a:r>
              <a:rPr lang="en-US" sz="3600" dirty="0" err="1" smtClean="0">
                <a:solidFill>
                  <a:schemeClr val="accent2"/>
                </a:solidFill>
              </a:rPr>
              <a:t>std</a:t>
            </a:r>
            <a:r>
              <a:rPr lang="en-US" sz="3600" dirty="0" smtClean="0">
                <a:solidFill>
                  <a:schemeClr val="accent2"/>
                </a:solidFill>
              </a:rPr>
              <a:t> dev</a:t>
            </a:r>
            <a:r>
              <a:rPr lang="en-US" sz="3600" dirty="0">
                <a:solidFill>
                  <a:schemeClr val="accent2"/>
                </a:solidFill>
              </a:rPr>
              <a:t>: </a:t>
            </a:r>
            <a:r>
              <a:rPr lang="en-US" sz="3600" dirty="0" smtClean="0"/>
              <a:t>	20.0125</a:t>
            </a:r>
          </a:p>
          <a:p>
            <a:pPr marL="2692400" indent="-2692400">
              <a:tabLst>
                <a:tab pos="3378200" algn="l"/>
              </a:tabLst>
            </a:pPr>
            <a:r>
              <a:rPr lang="en-US" sz="3600" dirty="0" smtClean="0">
                <a:solidFill>
                  <a:schemeClr val="accent2"/>
                </a:solidFill>
              </a:rPr>
              <a:t>Sample size: 		</a:t>
            </a:r>
            <a:r>
              <a:rPr lang="en-US" sz="3600" dirty="0" smtClean="0"/>
              <a:t>9 values</a:t>
            </a:r>
          </a:p>
          <a:p>
            <a:pPr marL="2692400" indent="-2692400">
              <a:tabLst>
                <a:tab pos="3378200" algn="l"/>
              </a:tabLst>
            </a:pPr>
            <a:r>
              <a:rPr lang="en-US" sz="3600" dirty="0" err="1" smtClean="0">
                <a:solidFill>
                  <a:schemeClr val="accent2"/>
                </a:solidFill>
              </a:rPr>
              <a:t>Approx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Std</a:t>
            </a:r>
            <a:r>
              <a:rPr lang="en-US" sz="3600" dirty="0" smtClean="0">
                <a:solidFill>
                  <a:schemeClr val="accent2"/>
                </a:solidFill>
              </a:rPr>
              <a:t> Error:  </a:t>
            </a:r>
            <a:r>
              <a:rPr lang="en-US" sz="3600" dirty="0"/>
              <a:t>20.0125/√9= 6.670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598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Estimating the </a:t>
            </a:r>
            <a:r>
              <a:rPr lang="en-US" b="1" dirty="0" smtClean="0"/>
              <a:t>spread of the mean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Standard deviation of the </a:t>
            </a:r>
            <a:r>
              <a:rPr lang="en-US" dirty="0" smtClean="0"/>
              <a:t>sample means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Standard deviation of the sample values</a:t>
            </a:r>
          </a:p>
          <a:p>
            <a:pPr algn="ctr"/>
            <a:r>
              <a:rPr lang="en-US" dirty="0" smtClean="0"/>
              <a:t>divided by</a:t>
            </a:r>
          </a:p>
          <a:p>
            <a:pPr algn="ctr"/>
            <a:r>
              <a:rPr lang="en-US" dirty="0" smtClean="0"/>
              <a:t>Square roo</a:t>
            </a:r>
            <a:r>
              <a:rPr lang="en-US" dirty="0" smtClean="0"/>
              <a:t>t of sample size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Well not really</a:t>
            </a:r>
          </a:p>
          <a:p>
            <a:r>
              <a:rPr lang="en-US" dirty="0" smtClean="0"/>
              <a:t>This only works: </a:t>
            </a:r>
          </a:p>
          <a:p>
            <a:pPr marL="457200"/>
            <a:r>
              <a:rPr lang="en-US" dirty="0" smtClean="0"/>
              <a:t>for means</a:t>
            </a:r>
          </a:p>
          <a:p>
            <a:pPr marL="457200"/>
            <a:r>
              <a:rPr lang="en-US" dirty="0" smtClean="0"/>
              <a:t>if the data are symmetric, without outliers </a:t>
            </a:r>
          </a:p>
          <a:p>
            <a:pPr marL="457200"/>
            <a:r>
              <a:rPr lang="en-US" dirty="0" smtClean="0"/>
              <a:t>the sample is at least moderately large (sample size in the double digits)</a:t>
            </a:r>
          </a:p>
          <a:p>
            <a:pPr marL="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2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95% Confidence interval</a:t>
            </a:r>
          </a:p>
          <a:p>
            <a:pPr marL="457200"/>
            <a:r>
              <a:rPr lang="en-US" dirty="0" smtClean="0"/>
              <a:t>It’s a procedure (like the sample mean)</a:t>
            </a:r>
          </a:p>
          <a:p>
            <a:pPr marL="914400" indent="-457200"/>
            <a:r>
              <a:rPr lang="en-US" dirty="0" smtClean="0"/>
              <a:t>Different samples, different means, different standard deviation = different intervals</a:t>
            </a:r>
          </a:p>
          <a:p>
            <a:pPr marL="457200"/>
            <a:endParaRPr lang="en-US" dirty="0"/>
          </a:p>
          <a:p>
            <a:pPr marL="457200"/>
            <a:r>
              <a:rPr lang="en-US" dirty="0" smtClean="0"/>
              <a:t>You can’t ask if an individual interval is good</a:t>
            </a:r>
          </a:p>
          <a:p>
            <a:pPr marL="457200"/>
            <a:r>
              <a:rPr lang="en-US" dirty="0" smtClean="0"/>
              <a:t>You can only ask about its track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4478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Population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0950" y="3810000"/>
            <a:ext cx="14859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Sample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4533900" y="2819400"/>
            <a:ext cx="0" cy="990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47216" y="40825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5276850" y="4267200"/>
            <a:ext cx="107036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95% Confidence </a:t>
            </a:r>
            <a:r>
              <a:rPr lang="en-US" b="1" dirty="0" smtClean="0"/>
              <a:t>interval for means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	Sample mean </a:t>
            </a:r>
            <a:r>
              <a:rPr lang="en-US" b="1" dirty="0" smtClean="0">
                <a:solidFill>
                  <a:schemeClr val="accent2"/>
                </a:solidFill>
                <a:latin typeface="Calibri"/>
              </a:rPr>
              <a:t>±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2 x standard error</a:t>
            </a:r>
            <a:endParaRPr lang="en-US" b="1" dirty="0">
              <a:solidFill>
                <a:schemeClr val="accent2"/>
              </a:solidFill>
            </a:endParaRPr>
          </a:p>
          <a:p>
            <a:pPr marL="2692400" indent="-2692400">
              <a:spcBef>
                <a:spcPts val="2400"/>
              </a:spcBef>
            </a:pPr>
            <a:r>
              <a:rPr lang="en-US" dirty="0">
                <a:solidFill>
                  <a:schemeClr val="accent2"/>
                </a:solidFill>
              </a:rPr>
              <a:t>My sample: 	</a:t>
            </a:r>
            <a:r>
              <a:rPr lang="en-US" dirty="0"/>
              <a:t>57,12,35,70,67,21,48,30,41</a:t>
            </a:r>
          </a:p>
          <a:p>
            <a:pPr marL="2692400" indent="-2692400"/>
            <a:r>
              <a:rPr lang="en-US" dirty="0" smtClean="0">
                <a:solidFill>
                  <a:schemeClr val="accent2"/>
                </a:solidFill>
              </a:rPr>
              <a:t>Mean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	42.3</a:t>
            </a:r>
          </a:p>
          <a:p>
            <a:pPr marL="2692400" indent="-2692400"/>
            <a:r>
              <a:rPr lang="en-US" dirty="0" err="1" smtClean="0">
                <a:solidFill>
                  <a:schemeClr val="accent2"/>
                </a:solidFill>
              </a:rPr>
              <a:t>Std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dev: </a:t>
            </a:r>
            <a:r>
              <a:rPr lang="en-US" dirty="0"/>
              <a:t>	20.0125</a:t>
            </a:r>
          </a:p>
          <a:p>
            <a:pPr marL="2692400" indent="-2692400"/>
            <a:r>
              <a:rPr lang="en-US" dirty="0" smtClean="0">
                <a:solidFill>
                  <a:schemeClr val="accent2"/>
                </a:solidFill>
              </a:rPr>
              <a:t>Sample size: 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9 </a:t>
            </a:r>
            <a:r>
              <a:rPr lang="en-US" dirty="0" smtClean="0"/>
              <a:t>values</a:t>
            </a:r>
          </a:p>
          <a:p>
            <a:pPr marL="2692400" indent="-2692400"/>
            <a:r>
              <a:rPr lang="en-US" dirty="0" smtClean="0">
                <a:solidFill>
                  <a:schemeClr val="accent2"/>
                </a:solidFill>
              </a:rPr>
              <a:t>Est. Std. Error:</a:t>
            </a:r>
            <a:r>
              <a:rPr lang="en-US" dirty="0" smtClean="0"/>
              <a:t>	6.67</a:t>
            </a:r>
            <a:endParaRPr lang="en-US" dirty="0"/>
          </a:p>
          <a:p>
            <a:endParaRPr lang="en-US" dirty="0" smtClean="0"/>
          </a:p>
          <a:p>
            <a:pPr algn="ctr"/>
            <a:r>
              <a:rPr lang="en-US" b="1" dirty="0" smtClean="0"/>
              <a:t>So 42.3 </a:t>
            </a:r>
            <a:r>
              <a:rPr lang="en-US" b="1" dirty="0" smtClean="0">
                <a:latin typeface="Calibri"/>
              </a:rPr>
              <a:t>± 2x6.67 </a:t>
            </a:r>
            <a:r>
              <a:rPr lang="en-US" b="1" dirty="0"/>
              <a:t>= </a:t>
            </a:r>
            <a:r>
              <a:rPr lang="en-US" b="1" dirty="0" smtClean="0"/>
              <a:t>28.96 to </a:t>
            </a:r>
            <a:r>
              <a:rPr lang="en-US" b="1" dirty="0"/>
              <a:t>55.64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does this interval mean?</a:t>
            </a:r>
          </a:p>
          <a:p>
            <a:r>
              <a:rPr lang="en-US" dirty="0" smtClean="0"/>
              <a:t>The formula </a:t>
            </a:r>
          </a:p>
          <a:p>
            <a:r>
              <a:rPr lang="en-US" dirty="0"/>
              <a:t>	</a:t>
            </a:r>
            <a:r>
              <a:rPr lang="en-US" dirty="0" smtClean="0"/>
              <a:t>Sample </a:t>
            </a:r>
            <a:r>
              <a:rPr lang="en-US" dirty="0"/>
              <a:t>mean ± 2 x standard </a:t>
            </a:r>
            <a:r>
              <a:rPr lang="en-US" dirty="0" smtClean="0"/>
              <a:t>error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Has a good track record: it includes the correct value 95% of the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Inter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What does this interval mean?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9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What about my interval,  </a:t>
            </a:r>
            <a:r>
              <a:rPr lang="en-US" b="1" dirty="0"/>
              <a:t>28.96 to </a:t>
            </a:r>
            <a:r>
              <a:rPr lang="en-US" b="1" dirty="0" smtClean="0"/>
              <a:t>55.64?</a:t>
            </a:r>
          </a:p>
          <a:p>
            <a:r>
              <a:rPr lang="en-US" dirty="0" smtClean="0"/>
              <a:t>No conclusion possible</a:t>
            </a:r>
          </a:p>
          <a:p>
            <a:r>
              <a:rPr lang="en-US" dirty="0" smtClean="0"/>
              <a:t>Unless we happen to know the true value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 do here: it’s 41.8 and it happens to be in the interval. Yay!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Single Estimates </a:t>
            </a:r>
            <a:r>
              <a:rPr lang="en-US" b="1" dirty="0" err="1" smtClean="0"/>
              <a:t>vs</a:t>
            </a:r>
            <a:r>
              <a:rPr lang="en-US" b="1" dirty="0" smtClean="0"/>
              <a:t> Confidence Intervals</a:t>
            </a:r>
            <a:endParaRPr lang="en-US" dirty="0" smtClean="0"/>
          </a:p>
          <a:p>
            <a:endParaRPr lang="en-US" dirty="0"/>
          </a:p>
          <a:p>
            <a:pPr marL="914400" indent="-914400"/>
            <a:r>
              <a:rPr lang="en-US" b="1" dirty="0" smtClean="0">
                <a:solidFill>
                  <a:schemeClr val="accent2"/>
                </a:solidFill>
              </a:rPr>
              <a:t>Single (point) estimate: </a:t>
            </a:r>
            <a:r>
              <a:rPr lang="en-US" dirty="0" smtClean="0"/>
              <a:t>a statistic calculated from the sample that provides our best guess of the corresponding value in the population</a:t>
            </a:r>
          </a:p>
          <a:p>
            <a:endParaRPr lang="en-US" b="1" dirty="0" smtClean="0"/>
          </a:p>
          <a:p>
            <a:pPr marL="1600200" indent="-1600200"/>
            <a:r>
              <a:rPr lang="en-US" dirty="0" smtClean="0"/>
              <a:t>Example: sample median estimates the population median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Single Estimates </a:t>
            </a:r>
            <a:r>
              <a:rPr lang="en-US" b="1" dirty="0" err="1" smtClean="0"/>
              <a:t>vs</a:t>
            </a:r>
            <a:r>
              <a:rPr lang="en-US" b="1" dirty="0" smtClean="0"/>
              <a:t> Confidence Intervals</a:t>
            </a:r>
            <a:endParaRPr lang="en-US" dirty="0" smtClean="0"/>
          </a:p>
          <a:p>
            <a:endParaRPr lang="en-US" dirty="0"/>
          </a:p>
          <a:p>
            <a:pPr marL="914400" indent="-914400"/>
            <a:r>
              <a:rPr lang="en-US" b="1" dirty="0" smtClean="0">
                <a:solidFill>
                  <a:schemeClr val="accent2"/>
                </a:solidFill>
              </a:rPr>
              <a:t>Confidence Interval: </a:t>
            </a:r>
            <a:r>
              <a:rPr lang="en-US" dirty="0" smtClean="0"/>
              <a:t>An interval around the point estimate. We are “confident” that the true value is inside that interval.</a:t>
            </a:r>
          </a:p>
          <a:p>
            <a:pPr marL="914400" indent="-914400"/>
            <a:endParaRPr lang="en-US" dirty="0"/>
          </a:p>
          <a:p>
            <a:r>
              <a:rPr lang="en-US" dirty="0" smtClean="0"/>
              <a:t>Confident because the procedure (formula) used to calculate the interval has a good track record</a:t>
            </a:r>
          </a:p>
        </p:txBody>
      </p:sp>
    </p:spTree>
    <p:extLst>
      <p:ext uri="{BB962C8B-B14F-4D97-AF65-F5344CB8AC3E}">
        <p14:creationId xmlns:p14="http://schemas.microsoft.com/office/powerpoint/2010/main" val="2080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Notched Boxplots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9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406926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4267471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9808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4478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Population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0950" y="3810000"/>
            <a:ext cx="14859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Sample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4533900" y="2819400"/>
            <a:ext cx="0" cy="990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5908" y="40825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5276850" y="4267200"/>
            <a:ext cx="105905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5908" y="19489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4" idx="0"/>
            <a:endCxn id="8" idx="2"/>
          </p:cNvCxnSpPr>
          <p:nvPr/>
        </p:nvCxnSpPr>
        <p:spPr>
          <a:xfrm flipV="1">
            <a:off x="6993300" y="2318266"/>
            <a:ext cx="0" cy="1764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3"/>
          </p:cNvCxnSpPr>
          <p:nvPr/>
        </p:nvCxnSpPr>
        <p:spPr>
          <a:xfrm flipH="1">
            <a:off x="5791200" y="2133600"/>
            <a:ext cx="5447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3073895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729680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043058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895382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00045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475917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Interpreting notched boxplots</a:t>
            </a:r>
          </a:p>
          <a:p>
            <a:r>
              <a:rPr lang="en-US" dirty="0" smtClean="0"/>
              <a:t>Do the notches overlap?</a:t>
            </a:r>
          </a:p>
          <a:p>
            <a:pPr marL="914400" indent="-914400"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No</a:t>
            </a:r>
            <a:r>
              <a:rPr lang="en-US" dirty="0" smtClean="0"/>
              <a:t> 	indication of a difference in medians in the population</a:t>
            </a:r>
          </a:p>
          <a:p>
            <a:pPr marL="914400" indent="-914400"/>
            <a:r>
              <a:rPr lang="en-US" b="1" dirty="0" smtClean="0">
                <a:solidFill>
                  <a:schemeClr val="accent2"/>
                </a:solidFill>
              </a:rPr>
              <a:t>Yes</a:t>
            </a:r>
            <a:r>
              <a:rPr lang="en-US" dirty="0" smtClean="0"/>
              <a:t> 	inconclusive</a:t>
            </a:r>
          </a:p>
          <a:p>
            <a:pPr marL="914400" indent="-914400"/>
            <a:endParaRPr lang="en-US" dirty="0"/>
          </a:p>
          <a:p>
            <a:pPr marL="914400" indent="-91440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Note this is generally true of confidence intervals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18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General Advice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confidence interval to get a sense of the precision of an estimate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Don’t use them for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In R</a:t>
            </a:r>
          </a:p>
          <a:p>
            <a:r>
              <a:rPr lang="en-US" dirty="0" smtClean="0"/>
              <a:t>Option notch=TRUE requests notches.</a:t>
            </a:r>
          </a:p>
          <a:p>
            <a:pPr>
              <a:spcBef>
                <a:spcPts val="1800"/>
              </a:spcBef>
            </a:pPr>
            <a:r>
              <a:rPr lang="en-US" i="1" dirty="0" smtClean="0"/>
              <a:t>Without notches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boxplot(y ~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group)</a:t>
            </a:r>
          </a:p>
          <a:p>
            <a:pPr>
              <a:spcBef>
                <a:spcPts val="1800"/>
              </a:spcBef>
            </a:pPr>
            <a:r>
              <a:rPr lang="en-US" i="1" dirty="0" smtClean="0"/>
              <a:t>With notches</a:t>
            </a:r>
            <a:endParaRPr lang="en-US" i="1" dirty="0"/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notch=TRUE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08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Comparing two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4478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Population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0950" y="3810000"/>
            <a:ext cx="14859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Sample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4533900" y="2819400"/>
            <a:ext cx="0" cy="990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24500" y="3810000"/>
            <a:ext cx="14859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Sample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77100" y="3810000"/>
            <a:ext cx="14859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Sample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810000"/>
            <a:ext cx="14859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Sample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3810000"/>
            <a:ext cx="14859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Sample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2" idx="2"/>
            <a:endCxn id="17" idx="0"/>
          </p:cNvCxnSpPr>
          <p:nvPr/>
        </p:nvCxnSpPr>
        <p:spPr>
          <a:xfrm flipH="1">
            <a:off x="1047750" y="2819400"/>
            <a:ext cx="3486150" cy="990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16" idx="0"/>
          </p:cNvCxnSpPr>
          <p:nvPr/>
        </p:nvCxnSpPr>
        <p:spPr>
          <a:xfrm flipH="1">
            <a:off x="2800350" y="2819400"/>
            <a:ext cx="1733550" cy="990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  <a:endCxn id="14" idx="0"/>
          </p:cNvCxnSpPr>
          <p:nvPr/>
        </p:nvCxnSpPr>
        <p:spPr>
          <a:xfrm>
            <a:off x="4533900" y="2819400"/>
            <a:ext cx="1733550" cy="990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2"/>
            <a:endCxn id="15" idx="0"/>
          </p:cNvCxnSpPr>
          <p:nvPr/>
        </p:nvCxnSpPr>
        <p:spPr>
          <a:xfrm>
            <a:off x="4533900" y="2819400"/>
            <a:ext cx="3486150" cy="990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Typical situation</a:t>
            </a:r>
          </a:p>
          <a:p>
            <a:pPr marL="914400"/>
            <a:r>
              <a:rPr lang="en-US" dirty="0" smtClean="0"/>
              <a:t>We have two groups </a:t>
            </a:r>
          </a:p>
          <a:p>
            <a:pPr marL="914400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(e.g. treated and untreated)</a:t>
            </a:r>
          </a:p>
          <a:p>
            <a:pPr marL="914400">
              <a:spcBef>
                <a:spcPts val="1200"/>
              </a:spcBef>
            </a:pPr>
            <a:r>
              <a:rPr lang="en-US" dirty="0" smtClean="0"/>
              <a:t>We measure something in both groups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cholesterol levels)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/>
            <a:endParaRPr lang="en-US" dirty="0"/>
          </a:p>
          <a:p>
            <a:pPr marL="914400"/>
            <a:r>
              <a:rPr lang="en-US" dirty="0" smtClean="0"/>
              <a:t>Do the two groups have the same </a:t>
            </a:r>
            <a:r>
              <a:rPr lang="en-US" dirty="0" smtClean="0"/>
              <a:t>average cholesterol levels?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Do the two groups have the same average cholesterol levels?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Easy answer: in the sample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Calculate the mean cholesterols, say 212.1 and 215.6. Are they the same number? 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Harder answer: in the population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We only have indirect information about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23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</a:p>
          <a:p>
            <a:pPr marL="863600"/>
            <a:r>
              <a:rPr lang="en-US" dirty="0" smtClean="0"/>
              <a:t>Sample vary</a:t>
            </a:r>
          </a:p>
          <a:p>
            <a:pPr marL="863600"/>
            <a:r>
              <a:rPr lang="en-US" dirty="0" smtClean="0"/>
              <a:t>So sample </a:t>
            </a:r>
            <a:r>
              <a:rPr lang="en-US" dirty="0" smtClean="0"/>
              <a:t>means </a:t>
            </a:r>
            <a:r>
              <a:rPr lang="en-US" dirty="0" smtClean="0"/>
              <a:t>will vary too</a:t>
            </a:r>
            <a:endParaRPr lang="en-US" dirty="0" smtClean="0"/>
          </a:p>
          <a:p>
            <a:pPr marL="863600">
              <a:spcBef>
                <a:spcPts val="1800"/>
              </a:spcBef>
            </a:pPr>
            <a:r>
              <a:rPr lang="en-US" dirty="0" smtClean="0"/>
              <a:t>So a sample may show a difference </a:t>
            </a:r>
            <a:r>
              <a:rPr lang="en-US" dirty="0" smtClean="0"/>
              <a:t>even if there isn’t on in the population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6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7960332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118926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622489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93054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410991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426600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9632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3603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4257480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503223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Crucial question</a:t>
            </a:r>
          </a:p>
          <a:p>
            <a:r>
              <a:rPr lang="en-US" dirty="0" smtClean="0"/>
              <a:t>Is the difference in the sample</a:t>
            </a:r>
          </a:p>
          <a:p>
            <a:pPr marL="9144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Typical of differences we expect to see if the population means are the same?</a:t>
            </a:r>
          </a:p>
          <a:p>
            <a:pPr marL="9144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Not typical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how do we figure out what’s typical?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What’s a typical difference when the populations have the same mean?</a:t>
            </a:r>
            <a:endParaRPr lang="en-US" b="1" dirty="0" smtClean="0"/>
          </a:p>
          <a:p>
            <a:pPr marL="457200"/>
            <a:r>
              <a:rPr lang="en-US" dirty="0" smtClean="0"/>
              <a:t>Use </a:t>
            </a:r>
            <a:r>
              <a:rPr lang="en-US" dirty="0" smtClean="0"/>
              <a:t>historical data, data on normal </a:t>
            </a:r>
            <a:r>
              <a:rPr lang="en-US" dirty="0" smtClean="0"/>
              <a:t>peoples</a:t>
            </a:r>
          </a:p>
          <a:p>
            <a:pPr marL="457200"/>
            <a:r>
              <a:rPr lang="en-US" dirty="0" smtClean="0"/>
              <a:t>Get multiple samples from unexposed and compare</a:t>
            </a:r>
          </a:p>
          <a:p>
            <a:pPr marL="457200"/>
            <a:r>
              <a:rPr lang="en-US" dirty="0" smtClean="0"/>
              <a:t>Use mathematical models</a:t>
            </a:r>
          </a:p>
          <a:p>
            <a:pPr marL="457200"/>
            <a:r>
              <a:rPr lang="en-US" dirty="0" smtClean="0"/>
              <a:t>Cheat</a:t>
            </a:r>
          </a:p>
        </p:txBody>
      </p:sp>
    </p:spTree>
    <p:extLst>
      <p:ext uri="{BB962C8B-B14F-4D97-AF65-F5344CB8AC3E}">
        <p14:creationId xmlns:p14="http://schemas.microsoft.com/office/powerpoint/2010/main" val="2560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Permutation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0017"/>
            <a:ext cx="8229600" cy="3614166"/>
          </a:xfrm>
        </p:spPr>
      </p:pic>
    </p:spTree>
    <p:extLst>
      <p:ext uri="{BB962C8B-B14F-4D97-AF65-F5344CB8AC3E}">
        <p14:creationId xmlns:p14="http://schemas.microsoft.com/office/powerpoint/2010/main" val="18045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304"/>
            <a:ext cx="8229600" cy="3593592"/>
          </a:xfrm>
        </p:spPr>
      </p:pic>
    </p:spTree>
    <p:extLst>
      <p:ext uri="{BB962C8B-B14F-4D97-AF65-F5344CB8AC3E}">
        <p14:creationId xmlns:p14="http://schemas.microsoft.com/office/powerpoint/2010/main" val="628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0017"/>
            <a:ext cx="8229600" cy="3614166"/>
          </a:xfrm>
        </p:spPr>
      </p:pic>
    </p:spTree>
    <p:extLst>
      <p:ext uri="{BB962C8B-B14F-4D97-AF65-F5344CB8AC3E}">
        <p14:creationId xmlns:p14="http://schemas.microsoft.com/office/powerpoint/2010/main" val="14391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Is 55 “large”?</a:t>
            </a:r>
          </a:p>
          <a:p>
            <a:endParaRPr lang="en-US" dirty="0"/>
          </a:p>
          <a:p>
            <a:r>
              <a:rPr lang="en-US" dirty="0" smtClean="0"/>
              <a:t>What kind of difference would we expect to see if the there is no difference between the treated and untreated population?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14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0017"/>
            <a:ext cx="8229600" cy="3614166"/>
          </a:xfrm>
        </p:spPr>
      </p:pic>
    </p:spTree>
    <p:extLst>
      <p:ext uri="{BB962C8B-B14F-4D97-AF65-F5344CB8AC3E}">
        <p14:creationId xmlns:p14="http://schemas.microsoft.com/office/powerpoint/2010/main" val="5762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2" name="TextBox 1"/>
          <p:cNvSpPr txBox="1"/>
          <p:nvPr/>
        </p:nvSpPr>
        <p:spPr>
          <a:xfrm>
            <a:off x="2240517" y="5420380"/>
            <a:ext cx="4617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our sample mean any good?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35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011"/>
            <a:ext cx="8229600" cy="3710178"/>
          </a:xfrm>
        </p:spPr>
      </p:pic>
    </p:spTree>
    <p:extLst>
      <p:ext uri="{BB962C8B-B14F-4D97-AF65-F5344CB8AC3E}">
        <p14:creationId xmlns:p14="http://schemas.microsoft.com/office/powerpoint/2010/main" val="10618880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990600"/>
            <a:ext cx="6390967" cy="4953000"/>
          </a:xfrm>
        </p:spPr>
      </p:pic>
    </p:spTree>
    <p:extLst>
      <p:ext uri="{BB962C8B-B14F-4D97-AF65-F5344CB8AC3E}">
        <p14:creationId xmlns:p14="http://schemas.microsoft.com/office/powerpoint/2010/main" val="16452873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990600"/>
            <a:ext cx="6390967" cy="4953000"/>
          </a:xfrm>
        </p:spPr>
      </p:pic>
    </p:spTree>
    <p:extLst>
      <p:ext uri="{BB962C8B-B14F-4D97-AF65-F5344CB8AC3E}">
        <p14:creationId xmlns:p14="http://schemas.microsoft.com/office/powerpoint/2010/main" val="18788750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Randomly shuffle people between the two groups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Calculate the group means and their difference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Compare -55 to those difference</a:t>
            </a:r>
          </a:p>
          <a:p>
            <a:pPr marL="228600">
              <a:spcBef>
                <a:spcPts val="30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Permutation test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72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5274463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How unusual is the observed difference -55?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Well within the distribution of “typical”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edge of the distribution of typical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832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5191698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0979867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2672274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Percentile rank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observed value (-55) is in the lower 4% of the data (or 0.04)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This rank (0.04 or 4%) is called the </a:t>
            </a:r>
            <a:r>
              <a:rPr lang="en-US" dirty="0" smtClean="0">
                <a:solidFill>
                  <a:schemeClr val="accent2"/>
                </a:solidFill>
              </a:rPr>
              <a:t>p-value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942"/>
      </a:dk1>
      <a:lt1>
        <a:sysClr val="window" lastClr="FFFFFF"/>
      </a:lt1>
      <a:dk2>
        <a:srgbClr val="004065"/>
      </a:dk2>
      <a:lt2>
        <a:srgbClr val="C8B18B"/>
      </a:lt2>
      <a:accent1>
        <a:srgbClr val="0096D6"/>
      </a:accent1>
      <a:accent2>
        <a:srgbClr val="A55121"/>
      </a:accent2>
      <a:accent3>
        <a:srgbClr val="7AC143"/>
      </a:accent3>
      <a:accent4>
        <a:srgbClr val="E31937"/>
      </a:accent4>
      <a:accent5>
        <a:srgbClr val="008367"/>
      </a:accent5>
      <a:accent6>
        <a:srgbClr val="FFC8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1219</Words>
  <Application>Microsoft Office PowerPoint</Application>
  <PresentationFormat>On-screen Show (4:3)</PresentationFormat>
  <Paragraphs>301</Paragraphs>
  <Slides>115</Slides>
  <Notes>3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 Younes</dc:creator>
  <cp:lastModifiedBy>Naji</cp:lastModifiedBy>
  <cp:revision>245</cp:revision>
  <dcterms:created xsi:type="dcterms:W3CDTF">2013-08-27T15:46:03Z</dcterms:created>
  <dcterms:modified xsi:type="dcterms:W3CDTF">2016-09-28T18:33:02Z</dcterms:modified>
</cp:coreProperties>
</file>