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3" r:id="rId6"/>
    <p:sldId id="264" r:id="rId7"/>
    <p:sldId id="259" r:id="rId8"/>
    <p:sldId id="260" r:id="rId9"/>
    <p:sldId id="265" r:id="rId10"/>
    <p:sldId id="266" r:id="rId11"/>
    <p:sldId id="262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44772-4EEA-6B49-AB86-17F568A46F9D}" type="datetimeFigureOut">
              <a:rPr lang="id-ID" smtClean="0"/>
              <a:t>04/12/22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34A31-D75E-DB47-B618-032825C4099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000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b62b71f0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b62b71f0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28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62b71f0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62b71f0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664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b3d4cd31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b3d4cd31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1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a29fd73a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a29fd73a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97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3d4cd31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3d4cd31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099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a11ce3dd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a11ce3dd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41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b3d4cd31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b3d4cd31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54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b3d4cd31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b3d4cd31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14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3d4cd31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3d4cd31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50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a29fd73a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a29fd73a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50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a29fd73a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a29fd73a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19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9E5C992-0EF5-4442-B0EA-18E4816C4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CBE38ED-28B5-6041-A200-E2277E22C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8047BA8-4F68-BC45-9595-188614AF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BE3-4EBC-3148-A291-75750B143028}" type="datetimeFigureOut">
              <a:rPr lang="id-ID" smtClean="0"/>
              <a:t>04/12/22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F9EB627-E578-F54D-87C0-B0FE2EE1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C0B4656-6148-DE46-B068-17AEEF05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0C39-E810-7F42-8A8C-FCFE17B2F3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628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E93D568-0390-3C43-A224-C56AC020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117EE2CE-4093-C246-AE59-FD9FB7F0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2FE559F-8F8E-4848-990D-98B80DFA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BE3-4EBC-3148-A291-75750B143028}" type="datetimeFigureOut">
              <a:rPr lang="id-ID" smtClean="0"/>
              <a:t>04/12/22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4550C8A-4951-534D-AF57-834865E6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3BA6B47-B4AC-4348-BDCD-3C704D3B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0C39-E810-7F42-8A8C-FCFE17B2F3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053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95D4BB7D-7B98-2C46-8861-4954FA9EB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F177BDC3-5D8A-204E-BBC8-6AF05375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7071926-A59A-D541-B472-0BD43852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BE3-4EBC-3148-A291-75750B143028}" type="datetimeFigureOut">
              <a:rPr lang="id-ID" smtClean="0"/>
              <a:t>04/12/22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587754C-6E3B-C246-8623-A413D4C4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6ECCAAF-FA64-2C4B-8BA0-A296C98A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0C39-E810-7F42-8A8C-FCFE17B2F3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14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41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1ADFEC7-AEDC-0D44-93E6-B06B1B6C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6CFC7D5-DFAD-2B4C-BC67-C259CF6C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F317CE1-A575-6145-949D-1A9AE75F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BE3-4EBC-3148-A291-75750B143028}" type="datetimeFigureOut">
              <a:rPr lang="id-ID" smtClean="0"/>
              <a:t>04/12/22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6B04FCA-CDEF-A34D-A6E5-0D706DA0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B2B78D4-C235-5C46-8B29-0323CC45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0C39-E810-7F42-8A8C-FCFE17B2F3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2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DF46091-FA03-D549-85AE-0E71B721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F3CBFE7-52D3-E842-9588-650ACC99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FA0D4C9-D8DD-E846-ACD8-B84A385D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BE3-4EBC-3148-A291-75750B143028}" type="datetimeFigureOut">
              <a:rPr lang="id-ID" smtClean="0"/>
              <a:t>04/12/22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26ED38C-4028-8C48-AD32-62BDCCF1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2F8DFA5-4630-2B4E-A046-520D9D2C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0C39-E810-7F42-8A8C-FCFE17B2F3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686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183DE4E-58C7-574D-92E5-255DC2AF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47C1141-D9FD-8242-B6EB-FF324EBC3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17E11B60-400D-EC4A-BC19-9AC6D4FC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51CC94B-8D95-434B-B3C8-67BAE813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BE3-4EBC-3148-A291-75750B143028}" type="datetimeFigureOut">
              <a:rPr lang="id-ID" smtClean="0"/>
              <a:t>04/12/22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C9B0F75E-5DB6-B145-A09A-C21A555A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0B1A28D-B200-A24C-8D58-CA085CED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0C39-E810-7F42-8A8C-FCFE17B2F3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64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C5B75C5-283A-6343-BB6B-651F4040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225A0C1-7913-4D47-961D-8F1BDC2A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B5B1186-1082-B24F-B3F1-8104D9A8F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83853349-742B-D44C-BA89-9C3A5F986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A6FE817E-88DE-804C-A065-812596965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5129632B-CBDE-F046-B631-7502A1DB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BE3-4EBC-3148-A291-75750B143028}" type="datetimeFigureOut">
              <a:rPr lang="id-ID" smtClean="0"/>
              <a:t>04/12/22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F8D3BE02-ECB4-2341-8E34-F7CF662E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89CD770C-5379-5741-A916-C0AFA6CF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0C39-E810-7F42-8A8C-FCFE17B2F3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2EA67A5-38ED-C74C-8CFA-00BF94DB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37C62202-03AC-4F4C-968A-273AA5CD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BE3-4EBC-3148-A291-75750B143028}" type="datetimeFigureOut">
              <a:rPr lang="id-ID" smtClean="0"/>
              <a:t>04/12/22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A474FF12-DFF6-2142-9AB1-D13ABA59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98010B28-613C-9C45-8986-2028E0E4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0C39-E810-7F42-8A8C-FCFE17B2F3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105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7D652879-70C8-DD43-B0DC-5FDD78AC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BE3-4EBC-3148-A291-75750B143028}" type="datetimeFigureOut">
              <a:rPr lang="id-ID" smtClean="0"/>
              <a:t>04/12/22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E6299CAA-0D92-4543-9472-E9E582AC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CEF073AF-C004-874C-BCC7-7253A347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0C39-E810-7F42-8A8C-FCFE17B2F3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980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E9A75E1-A67A-134F-80B4-7D8D3A99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A15FE5B-B5AE-7C43-9949-87481CCC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FA18D1BB-60BA-2A44-8009-B7FF0371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2AC77E30-7E2D-434B-8A60-1BC18E97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BE3-4EBC-3148-A291-75750B143028}" type="datetimeFigureOut">
              <a:rPr lang="id-ID" smtClean="0"/>
              <a:t>04/12/22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7CB352DC-8BAF-524D-8985-3B8B4E28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C842550-4CBE-0048-BC3D-E0BAF75D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0C39-E810-7F42-8A8C-FCFE17B2F3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80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088D18C-BC43-E44F-B1D5-53FD0664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6044860D-C20F-934E-A91A-29275B267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4FE4EDF9-1F74-2246-ABF2-1FC8665D8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8934804-361C-9A4E-BB32-E50B51AB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17BE3-4EBC-3148-A291-75750B143028}" type="datetimeFigureOut">
              <a:rPr lang="id-ID" smtClean="0"/>
              <a:t>04/12/22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70CE7060-070A-8D4F-B38C-A36D0EF9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86271E17-1F14-9046-B6A6-E3AEBBB8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0C39-E810-7F42-8A8C-FCFE17B2F3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250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2A2DF235-FE41-9645-983E-F7A808C3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B287F32-6125-5B41-9DCB-94136D93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C8191E8-F07F-B349-B73C-71AD9822F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17BE3-4EBC-3148-A291-75750B143028}" type="datetimeFigureOut">
              <a:rPr lang="id-ID" smtClean="0"/>
              <a:t>04/12/22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534C7E8-6F75-6E4E-A71B-1E20BB9BD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605CBC6-7490-2248-99EF-77B83BC57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0C39-E810-7F42-8A8C-FCFE17B2F37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153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ingres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part4/#understanding-swarm-cluste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#feature-highligh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E574E4C-0204-2C4A-B770-851792B48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err="1"/>
              <a:t>Docker</a:t>
            </a:r>
            <a:r>
              <a:rPr lang="id-ID" dirty="0"/>
              <a:t> &amp; </a:t>
            </a:r>
            <a:r>
              <a:rPr lang="id-ID" dirty="0" err="1"/>
              <a:t>Docker</a:t>
            </a:r>
            <a:r>
              <a:rPr lang="id-ID" dirty="0"/>
              <a:t> </a:t>
            </a:r>
            <a:r>
              <a:rPr lang="id-ID" dirty="0" err="1"/>
              <a:t>Swarm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71BB7FF-D2D4-5D45-8FA1-96DA42DD7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err="1"/>
              <a:t>Introduction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Docker</a:t>
            </a:r>
            <a:r>
              <a:rPr lang="id-ID" dirty="0"/>
              <a:t> &amp; </a:t>
            </a:r>
            <a:r>
              <a:rPr lang="id-ID" dirty="0" err="1"/>
              <a:t>Docker</a:t>
            </a:r>
            <a:r>
              <a:rPr lang="id-ID" dirty="0"/>
              <a:t> </a:t>
            </a:r>
            <a:r>
              <a:rPr lang="id-ID" dirty="0" err="1"/>
              <a:t>Swarm</a:t>
            </a:r>
            <a:endParaRPr lang="id-ID" dirty="0"/>
          </a:p>
          <a:p>
            <a:r>
              <a:rPr lang="id-ID" dirty="0" err="1"/>
              <a:t>Presented</a:t>
            </a:r>
            <a:r>
              <a:rPr lang="id-ID" dirty="0"/>
              <a:t> </a:t>
            </a:r>
            <a:r>
              <a:rPr lang="id-ID" dirty="0" err="1"/>
              <a:t>by</a:t>
            </a:r>
            <a:r>
              <a:rPr lang="id-ID" dirty="0"/>
              <a:t> Adi Setyono </a:t>
            </a:r>
            <a:r>
              <a:rPr lang="id-ID" dirty="0" err="1"/>
              <a:t>S.Si</a:t>
            </a:r>
            <a:endParaRPr lang="id-ID" dirty="0"/>
          </a:p>
          <a:p>
            <a:r>
              <a:rPr lang="id-ID" dirty="0"/>
              <a:t>Jakarta, 5 – 8 </a:t>
            </a:r>
            <a:r>
              <a:rPr lang="id-ID" dirty="0" err="1"/>
              <a:t>December</a:t>
            </a:r>
            <a:r>
              <a:rPr lang="id-ID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240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15600" y="763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Docker Swarm</a:t>
            </a:r>
            <a:endParaRPr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Docker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Swarm</a:t>
            </a:r>
            <a:endParaRPr lang="id-ID"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4613133" y="1795300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Swarm Manager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1189400" y="4182333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Node 1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613133" y="4182333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Node 2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8036867" y="4182333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Node 3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4" name="Google Shape;114;p19"/>
          <p:cNvCxnSpPr>
            <a:stCxn id="111" idx="0"/>
          </p:cNvCxnSpPr>
          <p:nvPr/>
        </p:nvCxnSpPr>
        <p:spPr>
          <a:xfrm rot="10800000" flipH="1">
            <a:off x="2643600" y="2579133"/>
            <a:ext cx="2461200" cy="160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9"/>
          <p:cNvCxnSpPr>
            <a:stCxn id="112" idx="0"/>
            <a:endCxn id="110" idx="2"/>
          </p:cNvCxnSpPr>
          <p:nvPr/>
        </p:nvCxnSpPr>
        <p:spPr>
          <a:xfrm rot="10800000">
            <a:off x="6067333" y="2609133"/>
            <a:ext cx="0" cy="157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9"/>
          <p:cNvCxnSpPr>
            <a:stCxn id="113" idx="0"/>
          </p:cNvCxnSpPr>
          <p:nvPr/>
        </p:nvCxnSpPr>
        <p:spPr>
          <a:xfrm rot="10800000">
            <a:off x="7029867" y="2579133"/>
            <a:ext cx="2461200" cy="160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9"/>
          <p:cNvSpPr/>
          <p:nvPr/>
        </p:nvSpPr>
        <p:spPr>
          <a:xfrm>
            <a:off x="1189400" y="5106267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3A4D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800" dirty="0">
                <a:solidFill>
                  <a:schemeClr val="bg2"/>
                </a:solidFill>
              </a:rPr>
              <a:t>Container</a:t>
            </a:r>
            <a:endParaRPr sz="800" dirty="0">
              <a:solidFill>
                <a:schemeClr val="bg2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2261800" y="5106267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3A4D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800">
                <a:solidFill>
                  <a:schemeClr val="bg2"/>
                </a:solidFill>
              </a:rPr>
              <a:t>Container</a:t>
            </a:r>
            <a:endParaRPr sz="2400">
              <a:solidFill>
                <a:schemeClr val="bg2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3334200" y="5106267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3A4D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800">
                <a:solidFill>
                  <a:schemeClr val="bg2"/>
                </a:solidFill>
              </a:rPr>
              <a:t>Container</a:t>
            </a:r>
            <a:endParaRPr sz="2400">
              <a:solidFill>
                <a:schemeClr val="bg2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4641800" y="5106267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3A4D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800">
                <a:solidFill>
                  <a:schemeClr val="bg2"/>
                </a:solidFill>
              </a:rPr>
              <a:t>Container</a:t>
            </a:r>
            <a:endParaRPr sz="800">
              <a:solidFill>
                <a:schemeClr val="bg2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5714200" y="5106267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3A4D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800">
                <a:solidFill>
                  <a:schemeClr val="bg2"/>
                </a:solidFill>
              </a:rPr>
              <a:t>Container</a:t>
            </a:r>
            <a:endParaRPr sz="2400">
              <a:solidFill>
                <a:schemeClr val="bg2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6786600" y="5106267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3A4D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800">
                <a:solidFill>
                  <a:schemeClr val="bg2"/>
                </a:solidFill>
              </a:rPr>
              <a:t>Container</a:t>
            </a:r>
            <a:endParaRPr sz="2400">
              <a:solidFill>
                <a:schemeClr val="bg2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8036867" y="5106267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3A4D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800">
                <a:solidFill>
                  <a:schemeClr val="bg2"/>
                </a:solidFill>
              </a:rPr>
              <a:t>Container</a:t>
            </a:r>
            <a:endParaRPr sz="800">
              <a:solidFill>
                <a:schemeClr val="bg2"/>
              </a:solidFill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9109267" y="5106267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3A4D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800">
                <a:solidFill>
                  <a:schemeClr val="bg2"/>
                </a:solidFill>
              </a:rPr>
              <a:t>Container</a:t>
            </a:r>
            <a:endParaRPr sz="2400">
              <a:solidFill>
                <a:schemeClr val="bg2"/>
              </a:solidFill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0181667" y="5106267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3A4D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800">
                <a:solidFill>
                  <a:schemeClr val="bg2"/>
                </a:solidFill>
              </a:rPr>
              <a:t>Container</a:t>
            </a:r>
            <a:endParaRPr sz="2400">
              <a:solidFill>
                <a:schemeClr val="bg2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1058433" y="4037567"/>
            <a:ext cx="3175200" cy="1960400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" name="Google Shape;127;p19"/>
          <p:cNvSpPr/>
          <p:nvPr/>
        </p:nvSpPr>
        <p:spPr>
          <a:xfrm>
            <a:off x="4508400" y="4037567"/>
            <a:ext cx="3175200" cy="1960400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" name="Google Shape;128;p19"/>
          <p:cNvSpPr/>
          <p:nvPr/>
        </p:nvSpPr>
        <p:spPr>
          <a:xfrm>
            <a:off x="7901033" y="4037567"/>
            <a:ext cx="3175200" cy="1960400"/>
          </a:xfrm>
          <a:prstGeom prst="roundRect">
            <a:avLst>
              <a:gd name="adj" fmla="val 1666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4189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15600" y="763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chemeClr val="bg2">
                    <a:lumMod val="1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How is load balancing done in a Swarm?</a:t>
            </a:r>
            <a:endParaRPr dirty="0">
              <a:solidFill>
                <a:schemeClr val="bg2">
                  <a:lumMod val="1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15600" y="17068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200" dirty="0">
                <a:solidFill>
                  <a:schemeClr val="bg2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By default traffic is routed using the ingress routing mesh and internal load balancing to handle the incoming requests. The load balancing default implementation is a round robin approach using the container DNS records e.g.</a:t>
            </a:r>
            <a:br>
              <a:rPr lang="en" sz="3200" dirty="0">
                <a:solidFill>
                  <a:schemeClr val="bg2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lang="en" sz="3200" dirty="0">
              <a:solidFill>
                <a:schemeClr val="bg2">
                  <a:lumMod val="5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indent="0">
              <a:buNone/>
            </a:pPr>
            <a:r>
              <a:rPr lang="en" sz="3200" b="1" dirty="0">
                <a:solidFill>
                  <a:schemeClr val="bg2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App.1</a:t>
            </a:r>
            <a:r>
              <a:rPr lang="en" sz="3200" dirty="0">
                <a:solidFill>
                  <a:schemeClr val="bg2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 &gt; </a:t>
            </a:r>
            <a:r>
              <a:rPr lang="en" sz="3200" b="1" dirty="0">
                <a:solidFill>
                  <a:schemeClr val="bg2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App.2</a:t>
            </a:r>
            <a:r>
              <a:rPr lang="en" sz="3200" dirty="0">
                <a:solidFill>
                  <a:schemeClr val="bg2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 &gt; </a:t>
            </a:r>
            <a:r>
              <a:rPr lang="en" sz="3200" b="1" dirty="0">
                <a:solidFill>
                  <a:schemeClr val="bg2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App.3</a:t>
            </a:r>
            <a:r>
              <a:rPr lang="en" sz="3200" dirty="0">
                <a:solidFill>
                  <a:schemeClr val="bg2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 &gt; </a:t>
            </a:r>
            <a:r>
              <a:rPr lang="en" sz="3200" b="1" dirty="0">
                <a:solidFill>
                  <a:schemeClr val="bg2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App.1</a:t>
            </a:r>
            <a:r>
              <a:rPr lang="en" sz="3200" dirty="0">
                <a:solidFill>
                  <a:schemeClr val="bg2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 &gt; </a:t>
            </a:r>
            <a:r>
              <a:rPr lang="en" sz="3200" b="1" dirty="0">
                <a:solidFill>
                  <a:schemeClr val="bg2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App.2</a:t>
            </a:r>
            <a:r>
              <a:rPr lang="en" sz="3200" dirty="0">
                <a:solidFill>
                  <a:schemeClr val="bg2">
                    <a:lumMod val="5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 &gt; … and so on</a:t>
            </a:r>
          </a:p>
          <a:p>
            <a:pPr marL="0" indent="0">
              <a:buNone/>
            </a:pPr>
            <a:endParaRPr lang="en-US" sz="3200" dirty="0">
              <a:solidFill>
                <a:schemeClr val="bg2">
                  <a:lumMod val="5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indent="0">
              <a:buNone/>
            </a:pPr>
            <a:endParaRPr sz="3200" dirty="0">
              <a:solidFill>
                <a:schemeClr val="bg2">
                  <a:lumMod val="5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200" u="sng" dirty="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https://docs.docker.com/engine/swarm/ingress/</a:t>
            </a:r>
            <a:r>
              <a:rPr lang="en" sz="3200" dirty="0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200" dirty="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Docker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Swarm</a:t>
            </a:r>
            <a:endParaRPr lang="id-ID"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65037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4295E34-949F-5E47-A525-4AEDE2E9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4400" b="1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Implement</a:t>
            </a:r>
            <a:r>
              <a:rPr lang="id-ID" sz="4400" b="1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 HA </a:t>
            </a:r>
            <a:r>
              <a:rPr lang="id-ID" sz="4400" b="1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with</a:t>
            </a:r>
            <a:r>
              <a:rPr lang="id-ID" sz="4400" b="1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4400" b="1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Docker</a:t>
            </a:r>
            <a:r>
              <a:rPr lang="id-ID" sz="4400" b="1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4400" b="1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Swarm</a:t>
            </a:r>
            <a:endParaRPr lang="id-ID" dirty="0">
              <a:solidFill>
                <a:schemeClr val="tx2"/>
              </a:solidFill>
            </a:endParaRP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48534D2C-01A4-D947-9E8B-CB75501E8167}"/>
              </a:ext>
            </a:extLst>
          </p:cNvPr>
          <p:cNvSpPr txBox="1">
            <a:spLocks/>
          </p:cNvSpPr>
          <p:nvPr/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Docker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Swarm</a:t>
            </a:r>
            <a:endParaRPr lang="id-ID"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94C5AB-70E6-B447-947E-AB61E095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62075"/>
            <a:ext cx="5334000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89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15600" y="763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b="1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Steps for setting up Docker Swarm HA cluster</a:t>
            </a:r>
            <a:endParaRPr sz="4000" b="1" dirty="0">
              <a:solidFill>
                <a:schemeClr val="tx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15600" y="17068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189"/>
            <a:r>
              <a:rPr lang="en-US" sz="40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Prepare all nodes</a:t>
            </a:r>
          </a:p>
          <a:p>
            <a:pPr marL="457189"/>
            <a:r>
              <a:rPr lang="en-US" sz="40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Initialize first cluster manager</a:t>
            </a:r>
          </a:p>
          <a:p>
            <a:pPr marL="457189"/>
            <a:r>
              <a:rPr lang="en-US" sz="40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Add more manager nodes</a:t>
            </a:r>
          </a:p>
          <a:p>
            <a:pPr marL="457189"/>
            <a:r>
              <a:rPr lang="id-ID" sz="4000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Add</a:t>
            </a:r>
            <a:r>
              <a:rPr lang="id-ID" sz="40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4000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worker</a:t>
            </a:r>
            <a:r>
              <a:rPr lang="id-ID" sz="40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4000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nodes</a:t>
            </a:r>
            <a:endParaRPr lang="id-ID" sz="4000" dirty="0">
              <a:solidFill>
                <a:schemeClr val="tx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189"/>
            <a:r>
              <a:rPr lang="id-ID" sz="4000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Deploy</a:t>
            </a:r>
            <a:r>
              <a:rPr lang="id-ID" sz="40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4000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id-ID" sz="40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 web </a:t>
            </a:r>
            <a:r>
              <a:rPr lang="id-ID" sz="4000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interface</a:t>
            </a:r>
            <a:endParaRPr lang="id-ID" sz="4000" dirty="0">
              <a:solidFill>
                <a:schemeClr val="tx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189"/>
            <a:r>
              <a:rPr lang="id-ID" sz="4000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Deploy</a:t>
            </a:r>
            <a:r>
              <a:rPr lang="id-ID" sz="40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4000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first</a:t>
            </a:r>
            <a:r>
              <a:rPr lang="id-ID" sz="40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4000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stack</a:t>
            </a:r>
            <a:r>
              <a:rPr lang="id-ID" sz="40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4000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using</a:t>
            </a:r>
            <a:r>
              <a:rPr lang="id-ID" sz="40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 web </a:t>
            </a:r>
            <a:r>
              <a:rPr lang="id-ID" sz="4000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interface</a:t>
            </a:r>
            <a:br>
              <a:rPr lang="id-ID" sz="4000" dirty="0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4000" dirty="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Docker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Swarm</a:t>
            </a:r>
            <a:endParaRPr lang="id-ID"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27702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15600" y="763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Prerequisites</a:t>
            </a:r>
            <a:endParaRPr b="1" dirty="0">
              <a:solidFill>
                <a:schemeClr val="tx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15600" y="17068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189"/>
            <a:r>
              <a:rPr lang="en-US" sz="32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3 host for manager (2 </a:t>
            </a:r>
            <a:r>
              <a:rPr lang="en-US" sz="3200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vcpu</a:t>
            </a:r>
            <a:r>
              <a:rPr lang="en-US" sz="32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, 2GB RAM, 20GB HDD)</a:t>
            </a:r>
          </a:p>
          <a:p>
            <a:pPr marL="457189"/>
            <a:r>
              <a:rPr lang="en-US" sz="32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2 host for worker (4 </a:t>
            </a:r>
            <a:r>
              <a:rPr lang="en-US" sz="3200" dirty="0" err="1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vcpu</a:t>
            </a:r>
            <a:r>
              <a:rPr lang="en-US" sz="32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, 4GB RAM, 40GB HDD)</a:t>
            </a:r>
          </a:p>
          <a:p>
            <a:pPr marL="457189"/>
            <a:r>
              <a:rPr lang="en-US" sz="32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NFS for shared data storage</a:t>
            </a:r>
          </a:p>
          <a:p>
            <a:pPr marL="457189"/>
            <a:r>
              <a:rPr lang="en-US" sz="3200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2 Network on each host. 1 private network for internal host communication, and 1 network for external/public communication</a:t>
            </a:r>
          </a:p>
          <a:p>
            <a:pPr marL="1066773" lvl="1"/>
            <a:r>
              <a:rPr lang="en-US" sz="2133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NOTE: </a:t>
            </a:r>
            <a:r>
              <a:rPr lang="en-US" sz="2133" i="1" dirty="0">
                <a:solidFill>
                  <a:schemeClr val="tx2"/>
                </a:solidFill>
                <a:latin typeface="Comfortaa"/>
                <a:ea typeface="Comfortaa"/>
                <a:cs typeface="Comfortaa"/>
                <a:sym typeface="Comfortaa"/>
              </a:rPr>
              <a:t>for public access should only open ports on which your application will be accessed. It best not no have public access to manager nodes at all.</a:t>
            </a:r>
            <a:endParaRPr sz="2133" i="1" dirty="0">
              <a:solidFill>
                <a:schemeClr val="tx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Docker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Swarm</a:t>
            </a:r>
            <a:endParaRPr lang="id-ID"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78003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415600" y="1684149"/>
            <a:ext cx="11360800" cy="10228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id-ID" sz="5333" b="1" dirty="0" err="1">
                <a:solidFill>
                  <a:schemeClr val="tx2"/>
                </a:solidFill>
                <a:latin typeface="Open Sans" panose="020B0606030504020204" pitchFamily="34" charset="0"/>
              </a:rPr>
              <a:t>Let’s</a:t>
            </a:r>
            <a:r>
              <a:rPr lang="id-ID" sz="5333" b="1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id-ID" sz="5333" b="1" dirty="0" err="1">
                <a:solidFill>
                  <a:schemeClr val="tx2"/>
                </a:solidFill>
                <a:latin typeface="Open Sans" panose="020B0606030504020204" pitchFamily="34" charset="0"/>
              </a:rPr>
              <a:t>get</a:t>
            </a:r>
            <a:r>
              <a:rPr lang="id-ID" sz="5333" b="1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id-ID" sz="5333" b="1" dirty="0" err="1">
                <a:solidFill>
                  <a:schemeClr val="tx2"/>
                </a:solidFill>
                <a:latin typeface="Open Sans" panose="020B0606030504020204" pitchFamily="34" charset="0"/>
              </a:rPr>
              <a:t>started</a:t>
            </a:r>
            <a:endParaRPr lang="id-ID" sz="5333" b="1" dirty="0">
              <a:solidFill>
                <a:schemeClr val="tx2"/>
              </a:solidFill>
              <a:latin typeface="Open Sans" panose="020B0606030504020204" pitchFamily="34" charset="0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Docker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Swarm</a:t>
            </a:r>
            <a:endParaRPr lang="id-ID"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02009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97116D8-EC72-4845-B845-55FDCE0A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8483"/>
            <a:ext cx="10515600" cy="692205"/>
          </a:xfrm>
        </p:spPr>
        <p:txBody>
          <a:bodyPr>
            <a:normAutofit fontScale="90000"/>
          </a:bodyPr>
          <a:lstStyle/>
          <a:p>
            <a:r>
              <a:rPr lang="id-ID" b="1" dirty="0" err="1"/>
              <a:t>What</a:t>
            </a:r>
            <a:r>
              <a:rPr lang="id-ID" b="1" dirty="0"/>
              <a:t> </a:t>
            </a:r>
            <a:r>
              <a:rPr lang="id-ID" b="1" dirty="0" err="1"/>
              <a:t>is</a:t>
            </a:r>
            <a:r>
              <a:rPr lang="id-ID" b="1" dirty="0"/>
              <a:t> </a:t>
            </a:r>
            <a:r>
              <a:rPr lang="id-ID" b="1" dirty="0" err="1"/>
              <a:t>Docker</a:t>
            </a:r>
            <a:r>
              <a:rPr lang="id-ID" b="1" dirty="0"/>
              <a:t>?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681D451-CE82-6A4A-904F-ADBA66C4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Docker</a:t>
            </a:r>
            <a:r>
              <a:rPr lang="id-ID" dirty="0"/>
              <a:t> 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a</a:t>
            </a:r>
            <a:r>
              <a:rPr lang="id-ID" dirty="0"/>
              <a:t> set </a:t>
            </a:r>
            <a:r>
              <a:rPr lang="id-ID" dirty="0" err="1"/>
              <a:t>of</a:t>
            </a:r>
            <a:r>
              <a:rPr lang="id-ID" dirty="0"/>
              <a:t> platform as </a:t>
            </a:r>
            <a:r>
              <a:rPr lang="id-ID" dirty="0" err="1"/>
              <a:t>a</a:t>
            </a:r>
            <a:r>
              <a:rPr lang="id-ID" dirty="0"/>
              <a:t> </a:t>
            </a:r>
            <a:r>
              <a:rPr lang="id-ID" dirty="0" err="1"/>
              <a:t>service</a:t>
            </a:r>
            <a:r>
              <a:rPr lang="id-ID" dirty="0"/>
              <a:t> (</a:t>
            </a:r>
            <a:r>
              <a:rPr lang="id-ID" dirty="0" err="1"/>
              <a:t>PaaS</a:t>
            </a:r>
            <a:r>
              <a:rPr lang="id-ID" dirty="0"/>
              <a:t>) </a:t>
            </a:r>
            <a:r>
              <a:rPr lang="id-ID" dirty="0" err="1"/>
              <a:t>products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use</a:t>
            </a:r>
            <a:r>
              <a:rPr lang="id-ID" dirty="0"/>
              <a:t> OS-level </a:t>
            </a:r>
            <a:r>
              <a:rPr lang="id-ID" dirty="0" err="1"/>
              <a:t>virtualization</a:t>
            </a:r>
            <a:r>
              <a:rPr lang="id-ID" dirty="0"/>
              <a:t> 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deliver</a:t>
            </a:r>
            <a:r>
              <a:rPr lang="id-ID" dirty="0"/>
              <a:t> </a:t>
            </a:r>
            <a:r>
              <a:rPr lang="id-ID" dirty="0" err="1"/>
              <a:t>software</a:t>
            </a:r>
            <a:r>
              <a:rPr lang="id-ID" dirty="0"/>
              <a:t> in </a:t>
            </a:r>
            <a:r>
              <a:rPr lang="id-ID" dirty="0" err="1"/>
              <a:t>packages</a:t>
            </a:r>
            <a:r>
              <a:rPr lang="id-ID" dirty="0"/>
              <a:t> </a:t>
            </a:r>
            <a:r>
              <a:rPr lang="id-ID" dirty="0" err="1"/>
              <a:t>called</a:t>
            </a:r>
            <a:r>
              <a:rPr lang="id-ID" dirty="0"/>
              <a:t> </a:t>
            </a:r>
            <a:r>
              <a:rPr lang="id-ID" dirty="0" err="1"/>
              <a:t>containers</a:t>
            </a:r>
            <a:r>
              <a:rPr lang="id-ID" dirty="0"/>
              <a:t>.</a:t>
            </a:r>
          </a:p>
          <a:p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BB8423F-3FAB-3343-9165-30BC92E7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40" y="2832178"/>
            <a:ext cx="7326009" cy="3582876"/>
          </a:xfrm>
          <a:prstGeom prst="rect">
            <a:avLst/>
          </a:prstGeom>
        </p:spPr>
      </p:pic>
      <p:sp>
        <p:nvSpPr>
          <p:cNvPr id="5" name="Google Shape;130;p18">
            <a:extLst>
              <a:ext uri="{FF2B5EF4-FFF2-40B4-BE49-F238E27FC236}">
                <a16:creationId xmlns:a16="http://schemas.microsoft.com/office/drawing/2014/main" id="{41AAAE69-A9AC-8947-A66D-5ABFF63C2BFF}"/>
              </a:ext>
            </a:extLst>
          </p:cNvPr>
          <p:cNvSpPr txBox="1">
            <a:spLocks/>
          </p:cNvSpPr>
          <p:nvPr/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7" b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 Docker Swarm</a:t>
            </a:r>
            <a:endParaRPr lang="id-ID"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44469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768EF83-40FD-AD4D-8805-6071373D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3163"/>
            <a:ext cx="10515600" cy="657525"/>
          </a:xfrm>
        </p:spPr>
        <p:txBody>
          <a:bodyPr>
            <a:normAutofit fontScale="90000"/>
          </a:bodyPr>
          <a:lstStyle/>
          <a:p>
            <a:r>
              <a:rPr lang="id-ID" b="1" dirty="0" err="1"/>
              <a:t>What</a:t>
            </a:r>
            <a:r>
              <a:rPr lang="id-ID" b="1" dirty="0"/>
              <a:t> </a:t>
            </a:r>
            <a:r>
              <a:rPr lang="id-ID" b="1" dirty="0" err="1"/>
              <a:t>is</a:t>
            </a:r>
            <a:r>
              <a:rPr lang="id-ID" b="1" dirty="0"/>
              <a:t> </a:t>
            </a:r>
            <a:r>
              <a:rPr lang="id-ID" b="1" dirty="0" err="1"/>
              <a:t>Docker</a:t>
            </a:r>
            <a:r>
              <a:rPr lang="id-ID" b="1" dirty="0"/>
              <a:t> </a:t>
            </a:r>
            <a:r>
              <a:rPr lang="id-ID" b="1" dirty="0" err="1"/>
              <a:t>Swarm</a:t>
            </a:r>
            <a:r>
              <a:rPr lang="id-ID" b="1" dirty="0"/>
              <a:t>?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A9940FA6-2584-314D-9C11-1EF04097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Docker</a:t>
            </a:r>
            <a:r>
              <a:rPr lang="id-ID" dirty="0"/>
              <a:t> </a:t>
            </a:r>
            <a:r>
              <a:rPr lang="id-ID" dirty="0" err="1"/>
              <a:t>Swarm</a:t>
            </a:r>
            <a:r>
              <a:rPr lang="id-ID" dirty="0"/>
              <a:t> </a:t>
            </a:r>
            <a:r>
              <a:rPr lang="id-ID" dirty="0" err="1"/>
              <a:t>provides</a:t>
            </a:r>
            <a:r>
              <a:rPr lang="id-ID" dirty="0"/>
              <a:t> </a:t>
            </a:r>
            <a:r>
              <a:rPr lang="id-ID" dirty="0" err="1"/>
              <a:t>native</a:t>
            </a:r>
            <a:r>
              <a:rPr lang="id-ID" dirty="0"/>
              <a:t> </a:t>
            </a:r>
            <a:r>
              <a:rPr lang="id-ID" dirty="0" err="1"/>
              <a:t>clustering</a:t>
            </a:r>
            <a:r>
              <a:rPr lang="id-ID" dirty="0"/>
              <a:t> </a:t>
            </a:r>
            <a:r>
              <a:rPr lang="id-ID" dirty="0" err="1"/>
              <a:t>functionality</a:t>
            </a:r>
            <a:r>
              <a:rPr lang="id-ID" dirty="0"/>
              <a:t> </a:t>
            </a:r>
            <a:r>
              <a:rPr lang="id-ID" dirty="0" err="1"/>
              <a:t>for</a:t>
            </a:r>
            <a:r>
              <a:rPr lang="id-ID" dirty="0"/>
              <a:t> </a:t>
            </a:r>
            <a:r>
              <a:rPr lang="id-ID" dirty="0" err="1"/>
              <a:t>Docker</a:t>
            </a:r>
            <a:r>
              <a:rPr lang="id-ID" dirty="0"/>
              <a:t> </a:t>
            </a:r>
            <a:r>
              <a:rPr lang="id-ID" dirty="0" err="1"/>
              <a:t>containers</a:t>
            </a:r>
            <a:r>
              <a:rPr lang="id-ID" dirty="0"/>
              <a:t>, </a:t>
            </a:r>
            <a:r>
              <a:rPr lang="id-ID" dirty="0" err="1"/>
              <a:t>which</a:t>
            </a:r>
            <a:r>
              <a:rPr lang="id-ID" dirty="0"/>
              <a:t> </a:t>
            </a:r>
            <a:r>
              <a:rPr lang="id-ID" dirty="0" err="1"/>
              <a:t>turns</a:t>
            </a:r>
            <a:r>
              <a:rPr lang="id-ID" dirty="0"/>
              <a:t> </a:t>
            </a:r>
            <a:r>
              <a:rPr lang="id-ID" dirty="0" err="1"/>
              <a:t>a</a:t>
            </a:r>
            <a:r>
              <a:rPr lang="id-ID" dirty="0"/>
              <a:t> </a:t>
            </a:r>
            <a:r>
              <a:rPr lang="id-ID" dirty="0" err="1"/>
              <a:t>group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Docker</a:t>
            </a:r>
            <a:r>
              <a:rPr lang="id-ID" dirty="0"/>
              <a:t> </a:t>
            </a:r>
            <a:r>
              <a:rPr lang="id-ID" dirty="0" err="1"/>
              <a:t>engines</a:t>
            </a:r>
            <a:r>
              <a:rPr lang="id-ID" dirty="0"/>
              <a:t> </a:t>
            </a:r>
            <a:r>
              <a:rPr lang="id-ID" dirty="0" err="1"/>
              <a:t>into</a:t>
            </a:r>
            <a:r>
              <a:rPr lang="id-ID" dirty="0"/>
              <a:t> </a:t>
            </a:r>
            <a:r>
              <a:rPr lang="id-ID" dirty="0" err="1"/>
              <a:t>a</a:t>
            </a:r>
            <a:r>
              <a:rPr lang="id-ID" dirty="0"/>
              <a:t> </a:t>
            </a:r>
            <a:r>
              <a:rPr lang="id-ID" dirty="0" err="1"/>
              <a:t>single</a:t>
            </a:r>
            <a:r>
              <a:rPr lang="id-ID" dirty="0"/>
              <a:t> virtual </a:t>
            </a:r>
            <a:r>
              <a:rPr lang="id-ID" dirty="0" err="1"/>
              <a:t>Docker</a:t>
            </a:r>
            <a:r>
              <a:rPr lang="id-ID" dirty="0"/>
              <a:t> </a:t>
            </a:r>
            <a:r>
              <a:rPr lang="id-ID" dirty="0" err="1"/>
              <a:t>engine</a:t>
            </a:r>
            <a:r>
              <a:rPr lang="id-ID" dirty="0"/>
              <a:t>.</a:t>
            </a:r>
          </a:p>
        </p:txBody>
      </p:sp>
      <p:sp>
        <p:nvSpPr>
          <p:cNvPr id="4" name="Google Shape;80;p16">
            <a:extLst>
              <a:ext uri="{FF2B5EF4-FFF2-40B4-BE49-F238E27FC236}">
                <a16:creationId xmlns:a16="http://schemas.microsoft.com/office/drawing/2014/main" id="{55109AAB-D809-BD41-A553-93495E29335F}"/>
              </a:ext>
            </a:extLst>
          </p:cNvPr>
          <p:cNvSpPr/>
          <p:nvPr/>
        </p:nvSpPr>
        <p:spPr>
          <a:xfrm>
            <a:off x="2284201" y="4459700"/>
            <a:ext cx="2381400" cy="1852200"/>
          </a:xfrm>
          <a:prstGeom prst="roundRect">
            <a:avLst>
              <a:gd name="adj" fmla="val 16667"/>
            </a:avLst>
          </a:prstGeom>
          <a:solidFill>
            <a:schemeClr val="bg2">
              <a:lumMod val="10000"/>
            </a:schemeClr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A0FABECC-2B3B-5C4E-B411-46B521E53A6A}"/>
              </a:ext>
            </a:extLst>
          </p:cNvPr>
          <p:cNvSpPr/>
          <p:nvPr/>
        </p:nvSpPr>
        <p:spPr>
          <a:xfrm>
            <a:off x="4871676" y="4459700"/>
            <a:ext cx="2381400" cy="1852200"/>
          </a:xfrm>
          <a:prstGeom prst="roundRect">
            <a:avLst>
              <a:gd name="adj" fmla="val 16667"/>
            </a:avLst>
          </a:prstGeom>
          <a:solidFill>
            <a:schemeClr val="bg2">
              <a:lumMod val="10000"/>
            </a:schemeClr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2;p16">
            <a:extLst>
              <a:ext uri="{FF2B5EF4-FFF2-40B4-BE49-F238E27FC236}">
                <a16:creationId xmlns:a16="http://schemas.microsoft.com/office/drawing/2014/main" id="{89BBEF7D-B1F6-2A4E-8B91-2607736B266C}"/>
              </a:ext>
            </a:extLst>
          </p:cNvPr>
          <p:cNvSpPr/>
          <p:nvPr/>
        </p:nvSpPr>
        <p:spPr>
          <a:xfrm>
            <a:off x="7416151" y="4459700"/>
            <a:ext cx="2381400" cy="1852200"/>
          </a:xfrm>
          <a:prstGeom prst="roundRect">
            <a:avLst>
              <a:gd name="adj" fmla="val 16667"/>
            </a:avLst>
          </a:prstGeom>
          <a:solidFill>
            <a:schemeClr val="bg2">
              <a:lumMod val="10000"/>
            </a:schemeClr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89FD93FE-82D1-F34A-90C7-61EFD4D588DF}"/>
              </a:ext>
            </a:extLst>
          </p:cNvPr>
          <p:cNvSpPr/>
          <p:nvPr/>
        </p:nvSpPr>
        <p:spPr>
          <a:xfrm>
            <a:off x="4971726" y="3264837"/>
            <a:ext cx="2181300" cy="6105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"/>
                <a:ea typeface="Comfortaa"/>
                <a:cs typeface="Comfortaa"/>
                <a:sym typeface="Comfortaa"/>
              </a:rPr>
              <a:t>Swarm Manager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9CCFD58A-BF78-E94B-ACD4-B53246A4112E}"/>
              </a:ext>
            </a:extLst>
          </p:cNvPr>
          <p:cNvSpPr/>
          <p:nvPr/>
        </p:nvSpPr>
        <p:spPr>
          <a:xfrm>
            <a:off x="2382426" y="4568275"/>
            <a:ext cx="2181300" cy="6105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Node 1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" name="Google Shape;85;p16">
            <a:extLst>
              <a:ext uri="{FF2B5EF4-FFF2-40B4-BE49-F238E27FC236}">
                <a16:creationId xmlns:a16="http://schemas.microsoft.com/office/drawing/2014/main" id="{37FD752D-3722-D346-9A21-DA3D4C48E632}"/>
              </a:ext>
            </a:extLst>
          </p:cNvPr>
          <p:cNvSpPr/>
          <p:nvPr/>
        </p:nvSpPr>
        <p:spPr>
          <a:xfrm>
            <a:off x="4971726" y="4568275"/>
            <a:ext cx="2181300" cy="6105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Node 2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" name="Google Shape;86;p16">
            <a:extLst>
              <a:ext uri="{FF2B5EF4-FFF2-40B4-BE49-F238E27FC236}">
                <a16:creationId xmlns:a16="http://schemas.microsoft.com/office/drawing/2014/main" id="{82185A7F-3AA1-AE42-B54F-A0AE7FE31684}"/>
              </a:ext>
            </a:extLst>
          </p:cNvPr>
          <p:cNvSpPr/>
          <p:nvPr/>
        </p:nvSpPr>
        <p:spPr>
          <a:xfrm>
            <a:off x="7496526" y="4568275"/>
            <a:ext cx="2181300" cy="6105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Node 3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" name="Google Shape;87;p16">
            <a:extLst>
              <a:ext uri="{FF2B5EF4-FFF2-40B4-BE49-F238E27FC236}">
                <a16:creationId xmlns:a16="http://schemas.microsoft.com/office/drawing/2014/main" id="{84B5458A-D4F9-9A42-922A-8D3B373D56F0}"/>
              </a:ext>
            </a:extLst>
          </p:cNvPr>
          <p:cNvSpPr/>
          <p:nvPr/>
        </p:nvSpPr>
        <p:spPr>
          <a:xfrm>
            <a:off x="2382426" y="5617275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Web</a:t>
            </a:r>
            <a:endParaRPr sz="600"/>
          </a:p>
        </p:txBody>
      </p:sp>
      <p:sp>
        <p:nvSpPr>
          <p:cNvPr id="12" name="Google Shape;88;p16">
            <a:extLst>
              <a:ext uri="{FF2B5EF4-FFF2-40B4-BE49-F238E27FC236}">
                <a16:creationId xmlns:a16="http://schemas.microsoft.com/office/drawing/2014/main" id="{7459D24C-A36A-5B48-AD31-EC05D896DDC6}"/>
              </a:ext>
            </a:extLst>
          </p:cNvPr>
          <p:cNvSpPr/>
          <p:nvPr/>
        </p:nvSpPr>
        <p:spPr>
          <a:xfrm>
            <a:off x="3186726" y="5617275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Web</a:t>
            </a:r>
            <a:endParaRPr/>
          </a:p>
        </p:txBody>
      </p:sp>
      <p:sp>
        <p:nvSpPr>
          <p:cNvPr id="13" name="Google Shape;89;p16">
            <a:extLst>
              <a:ext uri="{FF2B5EF4-FFF2-40B4-BE49-F238E27FC236}">
                <a16:creationId xmlns:a16="http://schemas.microsoft.com/office/drawing/2014/main" id="{9B2A5080-46F0-204E-B304-9F5AD0209D5B}"/>
              </a:ext>
            </a:extLst>
          </p:cNvPr>
          <p:cNvSpPr/>
          <p:nvPr/>
        </p:nvSpPr>
        <p:spPr>
          <a:xfrm>
            <a:off x="3991026" y="5617275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Database</a:t>
            </a:r>
            <a:endParaRPr/>
          </a:p>
        </p:txBody>
      </p:sp>
      <p:sp>
        <p:nvSpPr>
          <p:cNvPr id="14" name="Google Shape;90;p16">
            <a:extLst>
              <a:ext uri="{FF2B5EF4-FFF2-40B4-BE49-F238E27FC236}">
                <a16:creationId xmlns:a16="http://schemas.microsoft.com/office/drawing/2014/main" id="{300F9B98-C0AD-D349-BC49-A3ECDC64E232}"/>
              </a:ext>
            </a:extLst>
          </p:cNvPr>
          <p:cNvSpPr/>
          <p:nvPr/>
        </p:nvSpPr>
        <p:spPr>
          <a:xfrm>
            <a:off x="4950226" y="5617275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Web</a:t>
            </a:r>
            <a:endParaRPr sz="600"/>
          </a:p>
        </p:txBody>
      </p:sp>
      <p:sp>
        <p:nvSpPr>
          <p:cNvPr id="15" name="Google Shape;91;p16">
            <a:extLst>
              <a:ext uri="{FF2B5EF4-FFF2-40B4-BE49-F238E27FC236}">
                <a16:creationId xmlns:a16="http://schemas.microsoft.com/office/drawing/2014/main" id="{B2DEDC3A-E40E-CD45-BDD3-6A1EB2668D9F}"/>
              </a:ext>
            </a:extLst>
          </p:cNvPr>
          <p:cNvSpPr/>
          <p:nvPr/>
        </p:nvSpPr>
        <p:spPr>
          <a:xfrm>
            <a:off x="5754526" y="5617275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Database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" name="Google Shape;92;p16">
            <a:extLst>
              <a:ext uri="{FF2B5EF4-FFF2-40B4-BE49-F238E27FC236}">
                <a16:creationId xmlns:a16="http://schemas.microsoft.com/office/drawing/2014/main" id="{AA6388B6-2C15-834C-9A2E-18C1E757C775}"/>
              </a:ext>
            </a:extLst>
          </p:cNvPr>
          <p:cNvSpPr/>
          <p:nvPr/>
        </p:nvSpPr>
        <p:spPr>
          <a:xfrm>
            <a:off x="6558826" y="5617275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Web</a:t>
            </a:r>
            <a:endParaRPr/>
          </a:p>
        </p:txBody>
      </p:sp>
      <p:sp>
        <p:nvSpPr>
          <p:cNvPr id="17" name="Google Shape;93;p16">
            <a:extLst>
              <a:ext uri="{FF2B5EF4-FFF2-40B4-BE49-F238E27FC236}">
                <a16:creationId xmlns:a16="http://schemas.microsoft.com/office/drawing/2014/main" id="{AB0AE10B-7D3F-F94F-8BFE-41B686BD62DA}"/>
              </a:ext>
            </a:extLst>
          </p:cNvPr>
          <p:cNvSpPr/>
          <p:nvPr/>
        </p:nvSpPr>
        <p:spPr>
          <a:xfrm>
            <a:off x="7496526" y="5617275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Web</a:t>
            </a:r>
            <a:endParaRPr sz="600"/>
          </a:p>
        </p:txBody>
      </p:sp>
      <p:sp>
        <p:nvSpPr>
          <p:cNvPr id="18" name="Google Shape;94;p16">
            <a:extLst>
              <a:ext uri="{FF2B5EF4-FFF2-40B4-BE49-F238E27FC236}">
                <a16:creationId xmlns:a16="http://schemas.microsoft.com/office/drawing/2014/main" id="{AE1AF153-BD66-244B-A314-DF9AEC56D4BE}"/>
              </a:ext>
            </a:extLst>
          </p:cNvPr>
          <p:cNvSpPr/>
          <p:nvPr/>
        </p:nvSpPr>
        <p:spPr>
          <a:xfrm>
            <a:off x="8300826" y="5617275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Database</a:t>
            </a:r>
            <a:endParaRPr/>
          </a:p>
        </p:txBody>
      </p:sp>
      <p:sp>
        <p:nvSpPr>
          <p:cNvPr id="19" name="Google Shape;95;p16">
            <a:extLst>
              <a:ext uri="{FF2B5EF4-FFF2-40B4-BE49-F238E27FC236}">
                <a16:creationId xmlns:a16="http://schemas.microsoft.com/office/drawing/2014/main" id="{C19D4FA6-67D0-4846-A563-9E28E4A56B5E}"/>
              </a:ext>
            </a:extLst>
          </p:cNvPr>
          <p:cNvSpPr/>
          <p:nvPr/>
        </p:nvSpPr>
        <p:spPr>
          <a:xfrm>
            <a:off x="9105126" y="5617275"/>
            <a:ext cx="572700" cy="5727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Database</a:t>
            </a:r>
            <a:endParaRPr/>
          </a:p>
        </p:txBody>
      </p:sp>
      <p:sp>
        <p:nvSpPr>
          <p:cNvPr id="20" name="Google Shape;96;p16">
            <a:extLst>
              <a:ext uri="{FF2B5EF4-FFF2-40B4-BE49-F238E27FC236}">
                <a16:creationId xmlns:a16="http://schemas.microsoft.com/office/drawing/2014/main" id="{B887E752-3E58-6242-99DC-0CDCA6FE24E2}"/>
              </a:ext>
            </a:extLst>
          </p:cNvPr>
          <p:cNvSpPr/>
          <p:nvPr/>
        </p:nvSpPr>
        <p:spPr>
          <a:xfrm>
            <a:off x="2403876" y="5252162"/>
            <a:ext cx="2159700" cy="2673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Bridge Network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" name="Google Shape;97;p16">
            <a:extLst>
              <a:ext uri="{FF2B5EF4-FFF2-40B4-BE49-F238E27FC236}">
                <a16:creationId xmlns:a16="http://schemas.microsoft.com/office/drawing/2014/main" id="{43BE79B5-937B-EF49-BA21-01085DC22920}"/>
              </a:ext>
            </a:extLst>
          </p:cNvPr>
          <p:cNvSpPr/>
          <p:nvPr/>
        </p:nvSpPr>
        <p:spPr>
          <a:xfrm>
            <a:off x="4982526" y="5264387"/>
            <a:ext cx="2159700" cy="2673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Bridge Network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" name="Google Shape;98;p16">
            <a:extLst>
              <a:ext uri="{FF2B5EF4-FFF2-40B4-BE49-F238E27FC236}">
                <a16:creationId xmlns:a16="http://schemas.microsoft.com/office/drawing/2014/main" id="{F2A875DB-21F7-2C46-AAB1-790A203B32D6}"/>
              </a:ext>
            </a:extLst>
          </p:cNvPr>
          <p:cNvSpPr/>
          <p:nvPr/>
        </p:nvSpPr>
        <p:spPr>
          <a:xfrm>
            <a:off x="7527001" y="5264387"/>
            <a:ext cx="2159700" cy="2673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Bridge Network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" name="Google Shape;130;p18">
            <a:extLst>
              <a:ext uri="{FF2B5EF4-FFF2-40B4-BE49-F238E27FC236}">
                <a16:creationId xmlns:a16="http://schemas.microsoft.com/office/drawing/2014/main" id="{6BFFE2A3-AE0A-F347-B83A-FAC3F5483686}"/>
              </a:ext>
            </a:extLst>
          </p:cNvPr>
          <p:cNvSpPr txBox="1">
            <a:spLocks/>
          </p:cNvSpPr>
          <p:nvPr/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667" b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 Docker Swarm</a:t>
            </a:r>
            <a:endParaRPr lang="id-ID"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5" name="Konektor Panah Lurus 24">
            <a:extLst>
              <a:ext uri="{FF2B5EF4-FFF2-40B4-BE49-F238E27FC236}">
                <a16:creationId xmlns:a16="http://schemas.microsoft.com/office/drawing/2014/main" id="{EDDDA90E-9B29-EC40-8329-DDC386E956D2}"/>
              </a:ext>
            </a:extLst>
          </p:cNvPr>
          <p:cNvCxnSpPr>
            <a:stCxn id="4" idx="0"/>
            <a:endCxn id="7" idx="1"/>
          </p:cNvCxnSpPr>
          <p:nvPr/>
        </p:nvCxnSpPr>
        <p:spPr>
          <a:xfrm flipV="1">
            <a:off x="3474901" y="3570087"/>
            <a:ext cx="1496825" cy="88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Konektor Panah Lurus 29">
            <a:extLst>
              <a:ext uri="{FF2B5EF4-FFF2-40B4-BE49-F238E27FC236}">
                <a16:creationId xmlns:a16="http://schemas.microsoft.com/office/drawing/2014/main" id="{FC61B428-E747-3844-B39C-6197D19794C1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6062376" y="3875337"/>
            <a:ext cx="0" cy="58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Konektor Panah Lurus 31">
            <a:extLst>
              <a:ext uri="{FF2B5EF4-FFF2-40B4-BE49-F238E27FC236}">
                <a16:creationId xmlns:a16="http://schemas.microsoft.com/office/drawing/2014/main" id="{3378830D-10B8-D54F-BB2D-93E37E5F9327}"/>
              </a:ext>
            </a:extLst>
          </p:cNvPr>
          <p:cNvCxnSpPr>
            <a:stCxn id="6" idx="0"/>
            <a:endCxn id="7" idx="3"/>
          </p:cNvCxnSpPr>
          <p:nvPr/>
        </p:nvCxnSpPr>
        <p:spPr>
          <a:xfrm flipH="1" flipV="1">
            <a:off x="7153026" y="3570087"/>
            <a:ext cx="1453825" cy="88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5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15600" y="763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chemeClr val="bg2">
                    <a:lumMod val="10000"/>
                  </a:schemeClr>
                </a:solidFill>
                <a:latin typeface="Comfortaa"/>
                <a:ea typeface="Comfortaa"/>
                <a:cs typeface="Comfortaa"/>
                <a:sym typeface="Comfortaa"/>
              </a:rPr>
              <a:t>Docker Swarm Cluster </a:t>
            </a:r>
            <a:r>
              <a:rPr lang="en" sz="4400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Networking</a:t>
            </a:r>
            <a:endParaRPr dirty="0">
              <a:solidFill>
                <a:schemeClr val="bg2">
                  <a:lumMod val="10000"/>
                </a:schemeClr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 Docker Swarm</a:t>
            </a:r>
            <a:endParaRPr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087100" y="3773530"/>
            <a:ext cx="3175200" cy="2469600"/>
          </a:xfrm>
          <a:prstGeom prst="roundRect">
            <a:avLst>
              <a:gd name="adj" fmla="val 16667"/>
            </a:avLst>
          </a:prstGeom>
          <a:solidFill>
            <a:schemeClr val="bg2">
              <a:lumMod val="10000"/>
            </a:schemeClr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" name="Google Shape;132;p18"/>
          <p:cNvSpPr/>
          <p:nvPr/>
        </p:nvSpPr>
        <p:spPr>
          <a:xfrm>
            <a:off x="4537067" y="3773530"/>
            <a:ext cx="3175200" cy="2469600"/>
          </a:xfrm>
          <a:prstGeom prst="roundRect">
            <a:avLst>
              <a:gd name="adj" fmla="val 16667"/>
            </a:avLst>
          </a:prstGeom>
          <a:solidFill>
            <a:schemeClr val="bg2">
              <a:lumMod val="10000"/>
            </a:schemeClr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" name="Google Shape;133;p18"/>
          <p:cNvSpPr/>
          <p:nvPr/>
        </p:nvSpPr>
        <p:spPr>
          <a:xfrm>
            <a:off x="7929700" y="3773530"/>
            <a:ext cx="3175200" cy="2469600"/>
          </a:xfrm>
          <a:prstGeom prst="roundRect">
            <a:avLst>
              <a:gd name="adj" fmla="val 16667"/>
            </a:avLst>
          </a:prstGeom>
          <a:solidFill>
            <a:schemeClr val="bg2">
              <a:lumMod val="10000"/>
            </a:schemeClr>
          </a:solidFill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" name="Google Shape;134;p18"/>
          <p:cNvSpPr/>
          <p:nvPr/>
        </p:nvSpPr>
        <p:spPr>
          <a:xfrm>
            <a:off x="4641800" y="1834070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latin typeface="Comfortaa"/>
                <a:ea typeface="Comfortaa"/>
                <a:cs typeface="Comfortaa"/>
                <a:sym typeface="Comfortaa"/>
              </a:rPr>
              <a:t>Swarm Manager</a:t>
            </a:r>
            <a:endParaRPr sz="24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218067" y="4388830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Node 1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4641800" y="4388830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Node 2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8036867" y="4388830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Node 3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218067" y="5316963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/>
              <a:t>Web</a:t>
            </a:r>
            <a:endParaRPr sz="800"/>
          </a:p>
        </p:txBody>
      </p:sp>
      <p:sp>
        <p:nvSpPr>
          <p:cNvPr id="139" name="Google Shape;139;p18"/>
          <p:cNvSpPr/>
          <p:nvPr/>
        </p:nvSpPr>
        <p:spPr>
          <a:xfrm>
            <a:off x="2290467" y="5316963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>
                <a:solidFill>
                  <a:schemeClr val="dk1"/>
                </a:solidFill>
              </a:rPr>
              <a:t>Web</a:t>
            </a:r>
            <a:endParaRPr sz="2400"/>
          </a:p>
        </p:txBody>
      </p:sp>
      <p:sp>
        <p:nvSpPr>
          <p:cNvPr id="140" name="Google Shape;140;p18"/>
          <p:cNvSpPr/>
          <p:nvPr/>
        </p:nvSpPr>
        <p:spPr>
          <a:xfrm>
            <a:off x="3362867" y="5316963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>
                <a:solidFill>
                  <a:schemeClr val="dk1"/>
                </a:solidFill>
              </a:rPr>
              <a:t>Database</a:t>
            </a:r>
            <a:endParaRPr sz="2400"/>
          </a:p>
        </p:txBody>
      </p:sp>
      <p:sp>
        <p:nvSpPr>
          <p:cNvPr id="141" name="Google Shape;141;p18"/>
          <p:cNvSpPr/>
          <p:nvPr/>
        </p:nvSpPr>
        <p:spPr>
          <a:xfrm>
            <a:off x="4641800" y="5316963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>
                <a:solidFill>
                  <a:schemeClr val="dk1"/>
                </a:solidFill>
              </a:rPr>
              <a:t>Web</a:t>
            </a:r>
            <a:endParaRPr sz="800"/>
          </a:p>
        </p:txBody>
      </p:sp>
      <p:sp>
        <p:nvSpPr>
          <p:cNvPr id="142" name="Google Shape;142;p18"/>
          <p:cNvSpPr/>
          <p:nvPr/>
        </p:nvSpPr>
        <p:spPr>
          <a:xfrm>
            <a:off x="5714200" y="5316963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>
                <a:solidFill>
                  <a:schemeClr val="dk1"/>
                </a:solidFill>
              </a:rPr>
              <a:t>Database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6786600" y="5316963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>
                <a:solidFill>
                  <a:schemeClr val="dk1"/>
                </a:solidFill>
              </a:rPr>
              <a:t>Web</a:t>
            </a:r>
            <a:endParaRPr sz="2400"/>
          </a:p>
        </p:txBody>
      </p:sp>
      <p:sp>
        <p:nvSpPr>
          <p:cNvPr id="144" name="Google Shape;144;p18"/>
          <p:cNvSpPr/>
          <p:nvPr/>
        </p:nvSpPr>
        <p:spPr>
          <a:xfrm>
            <a:off x="8036867" y="5316963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>
                <a:solidFill>
                  <a:schemeClr val="dk1"/>
                </a:solidFill>
              </a:rPr>
              <a:t>Web</a:t>
            </a:r>
            <a:endParaRPr sz="800"/>
          </a:p>
        </p:txBody>
      </p:sp>
      <p:sp>
        <p:nvSpPr>
          <p:cNvPr id="145" name="Google Shape;145;p18"/>
          <p:cNvSpPr/>
          <p:nvPr/>
        </p:nvSpPr>
        <p:spPr>
          <a:xfrm>
            <a:off x="9109267" y="5316963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>
                <a:solidFill>
                  <a:schemeClr val="dk1"/>
                </a:solidFill>
              </a:rPr>
              <a:t>Database</a:t>
            </a:r>
            <a:endParaRPr sz="2400"/>
          </a:p>
        </p:txBody>
      </p:sp>
      <p:sp>
        <p:nvSpPr>
          <p:cNvPr id="146" name="Google Shape;146;p18"/>
          <p:cNvSpPr/>
          <p:nvPr/>
        </p:nvSpPr>
        <p:spPr>
          <a:xfrm>
            <a:off x="10181667" y="5316963"/>
            <a:ext cx="763600" cy="7636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800">
                <a:solidFill>
                  <a:schemeClr val="dk1"/>
                </a:solidFill>
              </a:rPr>
              <a:t>Database</a:t>
            </a:r>
            <a:endParaRPr sz="2400"/>
          </a:p>
        </p:txBody>
      </p:sp>
      <p:sp>
        <p:nvSpPr>
          <p:cNvPr id="147" name="Google Shape;147;p18"/>
          <p:cNvSpPr/>
          <p:nvPr/>
        </p:nvSpPr>
        <p:spPr>
          <a:xfrm>
            <a:off x="1218000" y="3918297"/>
            <a:ext cx="9756000" cy="3564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Overlay Network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" name="Konektor Panah Lurus 3">
            <a:extLst>
              <a:ext uri="{FF2B5EF4-FFF2-40B4-BE49-F238E27FC236}">
                <a16:creationId xmlns:a16="http://schemas.microsoft.com/office/drawing/2014/main" id="{420D7943-BD67-0A45-BEDC-29A9EBAD0F03}"/>
              </a:ext>
            </a:extLst>
          </p:cNvPr>
          <p:cNvCxnSpPr>
            <a:stCxn id="131" idx="0"/>
            <a:endCxn id="134" idx="1"/>
          </p:cNvCxnSpPr>
          <p:nvPr/>
        </p:nvCxnSpPr>
        <p:spPr>
          <a:xfrm flipV="1">
            <a:off x="2674700" y="2241070"/>
            <a:ext cx="1967100" cy="153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453DED58-F7A3-5747-A709-5FA552FACC7B}"/>
              </a:ext>
            </a:extLst>
          </p:cNvPr>
          <p:cNvCxnSpPr>
            <a:cxnSpLocks/>
            <a:stCxn id="132" idx="0"/>
            <a:endCxn id="134" idx="2"/>
          </p:cNvCxnSpPr>
          <p:nvPr/>
        </p:nvCxnSpPr>
        <p:spPr>
          <a:xfrm flipH="1" flipV="1">
            <a:off x="6096000" y="2648070"/>
            <a:ext cx="28667" cy="112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Konektor Panah Lurus 10">
            <a:extLst>
              <a:ext uri="{FF2B5EF4-FFF2-40B4-BE49-F238E27FC236}">
                <a16:creationId xmlns:a16="http://schemas.microsoft.com/office/drawing/2014/main" id="{9F361E5E-E921-B34A-8976-2A74A8AAF5D7}"/>
              </a:ext>
            </a:extLst>
          </p:cNvPr>
          <p:cNvCxnSpPr>
            <a:stCxn id="133" idx="0"/>
            <a:endCxn id="134" idx="3"/>
          </p:cNvCxnSpPr>
          <p:nvPr/>
        </p:nvCxnSpPr>
        <p:spPr>
          <a:xfrm flipH="1" flipV="1">
            <a:off x="7550200" y="2241070"/>
            <a:ext cx="1967100" cy="153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94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15600" y="763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What’s Docker swarm?</a:t>
            </a:r>
            <a:endParaRPr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15600" y="17068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200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A swarm is a group of machines that are running Docker and joined into a cluster.</a:t>
            </a:r>
            <a:endParaRPr sz="3200"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3200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A swarm is made up of multiple nodes, which can be either physical or virtual machines.</a:t>
            </a:r>
            <a:endParaRPr sz="3200"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indent="0">
              <a:spcBef>
                <a:spcPts val="2133"/>
              </a:spcBef>
              <a:buNone/>
            </a:pPr>
            <a:endParaRPr sz="3200" dirty="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indent="0">
              <a:spcBef>
                <a:spcPts val="2133"/>
              </a:spcBef>
              <a:buNone/>
            </a:pPr>
            <a:endParaRPr sz="1867" dirty="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1867" u="sng" dirty="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</a:t>
            </a:r>
            <a:r>
              <a:rPr lang="en" sz="1867" u="sng" dirty="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ttps://docs.docker.com/get-started/part4/#understanding-swarm-clusters</a:t>
            </a:r>
            <a:r>
              <a:rPr lang="en" sz="1867" dirty="0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67" dirty="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Docker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Swarm</a:t>
            </a:r>
            <a:endParaRPr lang="id-ID"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58787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15600" y="763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Features of a Swarm</a:t>
            </a:r>
            <a:endParaRPr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15600" y="17068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40256">
              <a:buClr>
                <a:srgbClr val="CCCCCC"/>
              </a:buClr>
              <a:buSzPts val="1600"/>
              <a:buFont typeface="Comfortaa"/>
              <a:buChar char="●"/>
            </a:pPr>
            <a:r>
              <a:rPr lang="en" sz="2133" b="1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Cluster management integrated with Docker Engine</a:t>
            </a:r>
            <a:endParaRPr sz="2133" b="1"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40256">
              <a:buClr>
                <a:srgbClr val="CCCCCC"/>
              </a:buClr>
              <a:buSzPts val="1600"/>
              <a:buFont typeface="Comfortaa"/>
              <a:buChar char="●"/>
            </a:pPr>
            <a:r>
              <a:rPr lang="en" sz="2133" b="1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Decentralized design</a:t>
            </a:r>
            <a:endParaRPr sz="2133" b="1"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40256">
              <a:buClr>
                <a:srgbClr val="CCCCCC"/>
              </a:buClr>
              <a:buSzPts val="1600"/>
              <a:buFont typeface="Comfortaa"/>
              <a:buChar char="●"/>
            </a:pPr>
            <a:r>
              <a:rPr lang="en" sz="2133" b="1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Declarative service model</a:t>
            </a:r>
            <a:endParaRPr sz="2133" b="1"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40256">
              <a:buClr>
                <a:srgbClr val="CCCCCC"/>
              </a:buClr>
              <a:buSzPts val="1600"/>
              <a:buFont typeface="Comfortaa"/>
              <a:buChar char="●"/>
            </a:pPr>
            <a:r>
              <a:rPr lang="en" sz="2133" b="1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Scaling</a:t>
            </a:r>
            <a:endParaRPr sz="2133" b="1"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40256">
              <a:buClr>
                <a:srgbClr val="CCCCCC"/>
              </a:buClr>
              <a:buSzPts val="1600"/>
              <a:buFont typeface="Comfortaa"/>
              <a:buChar char="●"/>
            </a:pPr>
            <a:r>
              <a:rPr lang="en" sz="2133" b="1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Desired state reconciliation</a:t>
            </a:r>
            <a:endParaRPr sz="2133" b="1"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40256">
              <a:buClr>
                <a:srgbClr val="CCCCCC"/>
              </a:buClr>
              <a:buSzPts val="1600"/>
              <a:buFont typeface="Comfortaa"/>
              <a:buChar char="●"/>
            </a:pPr>
            <a:r>
              <a:rPr lang="en" sz="2133" b="1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Multi-host networking</a:t>
            </a:r>
            <a:endParaRPr sz="2133" b="1"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40256">
              <a:buClr>
                <a:srgbClr val="CCCCCC"/>
              </a:buClr>
              <a:buSzPts val="1600"/>
              <a:buFont typeface="Comfortaa"/>
              <a:buChar char="●"/>
            </a:pPr>
            <a:r>
              <a:rPr lang="en" sz="2133" b="1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Service discovery</a:t>
            </a:r>
            <a:endParaRPr sz="2133" b="1"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40256">
              <a:buClr>
                <a:srgbClr val="CCCCCC"/>
              </a:buClr>
              <a:buSzPts val="1600"/>
              <a:buFont typeface="Comfortaa"/>
              <a:buChar char="●"/>
            </a:pPr>
            <a:r>
              <a:rPr lang="en" sz="2133" b="1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Load balancing</a:t>
            </a:r>
            <a:endParaRPr sz="2133" b="1"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40256">
              <a:buClr>
                <a:srgbClr val="CCCCCC"/>
              </a:buClr>
              <a:buSzPts val="1600"/>
              <a:buFont typeface="Comfortaa"/>
              <a:buChar char="●"/>
            </a:pPr>
            <a:r>
              <a:rPr lang="en" sz="2133" b="1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Secure by default</a:t>
            </a:r>
            <a:endParaRPr sz="2133" b="1"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40256">
              <a:buClr>
                <a:srgbClr val="CCCCCC"/>
              </a:buClr>
              <a:buSzPts val="1600"/>
              <a:buFont typeface="Comfortaa"/>
              <a:buChar char="●"/>
            </a:pPr>
            <a:r>
              <a:rPr lang="en" sz="2133" b="1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Rolling updates</a:t>
            </a:r>
            <a:endParaRPr sz="2133" b="1"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" sz="1867" u="sng" dirty="0">
              <a:solidFill>
                <a:schemeClr val="hlink"/>
              </a:solidFill>
              <a:latin typeface="Comfortaa"/>
              <a:ea typeface="Comfortaa"/>
              <a:cs typeface="Comfortaa"/>
              <a:sym typeface="Comfortaa"/>
              <a:hlinkClick r:id="rId3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1867" u="sng" dirty="0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https://docs.docker.com/engine/swarm/#feature-highlights</a:t>
            </a:r>
            <a:r>
              <a:rPr lang="en" sz="1867" dirty="0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67" dirty="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Docker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Swarm</a:t>
            </a:r>
            <a:endParaRPr lang="id-ID"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58278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763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Docker Swarm</a:t>
            </a:r>
            <a:endParaRPr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Docker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Swarm</a:t>
            </a:r>
            <a:endParaRPr lang="id-ID"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613133" y="1795300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Swarm Manager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34241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15600" y="763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Docker Swarm</a:t>
            </a:r>
            <a:endParaRPr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Docker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Swarm</a:t>
            </a:r>
            <a:endParaRPr lang="id-ID"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613133" y="1795300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Swarm Manager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189400" y="4182333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Node 1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613133" y="4182333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Node 2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8036867" y="4182333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Node 3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46460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15600" y="7636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solidFill>
                  <a:srgbClr val="253137"/>
                </a:solidFill>
                <a:latin typeface="Comfortaa"/>
                <a:ea typeface="Comfortaa"/>
                <a:cs typeface="Comfortaa"/>
                <a:sym typeface="Comfortaa"/>
              </a:rPr>
              <a:t>Docker Swarm</a:t>
            </a:r>
            <a:endParaRPr dirty="0">
              <a:solidFill>
                <a:srgbClr val="253137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Learning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Docker</a:t>
            </a:r>
            <a:r>
              <a:rPr lang="id-ID" sz="2667" b="1" dirty="0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d-ID" sz="2667" b="1" dirty="0" err="1">
                <a:solidFill>
                  <a:srgbClr val="00B0F0"/>
                </a:solidFill>
                <a:latin typeface="Comfortaa"/>
                <a:ea typeface="Comfortaa"/>
                <a:cs typeface="Comfortaa"/>
                <a:sym typeface="Comfortaa"/>
              </a:rPr>
              <a:t>Swarm</a:t>
            </a:r>
            <a:endParaRPr lang="id-ID" sz="2667" b="1" dirty="0">
              <a:solidFill>
                <a:srgbClr val="00B0F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613133" y="1795300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Swarm Manager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189400" y="4182333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Node 1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613133" y="4182333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Node 2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8036867" y="4182333"/>
            <a:ext cx="2908400" cy="814000"/>
          </a:xfrm>
          <a:prstGeom prst="roundRect">
            <a:avLst>
              <a:gd name="adj" fmla="val 16667"/>
            </a:avLst>
          </a:prstGeom>
          <a:solidFill>
            <a:srgbClr val="25B8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omfortaa"/>
                <a:ea typeface="Comfortaa"/>
                <a:cs typeface="Comfortaa"/>
                <a:sym typeface="Comfortaa"/>
              </a:rPr>
              <a:t>Node 3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1" name="Google Shape;101;p18"/>
          <p:cNvCxnSpPr>
            <a:stCxn id="98" idx="0"/>
          </p:cNvCxnSpPr>
          <p:nvPr/>
        </p:nvCxnSpPr>
        <p:spPr>
          <a:xfrm rot="10800000" flipH="1">
            <a:off x="2643600" y="2579133"/>
            <a:ext cx="2461200" cy="160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8"/>
          <p:cNvCxnSpPr>
            <a:stCxn id="99" idx="0"/>
            <a:endCxn id="97" idx="2"/>
          </p:cNvCxnSpPr>
          <p:nvPr/>
        </p:nvCxnSpPr>
        <p:spPr>
          <a:xfrm rot="10800000">
            <a:off x="6067333" y="2609133"/>
            <a:ext cx="0" cy="157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8"/>
          <p:cNvCxnSpPr>
            <a:stCxn id="100" idx="0"/>
          </p:cNvCxnSpPr>
          <p:nvPr/>
        </p:nvCxnSpPr>
        <p:spPr>
          <a:xfrm rot="10800000">
            <a:off x="7029867" y="2579133"/>
            <a:ext cx="2461200" cy="160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63098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522</Words>
  <Application>Microsoft Macintosh PowerPoint</Application>
  <PresentationFormat>Layar Lebar</PresentationFormat>
  <Paragraphs>119</Paragraphs>
  <Slides>15</Slides>
  <Notes>11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Comfortaa</vt:lpstr>
      <vt:lpstr>Open Sans</vt:lpstr>
      <vt:lpstr>Tema Office</vt:lpstr>
      <vt:lpstr>Docker &amp; Docker Swarm</vt:lpstr>
      <vt:lpstr>What is Docker?</vt:lpstr>
      <vt:lpstr>What is Docker Swarm?</vt:lpstr>
      <vt:lpstr>Docker Swarm Cluster Networking</vt:lpstr>
      <vt:lpstr>What’s Docker swarm?</vt:lpstr>
      <vt:lpstr>Features of a Swarm</vt:lpstr>
      <vt:lpstr>Docker Swarm</vt:lpstr>
      <vt:lpstr>Docker Swarm</vt:lpstr>
      <vt:lpstr>Docker Swarm</vt:lpstr>
      <vt:lpstr>Docker Swarm</vt:lpstr>
      <vt:lpstr>How is load balancing done in a Swarm?</vt:lpstr>
      <vt:lpstr>Implement HA with Docker Swarm</vt:lpstr>
      <vt:lpstr>Steps for setting up Docker Swarm HA cluster</vt:lpstr>
      <vt:lpstr>Prerequisites</vt:lpstr>
      <vt:lpstr>Let’s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Docker &amp; Docker Swarm</dc:title>
  <dc:creator>Adi Setyono</dc:creator>
  <cp:lastModifiedBy>Adi Setyono</cp:lastModifiedBy>
  <cp:revision>7</cp:revision>
  <dcterms:created xsi:type="dcterms:W3CDTF">2022-12-04T03:23:59Z</dcterms:created>
  <dcterms:modified xsi:type="dcterms:W3CDTF">2022-12-04T05:29:48Z</dcterms:modified>
</cp:coreProperties>
</file>